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9" r:id="rId5"/>
  </p:sldMasterIdLst>
  <p:notesMasterIdLst>
    <p:notesMasterId r:id="rId78"/>
  </p:notesMasterIdLst>
  <p:sldIdLst>
    <p:sldId id="1860" r:id="rId6"/>
    <p:sldId id="540" r:id="rId7"/>
    <p:sldId id="562" r:id="rId8"/>
    <p:sldId id="336" r:id="rId9"/>
    <p:sldId id="341" r:id="rId10"/>
    <p:sldId id="569" r:id="rId11"/>
    <p:sldId id="570" r:id="rId12"/>
    <p:sldId id="576" r:id="rId13"/>
    <p:sldId id="571" r:id="rId14"/>
    <p:sldId id="342" r:id="rId15"/>
    <p:sldId id="1722" r:id="rId16"/>
    <p:sldId id="343" r:id="rId17"/>
    <p:sldId id="667" r:id="rId18"/>
    <p:sldId id="573" r:id="rId19"/>
    <p:sldId id="574" r:id="rId20"/>
    <p:sldId id="346" r:id="rId21"/>
    <p:sldId id="347" r:id="rId22"/>
    <p:sldId id="348" r:id="rId23"/>
    <p:sldId id="583" r:id="rId24"/>
    <p:sldId id="584" r:id="rId25"/>
    <p:sldId id="592" r:id="rId26"/>
    <p:sldId id="772" r:id="rId27"/>
    <p:sldId id="745" r:id="rId28"/>
    <p:sldId id="765" r:id="rId29"/>
    <p:sldId id="766" r:id="rId30"/>
    <p:sldId id="767" r:id="rId31"/>
    <p:sldId id="1429" r:id="rId32"/>
    <p:sldId id="768" r:id="rId33"/>
    <p:sldId id="770" r:id="rId34"/>
    <p:sldId id="1723" r:id="rId35"/>
    <p:sldId id="349" r:id="rId36"/>
    <p:sldId id="448" r:id="rId37"/>
    <p:sldId id="1724" r:id="rId38"/>
    <p:sldId id="449" r:id="rId39"/>
    <p:sldId id="453" r:id="rId40"/>
    <p:sldId id="454" r:id="rId41"/>
    <p:sldId id="455" r:id="rId42"/>
    <p:sldId id="1569" r:id="rId43"/>
    <p:sldId id="467" r:id="rId44"/>
    <p:sldId id="686" r:id="rId45"/>
    <p:sldId id="468" r:id="rId46"/>
    <p:sldId id="469" r:id="rId47"/>
    <p:sldId id="470" r:id="rId48"/>
    <p:sldId id="605" r:id="rId49"/>
    <p:sldId id="632" r:id="rId50"/>
    <p:sldId id="633" r:id="rId51"/>
    <p:sldId id="634" r:id="rId52"/>
    <p:sldId id="471" r:id="rId53"/>
    <p:sldId id="475" r:id="rId54"/>
    <p:sldId id="476" r:id="rId55"/>
    <p:sldId id="474" r:id="rId56"/>
    <p:sldId id="1682" r:id="rId57"/>
    <p:sldId id="1643" r:id="rId58"/>
    <p:sldId id="1644" r:id="rId59"/>
    <p:sldId id="1645" r:id="rId60"/>
    <p:sldId id="1646" r:id="rId61"/>
    <p:sldId id="1647" r:id="rId62"/>
    <p:sldId id="1683" r:id="rId63"/>
    <p:sldId id="1692" r:id="rId64"/>
    <p:sldId id="1708" r:id="rId65"/>
    <p:sldId id="1709" r:id="rId66"/>
    <p:sldId id="1704" r:id="rId67"/>
    <p:sldId id="1705" r:id="rId68"/>
    <p:sldId id="1706" r:id="rId69"/>
    <p:sldId id="1707" r:id="rId70"/>
    <p:sldId id="1700" r:id="rId71"/>
    <p:sldId id="1701" r:id="rId72"/>
    <p:sldId id="1703" r:id="rId73"/>
    <p:sldId id="1686" r:id="rId74"/>
    <p:sldId id="1687" r:id="rId75"/>
    <p:sldId id="1690" r:id="rId76"/>
    <p:sldId id="1665" r:id="rId7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06B8200-6993-455C-A9A0-93AF378041E2}">
          <p14:sldIdLst>
            <p14:sldId id="1860"/>
          </p14:sldIdLst>
        </p14:section>
        <p14:section name="未命名的章節" id="{34294C7E-12FD-42ED-89E2-FDDA09C94A40}">
          <p14:sldIdLst/>
        </p14:section>
        <p14:section name="未命名的章節" id="{21A43670-7D75-4410-A1BF-AF3FB5327488}">
          <p14:sldIdLst/>
        </p14:section>
        <p14:section name="未命名的章節" id="{BD6A487F-A7DC-4D0D-BF21-CD30B628426A}">
          <p14:sldIdLst>
            <p14:sldId id="540"/>
            <p14:sldId id="562"/>
            <p14:sldId id="336"/>
            <p14:sldId id="341"/>
            <p14:sldId id="569"/>
            <p14:sldId id="570"/>
            <p14:sldId id="576"/>
            <p14:sldId id="571"/>
            <p14:sldId id="342"/>
            <p14:sldId id="1722"/>
            <p14:sldId id="343"/>
          </p14:sldIdLst>
        </p14:section>
        <p14:section name="未命名的章節" id="{812D876C-7208-4293-9128-4F5EF0D66998}">
          <p14:sldIdLst/>
        </p14:section>
        <p14:section name="未命名的章節" id="{03A69A5B-7597-4992-9527-EF90A0B02E1E}">
          <p14:sldIdLst>
            <p14:sldId id="667"/>
            <p14:sldId id="573"/>
            <p14:sldId id="574"/>
            <p14:sldId id="346"/>
            <p14:sldId id="347"/>
            <p14:sldId id="348"/>
            <p14:sldId id="583"/>
            <p14:sldId id="584"/>
            <p14:sldId id="592"/>
          </p14:sldIdLst>
        </p14:section>
        <p14:section name="未命名的章節" id="{920F742B-525A-4D62-AB26-61142354AD69}">
          <p14:sldIdLst>
            <p14:sldId id="772"/>
            <p14:sldId id="745"/>
            <p14:sldId id="765"/>
            <p14:sldId id="766"/>
            <p14:sldId id="767"/>
            <p14:sldId id="1429"/>
            <p14:sldId id="768"/>
            <p14:sldId id="770"/>
            <p14:sldId id="1723"/>
            <p14:sldId id="349"/>
          </p14:sldIdLst>
        </p14:section>
        <p14:section name="未命名的章節" id="{A0E2DE41-A558-4F87-BDAF-537208544188}">
          <p14:sldIdLst>
            <p14:sldId id="448"/>
            <p14:sldId id="1724"/>
            <p14:sldId id="449"/>
            <p14:sldId id="453"/>
            <p14:sldId id="454"/>
            <p14:sldId id="455"/>
            <p14:sldId id="1569"/>
          </p14:sldIdLst>
        </p14:section>
        <p14:section name="未命名的章節" id="{3197DF1D-A7DE-426F-A03E-B392A95814B5}">
          <p14:sldIdLst/>
        </p14:section>
        <p14:section name="未命名的章節" id="{8325EA1C-E600-4DA7-9208-E048AEC405A5}">
          <p14:sldIdLst>
            <p14:sldId id="467"/>
            <p14:sldId id="686"/>
            <p14:sldId id="468"/>
            <p14:sldId id="469"/>
            <p14:sldId id="470"/>
            <p14:sldId id="605"/>
            <p14:sldId id="632"/>
            <p14:sldId id="633"/>
            <p14:sldId id="634"/>
            <p14:sldId id="471"/>
            <p14:sldId id="475"/>
            <p14:sldId id="476"/>
            <p14:sldId id="474"/>
          </p14:sldIdLst>
        </p14:section>
        <p14:section name="未命名的章節" id="{57E5F6EF-A179-4406-9A37-9E27B2907B76}">
          <p14:sldIdLst/>
        </p14:section>
        <p14:section name="未命名的章節" id="{229CA477-9B18-4D4C-A67A-CCBCEF704365}">
          <p14:sldIdLst>
            <p14:sldId id="1682"/>
            <p14:sldId id="1643"/>
            <p14:sldId id="1644"/>
            <p14:sldId id="1645"/>
            <p14:sldId id="1646"/>
            <p14:sldId id="1647"/>
            <p14:sldId id="1683"/>
          </p14:sldIdLst>
        </p14:section>
        <p14:section name="未命名的章節" id="{B8AA3A44-F0CD-46E0-A1CF-FFBD9CDA1082}">
          <p14:sldIdLst>
            <p14:sldId id="1692"/>
            <p14:sldId id="1708"/>
            <p14:sldId id="1709"/>
            <p14:sldId id="1704"/>
            <p14:sldId id="1705"/>
            <p14:sldId id="1706"/>
            <p14:sldId id="1707"/>
            <p14:sldId id="1700"/>
            <p14:sldId id="1701"/>
            <p14:sldId id="1703"/>
            <p14:sldId id="1686"/>
            <p14:sldId id="1687"/>
            <p14:sldId id="1690"/>
            <p14:sldId id="1665"/>
          </p14:sldIdLst>
        </p14:section>
        <p14:section name="未命名的章節" id="{B9F84236-7A39-4AA4-B9E8-F9DB7626B097}">
          <p14:sldIdLst/>
        </p14:section>
        <p14:section name="未命名的章節" id="{5F1C3F93-6846-442D-A680-C862F2256452}">
          <p14:sldIdLst/>
        </p14:section>
        <p14:section name="未命名的章節" id="{51C40FC2-4DB9-4FFF-90EF-C4231FE6E8A1}">
          <p14:sldIdLst/>
        </p14:section>
        <p14:section name="未命名的章節" id="{113BFE9E-5BB2-4679-9333-F1EA8CBF6782}">
          <p14:sldIdLst/>
        </p14:section>
        <p14:section name="未命名的章節" id="{75AC8A2A-7591-4317-B1CD-373C6787A23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232" autoAdjust="0"/>
    <p:restoredTop sz="85523" autoAdjust="0"/>
  </p:normalViewPr>
  <p:slideViewPr>
    <p:cSldViewPr>
      <p:cViewPr varScale="1">
        <p:scale>
          <a:sx n="94" d="100"/>
          <a:sy n="94" d="100"/>
        </p:scale>
        <p:origin x="1044" y="66"/>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presProps" Target="presProps.xml"/><Relationship Id="rId5" Type="http://schemas.openxmlformats.org/officeDocument/2006/relationships/slideMaster" Target="slideMasters/slideMaster2.xml"/><Relationship Id="rId61" Type="http://schemas.openxmlformats.org/officeDocument/2006/relationships/slide" Target="slides/slide56.xml"/><Relationship Id="rId82" Type="http://schemas.openxmlformats.org/officeDocument/2006/relationships/tableStyles" Target="tableStyle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5CB37-7836-4836-AF2A-A8CD648A3996}" type="datetimeFigureOut">
              <a:rPr lang="zh-TW" altLang="en-US" smtClean="0"/>
              <a:t>2024/2/16</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1393B-4809-4716-9DD1-58F8F1490811}" type="slidenum">
              <a:rPr lang="zh-TW" altLang="en-US" smtClean="0"/>
              <a:t>‹#›</a:t>
            </a:fld>
            <a:endParaRPr lang="zh-TW" altLang="en-US"/>
          </a:p>
        </p:txBody>
      </p:sp>
    </p:spTree>
    <p:extLst>
      <p:ext uri="{BB962C8B-B14F-4D97-AF65-F5344CB8AC3E}">
        <p14:creationId xmlns:p14="http://schemas.microsoft.com/office/powerpoint/2010/main" val="23860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9 pages</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2</a:t>
            </a:fld>
            <a:endParaRPr lang="zh-TW" altLang="en-US"/>
          </a:p>
        </p:txBody>
      </p:sp>
    </p:spTree>
    <p:extLst>
      <p:ext uri="{BB962C8B-B14F-4D97-AF65-F5344CB8AC3E}">
        <p14:creationId xmlns:p14="http://schemas.microsoft.com/office/powerpoint/2010/main" val="9156134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畫圖</a:t>
            </a:r>
            <a:endParaRPr lang="en-US" altLang="zh-TW" dirty="0"/>
          </a:p>
          <a:p>
            <a:endParaRPr lang="en-US" altLang="zh-TW" dirty="0"/>
          </a:p>
          <a:p>
            <a:r>
              <a:rPr lang="en-US" altLang="zh-TW" dirty="0"/>
              <a:t>C</a:t>
            </a:r>
            <a:r>
              <a:rPr lang="zh-TW" altLang="en-US" dirty="0"/>
              <a:t> </a:t>
            </a:r>
            <a:r>
              <a:rPr lang="en-US" altLang="zh-TW" dirty="0"/>
              <a:t>style</a:t>
            </a:r>
          </a:p>
          <a:p>
            <a:r>
              <a:rPr lang="en-US" altLang="zh-TW" dirty="0"/>
              <a:t> error:</a:t>
            </a:r>
            <a:r>
              <a:rPr lang="en-US" altLang="zh-TW" baseline="0" dirty="0"/>
              <a:t> count = count + 1;</a:t>
            </a:r>
            <a:endParaRPr lang="en-US" altLang="zh-TW" dirty="0"/>
          </a:p>
          <a:p>
            <a:endParaRPr lang="en-US" altLang="zh-TW" dirty="0"/>
          </a:p>
          <a:p>
            <a:r>
              <a:rPr lang="en-US" altLang="zh-TW" dirty="0"/>
              <a:t>Schematic style</a:t>
            </a:r>
          </a:p>
          <a:p>
            <a:endParaRPr lang="en-US" altLang="zh-TW" dirty="0"/>
          </a:p>
          <a:p>
            <a:r>
              <a:rPr lang="en-US" altLang="zh-TW" dirty="0"/>
              <a:t>Separated comb/</a:t>
            </a:r>
            <a:r>
              <a:rPr lang="en-US" altLang="zh-TW" dirty="0" err="1"/>
              <a:t>seq</a:t>
            </a:r>
            <a:endParaRPr lang="en-US" altLang="zh-TW" dirty="0"/>
          </a:p>
          <a:p>
            <a:r>
              <a:rPr lang="en-US" altLang="zh-TW" dirty="0"/>
              <a:t>Combined</a:t>
            </a:r>
            <a:r>
              <a:rPr lang="en-US" altLang="zh-TW" baseline="0" dirty="0"/>
              <a:t> comb/</a:t>
            </a:r>
            <a:r>
              <a:rPr lang="en-US" altLang="zh-TW" baseline="0" dirty="0" err="1"/>
              <a:t>seq</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FD1F58-186D-4867-9867-92263375AA3F}"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668850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畫圖</a:t>
            </a:r>
            <a:endParaRPr lang="en-US" altLang="zh-TW" dirty="0"/>
          </a:p>
          <a:p>
            <a:endParaRPr lang="en-US" altLang="zh-TW" dirty="0"/>
          </a:p>
          <a:p>
            <a:r>
              <a:rPr lang="en-US" altLang="zh-TW" dirty="0"/>
              <a:t>C</a:t>
            </a:r>
            <a:r>
              <a:rPr lang="zh-TW" altLang="en-US" dirty="0"/>
              <a:t> </a:t>
            </a:r>
            <a:r>
              <a:rPr lang="en-US" altLang="zh-TW" dirty="0"/>
              <a:t>style</a:t>
            </a:r>
          </a:p>
          <a:p>
            <a:r>
              <a:rPr lang="en-US" altLang="zh-TW" dirty="0"/>
              <a:t> error:</a:t>
            </a:r>
            <a:r>
              <a:rPr lang="en-US" altLang="zh-TW" baseline="0" dirty="0"/>
              <a:t> count = count + 1;</a:t>
            </a:r>
            <a:endParaRPr lang="en-US" altLang="zh-TW" dirty="0"/>
          </a:p>
          <a:p>
            <a:endParaRPr lang="en-US" altLang="zh-TW" dirty="0"/>
          </a:p>
          <a:p>
            <a:r>
              <a:rPr lang="en-US" altLang="zh-TW" dirty="0"/>
              <a:t>Schematic style</a:t>
            </a:r>
          </a:p>
          <a:p>
            <a:endParaRPr lang="en-US" altLang="zh-TW" dirty="0"/>
          </a:p>
          <a:p>
            <a:r>
              <a:rPr lang="en-US" altLang="zh-TW" dirty="0"/>
              <a:t>Separated comb/</a:t>
            </a:r>
            <a:r>
              <a:rPr lang="en-US" altLang="zh-TW" dirty="0" err="1"/>
              <a:t>seq</a:t>
            </a:r>
            <a:endParaRPr lang="en-US" altLang="zh-TW" dirty="0"/>
          </a:p>
          <a:p>
            <a:r>
              <a:rPr lang="en-US" altLang="zh-TW" dirty="0"/>
              <a:t>Combined</a:t>
            </a:r>
            <a:r>
              <a:rPr lang="en-US" altLang="zh-TW" baseline="0" dirty="0"/>
              <a:t> comb/</a:t>
            </a:r>
            <a:r>
              <a:rPr lang="en-US" altLang="zh-TW" baseline="0" dirty="0" err="1"/>
              <a:t>seq</a:t>
            </a:r>
            <a:endParaRPr lang="zh-TW" altLang="en-US" dirty="0"/>
          </a:p>
        </p:txBody>
      </p:sp>
      <p:sp>
        <p:nvSpPr>
          <p:cNvPr id="4" name="投影片編號版面配置區 3"/>
          <p:cNvSpPr>
            <a:spLocks noGrp="1"/>
          </p:cNvSpPr>
          <p:nvPr>
            <p:ph type="sldNum" sz="quarter" idx="10"/>
          </p:nvPr>
        </p:nvSpPr>
        <p:spPr/>
        <p:txBody>
          <a:bodyPr/>
          <a:lstStyle/>
          <a:p>
            <a:fld id="{F7FD1F58-186D-4867-9867-92263375AA3F}" type="slidenum">
              <a:rPr lang="zh-TW" altLang="en-US" smtClean="0"/>
              <a:t>34</a:t>
            </a:fld>
            <a:endParaRPr lang="zh-TW" altLang="en-US"/>
          </a:p>
        </p:txBody>
      </p:sp>
    </p:spTree>
    <p:extLst>
      <p:ext uri="{BB962C8B-B14F-4D97-AF65-F5344CB8AC3E}">
        <p14:creationId xmlns:p14="http://schemas.microsoft.com/office/powerpoint/2010/main" val="2668850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如何學寫</a:t>
            </a:r>
            <a:r>
              <a:rPr lang="en-US" altLang="zh-TW" dirty="0" err="1"/>
              <a:t>testbench</a:t>
            </a:r>
            <a:r>
              <a:rPr lang="en-US" altLang="zh-TW" dirty="0"/>
              <a:t>/ test pattern =&gt; </a:t>
            </a:r>
            <a:r>
              <a:rPr lang="zh-TW" altLang="en-US" dirty="0"/>
              <a:t>依樣畫葫蘆就可以了</a:t>
            </a:r>
          </a:p>
          <a:p>
            <a:endParaRPr lang="zh-TW" altLang="en-US" dirty="0"/>
          </a:p>
        </p:txBody>
      </p:sp>
      <p:sp>
        <p:nvSpPr>
          <p:cNvPr id="4" name="投影片編號版面配置區 3"/>
          <p:cNvSpPr>
            <a:spLocks noGrp="1"/>
          </p:cNvSpPr>
          <p:nvPr>
            <p:ph type="sldNum" sz="quarter" idx="10"/>
          </p:nvPr>
        </p:nvSpPr>
        <p:spPr/>
        <p:txBody>
          <a:bodyPr/>
          <a:lstStyle/>
          <a:p>
            <a:fld id="{F7FD1F58-186D-4867-9867-92263375AA3F}" type="slidenum">
              <a:rPr lang="zh-TW" altLang="en-US" smtClean="0"/>
              <a:t>35</a:t>
            </a:fld>
            <a:endParaRPr lang="zh-TW" altLang="en-US"/>
          </a:p>
        </p:txBody>
      </p:sp>
    </p:spTree>
    <p:extLst>
      <p:ext uri="{BB962C8B-B14F-4D97-AF65-F5344CB8AC3E}">
        <p14:creationId xmlns:p14="http://schemas.microsoft.com/office/powerpoint/2010/main" val="3054211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7FD1F58-186D-4867-9867-92263375AA3F}" type="slidenum">
              <a:rPr lang="zh-TW" altLang="en-US" smtClean="0"/>
              <a:t>36</a:t>
            </a:fld>
            <a:endParaRPr lang="zh-TW" altLang="en-US"/>
          </a:p>
        </p:txBody>
      </p:sp>
    </p:spTree>
    <p:extLst>
      <p:ext uri="{BB962C8B-B14F-4D97-AF65-F5344CB8AC3E}">
        <p14:creationId xmlns:p14="http://schemas.microsoft.com/office/powerpoint/2010/main" val="829784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7FD1F58-186D-4867-9867-92263375AA3F}" type="slidenum">
              <a:rPr lang="zh-TW" altLang="en-US" smtClean="0"/>
              <a:t>37</a:t>
            </a:fld>
            <a:endParaRPr lang="zh-TW" altLang="en-US"/>
          </a:p>
        </p:txBody>
      </p:sp>
    </p:spTree>
    <p:extLst>
      <p:ext uri="{BB962C8B-B14F-4D97-AF65-F5344CB8AC3E}">
        <p14:creationId xmlns:p14="http://schemas.microsoft.com/office/powerpoint/2010/main" val="16177245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https://ithelp.ithome.com.tw/articles/10191934</a:t>
            </a:r>
          </a:p>
          <a:p>
            <a:r>
              <a:rPr lang="en-US" altLang="zh-TW" dirty="0"/>
              <a:t>13 pages</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39</a:t>
            </a:fld>
            <a:endParaRPr lang="zh-TW" altLang="en-US"/>
          </a:p>
        </p:txBody>
      </p:sp>
    </p:spTree>
    <p:extLst>
      <p:ext uri="{BB962C8B-B14F-4D97-AF65-F5344CB8AC3E}">
        <p14:creationId xmlns:p14="http://schemas.microsoft.com/office/powerpoint/2010/main" val="4274675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41</a:t>
            </a:fld>
            <a:endParaRPr lang="zh-TW" altLang="en-US"/>
          </a:p>
        </p:txBody>
      </p:sp>
    </p:spTree>
    <p:extLst>
      <p:ext uri="{BB962C8B-B14F-4D97-AF65-F5344CB8AC3E}">
        <p14:creationId xmlns:p14="http://schemas.microsoft.com/office/powerpoint/2010/main" val="2847465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a:t>在</a:t>
            </a:r>
            <a:r>
              <a:rPr lang="en-US" altLang="zh-TW" dirty="0" err="1"/>
              <a:t>verilog</a:t>
            </a:r>
            <a:r>
              <a:rPr lang="zh-TW" altLang="en-US" dirty="0"/>
              <a:t>使用</a:t>
            </a:r>
            <a:r>
              <a:rPr lang="en-US" altLang="zh-TW" dirty="0"/>
              <a:t>for loop</a:t>
            </a:r>
            <a:r>
              <a:rPr lang="zh-TW" altLang="en-US" dirty="0"/>
              <a:t>時，他會把你的</a:t>
            </a:r>
            <a:r>
              <a:rPr lang="en-US" altLang="zh-TW" dirty="0"/>
              <a:t>for</a:t>
            </a:r>
            <a:r>
              <a:rPr lang="zh-TW" altLang="en-US" dirty="0"/>
              <a:t>做</a:t>
            </a:r>
            <a:r>
              <a:rPr lang="zh-TW" altLang="en-US" dirty="0">
                <a:solidFill>
                  <a:srgbClr val="FF0000"/>
                </a:solidFill>
              </a:rPr>
              <a:t>展開</a:t>
            </a:r>
            <a:r>
              <a:rPr lang="zh-TW" altLang="en-US" dirty="0"/>
              <a:t>，並每次時脈正緣觸發時去做</a:t>
            </a:r>
            <a:r>
              <a:rPr lang="en-US" altLang="zh-TW" dirty="0"/>
              <a:t>always block</a:t>
            </a:r>
            <a:r>
              <a:rPr lang="zh-TW" altLang="en-US" dirty="0"/>
              <a:t>所要求的動作，所以如果要做像是迭代的運算的話在</a:t>
            </a:r>
            <a:r>
              <a:rPr lang="en-US" altLang="zh-TW" dirty="0" err="1"/>
              <a:t>verilog</a:t>
            </a:r>
            <a:r>
              <a:rPr lang="zh-TW" altLang="en-US" dirty="0"/>
              <a:t>就不能用</a:t>
            </a:r>
            <a:r>
              <a:rPr lang="en-US" altLang="zh-TW" dirty="0"/>
              <a:t>for loop</a:t>
            </a:r>
            <a:r>
              <a:rPr lang="zh-TW" altLang="en-US" dirty="0"/>
              <a:t>實現</a:t>
            </a:r>
          </a:p>
          <a:p>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42</a:t>
            </a:fld>
            <a:endParaRPr lang="zh-TW" altLang="en-US"/>
          </a:p>
        </p:txBody>
      </p:sp>
    </p:spTree>
    <p:extLst>
      <p:ext uri="{BB962C8B-B14F-4D97-AF65-F5344CB8AC3E}">
        <p14:creationId xmlns:p14="http://schemas.microsoft.com/office/powerpoint/2010/main" val="2275385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累加一個值十次</a:t>
            </a:r>
            <a:r>
              <a:rPr lang="en-US" altLang="zh-TW" dirty="0"/>
              <a:t>: </a:t>
            </a:r>
            <a:r>
              <a:rPr lang="zh-TW" altLang="en-US" dirty="0"/>
              <a:t>正確例子 </a:t>
            </a:r>
            <a:r>
              <a:rPr lang="en-US" altLang="zh-TW" dirty="0"/>
              <a:t>(</a:t>
            </a:r>
            <a:r>
              <a:rPr lang="zh-TW" altLang="en-US" dirty="0"/>
              <a:t>從</a:t>
            </a:r>
            <a:r>
              <a:rPr lang="en-US" altLang="zh-TW" dirty="0"/>
              <a:t>1</a:t>
            </a:r>
            <a:r>
              <a:rPr lang="zh-TW" altLang="en-US" dirty="0"/>
              <a:t>加到</a:t>
            </a:r>
            <a:r>
              <a:rPr lang="en-US" altLang="zh-TW" dirty="0"/>
              <a:t>10)</a:t>
            </a:r>
          </a:p>
          <a:p>
            <a:endParaRPr lang="en-US" altLang="zh-TW" dirty="0"/>
          </a:p>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a:solidFill>
                  <a:srgbClr val="FF0000"/>
                </a:solidFill>
              </a:rPr>
              <a:t>要用</a:t>
            </a:r>
            <a:r>
              <a:rPr lang="en-US" altLang="zh-TW" dirty="0">
                <a:solidFill>
                  <a:srgbClr val="FF0000"/>
                </a:solidFill>
              </a:rPr>
              <a:t>for loop </a:t>
            </a:r>
            <a:r>
              <a:rPr lang="zh-TW" altLang="en-US" dirty="0">
                <a:solidFill>
                  <a:srgbClr val="FF0000"/>
                </a:solidFill>
              </a:rPr>
              <a:t>請先展開看看合不合</a:t>
            </a:r>
          </a:p>
          <a:p>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43</a:t>
            </a:fld>
            <a:endParaRPr lang="zh-TW" altLang="en-US"/>
          </a:p>
        </p:txBody>
      </p:sp>
    </p:spTree>
    <p:extLst>
      <p:ext uri="{BB962C8B-B14F-4D97-AF65-F5344CB8AC3E}">
        <p14:creationId xmlns:p14="http://schemas.microsoft.com/office/powerpoint/2010/main" val="2479857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https://hdlbits.01xz.net/wiki/Vector100r</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44</a:t>
            </a:fld>
            <a:endParaRPr lang="zh-TW" altLang="en-US"/>
          </a:p>
        </p:txBody>
      </p:sp>
    </p:spTree>
    <p:extLst>
      <p:ext uri="{BB962C8B-B14F-4D97-AF65-F5344CB8AC3E}">
        <p14:creationId xmlns:p14="http://schemas.microsoft.com/office/powerpoint/2010/main" val="3537393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solidFill>
                  <a:srgbClr val="0070C0"/>
                </a:solidFill>
              </a:rPr>
              <a:t>assign </a:t>
            </a:r>
            <a:r>
              <a:rPr lang="zh-TW" altLang="en-US" sz="1200" b="1" dirty="0">
                <a:solidFill>
                  <a:srgbClr val="0070C0"/>
                </a:solidFill>
              </a:rPr>
              <a:t>順序不重要，都是平行執行</a:t>
            </a:r>
            <a:endParaRPr lang="en-US" altLang="zh-TW" sz="1200" b="1" dirty="0">
              <a:solidFill>
                <a:srgbClr val="0070C0"/>
              </a:solidFill>
            </a:endParaRPr>
          </a:p>
          <a:p>
            <a:r>
              <a:rPr lang="zh-TW" altLang="en-US" sz="1200" b="1" dirty="0">
                <a:solidFill>
                  <a:srgbClr val="0070C0"/>
                </a:solidFill>
              </a:rPr>
              <a:t>建議寫法</a:t>
            </a:r>
            <a:endParaRPr lang="en-US" altLang="zh-TW" sz="1200" b="1" dirty="0">
              <a:solidFill>
                <a:srgbClr val="0070C0"/>
              </a:solidFill>
            </a:endParaRPr>
          </a:p>
          <a:p>
            <a:r>
              <a:rPr lang="zh-TW" altLang="en-US" sz="1200" b="1" dirty="0">
                <a:solidFill>
                  <a:srgbClr val="0070C0"/>
                </a:solidFill>
              </a:rPr>
              <a:t>   照電路順序依次寫</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43223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BAF24C-B49A-46F7-915F-0BD80680C400}" type="slidenum">
              <a:rPr lang="en-US" altLang="zh-TW"/>
              <a:pPr/>
              <a:t>45</a:t>
            </a:fld>
            <a:endParaRPr lang="en-US" altLang="zh-TW"/>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16461652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78029D-DDB7-4E2B-B10E-CC67486330B0}" type="slidenum">
              <a:rPr lang="en-US" altLang="zh-TW"/>
              <a:pPr/>
              <a:t>46</a:t>
            </a:fld>
            <a:endParaRPr lang="en-US" altLang="zh-TW"/>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2800917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A581F7-DD4E-487F-89E7-EBF1E17AAA47}" type="slidenum">
              <a:rPr lang="en-US" altLang="zh-TW"/>
              <a:pPr/>
              <a:t>47</a:t>
            </a:fld>
            <a:endParaRPr lang="en-US" altLang="zh-TW"/>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834092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9B6B4-77A7-4493-9986-8C0D5FA488C6}" type="slidenum">
              <a:rPr lang="en-US" altLang="zh-TW"/>
              <a:pPr/>
              <a:t>49</a:t>
            </a:fld>
            <a:endParaRPr lang="en-US" altLang="zh-TW"/>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2089442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3A1625-ACE1-4A4C-97CB-54FF8809E66E}" type="slidenum">
              <a:rPr lang="en-US" altLang="zh-TW"/>
              <a:pPr/>
              <a:t>50</a:t>
            </a:fld>
            <a:endParaRPr lang="en-US" altLang="zh-TW"/>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r>
              <a:rPr lang="en-US" altLang="zh-TW" dirty="0" err="1"/>
              <a:t>localparam</a:t>
            </a:r>
            <a:r>
              <a:rPr lang="en-US" altLang="zh-TW" dirty="0"/>
              <a:t> is for local parameters, it cannot be used within module port parameter list</a:t>
            </a:r>
          </a:p>
          <a:p>
            <a:endParaRPr lang="zh-TW" altLang="zh-TW" dirty="0"/>
          </a:p>
        </p:txBody>
      </p:sp>
    </p:spTree>
    <p:extLst>
      <p:ext uri="{BB962C8B-B14F-4D97-AF65-F5344CB8AC3E}">
        <p14:creationId xmlns:p14="http://schemas.microsoft.com/office/powerpoint/2010/main" val="329571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A9A7C1-733C-4E76-A394-0D5DB31BE678}" type="slidenum">
              <a:rPr lang="en-US" altLang="zh-TW"/>
              <a:pPr/>
              <a:t>51</a:t>
            </a:fld>
            <a:endParaRPr lang="en-US" altLang="zh-TW"/>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8683965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21 pages</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52</a:t>
            </a:fld>
            <a:endParaRPr lang="zh-TW" altLang="en-US"/>
          </a:p>
        </p:txBody>
      </p:sp>
    </p:spTree>
    <p:extLst>
      <p:ext uri="{BB962C8B-B14F-4D97-AF65-F5344CB8AC3E}">
        <p14:creationId xmlns:p14="http://schemas.microsoft.com/office/powerpoint/2010/main" val="1026007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ea typeface="標楷體" pitchFamily="65" charset="-120"/>
              </a:rPr>
              <a:t>在時間軸上的每一點，可以有一個以上的</a:t>
            </a:r>
            <a:r>
              <a:rPr lang="en-US" altLang="zh-TW" sz="1200" dirty="0">
                <a:ea typeface="標楷體" pitchFamily="65" charset="-120"/>
              </a:rPr>
              <a:t>event</a:t>
            </a:r>
            <a:r>
              <a:rPr lang="zh-TW" altLang="en-US" sz="1200" dirty="0">
                <a:ea typeface="標楷體" pitchFamily="65" charset="-120"/>
              </a:rPr>
              <a:t>被安排</a:t>
            </a:r>
          </a:p>
          <a:p>
            <a:endParaRPr lang="en-US" dirty="0"/>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55</a:t>
            </a:fld>
            <a:endParaRPr lang="zh-TW" altLang="en-US"/>
          </a:p>
        </p:txBody>
      </p:sp>
    </p:spTree>
    <p:extLst>
      <p:ext uri="{BB962C8B-B14F-4D97-AF65-F5344CB8AC3E}">
        <p14:creationId xmlns:p14="http://schemas.microsoft.com/office/powerpoint/2010/main" val="261368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According to the IEEE Verilog Standard, the two "always" blocks can be </a:t>
            </a:r>
          </a:p>
          <a:p>
            <a:r>
              <a:rPr lang="en-US" dirty="0"/>
              <a:t>scheduled in any order.  If the first always block executes first after a</a:t>
            </a:r>
          </a:p>
          <a:p>
            <a:r>
              <a:rPr lang="en-US" dirty="0"/>
              <a:t>reset, both y1 and y2 will take on the value of 1.  If the second "always"</a:t>
            </a:r>
          </a:p>
          <a:p>
            <a:r>
              <a:rPr lang="en-US" dirty="0"/>
              <a:t>block executes first after a reset, both y1 and y2 will take on the value 0.</a:t>
            </a:r>
          </a:p>
          <a:p>
            <a:r>
              <a:rPr lang="en-US" dirty="0"/>
              <a:t>This clearly represents a Verilog race condition.</a:t>
            </a:r>
          </a:p>
          <a:p>
            <a:endParaRPr lang="en-US" dirty="0"/>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63</a:t>
            </a:fld>
            <a:endParaRPr lang="zh-TW" altLang="en-US"/>
          </a:p>
        </p:txBody>
      </p:sp>
    </p:spTree>
    <p:extLst>
      <p:ext uri="{BB962C8B-B14F-4D97-AF65-F5344CB8AC3E}">
        <p14:creationId xmlns:p14="http://schemas.microsoft.com/office/powerpoint/2010/main" val="1195559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br>
              <a:rPr lang="en-US" dirty="0"/>
            </a:br>
            <a:r>
              <a:rPr lang="en-US" dirty="0"/>
              <a:t>12.0 Mixed Sequential &amp; Combinational Logic - Use Nonblocking Assignments ------------------------------------------------------------------------- It is sometimes convenient to group simple combinational equations with sequential logic equations. When combining combinational and sequential code into a single always block, code the always block as a sequential "always" block with nonblocking assignments as shown in Example 22. module nbex2 (q, a, b, </a:t>
            </a:r>
            <a:r>
              <a:rPr lang="en-US" dirty="0" err="1"/>
              <a:t>clk</a:t>
            </a:r>
            <a:r>
              <a:rPr lang="en-US" dirty="0"/>
              <a:t>, </a:t>
            </a:r>
            <a:r>
              <a:rPr lang="en-US" dirty="0" err="1"/>
              <a:t>rst_n</a:t>
            </a:r>
            <a:r>
              <a:rPr lang="en-US" dirty="0"/>
              <a:t>); output q; input </a:t>
            </a:r>
            <a:r>
              <a:rPr lang="en-US" dirty="0" err="1"/>
              <a:t>clk</a:t>
            </a:r>
            <a:r>
              <a:rPr lang="en-US" dirty="0"/>
              <a:t>, </a:t>
            </a:r>
            <a:r>
              <a:rPr lang="en-US" dirty="0" err="1"/>
              <a:t>rst_n</a:t>
            </a:r>
            <a:r>
              <a:rPr lang="en-US" dirty="0"/>
              <a:t>; input a, b; reg q; always @(posedge </a:t>
            </a:r>
            <a:r>
              <a:rPr lang="en-US" dirty="0" err="1"/>
              <a:t>clk</a:t>
            </a:r>
            <a:r>
              <a:rPr lang="en-US" dirty="0"/>
              <a:t> or </a:t>
            </a:r>
            <a:r>
              <a:rPr lang="en-US" dirty="0" err="1"/>
              <a:t>negedge</a:t>
            </a:r>
            <a:r>
              <a:rPr lang="en-US" dirty="0"/>
              <a:t> </a:t>
            </a:r>
            <a:r>
              <a:rPr lang="en-US" dirty="0" err="1"/>
              <a:t>rst_n</a:t>
            </a:r>
            <a:r>
              <a:rPr lang="en-US" dirty="0"/>
              <a:t>) if (!</a:t>
            </a:r>
            <a:r>
              <a:rPr lang="en-US" dirty="0" err="1"/>
              <a:t>rst_n</a:t>
            </a:r>
            <a:r>
              <a:rPr lang="en-US" dirty="0"/>
              <a:t>) q &lt;= 1'b0; else q &lt;= a ^ b; </a:t>
            </a:r>
            <a:r>
              <a:rPr lang="en-US" dirty="0" err="1"/>
              <a:t>endmodule</a:t>
            </a:r>
            <a:r>
              <a:rPr lang="en-US" dirty="0"/>
              <a:t> Example 22 - Combinational and sequential logic in a single "always" block The same logic that is implemented in Example 22 could also be implemented as two separate "always" blocks, one with purely combinational logic coded with blocking assignments and one with purely sequential logic coded with nonblocking assignments as shown in Example 23. module nbex1 (q, a, b, </a:t>
            </a:r>
            <a:r>
              <a:rPr lang="en-US" dirty="0" err="1"/>
              <a:t>clk</a:t>
            </a:r>
            <a:r>
              <a:rPr lang="en-US" dirty="0"/>
              <a:t>, </a:t>
            </a:r>
            <a:r>
              <a:rPr lang="en-US" dirty="0" err="1"/>
              <a:t>rst_n</a:t>
            </a:r>
            <a:r>
              <a:rPr lang="en-US" dirty="0"/>
              <a:t>); output q; input </a:t>
            </a:r>
            <a:r>
              <a:rPr lang="en-US" dirty="0" err="1"/>
              <a:t>clk</a:t>
            </a:r>
            <a:r>
              <a:rPr lang="en-US" dirty="0"/>
              <a:t>, </a:t>
            </a:r>
            <a:r>
              <a:rPr lang="en-US" dirty="0" err="1"/>
              <a:t>rst_n</a:t>
            </a:r>
            <a:r>
              <a:rPr lang="en-US" dirty="0"/>
              <a:t>; input a, b; reg q, y; always @(a or b) y = a ^ b; always @(posedge </a:t>
            </a:r>
            <a:r>
              <a:rPr lang="en-US" dirty="0" err="1"/>
              <a:t>clk</a:t>
            </a:r>
            <a:r>
              <a:rPr lang="en-US" dirty="0"/>
              <a:t> or </a:t>
            </a:r>
            <a:r>
              <a:rPr lang="en-US" dirty="0" err="1"/>
              <a:t>negedge</a:t>
            </a:r>
            <a:r>
              <a:rPr lang="en-US" dirty="0"/>
              <a:t> </a:t>
            </a:r>
            <a:r>
              <a:rPr lang="en-US" dirty="0" err="1"/>
              <a:t>rst_n</a:t>
            </a:r>
            <a:r>
              <a:rPr lang="en-US" dirty="0"/>
              <a:t>) if (!</a:t>
            </a:r>
            <a:r>
              <a:rPr lang="en-US" dirty="0" err="1"/>
              <a:t>rst_n</a:t>
            </a:r>
            <a:r>
              <a:rPr lang="en-US" dirty="0"/>
              <a:t>) q &lt;= 1'b0; else q &lt;= y; </a:t>
            </a:r>
            <a:r>
              <a:rPr lang="en-US" dirty="0" err="1"/>
              <a:t>endmodule</a:t>
            </a:r>
            <a:r>
              <a:rPr lang="en-US" dirty="0"/>
              <a:t> Example 23 - Combinational and sequential logic separated into two "always" blocks Guideline #4: When modeling both sequential and combinational logic within the same "always" block, use nonblocking assignments.</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64</a:t>
            </a:fld>
            <a:endParaRPr lang="zh-TW" altLang="en-US"/>
          </a:p>
        </p:txBody>
      </p:sp>
    </p:spTree>
    <p:extLst>
      <p:ext uri="{BB962C8B-B14F-4D97-AF65-F5344CB8AC3E}">
        <p14:creationId xmlns:p14="http://schemas.microsoft.com/office/powerpoint/2010/main" val="3224642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solidFill>
                  <a:srgbClr val="0070C0"/>
                </a:solidFill>
              </a:rPr>
              <a:t>assign </a:t>
            </a:r>
            <a:r>
              <a:rPr lang="zh-TW" altLang="en-US" sz="1200" b="1" dirty="0">
                <a:solidFill>
                  <a:srgbClr val="0070C0"/>
                </a:solidFill>
              </a:rPr>
              <a:t>順序不重要，都是平行執行</a:t>
            </a:r>
            <a:endParaRPr lang="en-US" altLang="zh-TW" sz="1200" b="1" dirty="0">
              <a:solidFill>
                <a:srgbClr val="0070C0"/>
              </a:solidFill>
            </a:endParaRPr>
          </a:p>
          <a:p>
            <a:r>
              <a:rPr lang="zh-TW" altLang="en-US" sz="1200" b="1" dirty="0">
                <a:solidFill>
                  <a:srgbClr val="0070C0"/>
                </a:solidFill>
              </a:rPr>
              <a:t>建議寫法</a:t>
            </a:r>
            <a:endParaRPr lang="en-US" altLang="zh-TW" sz="1200" b="1" dirty="0">
              <a:solidFill>
                <a:srgbClr val="0070C0"/>
              </a:solidFill>
            </a:endParaRPr>
          </a:p>
          <a:p>
            <a:r>
              <a:rPr lang="zh-TW" altLang="en-US" sz="1200" b="1" dirty="0">
                <a:solidFill>
                  <a:srgbClr val="0070C0"/>
                </a:solidFill>
              </a:rPr>
              <a:t>   照電路順序依次寫</a:t>
            </a:r>
          </a:p>
          <a:p>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12</a:t>
            </a:fld>
            <a:endParaRPr lang="zh-TW" altLang="en-US"/>
          </a:p>
        </p:txBody>
      </p:sp>
    </p:spTree>
    <p:extLst>
      <p:ext uri="{BB962C8B-B14F-4D97-AF65-F5344CB8AC3E}">
        <p14:creationId xmlns:p14="http://schemas.microsoft.com/office/powerpoint/2010/main" val="1432235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The code in Example 24 will both simulate and synthesize correctly because</a:t>
            </a:r>
          </a:p>
          <a:p>
            <a:r>
              <a:rPr lang="en-US" dirty="0"/>
              <a:t>the blocking assignment is not made to the same variable as the nonblocking</a:t>
            </a:r>
          </a:p>
          <a:p>
            <a:r>
              <a:rPr lang="en-US" dirty="0"/>
              <a:t>assignments.  Although this will work, I discourage this coding style.</a:t>
            </a:r>
          </a:p>
          <a:p>
            <a:endParaRPr lang="en-US" dirty="0"/>
          </a:p>
          <a:p>
            <a:r>
              <a:rPr lang="en-US" dirty="0"/>
              <a:t>The code in Example 25 will most likely simulate correctly most of the time,</a:t>
            </a:r>
          </a:p>
          <a:p>
            <a:r>
              <a:rPr lang="en-US" dirty="0"/>
              <a:t>but Synopsys tools will report a syntax error because the blocking</a:t>
            </a:r>
          </a:p>
          <a:p>
            <a:r>
              <a:rPr lang="en-US" dirty="0"/>
              <a:t>assignment is assigned to the same variable as one of the nonblocking</a:t>
            </a:r>
          </a:p>
          <a:p>
            <a:r>
              <a:rPr lang="en-US" dirty="0"/>
              <a:t>assignments.  This code must be modified to be synthesizable.</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65</a:t>
            </a:fld>
            <a:endParaRPr lang="zh-TW" altLang="en-US"/>
          </a:p>
        </p:txBody>
      </p:sp>
    </p:spTree>
    <p:extLst>
      <p:ext uri="{BB962C8B-B14F-4D97-AF65-F5344CB8AC3E}">
        <p14:creationId xmlns:p14="http://schemas.microsoft.com/office/powerpoint/2010/main" val="9842175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https://www.vlsiencyclopedia.com/2012/08/race-condition-in-verilog.html</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66</a:t>
            </a:fld>
            <a:endParaRPr lang="zh-TW" altLang="en-US"/>
          </a:p>
        </p:txBody>
      </p:sp>
    </p:spTree>
    <p:extLst>
      <p:ext uri="{BB962C8B-B14F-4D97-AF65-F5344CB8AC3E}">
        <p14:creationId xmlns:p14="http://schemas.microsoft.com/office/powerpoint/2010/main" val="19064875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https://www.vlsiencyclopedia.com/2012/08/race-condition-in-verilog.html</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67</a:t>
            </a:fld>
            <a:endParaRPr lang="zh-TW" altLang="en-US"/>
          </a:p>
        </p:txBody>
      </p:sp>
    </p:spTree>
    <p:extLst>
      <p:ext uri="{BB962C8B-B14F-4D97-AF65-F5344CB8AC3E}">
        <p14:creationId xmlns:p14="http://schemas.microsoft.com/office/powerpoint/2010/main" val="42634453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https://www.vlsiencyclopedia.com/2012/08/race-condition-in-verilog.html</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68</a:t>
            </a:fld>
            <a:endParaRPr lang="zh-TW" altLang="en-US"/>
          </a:p>
        </p:txBody>
      </p:sp>
    </p:spTree>
    <p:extLst>
      <p:ext uri="{BB962C8B-B14F-4D97-AF65-F5344CB8AC3E}">
        <p14:creationId xmlns:p14="http://schemas.microsoft.com/office/powerpoint/2010/main" val="3124332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Best strategy: do not spend time to guess what will be correct for these race conditions</a:t>
            </a:r>
          </a:p>
          <a:p>
            <a:r>
              <a:rPr lang="en-US" altLang="zh-TW" dirty="0"/>
              <a:t>Use the following guidelines so that you will have no race conditions. And everything is under your control</a:t>
            </a:r>
            <a:endParaRPr lang="en-US" dirty="0"/>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69</a:t>
            </a:fld>
            <a:endParaRPr lang="zh-TW" altLang="en-US"/>
          </a:p>
        </p:txBody>
      </p:sp>
    </p:spTree>
    <p:extLst>
      <p:ext uri="{BB962C8B-B14F-4D97-AF65-F5344CB8AC3E}">
        <p14:creationId xmlns:p14="http://schemas.microsoft.com/office/powerpoint/2010/main" val="30026001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dirty="0"/>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70</a:t>
            </a:fld>
            <a:endParaRPr lang="zh-TW" altLang="en-US"/>
          </a:p>
        </p:txBody>
      </p:sp>
    </p:spTree>
    <p:extLst>
      <p:ext uri="{BB962C8B-B14F-4D97-AF65-F5344CB8AC3E}">
        <p14:creationId xmlns:p14="http://schemas.microsoft.com/office/powerpoint/2010/main" val="129932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9 pages</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13</a:t>
            </a:fld>
            <a:endParaRPr lang="zh-TW" altLang="en-US"/>
          </a:p>
        </p:txBody>
      </p:sp>
    </p:spTree>
    <p:extLst>
      <p:ext uri="{BB962C8B-B14F-4D97-AF65-F5344CB8AC3E}">
        <p14:creationId xmlns:p14="http://schemas.microsoft.com/office/powerpoint/2010/main" val="907549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9 pages</a:t>
            </a:r>
          </a:p>
        </p:txBody>
      </p:sp>
      <p:sp>
        <p:nvSpPr>
          <p:cNvPr id="4" name="投影片編號版面配置區 3"/>
          <p:cNvSpPr>
            <a:spLocks noGrp="1"/>
          </p:cNvSpPr>
          <p:nvPr>
            <p:ph type="sldNum" sz="quarter" idx="5"/>
          </p:nvPr>
        </p:nvSpPr>
        <p:spPr/>
        <p:txBody>
          <a:bodyPr/>
          <a:lstStyle/>
          <a:p>
            <a:fld id="{4891393B-4809-4716-9DD1-58F8F1490811}" type="slidenum">
              <a:rPr lang="zh-TW" altLang="en-US" smtClean="0"/>
              <a:t>22</a:t>
            </a:fld>
            <a:endParaRPr lang="zh-TW" altLang="en-US"/>
          </a:p>
        </p:txBody>
      </p:sp>
    </p:spTree>
    <p:extLst>
      <p:ext uri="{BB962C8B-B14F-4D97-AF65-F5344CB8AC3E}">
        <p14:creationId xmlns:p14="http://schemas.microsoft.com/office/powerpoint/2010/main" val="566519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2700" marR="319405">
              <a:lnSpc>
                <a:spcPct val="101400"/>
              </a:lnSpc>
              <a:spcBef>
                <a:spcPts val="400"/>
              </a:spcBef>
            </a:pPr>
            <a:r>
              <a:rPr lang="en-US" altLang="zh-TW" sz="1200" spc="-10" dirty="0">
                <a:latin typeface="+mn-lt"/>
                <a:cs typeface="Calibri"/>
              </a:rPr>
              <a:t>i</a:t>
            </a:r>
            <a:r>
              <a:rPr lang="en-US" altLang="zh-TW" sz="1200" spc="-15" dirty="0">
                <a:latin typeface="+mn-lt"/>
                <a:cs typeface="Calibri"/>
              </a:rPr>
              <a:t>mm</a:t>
            </a:r>
            <a:r>
              <a:rPr lang="en-US" altLang="zh-TW" sz="1200" dirty="0">
                <a:latin typeface="+mn-lt"/>
                <a:cs typeface="Calibri"/>
              </a:rPr>
              <a:t>e</a:t>
            </a:r>
            <a:r>
              <a:rPr lang="en-US" altLang="zh-TW" sz="1200" spc="-10" dirty="0">
                <a:latin typeface="+mn-lt"/>
                <a:cs typeface="Calibri"/>
              </a:rPr>
              <a:t>dia</a:t>
            </a:r>
            <a:r>
              <a:rPr lang="en-US" altLang="zh-TW" sz="1200" spc="-15" dirty="0">
                <a:latin typeface="+mn-lt"/>
                <a:cs typeface="Calibri"/>
              </a:rPr>
              <a:t>t</a:t>
            </a:r>
            <a:r>
              <a:rPr lang="en-US" altLang="zh-TW" sz="1200" dirty="0">
                <a:latin typeface="+mn-lt"/>
                <a:cs typeface="Calibri"/>
              </a:rPr>
              <a:t>e</a:t>
            </a:r>
            <a:r>
              <a:rPr lang="en-US" altLang="zh-TW" sz="1200" spc="-10" dirty="0">
                <a:latin typeface="+mn-lt"/>
                <a:cs typeface="Calibri"/>
              </a:rPr>
              <a:t>l</a:t>
            </a:r>
            <a:r>
              <a:rPr lang="en-US" altLang="zh-TW" sz="1200" spc="5" dirty="0">
                <a:latin typeface="+mn-lt"/>
                <a:cs typeface="Calibri"/>
              </a:rPr>
              <a:t>y</a:t>
            </a:r>
            <a:r>
              <a:rPr lang="en-US" altLang="zh-TW" sz="1200" spc="-5" dirty="0">
                <a:latin typeface="+mn-lt"/>
                <a:cs typeface="Calibri"/>
              </a:rPr>
              <a:t> a</a:t>
            </a:r>
            <a:r>
              <a:rPr lang="en-US" altLang="zh-TW" sz="1200" dirty="0">
                <a:latin typeface="+mn-lt"/>
                <a:cs typeface="Calibri"/>
              </a:rPr>
              <a:t>t</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a:t>
            </a:r>
            <a:r>
              <a:rPr lang="en-US" altLang="zh-TW" sz="1200" dirty="0">
                <a:latin typeface="+mn-lt"/>
                <a:cs typeface="Calibri"/>
              </a:rPr>
              <a:t>e</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o</a:t>
            </a:r>
            <a:r>
              <a:rPr lang="en-US" altLang="zh-TW" sz="1200" dirty="0">
                <a:latin typeface="+mn-lt"/>
                <a:cs typeface="Calibri"/>
              </a:rPr>
              <a:t>f</a:t>
            </a:r>
            <a:r>
              <a:rPr lang="en-US" altLang="zh-TW" sz="1200" spc="-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st</a:t>
            </a:r>
            <a:r>
              <a:rPr lang="en-US" altLang="zh-TW" sz="1200" spc="-5" dirty="0">
                <a:latin typeface="+mn-lt"/>
                <a:cs typeface="Calibri"/>
              </a:rPr>
              <a:t>a</a:t>
            </a:r>
            <a:r>
              <a:rPr lang="en-US" altLang="zh-TW" sz="1200" spc="-15" dirty="0">
                <a:latin typeface="+mn-lt"/>
                <a:cs typeface="Calibri"/>
              </a:rPr>
              <a:t>t</a:t>
            </a:r>
            <a:r>
              <a:rPr lang="en-US" altLang="zh-TW" sz="1200" dirty="0">
                <a:latin typeface="+mn-lt"/>
                <a:cs typeface="Calibri"/>
              </a:rPr>
              <a:t>e</a:t>
            </a:r>
            <a:r>
              <a:rPr lang="en-US" altLang="zh-TW" sz="1200" spc="-15" dirty="0">
                <a:latin typeface="+mn-lt"/>
                <a:cs typeface="Calibri"/>
              </a:rPr>
              <a:t>m</a:t>
            </a:r>
            <a:r>
              <a:rPr lang="en-US" altLang="zh-TW" sz="1200" dirty="0">
                <a:latin typeface="+mn-lt"/>
                <a:cs typeface="Calibri"/>
              </a:rPr>
              <a:t>e</a:t>
            </a:r>
            <a:r>
              <a:rPr lang="en-US" altLang="zh-TW" sz="1200" spc="-10" dirty="0">
                <a:latin typeface="+mn-lt"/>
                <a:cs typeface="Calibri"/>
              </a:rPr>
              <a:t>nt</a:t>
            </a:r>
            <a:r>
              <a:rPr lang="en-US" altLang="zh-TW" sz="1200" dirty="0">
                <a:latin typeface="+mn-lt"/>
                <a:cs typeface="Calibri"/>
              </a:rPr>
              <a:t>.</a:t>
            </a:r>
          </a:p>
          <a:p>
            <a:pPr>
              <a:lnSpc>
                <a:spcPct val="100000"/>
              </a:lnSpc>
            </a:pPr>
            <a:endParaRPr lang="en-US" altLang="zh-TW" sz="1200" dirty="0">
              <a:latin typeface="Times New Roman"/>
              <a:cs typeface="Times New Roman"/>
            </a:endParaRPr>
          </a:p>
          <a:p>
            <a:r>
              <a:rPr lang="en-US" altLang="zh-TW" dirty="0"/>
              <a:t>RHS</a:t>
            </a:r>
            <a:r>
              <a:rPr lang="zh-TW" altLang="en-US" dirty="0"/>
              <a:t>算完馬上更新結果</a:t>
            </a:r>
            <a:r>
              <a:rPr lang="en-US" altLang="zh-TW" dirty="0"/>
              <a:t>(LHS)</a:t>
            </a:r>
            <a:endParaRPr lang="zh-TW" altLang="en-US" dirty="0"/>
          </a:p>
          <a:p>
            <a:r>
              <a:rPr lang="en-US" altLang="zh-TW" dirty="0"/>
              <a:t>RHS</a:t>
            </a:r>
            <a:r>
              <a:rPr lang="zh-TW" altLang="en-US" dirty="0"/>
              <a:t>算完等最後</a:t>
            </a:r>
            <a:r>
              <a:rPr lang="en-US" altLang="zh-TW" dirty="0"/>
              <a:t>always </a:t>
            </a:r>
            <a:r>
              <a:rPr lang="zh-TW" altLang="en-US" dirty="0"/>
              <a:t>結束再更新 結果</a:t>
            </a:r>
            <a:r>
              <a:rPr lang="en-US" altLang="zh-TW" dirty="0"/>
              <a:t>(LHS)</a:t>
            </a:r>
            <a:endParaRPr lang="zh-TW" altLang="en-US" dirty="0"/>
          </a:p>
          <a:p>
            <a:pPr marL="12700" marR="5080" algn="just">
              <a:lnSpc>
                <a:spcPct val="101499"/>
              </a:lnSpc>
            </a:pPr>
            <a:endParaRPr lang="en-US" altLang="zh-TW" sz="1200" spc="-10" dirty="0">
              <a:latin typeface="+mn-lt"/>
              <a:cs typeface="Calibri"/>
            </a:endParaRPr>
          </a:p>
          <a:p>
            <a:pPr marL="12700" marR="5080" algn="just">
              <a:lnSpc>
                <a:spcPct val="101499"/>
              </a:lnSpc>
            </a:pP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a:t>
            </a:r>
            <a:r>
              <a:rPr lang="en-US" altLang="zh-TW" sz="1200" spc="-5" dirty="0">
                <a:latin typeface="+mn-lt"/>
                <a:cs typeface="Calibri"/>
              </a:rPr>
              <a:t>Ver</a:t>
            </a:r>
            <a:r>
              <a:rPr lang="en-US" altLang="zh-TW" sz="1200" spc="-10" dirty="0">
                <a:latin typeface="+mn-lt"/>
                <a:cs typeface="Calibri"/>
              </a:rPr>
              <a:t>ilo</a:t>
            </a:r>
            <a:r>
              <a:rPr lang="en-US" altLang="zh-TW" sz="1200" spc="5" dirty="0">
                <a:latin typeface="+mn-lt"/>
                <a:cs typeface="Calibri"/>
              </a:rPr>
              <a:t>g</a:t>
            </a:r>
            <a:r>
              <a:rPr lang="en-US" altLang="zh-TW" sz="1200" spc="-15" dirty="0">
                <a:latin typeface="+mn-lt"/>
                <a:cs typeface="Calibri"/>
              </a:rPr>
              <a:t> </a:t>
            </a:r>
            <a:r>
              <a:rPr lang="en-US" altLang="zh-TW" sz="1200" spc="-5" dirty="0">
                <a:latin typeface="+mn-lt"/>
                <a:cs typeface="Calibri"/>
              </a:rPr>
              <a:t>‘</a:t>
            </a:r>
            <a:r>
              <a:rPr lang="en-US" altLang="zh-TW" sz="1200" b="1" spc="-5" dirty="0">
                <a:latin typeface="+mn-lt"/>
                <a:cs typeface="Calibri"/>
              </a:rPr>
              <a:t>=</a:t>
            </a:r>
            <a:r>
              <a:rPr lang="en-US" altLang="zh-TW" sz="1200" b="1" dirty="0">
                <a:latin typeface="+mn-lt"/>
                <a:cs typeface="Calibri"/>
              </a:rPr>
              <a:t>‘ </a:t>
            </a:r>
            <a:r>
              <a:rPr lang="en-US" altLang="zh-TW" sz="1200" spc="-10" dirty="0">
                <a:latin typeface="+mn-lt"/>
                <a:cs typeface="Calibri"/>
              </a:rPr>
              <a:t>i</a:t>
            </a:r>
            <a:r>
              <a:rPr lang="en-US" altLang="zh-TW" sz="1200" dirty="0">
                <a:latin typeface="+mn-lt"/>
                <a:cs typeface="Calibri"/>
              </a:rPr>
              <a:t>s</a:t>
            </a:r>
            <a:r>
              <a:rPr lang="en-US" altLang="zh-TW" sz="1200" spc="-10" dirty="0">
                <a:latin typeface="+mn-lt"/>
                <a:cs typeface="Calibri"/>
              </a:rPr>
              <a:t> </a:t>
            </a:r>
            <a:r>
              <a:rPr lang="en-US" altLang="zh-TW" sz="1200" spc="-5" dirty="0">
                <a:latin typeface="+mn-lt"/>
                <a:cs typeface="Calibri"/>
              </a:rPr>
              <a:t>k</a:t>
            </a:r>
            <a:r>
              <a:rPr lang="en-US" altLang="zh-TW" sz="1200" spc="-10" dirty="0">
                <a:latin typeface="+mn-lt"/>
                <a:cs typeface="Calibri"/>
              </a:rPr>
              <a:t>no</a:t>
            </a:r>
            <a:r>
              <a:rPr lang="en-US" altLang="zh-TW" sz="1200" spc="-5" dirty="0">
                <a:latin typeface="+mn-lt"/>
                <a:cs typeface="Calibri"/>
              </a:rPr>
              <a:t>w</a:t>
            </a:r>
            <a:r>
              <a:rPr lang="en-US" altLang="zh-TW" sz="1200" spc="5" dirty="0">
                <a:latin typeface="+mn-lt"/>
                <a:cs typeface="Calibri"/>
              </a:rPr>
              <a:t>n</a:t>
            </a:r>
            <a:r>
              <a:rPr lang="en-US" altLang="zh-TW" sz="1200" spc="-15" dirty="0">
                <a:latin typeface="+mn-lt"/>
                <a:cs typeface="Calibri"/>
              </a:rPr>
              <a:t> </a:t>
            </a:r>
            <a:r>
              <a:rPr lang="en-US" altLang="zh-TW" sz="1200" spc="-5" dirty="0">
                <a:latin typeface="+mn-lt"/>
                <a:cs typeface="Calibri"/>
              </a:rPr>
              <a:t>a</a:t>
            </a:r>
            <a:r>
              <a:rPr lang="en-US" altLang="zh-TW" sz="1200" dirty="0">
                <a:latin typeface="+mn-lt"/>
                <a:cs typeface="Calibri"/>
              </a:rPr>
              <a:t>s</a:t>
            </a:r>
            <a:r>
              <a:rPr lang="en-US" altLang="zh-TW" sz="1200" spc="-10" dirty="0">
                <a:latin typeface="+mn-lt"/>
                <a:cs typeface="Calibri"/>
              </a:rPr>
              <a:t> </a:t>
            </a:r>
            <a:r>
              <a:rPr lang="en-US" altLang="zh-TW" sz="1200" b="1" spc="-10" dirty="0">
                <a:latin typeface="+mn-lt"/>
                <a:cs typeface="Calibri"/>
              </a:rPr>
              <a:t>b</a:t>
            </a:r>
            <a:r>
              <a:rPr lang="en-US" altLang="zh-TW" sz="1200" b="1" dirty="0">
                <a:latin typeface="+mn-lt"/>
                <a:cs typeface="Calibri"/>
              </a:rPr>
              <a:t>l</a:t>
            </a:r>
            <a:r>
              <a:rPr lang="en-US" altLang="zh-TW" sz="1200" b="1" spc="-10" dirty="0">
                <a:latin typeface="+mn-lt"/>
                <a:cs typeface="Calibri"/>
              </a:rPr>
              <a:t>o</a:t>
            </a:r>
            <a:r>
              <a:rPr lang="en-US" altLang="zh-TW" sz="1200" b="1" spc="-5" dirty="0">
                <a:latin typeface="+mn-lt"/>
                <a:cs typeface="Calibri"/>
              </a:rPr>
              <a:t>c</a:t>
            </a:r>
            <a:r>
              <a:rPr lang="en-US" altLang="zh-TW" sz="1200" b="1" spc="-10" dirty="0">
                <a:latin typeface="+mn-lt"/>
                <a:cs typeface="Calibri"/>
              </a:rPr>
              <a:t>k</a:t>
            </a:r>
            <a:r>
              <a:rPr lang="en-US" altLang="zh-TW" sz="1200" b="1" dirty="0">
                <a:latin typeface="+mn-lt"/>
                <a:cs typeface="Calibri"/>
              </a:rPr>
              <a:t>i</a:t>
            </a:r>
            <a:r>
              <a:rPr lang="en-US" altLang="zh-TW" sz="1200" b="1" spc="-10" dirty="0">
                <a:latin typeface="+mn-lt"/>
                <a:cs typeface="Calibri"/>
              </a:rPr>
              <a:t>n</a:t>
            </a:r>
            <a:r>
              <a:rPr lang="en-US" altLang="zh-TW" sz="1200" b="1" spc="5" dirty="0">
                <a:latin typeface="+mn-lt"/>
                <a:cs typeface="Calibri"/>
              </a:rPr>
              <a:t>g</a:t>
            </a:r>
            <a:r>
              <a:rPr lang="en-US" altLang="zh-TW" sz="1200" b="1" spc="-5" dirty="0">
                <a:latin typeface="+mn-lt"/>
                <a:cs typeface="Calibri"/>
              </a:rPr>
              <a:t> </a:t>
            </a:r>
            <a:r>
              <a:rPr lang="en-US" altLang="zh-TW" sz="1200" b="1" spc="-10" dirty="0">
                <a:latin typeface="+mn-lt"/>
                <a:cs typeface="Calibri"/>
              </a:rPr>
              <a:t>ass</a:t>
            </a:r>
            <a:r>
              <a:rPr lang="en-US" altLang="zh-TW" sz="1200" b="1" dirty="0">
                <a:latin typeface="+mn-lt"/>
                <a:cs typeface="Calibri"/>
              </a:rPr>
              <a:t>ig</a:t>
            </a:r>
            <a:r>
              <a:rPr lang="en-US" altLang="zh-TW" sz="1200" b="1" spc="-10" dirty="0">
                <a:latin typeface="+mn-lt"/>
                <a:cs typeface="Calibri"/>
              </a:rPr>
              <a:t>n</a:t>
            </a:r>
            <a:r>
              <a:rPr lang="en-US" altLang="zh-TW" sz="1200" b="1" spc="-5" dirty="0">
                <a:latin typeface="+mn-lt"/>
                <a:cs typeface="Calibri"/>
              </a:rPr>
              <a:t>m</a:t>
            </a:r>
            <a:r>
              <a:rPr lang="en-US" altLang="zh-TW" sz="1200" b="1" spc="-10" dirty="0">
                <a:latin typeface="+mn-lt"/>
                <a:cs typeface="Calibri"/>
              </a:rPr>
              <a:t>en</a:t>
            </a:r>
            <a:r>
              <a:rPr lang="en-US" altLang="zh-TW" sz="1200" b="1" dirty="0">
                <a:latin typeface="+mn-lt"/>
                <a:cs typeface="Calibri"/>
              </a:rPr>
              <a:t>t</a:t>
            </a:r>
            <a:r>
              <a:rPr lang="en-US" altLang="zh-TW" sz="1200" dirty="0">
                <a:latin typeface="+mn-lt"/>
                <a:cs typeface="Calibri"/>
              </a:rPr>
              <a:t>. </a:t>
            </a:r>
            <a:r>
              <a:rPr lang="en-US" altLang="zh-TW" sz="1200" spc="-5" dirty="0">
                <a:latin typeface="+mn-lt"/>
                <a:cs typeface="Calibri"/>
              </a:rPr>
              <a:t> T</a:t>
            </a:r>
            <a:r>
              <a:rPr lang="en-US" altLang="zh-TW" sz="1200" spc="-10" dirty="0">
                <a:latin typeface="+mn-lt"/>
                <a:cs typeface="Calibri"/>
              </a:rPr>
              <a:t>h</a:t>
            </a:r>
            <a:r>
              <a:rPr lang="en-US" altLang="zh-TW" sz="1200" dirty="0">
                <a:latin typeface="+mn-lt"/>
                <a:cs typeface="Calibri"/>
              </a:rPr>
              <a:t>e</a:t>
            </a:r>
            <a:r>
              <a:rPr lang="en-US" altLang="zh-TW" sz="1200" spc="5" dirty="0">
                <a:latin typeface="+mn-lt"/>
                <a:cs typeface="Calibri"/>
              </a:rPr>
              <a:t>y</a:t>
            </a:r>
            <a:r>
              <a:rPr lang="en-US" altLang="zh-TW" sz="1200" spc="-5" dirty="0">
                <a:latin typeface="+mn-lt"/>
                <a:cs typeface="Calibri"/>
              </a:rPr>
              <a:t> ar</a:t>
            </a:r>
            <a:r>
              <a:rPr lang="en-US" altLang="zh-TW" sz="1200" spc="5" dirty="0">
                <a:latin typeface="+mn-lt"/>
                <a:cs typeface="Calibri"/>
              </a:rPr>
              <a:t>e</a:t>
            </a:r>
            <a:r>
              <a:rPr lang="en-US" altLang="zh-TW" sz="1200" spc="-5" dirty="0">
                <a:latin typeface="+mn-lt"/>
                <a:cs typeface="Calibri"/>
              </a:rPr>
              <a:t> </a:t>
            </a:r>
            <a:r>
              <a:rPr lang="en-US" altLang="zh-TW" sz="1200" b="1" spc="-10" dirty="0">
                <a:latin typeface="+mn-lt"/>
                <a:cs typeface="Calibri"/>
              </a:rPr>
              <a:t>exe</a:t>
            </a:r>
            <a:r>
              <a:rPr lang="en-US" altLang="zh-TW" sz="1200" b="1" spc="-5" dirty="0">
                <a:latin typeface="+mn-lt"/>
                <a:cs typeface="Calibri"/>
              </a:rPr>
              <a:t>c</a:t>
            </a:r>
            <a:r>
              <a:rPr lang="en-US" altLang="zh-TW" sz="1200" b="1" spc="-10" dirty="0">
                <a:latin typeface="+mn-lt"/>
                <a:cs typeface="Calibri"/>
              </a:rPr>
              <a:t>u</a:t>
            </a:r>
            <a:r>
              <a:rPr lang="en-US" altLang="zh-TW" sz="1200" b="1" dirty="0">
                <a:latin typeface="+mn-lt"/>
                <a:cs typeface="Calibri"/>
              </a:rPr>
              <a:t>t</a:t>
            </a:r>
            <a:r>
              <a:rPr lang="en-US" altLang="zh-TW" sz="1200" b="1" spc="-10" dirty="0">
                <a:latin typeface="+mn-lt"/>
                <a:cs typeface="Calibri"/>
              </a:rPr>
              <a:t>e</a:t>
            </a:r>
            <a:r>
              <a:rPr lang="en-US" altLang="zh-TW" sz="1200" b="1" spc="5" dirty="0">
                <a:latin typeface="+mn-lt"/>
                <a:cs typeface="Calibri"/>
              </a:rPr>
              <a:t>d</a:t>
            </a:r>
            <a:r>
              <a:rPr lang="en-US" altLang="zh-TW" sz="1200" b="1" spc="-10" dirty="0">
                <a:latin typeface="+mn-lt"/>
                <a:cs typeface="Calibri"/>
              </a:rPr>
              <a:t> </a:t>
            </a:r>
            <a:r>
              <a:rPr lang="en-US" altLang="zh-TW" sz="1200" b="1" dirty="0">
                <a:latin typeface="+mn-lt"/>
                <a:cs typeface="Calibri"/>
              </a:rPr>
              <a:t>in</a:t>
            </a:r>
            <a:r>
              <a:rPr lang="en-US" altLang="zh-TW" sz="1200" b="1" spc="-10" dirty="0">
                <a:latin typeface="+mn-lt"/>
                <a:cs typeface="Calibri"/>
              </a:rPr>
              <a:t> </a:t>
            </a:r>
            <a:r>
              <a:rPr lang="en-US" altLang="zh-TW" sz="1200" b="1" dirty="0">
                <a:latin typeface="+mn-lt"/>
                <a:cs typeface="Calibri"/>
              </a:rPr>
              <a:t>t</a:t>
            </a:r>
            <a:r>
              <a:rPr lang="en-US" altLang="zh-TW" sz="1200" b="1" spc="-10" dirty="0">
                <a:latin typeface="+mn-lt"/>
                <a:cs typeface="Calibri"/>
              </a:rPr>
              <a:t>h</a:t>
            </a:r>
            <a:r>
              <a:rPr lang="en-US" altLang="zh-TW" sz="1200" b="1" spc="5" dirty="0">
                <a:latin typeface="+mn-lt"/>
                <a:cs typeface="Calibri"/>
              </a:rPr>
              <a:t>e</a:t>
            </a:r>
            <a:r>
              <a:rPr lang="en-US" altLang="zh-TW" sz="1200" b="1" spc="-15" dirty="0">
                <a:latin typeface="+mn-lt"/>
                <a:cs typeface="Calibri"/>
              </a:rPr>
              <a:t> </a:t>
            </a:r>
            <a:r>
              <a:rPr lang="en-US" altLang="zh-TW" sz="1200" b="1" spc="-10" dirty="0">
                <a:latin typeface="+mn-lt"/>
                <a:cs typeface="Calibri"/>
              </a:rPr>
              <a:t>orde</a:t>
            </a:r>
            <a:r>
              <a:rPr lang="en-US" altLang="zh-TW" sz="1200" b="1" dirty="0">
                <a:latin typeface="+mn-lt"/>
                <a:cs typeface="Calibri"/>
              </a:rPr>
              <a:t>r</a:t>
            </a:r>
            <a:r>
              <a:rPr lang="en-US" altLang="zh-TW" sz="1200" b="1" spc="-1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y</a:t>
            </a:r>
            <a:r>
              <a:rPr lang="en-US" altLang="zh-TW" sz="1200" dirty="0">
                <a:latin typeface="+mn-lt"/>
                <a:cs typeface="Calibri"/>
              </a:rPr>
              <a:t> </a:t>
            </a:r>
            <a:r>
              <a:rPr lang="en-US" altLang="zh-TW" sz="1200" spc="-5" dirty="0">
                <a:latin typeface="+mn-lt"/>
                <a:cs typeface="Calibri"/>
              </a:rPr>
              <a:t>a</a:t>
            </a:r>
            <a:r>
              <a:rPr lang="en-US" altLang="zh-TW" sz="1200" spc="-10" dirty="0">
                <a:latin typeface="+mn-lt"/>
                <a:cs typeface="Calibri"/>
              </a:rPr>
              <a:t>pp</a:t>
            </a:r>
            <a:r>
              <a:rPr lang="en-US" altLang="zh-TW" sz="1200" spc="-5" dirty="0">
                <a:latin typeface="+mn-lt"/>
                <a:cs typeface="Calibri"/>
              </a:rPr>
              <a:t>ea</a:t>
            </a:r>
            <a:r>
              <a:rPr lang="en-US" altLang="zh-TW" sz="1200" dirty="0">
                <a:latin typeface="+mn-lt"/>
                <a:cs typeface="Calibri"/>
              </a:rPr>
              <a:t>r </a:t>
            </a:r>
            <a:r>
              <a:rPr lang="en-US" altLang="zh-TW" sz="1200" spc="-10" dirty="0">
                <a:latin typeface="+mn-lt"/>
                <a:cs typeface="Calibri"/>
              </a:rPr>
              <a:t>withi</a:t>
            </a:r>
            <a:r>
              <a:rPr lang="en-US" altLang="zh-TW" sz="1200" spc="5" dirty="0">
                <a:latin typeface="+mn-lt"/>
                <a:cs typeface="Calibri"/>
              </a:rPr>
              <a:t>n</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Ver</a:t>
            </a:r>
            <a:r>
              <a:rPr lang="en-US" altLang="zh-TW" sz="1200" spc="-10" dirty="0">
                <a:latin typeface="+mn-lt"/>
                <a:cs typeface="Calibri"/>
              </a:rPr>
              <a:t>ilo</a:t>
            </a:r>
            <a:r>
              <a:rPr lang="en-US" altLang="zh-TW" sz="1200" spc="5" dirty="0">
                <a:latin typeface="+mn-lt"/>
                <a:cs typeface="Calibri"/>
              </a:rPr>
              <a:t>g</a:t>
            </a:r>
            <a:r>
              <a:rPr lang="en-US" altLang="zh-TW" sz="1200" spc="-15" dirty="0">
                <a:latin typeface="+mn-lt"/>
                <a:cs typeface="Calibri"/>
              </a:rPr>
              <a:t> s</a:t>
            </a:r>
            <a:r>
              <a:rPr lang="en-US" altLang="zh-TW" sz="1200" spc="-10" dirty="0">
                <a:latin typeface="+mn-lt"/>
                <a:cs typeface="Calibri"/>
              </a:rPr>
              <a:t>i</a:t>
            </a:r>
            <a:r>
              <a:rPr lang="en-US" altLang="zh-TW" sz="1200" spc="-15" dirty="0">
                <a:latin typeface="+mn-lt"/>
                <a:cs typeface="Calibri"/>
              </a:rPr>
              <a:t>m</a:t>
            </a:r>
            <a:r>
              <a:rPr lang="en-US" altLang="zh-TW" sz="1200" spc="-10" dirty="0">
                <a:latin typeface="+mn-lt"/>
                <a:cs typeface="Calibri"/>
              </a:rPr>
              <a:t>ula</a:t>
            </a:r>
            <a:r>
              <a:rPr lang="en-US" altLang="zh-TW" sz="1200" spc="-15" dirty="0">
                <a:latin typeface="+mn-lt"/>
                <a:cs typeface="Calibri"/>
              </a:rPr>
              <a:t>t</a:t>
            </a:r>
            <a:r>
              <a:rPr lang="en-US" altLang="zh-TW" sz="1200" spc="-10" dirty="0">
                <a:latin typeface="+mn-lt"/>
                <a:cs typeface="Calibri"/>
              </a:rPr>
              <a:t>io</a:t>
            </a:r>
            <a:r>
              <a:rPr lang="en-US" altLang="zh-TW" sz="1200" spc="5" dirty="0">
                <a:latin typeface="+mn-lt"/>
                <a:cs typeface="Calibri"/>
              </a:rPr>
              <a:t>n</a:t>
            </a:r>
            <a:r>
              <a:rPr lang="en-US" altLang="zh-TW" sz="1200" spc="-10" dirty="0">
                <a:latin typeface="+mn-lt"/>
                <a:cs typeface="Calibri"/>
              </a:rPr>
              <a:t> </a:t>
            </a:r>
            <a:r>
              <a:rPr lang="en-US" altLang="zh-TW" sz="1200" spc="-5" dirty="0">
                <a:latin typeface="+mn-lt"/>
                <a:cs typeface="Calibri"/>
              </a:rPr>
              <a:t>e</a:t>
            </a:r>
            <a:r>
              <a:rPr lang="en-US" altLang="zh-TW" sz="1200" spc="-10" dirty="0">
                <a:latin typeface="+mn-lt"/>
                <a:cs typeface="Calibri"/>
              </a:rPr>
              <a:t>n</a:t>
            </a:r>
            <a:r>
              <a:rPr lang="en-US" altLang="zh-TW" sz="1200" dirty="0">
                <a:latin typeface="+mn-lt"/>
                <a:cs typeface="Calibri"/>
              </a:rPr>
              <a:t>v</a:t>
            </a:r>
            <a:r>
              <a:rPr lang="en-US" altLang="zh-TW" sz="1200" spc="-10" dirty="0">
                <a:latin typeface="+mn-lt"/>
                <a:cs typeface="Calibri"/>
              </a:rPr>
              <a:t>i</a:t>
            </a:r>
            <a:r>
              <a:rPr lang="en-US" altLang="zh-TW" sz="1200" spc="-5" dirty="0">
                <a:latin typeface="+mn-lt"/>
                <a:cs typeface="Calibri"/>
              </a:rPr>
              <a:t>r</a:t>
            </a:r>
            <a:r>
              <a:rPr lang="en-US" altLang="zh-TW" sz="1200" spc="-10" dirty="0">
                <a:latin typeface="+mn-lt"/>
                <a:cs typeface="Calibri"/>
              </a:rPr>
              <a:t>on</a:t>
            </a:r>
            <a:r>
              <a:rPr lang="en-US" altLang="zh-TW" sz="1200" spc="-15" dirty="0">
                <a:latin typeface="+mn-lt"/>
                <a:cs typeface="Calibri"/>
              </a:rPr>
              <a:t>m</a:t>
            </a:r>
            <a:r>
              <a:rPr lang="en-US" altLang="zh-TW" sz="1200" spc="-5" dirty="0">
                <a:latin typeface="+mn-lt"/>
                <a:cs typeface="Calibri"/>
              </a:rPr>
              <a:t>e</a:t>
            </a:r>
            <a:r>
              <a:rPr lang="en-US" altLang="zh-TW" sz="1200" spc="-10" dirty="0">
                <a:latin typeface="+mn-lt"/>
                <a:cs typeface="Calibri"/>
              </a:rPr>
              <a:t>nt</a:t>
            </a:r>
            <a:r>
              <a:rPr lang="en-US" altLang="zh-TW" sz="1200" dirty="0">
                <a:latin typeface="+mn-lt"/>
                <a:cs typeface="Calibri"/>
              </a:rPr>
              <a:t>. </a:t>
            </a:r>
            <a:r>
              <a:rPr lang="en-US" altLang="zh-TW" sz="1200" spc="-5" dirty="0">
                <a:latin typeface="+mn-lt"/>
                <a:cs typeface="Calibri"/>
              </a:rPr>
              <a:t> </a:t>
            </a:r>
            <a:r>
              <a:rPr lang="en-US" altLang="zh-TW" sz="1200" spc="-10" dirty="0">
                <a:latin typeface="+mn-lt"/>
                <a:cs typeface="Calibri"/>
              </a:rPr>
              <a:t>S</a:t>
            </a:r>
            <a:r>
              <a:rPr lang="en-US" altLang="zh-TW" sz="1200" spc="5" dirty="0">
                <a:latin typeface="+mn-lt"/>
                <a:cs typeface="Calibri"/>
              </a:rPr>
              <a:t>o</a:t>
            </a:r>
            <a:r>
              <a:rPr lang="en-US" altLang="zh-TW" sz="1200" spc="-1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f</a:t>
            </a:r>
            <a:r>
              <a:rPr lang="en-US" altLang="zh-TW" sz="1200" spc="-10" dirty="0">
                <a:latin typeface="+mn-lt"/>
                <a:cs typeface="Calibri"/>
              </a:rPr>
              <a:t>i</a:t>
            </a:r>
            <a:r>
              <a:rPr lang="en-US" altLang="zh-TW" sz="1200" spc="-5" dirty="0">
                <a:latin typeface="+mn-lt"/>
                <a:cs typeface="Calibri"/>
              </a:rPr>
              <a:t>r</a:t>
            </a:r>
            <a:r>
              <a:rPr lang="en-US" altLang="zh-TW" sz="1200" spc="-15" dirty="0">
                <a:latin typeface="+mn-lt"/>
                <a:cs typeface="Calibri"/>
              </a:rPr>
              <a:t>s</a:t>
            </a:r>
            <a:r>
              <a:rPr lang="en-US" altLang="zh-TW" sz="1200" dirty="0">
                <a:latin typeface="+mn-lt"/>
                <a:cs typeface="Calibri"/>
              </a:rPr>
              <a:t>t</a:t>
            </a:r>
            <a:r>
              <a:rPr lang="en-US" altLang="zh-TW" sz="1200" spc="-5" dirty="0">
                <a:latin typeface="+mn-lt"/>
                <a:cs typeface="Calibri"/>
              </a:rPr>
              <a:t> ‘=</a:t>
            </a:r>
            <a:r>
              <a:rPr lang="en-US" altLang="zh-TW" sz="1200" dirty="0">
                <a:latin typeface="+mn-lt"/>
                <a:cs typeface="Calibri"/>
              </a:rPr>
              <a:t>‘</a:t>
            </a:r>
            <a:r>
              <a:rPr lang="en-US" altLang="zh-TW" sz="1200" spc="-5" dirty="0">
                <a:latin typeface="+mn-lt"/>
                <a:cs typeface="Calibri"/>
              </a:rPr>
              <a:t> a</a:t>
            </a:r>
            <a:r>
              <a:rPr lang="en-US" altLang="zh-TW" sz="1200" spc="-15" dirty="0">
                <a:latin typeface="+mn-lt"/>
                <a:cs typeface="Calibri"/>
              </a:rPr>
              <a:t>ss</a:t>
            </a:r>
            <a:r>
              <a:rPr lang="en-US" altLang="zh-TW" sz="1200" spc="-10" dirty="0">
                <a:latin typeface="+mn-lt"/>
                <a:cs typeface="Calibri"/>
              </a:rPr>
              <a:t>ign</a:t>
            </a:r>
            <a:r>
              <a:rPr lang="en-US" altLang="zh-TW" sz="1200" spc="-15" dirty="0">
                <a:latin typeface="+mn-lt"/>
                <a:cs typeface="Calibri"/>
              </a:rPr>
              <a:t>m</a:t>
            </a:r>
            <a:r>
              <a:rPr lang="en-US" altLang="zh-TW" sz="1200" spc="-5" dirty="0">
                <a:latin typeface="+mn-lt"/>
                <a:cs typeface="Calibri"/>
              </a:rPr>
              <a:t>e</a:t>
            </a:r>
            <a:r>
              <a:rPr lang="en-US" altLang="zh-TW" sz="1200" spc="-10" dirty="0">
                <a:latin typeface="+mn-lt"/>
                <a:cs typeface="Calibri"/>
              </a:rPr>
              <a:t>n</a:t>
            </a:r>
            <a:r>
              <a:rPr lang="en-US" altLang="zh-TW" sz="1200" dirty="0">
                <a:latin typeface="+mn-lt"/>
                <a:cs typeface="Calibri"/>
              </a:rPr>
              <a:t>t</a:t>
            </a:r>
            <a:r>
              <a:rPr lang="en-US" altLang="zh-TW" sz="1200" spc="-15" dirty="0">
                <a:latin typeface="+mn-lt"/>
                <a:cs typeface="Calibri"/>
              </a:rPr>
              <a:t> </a:t>
            </a:r>
            <a:r>
              <a:rPr lang="en-US" altLang="zh-TW" sz="1200" spc="-10" dirty="0">
                <a:latin typeface="+mn-lt"/>
                <a:cs typeface="Calibri"/>
              </a:rPr>
              <a:t>blo</a:t>
            </a:r>
            <a:r>
              <a:rPr lang="en-US" altLang="zh-TW" sz="1200" spc="-5" dirty="0">
                <a:latin typeface="+mn-lt"/>
                <a:cs typeface="Calibri"/>
              </a:rPr>
              <a:t>ck</a:t>
            </a:r>
            <a:r>
              <a:rPr lang="en-US" altLang="zh-TW" sz="1200" dirty="0">
                <a:latin typeface="+mn-lt"/>
                <a:cs typeface="Calibri"/>
              </a:rPr>
              <a:t>s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s</a:t>
            </a:r>
            <a:r>
              <a:rPr lang="en-US" altLang="zh-TW" sz="1200" spc="-5" dirty="0">
                <a:latin typeface="+mn-lt"/>
                <a:cs typeface="Calibri"/>
              </a:rPr>
              <a:t>ec</a:t>
            </a:r>
            <a:r>
              <a:rPr lang="en-US" altLang="zh-TW" sz="1200" spc="-10" dirty="0">
                <a:latin typeface="+mn-lt"/>
                <a:cs typeface="Calibri"/>
              </a:rPr>
              <a:t>on</a:t>
            </a:r>
            <a:r>
              <a:rPr lang="en-US" altLang="zh-TW" sz="1200" spc="5" dirty="0">
                <a:latin typeface="+mn-lt"/>
                <a:cs typeface="Calibri"/>
              </a:rPr>
              <a:t>d</a:t>
            </a:r>
            <a:r>
              <a:rPr lang="en-US" altLang="zh-TW" sz="1200" spc="-10" dirty="0">
                <a:latin typeface="+mn-lt"/>
                <a:cs typeface="Calibri"/>
              </a:rPr>
              <a:t> on</a:t>
            </a:r>
            <a:r>
              <a:rPr lang="en-US" altLang="zh-TW" sz="1200" spc="-5" dirty="0">
                <a:latin typeface="+mn-lt"/>
                <a:cs typeface="Calibri"/>
              </a:rPr>
              <a:t>e</a:t>
            </a:r>
            <a:r>
              <a:rPr lang="en-US" altLang="zh-TW" sz="1200" dirty="0">
                <a:latin typeface="+mn-lt"/>
                <a:cs typeface="Calibri"/>
              </a:rPr>
              <a:t>. </a:t>
            </a:r>
            <a:r>
              <a:rPr lang="en-US" altLang="zh-TW" sz="1200" spc="-5" dirty="0">
                <a:latin typeface="+mn-lt"/>
                <a:cs typeface="Calibri"/>
              </a:rPr>
              <a:t> T</a:t>
            </a:r>
            <a:r>
              <a:rPr lang="en-US" altLang="zh-TW" sz="1200" spc="-10" dirty="0">
                <a:latin typeface="+mn-lt"/>
                <a:cs typeface="Calibri"/>
              </a:rPr>
              <a:t>hi</a:t>
            </a:r>
            <a:r>
              <a:rPr lang="en-US" altLang="zh-TW" sz="1200" dirty="0">
                <a:latin typeface="+mn-lt"/>
                <a:cs typeface="Calibri"/>
              </a:rPr>
              <a:t>s</a:t>
            </a:r>
            <a:r>
              <a:rPr lang="en-US" altLang="zh-TW" sz="1200" spc="-15" dirty="0">
                <a:latin typeface="+mn-lt"/>
                <a:cs typeface="Calibri"/>
              </a:rPr>
              <a:t> </a:t>
            </a:r>
            <a:r>
              <a:rPr lang="en-US" altLang="zh-TW" sz="1200" spc="-10" dirty="0">
                <a:latin typeface="+mn-lt"/>
                <a:cs typeface="Calibri"/>
              </a:rPr>
              <a:t>i</a:t>
            </a:r>
            <a:r>
              <a:rPr lang="en-US" altLang="zh-TW" sz="1200" dirty="0">
                <a:latin typeface="+mn-lt"/>
                <a:cs typeface="Calibri"/>
              </a:rPr>
              <a:t>s</a:t>
            </a:r>
            <a:r>
              <a:rPr lang="en-US" altLang="zh-TW" sz="1200" spc="-15" dirty="0">
                <a:latin typeface="+mn-lt"/>
                <a:cs typeface="Calibri"/>
              </a:rPr>
              <a:t> </a:t>
            </a:r>
            <a:r>
              <a:rPr lang="en-US" altLang="zh-TW" sz="1200" dirty="0">
                <a:latin typeface="+mn-lt"/>
                <a:cs typeface="Calibri"/>
              </a:rPr>
              <a:t>v</a:t>
            </a:r>
            <a:r>
              <a:rPr lang="en-US" altLang="zh-TW" sz="1200" spc="-5" dirty="0">
                <a:latin typeface="+mn-lt"/>
                <a:cs typeface="Calibri"/>
              </a:rPr>
              <a:t>er</a:t>
            </a:r>
            <a:r>
              <a:rPr lang="en-US" altLang="zh-TW" sz="1200" spc="5" dirty="0">
                <a:latin typeface="+mn-lt"/>
                <a:cs typeface="Calibri"/>
              </a:rPr>
              <a:t>y</a:t>
            </a:r>
            <a:r>
              <a:rPr lang="en-US" altLang="zh-TW" sz="1200" spc="-5" dirty="0">
                <a:latin typeface="+mn-lt"/>
                <a:cs typeface="Calibri"/>
              </a:rPr>
              <a:t> </a:t>
            </a:r>
            <a:r>
              <a:rPr lang="en-US" altLang="zh-TW" sz="1200" spc="-15" dirty="0">
                <a:latin typeface="+mn-lt"/>
                <a:cs typeface="Calibri"/>
              </a:rPr>
              <a:t>m</a:t>
            </a:r>
            <a:r>
              <a:rPr lang="en-US" altLang="zh-TW" sz="1200" spc="-10" dirty="0">
                <a:latin typeface="+mn-lt"/>
                <a:cs typeface="Calibri"/>
              </a:rPr>
              <a:t>uc</a:t>
            </a:r>
            <a:r>
              <a:rPr lang="en-US" altLang="zh-TW" sz="1200" spc="5" dirty="0">
                <a:latin typeface="+mn-lt"/>
                <a:cs typeface="Calibri"/>
              </a:rPr>
              <a:t>h</a:t>
            </a:r>
            <a:r>
              <a:rPr lang="en-US" altLang="zh-TW" sz="1200" spc="-10" dirty="0">
                <a:latin typeface="+mn-lt"/>
                <a:cs typeface="Calibri"/>
              </a:rPr>
              <a:t> lik</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wh</a:t>
            </a:r>
            <a:r>
              <a:rPr lang="en-US" altLang="zh-TW" sz="1200" spc="-5" dirty="0">
                <a:latin typeface="+mn-lt"/>
                <a:cs typeface="Calibri"/>
              </a:rPr>
              <a:t>a</a:t>
            </a:r>
            <a:r>
              <a:rPr lang="en-US" altLang="zh-TW" sz="1200" dirty="0">
                <a:latin typeface="+mn-lt"/>
                <a:cs typeface="Calibri"/>
              </a:rPr>
              <a:t>t</a:t>
            </a:r>
            <a:r>
              <a:rPr lang="en-US" altLang="zh-TW" sz="1200" spc="-10" dirty="0">
                <a:latin typeface="+mn-lt"/>
                <a:cs typeface="Calibri"/>
              </a:rPr>
              <a:t> h</a:t>
            </a:r>
            <a:r>
              <a:rPr lang="en-US" altLang="zh-TW" sz="1200" spc="-5" dirty="0">
                <a:latin typeface="+mn-lt"/>
                <a:cs typeface="Calibri"/>
              </a:rPr>
              <a:t>a</a:t>
            </a:r>
            <a:r>
              <a:rPr lang="en-US" altLang="zh-TW" sz="1200" spc="-10" dirty="0">
                <a:latin typeface="+mn-lt"/>
                <a:cs typeface="Calibri"/>
              </a:rPr>
              <a:t>pp</a:t>
            </a:r>
            <a:r>
              <a:rPr lang="en-US" altLang="zh-TW" sz="1200" spc="-5" dirty="0">
                <a:latin typeface="+mn-lt"/>
                <a:cs typeface="Calibri"/>
              </a:rPr>
              <a:t>e</a:t>
            </a:r>
            <a:r>
              <a:rPr lang="en-US" altLang="zh-TW" sz="1200" spc="-10" dirty="0">
                <a:latin typeface="+mn-lt"/>
                <a:cs typeface="Calibri"/>
              </a:rPr>
              <a:t>n</a:t>
            </a:r>
            <a:r>
              <a:rPr lang="en-US" altLang="zh-TW" sz="1200" dirty="0">
                <a:latin typeface="+mn-lt"/>
                <a:cs typeface="Calibri"/>
              </a:rPr>
              <a:t>s</a:t>
            </a:r>
            <a:r>
              <a:rPr lang="en-US" altLang="zh-TW" sz="1200" spc="-15" dirty="0">
                <a:latin typeface="+mn-lt"/>
                <a:cs typeface="Calibri"/>
              </a:rPr>
              <a:t> </a:t>
            </a: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a:t>
            </a:r>
            <a:r>
              <a:rPr lang="en-US" altLang="zh-TW" sz="1200" spc="5" dirty="0">
                <a:latin typeface="+mn-lt"/>
                <a:cs typeface="Calibri"/>
              </a:rPr>
              <a:t>C</a:t>
            </a:r>
            <a:r>
              <a:rPr lang="en-US" altLang="zh-TW" sz="1200" spc="-10" dirty="0">
                <a:latin typeface="+mn-lt"/>
                <a:cs typeface="Calibri"/>
              </a:rPr>
              <a:t> cod</a:t>
            </a:r>
            <a:r>
              <a:rPr lang="en-US" altLang="zh-TW" sz="1200" spc="-5" dirty="0">
                <a:latin typeface="+mn-lt"/>
                <a:cs typeface="Calibri"/>
              </a:rPr>
              <a:t>e</a:t>
            </a:r>
            <a:r>
              <a:rPr lang="en-US" altLang="zh-TW" sz="1200" spc="-15" dirty="0">
                <a:latin typeface="+mn-lt"/>
                <a:cs typeface="Calibri"/>
              </a:rPr>
              <a:t>s.</a:t>
            </a:r>
            <a:endParaRPr lang="en-US" altLang="zh-TW" sz="1200" dirty="0">
              <a:latin typeface="+mn-lt"/>
              <a:cs typeface="Calibri"/>
            </a:endParaRPr>
          </a:p>
          <a:p>
            <a:pPr marL="12700" algn="just">
              <a:lnSpc>
                <a:spcPct val="100000"/>
              </a:lnSpc>
              <a:spcBef>
                <a:spcPts val="420"/>
              </a:spcBef>
            </a:pP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to</a:t>
            </a:r>
            <a:r>
              <a:rPr lang="en-US" altLang="zh-TW" sz="1200" spc="5" dirty="0">
                <a:latin typeface="+mn-lt"/>
                <a:cs typeface="Calibri"/>
              </a:rPr>
              <a:t>p</a:t>
            </a:r>
            <a:r>
              <a:rPr lang="en-US" altLang="zh-TW" sz="1200" spc="-10" dirty="0">
                <a:latin typeface="+mn-lt"/>
                <a:cs typeface="Calibri"/>
              </a:rPr>
              <a:t> l</a:t>
            </a:r>
            <a:r>
              <a:rPr lang="en-US" altLang="zh-TW" sz="1200" spc="-5" dirty="0">
                <a:latin typeface="+mn-lt"/>
                <a:cs typeface="Calibri"/>
              </a:rPr>
              <a:t>ef</a:t>
            </a:r>
            <a:r>
              <a:rPr lang="en-US" altLang="zh-TW" sz="1200" dirty="0">
                <a:latin typeface="+mn-lt"/>
                <a:cs typeface="Calibri"/>
              </a:rPr>
              <a:t>t</a:t>
            </a:r>
            <a:r>
              <a:rPr lang="en-US" altLang="zh-TW" sz="1200" spc="-10" dirty="0">
                <a:latin typeface="+mn-lt"/>
                <a:cs typeface="Calibri"/>
              </a:rPr>
              <a:t> </a:t>
            </a:r>
            <a:r>
              <a:rPr lang="en-US" altLang="zh-TW" sz="1200" dirty="0">
                <a:latin typeface="+mn-lt"/>
                <a:cs typeface="Calibri"/>
              </a:rPr>
              <a:t>e</a:t>
            </a:r>
            <a:r>
              <a:rPr lang="en-US" altLang="zh-TW" sz="1200" spc="-5" dirty="0">
                <a:latin typeface="+mn-lt"/>
                <a:cs typeface="Calibri"/>
              </a:rPr>
              <a:t>xa</a:t>
            </a:r>
            <a:r>
              <a:rPr lang="en-US" altLang="zh-TW" sz="1200" spc="-15" dirty="0">
                <a:latin typeface="+mn-lt"/>
                <a:cs typeface="Calibri"/>
              </a:rPr>
              <a:t>m</a:t>
            </a:r>
            <a:r>
              <a:rPr lang="en-US" altLang="zh-TW" sz="1200" spc="-10" dirty="0">
                <a:latin typeface="+mn-lt"/>
                <a:cs typeface="Calibri"/>
              </a:rPr>
              <a:t>pl</a:t>
            </a:r>
            <a:r>
              <a:rPr lang="en-US" altLang="zh-TW" sz="1200" dirty="0">
                <a:latin typeface="+mn-lt"/>
                <a:cs typeface="Calibri"/>
              </a:rPr>
              <a:t>e,</a:t>
            </a:r>
            <a:r>
              <a:rPr lang="en-US" altLang="zh-TW" sz="1200" spc="-5" dirty="0">
                <a:latin typeface="+mn-lt"/>
                <a:cs typeface="Calibri"/>
              </a:rPr>
              <a:t> </a:t>
            </a:r>
            <a:r>
              <a:rPr lang="en-US" altLang="zh-TW" sz="1200" spc="-10" dirty="0">
                <a:latin typeface="+mn-lt"/>
                <a:cs typeface="Calibri"/>
              </a:rPr>
              <a:t>bot</a:t>
            </a:r>
            <a:r>
              <a:rPr lang="en-US" altLang="zh-TW" sz="1200" spc="5" dirty="0">
                <a:latin typeface="+mn-lt"/>
                <a:cs typeface="Calibri"/>
              </a:rPr>
              <a:t>h</a:t>
            </a:r>
            <a:r>
              <a:rPr lang="en-US" altLang="zh-TW" sz="1200" spc="-15" dirty="0">
                <a:latin typeface="+mn-lt"/>
                <a:cs typeface="Calibri"/>
              </a:rPr>
              <a:t> </a:t>
            </a:r>
            <a:r>
              <a:rPr lang="en-US" altLang="zh-TW" sz="1200" b="1" spc="5" dirty="0">
                <a:latin typeface="+mn-lt"/>
                <a:cs typeface="Calibri"/>
              </a:rPr>
              <a:t>a</a:t>
            </a:r>
            <a:r>
              <a:rPr lang="en-US" altLang="zh-TW" sz="1200" b="1" spc="-15" dirty="0">
                <a:latin typeface="+mn-lt"/>
                <a:cs typeface="Calibri"/>
              </a:rPr>
              <a:t> </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b="1" spc="5" dirty="0">
                <a:latin typeface="+mn-lt"/>
                <a:cs typeface="Calibri"/>
              </a:rPr>
              <a:t>b</a:t>
            </a:r>
            <a:r>
              <a:rPr lang="en-US" altLang="zh-TW" sz="1200" b="1" spc="-10" dirty="0">
                <a:latin typeface="+mn-lt"/>
                <a:cs typeface="Calibri"/>
              </a:rPr>
              <a:t> </a:t>
            </a:r>
            <a:r>
              <a:rPr lang="en-US" altLang="zh-TW" sz="1200" dirty="0">
                <a:latin typeface="+mn-lt"/>
                <a:cs typeface="Calibri"/>
              </a:rPr>
              <a:t>eve</a:t>
            </a:r>
            <a:r>
              <a:rPr lang="en-US" altLang="zh-TW" sz="1200" spc="-10" dirty="0">
                <a:latin typeface="+mn-lt"/>
                <a:cs typeface="Calibri"/>
              </a:rPr>
              <a:t>ntuall</a:t>
            </a:r>
            <a:r>
              <a:rPr lang="en-US" altLang="zh-TW" sz="1200" spc="5" dirty="0">
                <a:latin typeface="+mn-lt"/>
                <a:cs typeface="Calibri"/>
              </a:rPr>
              <a:t>y</a:t>
            </a:r>
            <a:r>
              <a:rPr lang="en-US" altLang="zh-TW" sz="1200" spc="-5" dirty="0">
                <a:latin typeface="+mn-lt"/>
                <a:cs typeface="Calibri"/>
              </a:rPr>
              <a:t> </a:t>
            </a:r>
            <a:r>
              <a:rPr lang="en-US" altLang="zh-TW" sz="1200" spc="-10" dirty="0">
                <a:latin typeface="+mn-lt"/>
                <a:cs typeface="Calibri"/>
              </a:rPr>
              <a:t>h</a:t>
            </a:r>
            <a:r>
              <a:rPr lang="en-US" altLang="zh-TW" sz="1200" spc="-5" dirty="0">
                <a:latin typeface="+mn-lt"/>
                <a:cs typeface="Calibri"/>
              </a:rPr>
              <a:t>a</a:t>
            </a:r>
            <a:r>
              <a:rPr lang="en-US" altLang="zh-TW" sz="1200" dirty="0">
                <a:latin typeface="+mn-lt"/>
                <a:cs typeface="Calibri"/>
              </a:rPr>
              <a:t>v</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dirty="0">
                <a:latin typeface="+mn-lt"/>
                <a:cs typeface="Calibri"/>
              </a:rPr>
              <a:t>v</a:t>
            </a:r>
            <a:r>
              <a:rPr lang="en-US" altLang="zh-TW" sz="1200" spc="-10" dirty="0">
                <a:latin typeface="+mn-lt"/>
                <a:cs typeface="Calibri"/>
              </a:rPr>
              <a:t>alu</a:t>
            </a:r>
            <a:r>
              <a:rPr lang="en-US" altLang="zh-TW" sz="1200" spc="5" dirty="0">
                <a:latin typeface="+mn-lt"/>
                <a:cs typeface="Calibri"/>
              </a:rPr>
              <a:t>e</a:t>
            </a:r>
            <a:r>
              <a:rPr lang="en-US" altLang="zh-TW" sz="1200" spc="-5" dirty="0">
                <a:latin typeface="+mn-lt"/>
                <a:cs typeface="Calibri"/>
              </a:rPr>
              <a:t> </a:t>
            </a:r>
            <a:r>
              <a:rPr lang="en-US" altLang="zh-TW" sz="1200" b="1" spc="-10" dirty="0">
                <a:latin typeface="+mn-lt"/>
                <a:cs typeface="Calibri"/>
              </a:rPr>
              <a:t>b</a:t>
            </a:r>
            <a:r>
              <a:rPr lang="en-US" altLang="zh-TW" sz="1200" dirty="0">
                <a:latin typeface="+mn-lt"/>
                <a:cs typeface="Calibri"/>
              </a:rPr>
              <a:t>.</a:t>
            </a:r>
          </a:p>
          <a:p>
            <a:pPr marL="12700" marR="319405">
              <a:lnSpc>
                <a:spcPct val="101400"/>
              </a:lnSpc>
              <a:spcBef>
                <a:spcPts val="400"/>
              </a:spcBef>
            </a:pP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to</a:t>
            </a:r>
            <a:r>
              <a:rPr lang="en-US" altLang="zh-TW" sz="1200" spc="5" dirty="0">
                <a:latin typeface="+mn-lt"/>
                <a:cs typeface="Calibri"/>
              </a:rPr>
              <a:t>p</a:t>
            </a:r>
            <a:r>
              <a:rPr lang="en-US" altLang="zh-TW" sz="1200" spc="-10" dirty="0">
                <a:latin typeface="+mn-lt"/>
                <a:cs typeface="Calibri"/>
              </a:rPr>
              <a:t> </a:t>
            </a:r>
            <a:r>
              <a:rPr lang="en-US" altLang="zh-TW" sz="1200" spc="-5" dirty="0">
                <a:latin typeface="+mn-lt"/>
                <a:cs typeface="Calibri"/>
              </a:rPr>
              <a:t>r</a:t>
            </a:r>
            <a:r>
              <a:rPr lang="en-US" altLang="zh-TW" sz="1200" spc="-10" dirty="0">
                <a:latin typeface="+mn-lt"/>
                <a:cs typeface="Calibri"/>
              </a:rPr>
              <a:t>igh</a:t>
            </a:r>
            <a:r>
              <a:rPr lang="en-US" altLang="zh-TW" sz="1200" dirty="0">
                <a:latin typeface="+mn-lt"/>
                <a:cs typeface="Calibri"/>
              </a:rPr>
              <a:t>t</a:t>
            </a:r>
            <a:r>
              <a:rPr lang="en-US" altLang="zh-TW" sz="1200" spc="-10" dirty="0">
                <a:latin typeface="+mn-lt"/>
                <a:cs typeface="Calibri"/>
              </a:rPr>
              <a:t> </a:t>
            </a:r>
            <a:r>
              <a:rPr lang="en-US" altLang="zh-TW" sz="1200" dirty="0">
                <a:latin typeface="+mn-lt"/>
                <a:cs typeface="Calibri"/>
              </a:rPr>
              <a:t>e</a:t>
            </a:r>
            <a:r>
              <a:rPr lang="en-US" altLang="zh-TW" sz="1200" spc="-5" dirty="0">
                <a:latin typeface="+mn-lt"/>
                <a:cs typeface="Calibri"/>
              </a:rPr>
              <a:t>xa</a:t>
            </a:r>
            <a:r>
              <a:rPr lang="en-US" altLang="zh-TW" sz="1200" spc="-15" dirty="0">
                <a:latin typeface="+mn-lt"/>
                <a:cs typeface="Calibri"/>
              </a:rPr>
              <a:t>m</a:t>
            </a:r>
            <a:r>
              <a:rPr lang="en-US" altLang="zh-TW" sz="1200" spc="-10" dirty="0">
                <a:latin typeface="+mn-lt"/>
                <a:cs typeface="Calibri"/>
              </a:rPr>
              <a:t>pl</a:t>
            </a:r>
            <a:r>
              <a:rPr lang="en-US" altLang="zh-TW" sz="1200" dirty="0">
                <a:latin typeface="+mn-lt"/>
                <a:cs typeface="Calibri"/>
              </a:rPr>
              <a:t>e,</a:t>
            </a:r>
            <a:r>
              <a:rPr lang="en-US" altLang="zh-TW" sz="1200" spc="-5" dirty="0">
                <a:latin typeface="+mn-lt"/>
                <a:cs typeface="Calibri"/>
              </a:rPr>
              <a:t> </a:t>
            </a:r>
            <a:r>
              <a:rPr lang="en-US" altLang="zh-TW" sz="1200" dirty="0">
                <a:latin typeface="+mn-lt"/>
                <a:cs typeface="Calibri"/>
              </a:rPr>
              <a:t>e</a:t>
            </a:r>
            <a:r>
              <a:rPr lang="en-US" altLang="zh-TW" sz="1200" spc="-5" dirty="0">
                <a:latin typeface="+mn-lt"/>
                <a:cs typeface="Calibri"/>
              </a:rPr>
              <a:t>ac</a:t>
            </a:r>
            <a:r>
              <a:rPr lang="en-US" altLang="zh-TW" sz="1200" spc="5" dirty="0">
                <a:latin typeface="+mn-lt"/>
                <a:cs typeface="Calibri"/>
              </a:rPr>
              <a:t>h</a:t>
            </a:r>
            <a:r>
              <a:rPr lang="en-US" altLang="zh-TW" sz="1200" spc="-10" dirty="0">
                <a:latin typeface="+mn-lt"/>
                <a:cs typeface="Calibri"/>
              </a:rPr>
              <a:t> </a:t>
            </a:r>
            <a:r>
              <a:rPr lang="en-US" altLang="zh-TW" sz="1200" spc="-15" dirty="0">
                <a:latin typeface="+mn-lt"/>
                <a:cs typeface="Calibri"/>
              </a:rPr>
              <a:t>st</a:t>
            </a:r>
            <a:r>
              <a:rPr lang="en-US" altLang="zh-TW" sz="1200" spc="-5" dirty="0">
                <a:latin typeface="+mn-lt"/>
                <a:cs typeface="Calibri"/>
              </a:rPr>
              <a:t>a</a:t>
            </a:r>
            <a:r>
              <a:rPr lang="en-US" altLang="zh-TW" sz="1200" spc="-15" dirty="0">
                <a:latin typeface="+mn-lt"/>
                <a:cs typeface="Calibri"/>
              </a:rPr>
              <a:t>t</a:t>
            </a:r>
            <a:r>
              <a:rPr lang="en-US" altLang="zh-TW" sz="1200" dirty="0">
                <a:latin typeface="+mn-lt"/>
                <a:cs typeface="Calibri"/>
              </a:rPr>
              <a:t>e</a:t>
            </a:r>
            <a:r>
              <a:rPr lang="en-US" altLang="zh-TW" sz="1200" spc="-15" dirty="0">
                <a:latin typeface="+mn-lt"/>
                <a:cs typeface="Calibri"/>
              </a:rPr>
              <a:t>m</a:t>
            </a:r>
            <a:r>
              <a:rPr lang="en-US" altLang="zh-TW" sz="1200" dirty="0">
                <a:latin typeface="+mn-lt"/>
                <a:cs typeface="Calibri"/>
              </a:rPr>
              <a:t>e</a:t>
            </a:r>
            <a:r>
              <a:rPr lang="en-US" altLang="zh-TW" sz="1200" spc="-10" dirty="0">
                <a:latin typeface="+mn-lt"/>
                <a:cs typeface="Calibri"/>
              </a:rPr>
              <a:t>n</a:t>
            </a:r>
            <a:r>
              <a:rPr lang="en-US" altLang="zh-TW" sz="1200" dirty="0">
                <a:latin typeface="+mn-lt"/>
                <a:cs typeface="Calibri"/>
              </a:rPr>
              <a:t>t</a:t>
            </a:r>
            <a:r>
              <a:rPr lang="en-US" altLang="zh-TW" sz="1200" spc="-10" dirty="0">
                <a:latin typeface="+mn-lt"/>
                <a:cs typeface="Calibri"/>
              </a:rPr>
              <a:t> i</a:t>
            </a:r>
            <a:r>
              <a:rPr lang="en-US" altLang="zh-TW" sz="1200" dirty="0">
                <a:latin typeface="+mn-lt"/>
                <a:cs typeface="Calibri"/>
              </a:rPr>
              <a:t>s</a:t>
            </a:r>
            <a:r>
              <a:rPr lang="en-US" altLang="zh-TW" sz="1200" spc="-10" dirty="0">
                <a:latin typeface="+mn-lt"/>
                <a:cs typeface="Calibri"/>
              </a:rPr>
              <a:t> </a:t>
            </a:r>
            <a:r>
              <a:rPr lang="en-US" altLang="zh-TW" sz="1200" dirty="0">
                <a:latin typeface="+mn-lt"/>
                <a:cs typeface="Calibri"/>
              </a:rPr>
              <a:t>ev</a:t>
            </a:r>
            <a:r>
              <a:rPr lang="en-US" altLang="zh-TW" sz="1200" spc="-10" dirty="0">
                <a:latin typeface="+mn-lt"/>
                <a:cs typeface="Calibri"/>
              </a:rPr>
              <a:t>alu</a:t>
            </a:r>
            <a:r>
              <a:rPr lang="en-US" altLang="zh-TW" sz="1200" spc="-5" dirty="0">
                <a:latin typeface="+mn-lt"/>
                <a:cs typeface="Calibri"/>
              </a:rPr>
              <a:t>a</a:t>
            </a:r>
            <a:r>
              <a:rPr lang="en-US" altLang="zh-TW" sz="1200" spc="-15" dirty="0">
                <a:latin typeface="+mn-lt"/>
                <a:cs typeface="Calibri"/>
              </a:rPr>
              <a:t>t</a:t>
            </a:r>
            <a:r>
              <a:rPr lang="en-US" altLang="zh-TW" sz="1200" dirty="0">
                <a:latin typeface="+mn-lt"/>
                <a:cs typeface="Calibri"/>
              </a:rPr>
              <a:t>e</a:t>
            </a:r>
            <a:r>
              <a:rPr lang="en-US" altLang="zh-TW" sz="1200" spc="5" dirty="0">
                <a:latin typeface="+mn-lt"/>
                <a:cs typeface="Calibri"/>
              </a:rPr>
              <a:t>d</a:t>
            </a:r>
            <a:r>
              <a:rPr lang="en-US" altLang="zh-TW" sz="1200" spc="-10" dirty="0">
                <a:latin typeface="+mn-lt"/>
                <a:cs typeface="Calibri"/>
              </a:rPr>
              <a:t> i</a:t>
            </a:r>
            <a:r>
              <a:rPr lang="en-US" altLang="zh-TW" sz="1200" spc="5" dirty="0">
                <a:latin typeface="+mn-lt"/>
                <a:cs typeface="Calibri"/>
              </a:rPr>
              <a:t>n</a:t>
            </a:r>
            <a:r>
              <a:rPr lang="en-US" altLang="zh-TW" sz="1200" spc="-10" dirty="0">
                <a:latin typeface="+mn-lt"/>
                <a:cs typeface="Calibri"/>
              </a:rPr>
              <a:t> tu</a:t>
            </a:r>
            <a:r>
              <a:rPr lang="en-US" altLang="zh-TW" sz="1200" spc="-5" dirty="0">
                <a:latin typeface="+mn-lt"/>
                <a:cs typeface="Calibri"/>
              </a:rPr>
              <a:t>r</a:t>
            </a:r>
            <a:r>
              <a:rPr lang="en-US" altLang="zh-TW" sz="1200" spc="5" dirty="0">
                <a:latin typeface="+mn-lt"/>
                <a:cs typeface="Calibri"/>
              </a:rPr>
              <a:t>n</a:t>
            </a:r>
            <a:r>
              <a:rPr lang="en-US" altLang="zh-TW" sz="1200" spc="-10" dirty="0">
                <a:latin typeface="+mn-lt"/>
                <a:cs typeface="Calibri"/>
              </a:rPr>
              <a:t> </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spc="-5" dirty="0">
                <a:latin typeface="+mn-lt"/>
                <a:cs typeface="Calibri"/>
              </a:rPr>
              <a:t>a</a:t>
            </a:r>
            <a:r>
              <a:rPr lang="en-US" altLang="zh-TW" sz="1200" spc="-15" dirty="0">
                <a:latin typeface="+mn-lt"/>
                <a:cs typeface="Calibri"/>
              </a:rPr>
              <a:t>ss</a:t>
            </a:r>
            <a:r>
              <a:rPr lang="en-US" altLang="zh-TW" sz="1200" spc="-10" dirty="0">
                <a:latin typeface="+mn-lt"/>
                <a:cs typeface="Calibri"/>
              </a:rPr>
              <a:t>ign</a:t>
            </a:r>
            <a:r>
              <a:rPr lang="en-US" altLang="zh-TW" sz="1200" spc="-15" dirty="0">
                <a:latin typeface="+mn-lt"/>
                <a:cs typeface="Calibri"/>
              </a:rPr>
              <a:t>m</a:t>
            </a:r>
            <a:r>
              <a:rPr lang="en-US" altLang="zh-TW" sz="1200" dirty="0">
                <a:latin typeface="+mn-lt"/>
                <a:cs typeface="Calibri"/>
              </a:rPr>
              <a:t>e</a:t>
            </a:r>
            <a:r>
              <a:rPr lang="en-US" altLang="zh-TW" sz="1200" spc="-10" dirty="0">
                <a:latin typeface="+mn-lt"/>
                <a:cs typeface="Calibri"/>
              </a:rPr>
              <a:t>n</a:t>
            </a:r>
            <a:r>
              <a:rPr lang="en-US" altLang="zh-TW" sz="1200" dirty="0">
                <a:latin typeface="+mn-lt"/>
                <a:cs typeface="Calibri"/>
              </a:rPr>
              <a:t>t</a:t>
            </a:r>
            <a:r>
              <a:rPr lang="en-US" altLang="zh-TW" sz="1200" spc="-10" dirty="0">
                <a:latin typeface="+mn-lt"/>
                <a:cs typeface="Calibri"/>
              </a:rPr>
              <a:t> i</a:t>
            </a:r>
            <a:r>
              <a:rPr lang="en-US" altLang="zh-TW" sz="1200" dirty="0">
                <a:latin typeface="+mn-lt"/>
                <a:cs typeface="Calibri"/>
              </a:rPr>
              <a:t>s </a:t>
            </a:r>
            <a:r>
              <a:rPr lang="en-US" altLang="zh-TW" sz="1200" spc="-10" dirty="0">
                <a:latin typeface="+mn-lt"/>
                <a:cs typeface="Calibri"/>
              </a:rPr>
              <a:t>p</a:t>
            </a:r>
            <a:r>
              <a:rPr lang="en-US" altLang="zh-TW" sz="1200" spc="-5" dirty="0">
                <a:latin typeface="+mn-lt"/>
                <a:cs typeface="Calibri"/>
              </a:rPr>
              <a:t>erf</a:t>
            </a:r>
            <a:r>
              <a:rPr lang="en-US" altLang="zh-TW" sz="1200" spc="-10" dirty="0">
                <a:latin typeface="+mn-lt"/>
                <a:cs typeface="Calibri"/>
              </a:rPr>
              <a:t>o</a:t>
            </a:r>
            <a:r>
              <a:rPr lang="en-US" altLang="zh-TW" sz="1200" spc="-5" dirty="0">
                <a:latin typeface="+mn-lt"/>
                <a:cs typeface="Calibri"/>
              </a:rPr>
              <a:t>r</a:t>
            </a:r>
            <a:r>
              <a:rPr lang="en-US" altLang="zh-TW" sz="1200" spc="-15" dirty="0">
                <a:latin typeface="+mn-lt"/>
                <a:cs typeface="Calibri"/>
              </a:rPr>
              <a:t>m</a:t>
            </a:r>
            <a:r>
              <a:rPr lang="en-US" altLang="zh-TW" sz="1200" dirty="0">
                <a:latin typeface="+mn-lt"/>
                <a:cs typeface="Calibri"/>
              </a:rPr>
              <a:t>e</a:t>
            </a:r>
            <a:r>
              <a:rPr lang="en-US" altLang="zh-TW" sz="1200" spc="5" dirty="0">
                <a:latin typeface="+mn-lt"/>
                <a:cs typeface="Calibri"/>
              </a:rPr>
              <a:t>d</a:t>
            </a:r>
            <a:endParaRPr lang="en-US" altLang="zh-TW" sz="1200" dirty="0">
              <a:latin typeface="Times New Roman"/>
              <a:cs typeface="Times New Roman"/>
            </a:endParaRPr>
          </a:p>
          <a:p>
            <a:pPr>
              <a:lnSpc>
                <a:spcPct val="100000"/>
              </a:lnSpc>
              <a:spcBef>
                <a:spcPts val="32"/>
              </a:spcBef>
            </a:pPr>
            <a:endParaRPr lang="en-US" altLang="zh-TW" sz="900" dirty="0">
              <a:latin typeface="Times New Roman"/>
              <a:cs typeface="Times New Roman"/>
            </a:endParaRPr>
          </a:p>
          <a:p>
            <a:pPr marL="12700" marR="11430">
              <a:lnSpc>
                <a:spcPts val="1370"/>
              </a:lnSpc>
            </a:pPr>
            <a:r>
              <a:rPr lang="en-US" altLang="zh-TW" sz="1200" b="1" spc="-5" dirty="0">
                <a:latin typeface="+mn-lt"/>
                <a:cs typeface="Calibri"/>
              </a:rPr>
              <a:t>N</a:t>
            </a:r>
            <a:r>
              <a:rPr lang="en-US" altLang="zh-TW" sz="1200" b="1" spc="-10" dirty="0">
                <a:latin typeface="+mn-lt"/>
                <a:cs typeface="Calibri"/>
              </a:rPr>
              <a:t>on</a:t>
            </a:r>
            <a:r>
              <a:rPr lang="en-US" altLang="zh-TW" sz="1200" b="1" spc="-5" dirty="0">
                <a:latin typeface="+mn-lt"/>
                <a:cs typeface="Calibri"/>
              </a:rPr>
              <a:t>-</a:t>
            </a:r>
            <a:r>
              <a:rPr lang="en-US" altLang="zh-TW" sz="1200" b="1" spc="-10" dirty="0">
                <a:latin typeface="+mn-lt"/>
                <a:cs typeface="Calibri"/>
              </a:rPr>
              <a:t>b</a:t>
            </a:r>
            <a:r>
              <a:rPr lang="en-US" altLang="zh-TW" sz="1200" b="1" dirty="0">
                <a:latin typeface="+mn-lt"/>
                <a:cs typeface="Calibri"/>
              </a:rPr>
              <a:t>l</a:t>
            </a:r>
            <a:r>
              <a:rPr lang="en-US" altLang="zh-TW" sz="1200" b="1" spc="-10" dirty="0">
                <a:latin typeface="+mn-lt"/>
                <a:cs typeface="Calibri"/>
              </a:rPr>
              <a:t>o</a:t>
            </a:r>
            <a:r>
              <a:rPr lang="en-US" altLang="zh-TW" sz="1200" b="1" spc="-5" dirty="0">
                <a:latin typeface="+mn-lt"/>
                <a:cs typeface="Calibri"/>
              </a:rPr>
              <a:t>c</a:t>
            </a:r>
            <a:r>
              <a:rPr lang="en-US" altLang="zh-TW" sz="1200" b="1" spc="5" dirty="0">
                <a:latin typeface="+mn-lt"/>
                <a:cs typeface="Calibri"/>
              </a:rPr>
              <a:t>k</a:t>
            </a:r>
            <a:r>
              <a:rPr lang="en-US" altLang="zh-TW" sz="1200" b="1" spc="-10" dirty="0">
                <a:latin typeface="+mn-lt"/>
                <a:cs typeface="Calibri"/>
              </a:rPr>
              <a:t> ass</a:t>
            </a:r>
            <a:r>
              <a:rPr lang="en-US" altLang="zh-TW" sz="1200" b="1" dirty="0">
                <a:latin typeface="+mn-lt"/>
                <a:cs typeface="Calibri"/>
              </a:rPr>
              <a:t>ig</a:t>
            </a:r>
            <a:r>
              <a:rPr lang="en-US" altLang="zh-TW" sz="1200" b="1" spc="-10" dirty="0">
                <a:latin typeface="+mn-lt"/>
                <a:cs typeface="Calibri"/>
              </a:rPr>
              <a:t>n</a:t>
            </a:r>
            <a:r>
              <a:rPr lang="en-US" altLang="zh-TW" sz="1200" b="1" spc="-5" dirty="0">
                <a:latin typeface="+mn-lt"/>
                <a:cs typeface="Calibri"/>
              </a:rPr>
              <a:t>m</a:t>
            </a:r>
            <a:r>
              <a:rPr lang="en-US" altLang="zh-TW" sz="1200" b="1" spc="-10" dirty="0">
                <a:latin typeface="+mn-lt"/>
                <a:cs typeface="Calibri"/>
              </a:rPr>
              <a:t>en</a:t>
            </a:r>
            <a:r>
              <a:rPr lang="en-US" altLang="zh-TW" sz="1200" b="1" dirty="0">
                <a:latin typeface="+mn-lt"/>
                <a:cs typeface="Calibri"/>
              </a:rPr>
              <a:t>t </a:t>
            </a:r>
            <a:r>
              <a:rPr lang="en-US" altLang="zh-TW" sz="1200" spc="-10" dirty="0">
                <a:latin typeface="+mn-lt"/>
                <a:cs typeface="Calibri"/>
              </a:rPr>
              <a:t>i</a:t>
            </a:r>
            <a:r>
              <a:rPr lang="en-US" altLang="zh-TW" sz="1200" dirty="0">
                <a:latin typeface="+mn-lt"/>
                <a:cs typeface="Calibri"/>
              </a:rPr>
              <a:t>s</a:t>
            </a:r>
            <a:r>
              <a:rPr lang="en-US" altLang="zh-TW" sz="1200" spc="-10" dirty="0">
                <a:latin typeface="+mn-lt"/>
                <a:cs typeface="Calibri"/>
              </a:rPr>
              <a:t> </a:t>
            </a:r>
            <a:r>
              <a:rPr lang="en-US" altLang="zh-TW" sz="1200" spc="-5" dirty="0">
                <a:latin typeface="+mn-lt"/>
                <a:cs typeface="Calibri"/>
              </a:rPr>
              <a:t>‘</a:t>
            </a:r>
            <a:r>
              <a:rPr lang="en-US" altLang="zh-TW" sz="1200" b="1" spc="-5" dirty="0">
                <a:latin typeface="+mn-lt"/>
                <a:cs typeface="Calibri"/>
              </a:rPr>
              <a:t>&lt;=</a:t>
            </a:r>
            <a:r>
              <a:rPr lang="en-US" altLang="zh-TW" sz="1200" spc="-5" dirty="0">
                <a:latin typeface="+mn-lt"/>
                <a:cs typeface="Calibri"/>
              </a:rPr>
              <a:t>‘</a:t>
            </a:r>
            <a:r>
              <a:rPr lang="en-US" altLang="zh-TW" sz="1200" dirty="0">
                <a:latin typeface="+mn-lt"/>
                <a:cs typeface="Calibri"/>
              </a:rPr>
              <a:t>,</a:t>
            </a:r>
            <a:r>
              <a:rPr lang="en-US" altLang="zh-TW" sz="1200" spc="-5" dirty="0">
                <a:latin typeface="+mn-lt"/>
                <a:cs typeface="Calibri"/>
              </a:rPr>
              <a:t> 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spc="-15" dirty="0">
                <a:latin typeface="+mn-lt"/>
                <a:cs typeface="Calibri"/>
              </a:rPr>
              <a:t>st</a:t>
            </a:r>
            <a:r>
              <a:rPr lang="en-US" altLang="zh-TW" sz="1200" spc="-5" dirty="0">
                <a:latin typeface="+mn-lt"/>
                <a:cs typeface="Calibri"/>
              </a:rPr>
              <a:t>a</a:t>
            </a:r>
            <a:r>
              <a:rPr lang="en-US" altLang="zh-TW" sz="1200" spc="-15" dirty="0">
                <a:latin typeface="+mn-lt"/>
                <a:cs typeface="Calibri"/>
              </a:rPr>
              <a:t>t</a:t>
            </a:r>
            <a:r>
              <a:rPr lang="en-US" altLang="zh-TW" sz="1200" dirty="0">
                <a:latin typeface="+mn-lt"/>
                <a:cs typeface="Calibri"/>
              </a:rPr>
              <a:t>e</a:t>
            </a:r>
            <a:r>
              <a:rPr lang="en-US" altLang="zh-TW" sz="1200" spc="-15" dirty="0">
                <a:latin typeface="+mn-lt"/>
                <a:cs typeface="Calibri"/>
              </a:rPr>
              <a:t>m</a:t>
            </a:r>
            <a:r>
              <a:rPr lang="en-US" altLang="zh-TW" sz="1200" dirty="0">
                <a:latin typeface="+mn-lt"/>
                <a:cs typeface="Calibri"/>
              </a:rPr>
              <a:t>e</a:t>
            </a:r>
            <a:r>
              <a:rPr lang="en-US" altLang="zh-TW" sz="1200" spc="-10" dirty="0">
                <a:latin typeface="+mn-lt"/>
                <a:cs typeface="Calibri"/>
              </a:rPr>
              <a:t>nt</a:t>
            </a:r>
            <a:r>
              <a:rPr lang="en-US" altLang="zh-TW" sz="1200" dirty="0">
                <a:latin typeface="+mn-lt"/>
                <a:cs typeface="Calibri"/>
              </a:rPr>
              <a:t>s</a:t>
            </a:r>
            <a:r>
              <a:rPr lang="en-US" altLang="zh-TW" sz="1200" spc="-10" dirty="0">
                <a:latin typeface="+mn-lt"/>
                <a:cs typeface="Calibri"/>
              </a:rPr>
              <a:t> </a:t>
            </a:r>
            <a:r>
              <a:rPr lang="en-US" altLang="zh-TW" sz="1200" spc="-5" dirty="0">
                <a:latin typeface="+mn-lt"/>
                <a:cs typeface="Calibri"/>
              </a:rPr>
              <a:t>wi</a:t>
            </a:r>
            <a:r>
              <a:rPr lang="en-US" altLang="zh-TW" sz="1200" spc="-15" dirty="0">
                <a:latin typeface="+mn-lt"/>
                <a:cs typeface="Calibri"/>
              </a:rPr>
              <a:t>t</a:t>
            </a:r>
            <a:r>
              <a:rPr lang="en-US" altLang="zh-TW" sz="1200" spc="5" dirty="0">
                <a:latin typeface="+mn-lt"/>
                <a:cs typeface="Calibri"/>
              </a:rPr>
              <a:t>h</a:t>
            </a:r>
            <a:r>
              <a:rPr lang="en-US" altLang="zh-TW" sz="1200" spc="-10" dirty="0">
                <a:latin typeface="+mn-lt"/>
                <a:cs typeface="Calibri"/>
              </a:rPr>
              <a:t> thi</a:t>
            </a:r>
            <a:r>
              <a:rPr lang="en-US" altLang="zh-TW" sz="1200" dirty="0">
                <a:latin typeface="+mn-lt"/>
                <a:cs typeface="Calibri"/>
              </a:rPr>
              <a:t>s</a:t>
            </a:r>
            <a:r>
              <a:rPr lang="en-US" altLang="zh-TW" sz="1200" spc="-10" dirty="0">
                <a:latin typeface="+mn-lt"/>
                <a:cs typeface="Calibri"/>
              </a:rPr>
              <a:t> </a:t>
            </a:r>
            <a:r>
              <a:rPr lang="en-US" altLang="zh-TW" sz="1200" spc="-5" dirty="0">
                <a:latin typeface="+mn-lt"/>
                <a:cs typeface="Calibri"/>
              </a:rPr>
              <a:t>a</a:t>
            </a:r>
            <a:r>
              <a:rPr lang="en-US" altLang="zh-TW" sz="1200" spc="-15" dirty="0">
                <a:latin typeface="+mn-lt"/>
                <a:cs typeface="Calibri"/>
              </a:rPr>
              <a:t>ss</a:t>
            </a:r>
            <a:r>
              <a:rPr lang="en-US" altLang="zh-TW" sz="1200" spc="-10" dirty="0">
                <a:latin typeface="+mn-lt"/>
                <a:cs typeface="Calibri"/>
              </a:rPr>
              <a:t>ign</a:t>
            </a:r>
            <a:r>
              <a:rPr lang="en-US" altLang="zh-TW" sz="1200" spc="-15" dirty="0">
                <a:latin typeface="+mn-lt"/>
                <a:cs typeface="Calibri"/>
              </a:rPr>
              <a:t>m</a:t>
            </a:r>
            <a:r>
              <a:rPr lang="en-US" altLang="zh-TW" sz="1200" dirty="0">
                <a:latin typeface="+mn-lt"/>
                <a:cs typeface="Calibri"/>
              </a:rPr>
              <a:t>e</a:t>
            </a:r>
            <a:r>
              <a:rPr lang="en-US" altLang="zh-TW" sz="1200" spc="-10" dirty="0">
                <a:latin typeface="+mn-lt"/>
                <a:cs typeface="Calibri"/>
              </a:rPr>
              <a:t>nt</a:t>
            </a:r>
            <a:r>
              <a:rPr lang="en-US" altLang="zh-TW" sz="1200" dirty="0">
                <a:latin typeface="+mn-lt"/>
                <a:cs typeface="Calibri"/>
              </a:rPr>
              <a:t>s</a:t>
            </a:r>
            <a:r>
              <a:rPr lang="en-US" altLang="zh-TW" sz="1200" spc="-10" dirty="0">
                <a:latin typeface="+mn-lt"/>
                <a:cs typeface="Calibri"/>
              </a:rPr>
              <a:t> </a:t>
            </a:r>
            <a:r>
              <a:rPr lang="en-US" altLang="zh-TW" sz="1200" spc="-5" dirty="0">
                <a:latin typeface="+mn-lt"/>
                <a:cs typeface="Calibri"/>
              </a:rPr>
              <a:t>ar</a:t>
            </a:r>
            <a:r>
              <a:rPr lang="en-US" altLang="zh-TW" sz="1200" spc="5" dirty="0">
                <a:latin typeface="+mn-lt"/>
                <a:cs typeface="Calibri"/>
              </a:rPr>
              <a:t>e</a:t>
            </a:r>
            <a:r>
              <a:rPr lang="en-US" altLang="zh-TW" sz="1200" spc="-10" dirty="0">
                <a:latin typeface="+mn-lt"/>
                <a:cs typeface="Calibri"/>
              </a:rPr>
              <a:t> </a:t>
            </a:r>
            <a:r>
              <a:rPr lang="en-US" altLang="zh-TW" sz="1200" b="1" spc="-10" dirty="0">
                <a:latin typeface="+mn-lt"/>
                <a:cs typeface="Calibri"/>
              </a:rPr>
              <a:t>exe</a:t>
            </a:r>
            <a:r>
              <a:rPr lang="en-US" altLang="zh-TW" sz="1200" b="1" spc="-5" dirty="0">
                <a:latin typeface="+mn-lt"/>
                <a:cs typeface="Calibri"/>
              </a:rPr>
              <a:t>c</a:t>
            </a:r>
            <a:r>
              <a:rPr lang="en-US" altLang="zh-TW" sz="1200" b="1" spc="-10" dirty="0">
                <a:latin typeface="+mn-lt"/>
                <a:cs typeface="Calibri"/>
              </a:rPr>
              <a:t>u</a:t>
            </a:r>
            <a:r>
              <a:rPr lang="en-US" altLang="zh-TW" sz="1200" b="1" dirty="0">
                <a:latin typeface="+mn-lt"/>
                <a:cs typeface="Calibri"/>
              </a:rPr>
              <a:t>t</a:t>
            </a:r>
            <a:r>
              <a:rPr lang="en-US" altLang="zh-TW" sz="1200" b="1" spc="-10" dirty="0">
                <a:latin typeface="+mn-lt"/>
                <a:cs typeface="Calibri"/>
              </a:rPr>
              <a:t>e</a:t>
            </a:r>
            <a:r>
              <a:rPr lang="en-US" altLang="zh-TW" sz="1200" b="1" spc="5" dirty="0">
                <a:latin typeface="+mn-lt"/>
                <a:cs typeface="Calibri"/>
              </a:rPr>
              <a:t>d</a:t>
            </a:r>
            <a:r>
              <a:rPr lang="en-US" altLang="zh-TW" sz="1200" b="1" spc="-10" dirty="0">
                <a:latin typeface="+mn-lt"/>
                <a:cs typeface="Calibri"/>
              </a:rPr>
              <a:t> </a:t>
            </a:r>
            <a:r>
              <a:rPr lang="en-US" altLang="zh-TW" sz="1200" b="1" dirty="0">
                <a:latin typeface="+mn-lt"/>
                <a:cs typeface="Calibri"/>
              </a:rPr>
              <a:t>in </a:t>
            </a:r>
            <a:r>
              <a:rPr lang="en-US" altLang="zh-TW" sz="1200" b="1" spc="-10" dirty="0">
                <a:latin typeface="+mn-lt"/>
                <a:cs typeface="Calibri"/>
              </a:rPr>
              <a:t>para</a:t>
            </a:r>
            <a:r>
              <a:rPr lang="en-US" altLang="zh-TW" sz="1200" b="1" dirty="0">
                <a:latin typeface="+mn-lt"/>
                <a:cs typeface="Calibri"/>
              </a:rPr>
              <a:t>ll</a:t>
            </a:r>
            <a:r>
              <a:rPr lang="en-US" altLang="zh-TW" sz="1200" b="1" spc="-10" dirty="0">
                <a:latin typeface="+mn-lt"/>
                <a:cs typeface="Calibri"/>
              </a:rPr>
              <a:t>e</a:t>
            </a:r>
            <a:r>
              <a:rPr lang="en-US" altLang="zh-TW" sz="1200" b="1" dirty="0">
                <a:latin typeface="+mn-lt"/>
                <a:cs typeface="Calibri"/>
              </a:rPr>
              <a:t>l </a:t>
            </a:r>
            <a:r>
              <a:rPr lang="en-US" altLang="zh-TW" sz="1200" spc="-5" dirty="0">
                <a:latin typeface="+mn-lt"/>
                <a:cs typeface="Calibri"/>
              </a:rPr>
              <a:t>(</a:t>
            </a:r>
            <a:r>
              <a:rPr lang="en-US" altLang="zh-TW" sz="1200" spc="-10" dirty="0">
                <a:latin typeface="+mn-lt"/>
                <a:cs typeface="Calibri"/>
              </a:rPr>
              <a:t>i.</a:t>
            </a:r>
            <a:r>
              <a:rPr lang="en-US" altLang="zh-TW" sz="1200" dirty="0">
                <a:latin typeface="+mn-lt"/>
                <a:cs typeface="Calibri"/>
              </a:rPr>
              <a:t>e.</a:t>
            </a:r>
            <a:r>
              <a:rPr lang="en-US" altLang="zh-TW" sz="1200" spc="-10" dirty="0">
                <a:latin typeface="+mn-lt"/>
                <a:cs typeface="Calibri"/>
              </a:rPr>
              <a:t> o</a:t>
            </a:r>
            <a:r>
              <a:rPr lang="en-US" altLang="zh-TW" sz="1200" spc="-5" dirty="0">
                <a:latin typeface="+mn-lt"/>
                <a:cs typeface="Calibri"/>
              </a:rPr>
              <a:t>r</a:t>
            </a:r>
            <a:r>
              <a:rPr lang="en-US" altLang="zh-TW" sz="1200" spc="-10" dirty="0">
                <a:latin typeface="+mn-lt"/>
                <a:cs typeface="Calibri"/>
              </a:rPr>
              <a:t>d</a:t>
            </a:r>
            <a:r>
              <a:rPr lang="en-US" altLang="zh-TW" sz="1200" dirty="0">
                <a:latin typeface="+mn-lt"/>
                <a:cs typeface="Calibri"/>
              </a:rPr>
              <a:t>er </a:t>
            </a:r>
            <a:r>
              <a:rPr lang="en-US" altLang="zh-TW" sz="1200" spc="-10" dirty="0">
                <a:latin typeface="+mn-lt"/>
                <a:cs typeface="Calibri"/>
              </a:rPr>
              <a:t>d</a:t>
            </a:r>
            <a:r>
              <a:rPr lang="en-US" altLang="zh-TW" sz="1200" spc="5" dirty="0">
                <a:latin typeface="+mn-lt"/>
                <a:cs typeface="Calibri"/>
              </a:rPr>
              <a:t>o</a:t>
            </a:r>
            <a:r>
              <a:rPr lang="en-US" altLang="zh-TW" sz="1200" spc="-15" dirty="0">
                <a:latin typeface="+mn-lt"/>
                <a:cs typeface="Calibri"/>
              </a:rPr>
              <a:t> </a:t>
            </a:r>
            <a:r>
              <a:rPr lang="en-US" altLang="zh-TW" sz="1200" spc="-10" dirty="0">
                <a:latin typeface="+mn-lt"/>
                <a:cs typeface="Calibri"/>
              </a:rPr>
              <a:t>no</a:t>
            </a:r>
            <a:r>
              <a:rPr lang="en-US" altLang="zh-TW" sz="1200" dirty="0">
                <a:latin typeface="+mn-lt"/>
                <a:cs typeface="Calibri"/>
              </a:rPr>
              <a:t>t</a:t>
            </a:r>
            <a:r>
              <a:rPr lang="en-US" altLang="zh-TW" sz="1200" spc="-15" dirty="0">
                <a:latin typeface="+mn-lt"/>
                <a:cs typeface="Calibri"/>
              </a:rPr>
              <a:t> m</a:t>
            </a:r>
            <a:r>
              <a:rPr lang="en-US" altLang="zh-TW" sz="1200" spc="-5" dirty="0">
                <a:latin typeface="+mn-lt"/>
                <a:cs typeface="Calibri"/>
              </a:rPr>
              <a:t>a</a:t>
            </a:r>
            <a:r>
              <a:rPr lang="en-US" altLang="zh-TW" sz="1200" spc="-15" dirty="0">
                <a:latin typeface="+mn-lt"/>
                <a:cs typeface="Calibri"/>
              </a:rPr>
              <a:t>tt</a:t>
            </a:r>
            <a:r>
              <a:rPr lang="en-US" altLang="zh-TW" sz="1200" spc="-5" dirty="0">
                <a:latin typeface="+mn-lt"/>
                <a:cs typeface="Calibri"/>
              </a:rPr>
              <a:t>er).</a:t>
            </a:r>
            <a:endParaRPr lang="en-US" altLang="zh-TW" sz="1200" dirty="0">
              <a:latin typeface="+mn-lt"/>
              <a:cs typeface="Calibri"/>
            </a:endParaRPr>
          </a:p>
          <a:p>
            <a:pPr marL="12700" marR="191135">
              <a:lnSpc>
                <a:spcPct val="101400"/>
              </a:lnSpc>
              <a:spcBef>
                <a:spcPts val="355"/>
              </a:spcBef>
            </a:pP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botto</a:t>
            </a:r>
            <a:r>
              <a:rPr lang="en-US" altLang="zh-TW" sz="1200" spc="5" dirty="0">
                <a:latin typeface="+mn-lt"/>
                <a:cs typeface="Calibri"/>
              </a:rPr>
              <a:t>m</a:t>
            </a:r>
            <a:r>
              <a:rPr lang="en-US" altLang="zh-TW" sz="1200" spc="-15" dirty="0">
                <a:latin typeface="+mn-lt"/>
                <a:cs typeface="Calibri"/>
              </a:rPr>
              <a:t> </a:t>
            </a:r>
            <a:r>
              <a:rPr lang="en-US" altLang="zh-TW" sz="1200" spc="-10" dirty="0">
                <a:latin typeface="+mn-lt"/>
                <a:cs typeface="Calibri"/>
              </a:rPr>
              <a:t>l</a:t>
            </a:r>
            <a:r>
              <a:rPr lang="en-US" altLang="zh-TW" sz="1200" spc="-5" dirty="0">
                <a:latin typeface="+mn-lt"/>
                <a:cs typeface="Calibri"/>
              </a:rPr>
              <a:t>ef</a:t>
            </a:r>
            <a:r>
              <a:rPr lang="en-US" altLang="zh-TW" sz="1200" dirty="0">
                <a:latin typeface="+mn-lt"/>
                <a:cs typeface="Calibri"/>
              </a:rPr>
              <a:t>t</a:t>
            </a:r>
            <a:r>
              <a:rPr lang="en-US" altLang="zh-TW" sz="1200" spc="-10" dirty="0">
                <a:latin typeface="+mn-lt"/>
                <a:cs typeface="Calibri"/>
              </a:rPr>
              <a:t> </a:t>
            </a:r>
            <a:r>
              <a:rPr lang="en-US" altLang="zh-TW" sz="1200" dirty="0">
                <a:latin typeface="+mn-lt"/>
                <a:cs typeface="Calibri"/>
              </a:rPr>
              <a:t>e</a:t>
            </a:r>
            <a:r>
              <a:rPr lang="en-US" altLang="zh-TW" sz="1200" spc="-5" dirty="0">
                <a:latin typeface="+mn-lt"/>
                <a:cs typeface="Calibri"/>
              </a:rPr>
              <a:t>xa</a:t>
            </a:r>
            <a:r>
              <a:rPr lang="en-US" altLang="zh-TW" sz="1200" spc="-15" dirty="0">
                <a:latin typeface="+mn-lt"/>
                <a:cs typeface="Calibri"/>
              </a:rPr>
              <a:t>m</a:t>
            </a:r>
            <a:r>
              <a:rPr lang="en-US" altLang="zh-TW" sz="1200" spc="-10" dirty="0">
                <a:latin typeface="+mn-lt"/>
                <a:cs typeface="Calibri"/>
              </a:rPr>
              <a:t>pl</a:t>
            </a:r>
            <a:r>
              <a:rPr lang="en-US" altLang="zh-TW" sz="1200" dirty="0">
                <a:latin typeface="+mn-lt"/>
                <a:cs typeface="Calibri"/>
              </a:rPr>
              <a:t>e,</a:t>
            </a:r>
            <a:r>
              <a:rPr lang="en-US" altLang="zh-TW" sz="1200" spc="-5" dirty="0">
                <a:latin typeface="+mn-lt"/>
                <a:cs typeface="Calibri"/>
              </a:rPr>
              <a:t> </a:t>
            </a:r>
            <a:r>
              <a:rPr lang="en-US" altLang="zh-TW" sz="1200" b="1" spc="5" dirty="0">
                <a:latin typeface="+mn-lt"/>
                <a:cs typeface="Calibri"/>
              </a:rPr>
              <a:t>a</a:t>
            </a:r>
            <a:r>
              <a:rPr lang="en-US" altLang="zh-TW" sz="1200" b="1" spc="-15" dirty="0">
                <a:latin typeface="+mn-lt"/>
                <a:cs typeface="Calibri"/>
              </a:rPr>
              <a:t> </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b="1" spc="5" dirty="0">
                <a:latin typeface="+mn-lt"/>
                <a:cs typeface="Calibri"/>
              </a:rPr>
              <a:t>b</a:t>
            </a:r>
            <a:r>
              <a:rPr lang="en-US" altLang="zh-TW" sz="1200" b="1" spc="-10" dirty="0">
                <a:latin typeface="+mn-lt"/>
                <a:cs typeface="Calibri"/>
              </a:rPr>
              <a:t> </a:t>
            </a:r>
            <a:r>
              <a:rPr lang="en-US" altLang="zh-TW" sz="1200" spc="-5" dirty="0">
                <a:latin typeface="+mn-lt"/>
                <a:cs typeface="Calibri"/>
              </a:rPr>
              <a:t>ar</a:t>
            </a:r>
            <a:r>
              <a:rPr lang="en-US" altLang="zh-TW" sz="1200" spc="5" dirty="0">
                <a:latin typeface="+mn-lt"/>
                <a:cs typeface="Calibri"/>
              </a:rPr>
              <a:t>e</a:t>
            </a:r>
            <a:r>
              <a:rPr lang="en-US" altLang="zh-TW" sz="1200" spc="-5" dirty="0">
                <a:latin typeface="+mn-lt"/>
                <a:cs typeface="Calibri"/>
              </a:rPr>
              <a:t> </a:t>
            </a:r>
            <a:r>
              <a:rPr lang="en-US" altLang="zh-TW" sz="1200" b="1" spc="-5" dirty="0">
                <a:latin typeface="+mn-lt"/>
                <a:cs typeface="Calibri"/>
              </a:rPr>
              <a:t>sw</a:t>
            </a:r>
            <a:r>
              <a:rPr lang="en-US" altLang="zh-TW" sz="1200" b="1" spc="-10" dirty="0">
                <a:latin typeface="+mn-lt"/>
                <a:cs typeface="Calibri"/>
              </a:rPr>
              <a:t>appe</a:t>
            </a:r>
            <a:r>
              <a:rPr lang="en-US" altLang="zh-TW" sz="1200" b="1" spc="5" dirty="0">
                <a:latin typeface="+mn-lt"/>
                <a:cs typeface="Calibri"/>
              </a:rPr>
              <a:t>d</a:t>
            </a:r>
            <a:r>
              <a:rPr lang="en-US" altLang="zh-TW" sz="1200" b="1" spc="-10" dirty="0">
                <a:latin typeface="+mn-lt"/>
                <a:cs typeface="Calibri"/>
              </a:rPr>
              <a:t> </a:t>
            </a:r>
            <a:r>
              <a:rPr lang="en-US" altLang="zh-TW" sz="1200" spc="-10" dirty="0">
                <a:latin typeface="+mn-lt"/>
                <a:cs typeface="Calibri"/>
              </a:rPr>
              <a:t>o</a:t>
            </a:r>
            <a:r>
              <a:rPr lang="en-US" altLang="zh-TW" sz="1200" dirty="0">
                <a:latin typeface="+mn-lt"/>
                <a:cs typeface="Calibri"/>
              </a:rPr>
              <a:t>ver </a:t>
            </a:r>
            <a:r>
              <a:rPr lang="en-US" altLang="zh-TW" sz="1200" spc="-10" dirty="0">
                <a:latin typeface="+mn-lt"/>
                <a:cs typeface="Calibri"/>
              </a:rPr>
              <a:t>b</a:t>
            </a:r>
            <a:r>
              <a:rPr lang="en-US" altLang="zh-TW" sz="1200" dirty="0">
                <a:latin typeface="+mn-lt"/>
                <a:cs typeface="Calibri"/>
              </a:rPr>
              <a:t>e</a:t>
            </a:r>
            <a:r>
              <a:rPr lang="en-US" altLang="zh-TW" sz="1200" spc="-5" dirty="0">
                <a:latin typeface="+mn-lt"/>
                <a:cs typeface="Calibri"/>
              </a:rPr>
              <a:t>ca</a:t>
            </a:r>
            <a:r>
              <a:rPr lang="en-US" altLang="zh-TW" sz="1200" spc="-10" dirty="0">
                <a:latin typeface="+mn-lt"/>
                <a:cs typeface="Calibri"/>
              </a:rPr>
              <a:t>us</a:t>
            </a:r>
            <a:r>
              <a:rPr lang="en-US" altLang="zh-TW" sz="1200" spc="5" dirty="0">
                <a:latin typeface="+mn-lt"/>
                <a:cs typeface="Calibri"/>
              </a:rPr>
              <a:t>e</a:t>
            </a:r>
            <a:r>
              <a:rPr lang="en-US" altLang="zh-TW" sz="1200" spc="-5" dirty="0">
                <a:latin typeface="+mn-lt"/>
                <a:cs typeface="Calibri"/>
              </a:rPr>
              <a:t> </a:t>
            </a:r>
            <a:r>
              <a:rPr lang="en-US" altLang="zh-TW" sz="1200" dirty="0">
                <a:latin typeface="+mn-lt"/>
                <a:cs typeface="Calibri"/>
              </a:rPr>
              <a:t>y</a:t>
            </a:r>
            <a:r>
              <a:rPr lang="en-US" altLang="zh-TW" sz="1200" spc="-10" dirty="0">
                <a:latin typeface="+mn-lt"/>
                <a:cs typeface="Calibri"/>
              </a:rPr>
              <a:t>o</a:t>
            </a:r>
            <a:r>
              <a:rPr lang="en-US" altLang="zh-TW" sz="1200" spc="5" dirty="0">
                <a:latin typeface="+mn-lt"/>
                <a:cs typeface="Calibri"/>
              </a:rPr>
              <a:t>u</a:t>
            </a:r>
            <a:r>
              <a:rPr lang="en-US" altLang="zh-TW" sz="1200" spc="-10" dirty="0">
                <a:latin typeface="+mn-lt"/>
                <a:cs typeface="Calibri"/>
              </a:rPr>
              <a:t> </a:t>
            </a:r>
            <a:r>
              <a:rPr lang="en-US" altLang="zh-TW" sz="1200" spc="-5" dirty="0">
                <a:latin typeface="+mn-lt"/>
                <a:cs typeface="Calibri"/>
              </a:rPr>
              <a:t>ca</a:t>
            </a:r>
            <a:r>
              <a:rPr lang="en-US" altLang="zh-TW" sz="1200" spc="5" dirty="0">
                <a:latin typeface="+mn-lt"/>
                <a:cs typeface="Calibri"/>
              </a:rPr>
              <a:t>n</a:t>
            </a:r>
            <a:r>
              <a:rPr lang="en-US" altLang="zh-TW" sz="1200" spc="-10" dirty="0">
                <a:latin typeface="+mn-lt"/>
                <a:cs typeface="Calibri"/>
              </a:rPr>
              <a:t> </a:t>
            </a:r>
            <a:r>
              <a:rPr lang="en-US" altLang="zh-TW" sz="1200" dirty="0">
                <a:latin typeface="+mn-lt"/>
                <a:cs typeface="Calibri"/>
              </a:rPr>
              <a:t>v</a:t>
            </a:r>
            <a:r>
              <a:rPr lang="en-US" altLang="zh-TW" sz="1200" spc="-10" dirty="0">
                <a:latin typeface="+mn-lt"/>
                <a:cs typeface="Calibri"/>
              </a:rPr>
              <a:t>i</a:t>
            </a:r>
            <a:r>
              <a:rPr lang="en-US" altLang="zh-TW" sz="1200" dirty="0">
                <a:latin typeface="+mn-lt"/>
                <a:cs typeface="Calibri"/>
              </a:rPr>
              <a:t>e</a:t>
            </a:r>
            <a:r>
              <a:rPr lang="en-US" altLang="zh-TW" sz="1200" spc="5" dirty="0">
                <a:latin typeface="+mn-lt"/>
                <a:cs typeface="Calibri"/>
              </a:rPr>
              <a:t>w</a:t>
            </a:r>
            <a:r>
              <a:rPr lang="en-US" altLang="zh-TW" sz="1200" spc="-10" dirty="0">
                <a:latin typeface="+mn-lt"/>
                <a:cs typeface="Calibri"/>
              </a:rPr>
              <a:t> th</a:t>
            </a:r>
            <a:r>
              <a:rPr lang="en-US" altLang="zh-TW" sz="1200" spc="-5" dirty="0">
                <a:latin typeface="+mn-lt"/>
                <a:cs typeface="Calibri"/>
              </a:rPr>
              <a:t>a</a:t>
            </a:r>
            <a:r>
              <a:rPr lang="en-US" altLang="zh-TW" sz="1200" dirty="0">
                <a:latin typeface="+mn-lt"/>
                <a:cs typeface="Calibri"/>
              </a:rPr>
              <a:t>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tw</a:t>
            </a:r>
            <a:r>
              <a:rPr lang="en-US" altLang="zh-TW" sz="1200" spc="5" dirty="0">
                <a:latin typeface="+mn-lt"/>
                <a:cs typeface="Calibri"/>
              </a:rPr>
              <a:t>o</a:t>
            </a:r>
            <a:r>
              <a:rPr lang="en-US" altLang="zh-TW" sz="1200" spc="-15" dirty="0">
                <a:latin typeface="+mn-lt"/>
                <a:cs typeface="Calibri"/>
              </a:rPr>
              <a:t> </a:t>
            </a:r>
            <a:r>
              <a:rPr lang="en-US" altLang="zh-TW" sz="1200" spc="-5" dirty="0">
                <a:latin typeface="+mn-lt"/>
                <a:cs typeface="Calibri"/>
              </a:rPr>
              <a:t>a</a:t>
            </a:r>
            <a:r>
              <a:rPr lang="en-US" altLang="zh-TW" sz="1200" spc="-15" dirty="0">
                <a:latin typeface="+mn-lt"/>
                <a:cs typeface="Calibri"/>
              </a:rPr>
              <a:t>ss</a:t>
            </a:r>
            <a:r>
              <a:rPr lang="en-US" altLang="zh-TW" sz="1200" spc="-10" dirty="0">
                <a:latin typeface="+mn-lt"/>
                <a:cs typeface="Calibri"/>
              </a:rPr>
              <a:t>ign</a:t>
            </a:r>
            <a:r>
              <a:rPr lang="en-US" altLang="zh-TW" sz="1200" spc="-15" dirty="0">
                <a:latin typeface="+mn-lt"/>
                <a:cs typeface="Calibri"/>
              </a:rPr>
              <a:t>m</a:t>
            </a:r>
            <a:r>
              <a:rPr lang="en-US" altLang="zh-TW" sz="1200" spc="-5" dirty="0">
                <a:latin typeface="+mn-lt"/>
                <a:cs typeface="Calibri"/>
              </a:rPr>
              <a:t>e</a:t>
            </a:r>
            <a:r>
              <a:rPr lang="en-US" altLang="zh-TW" sz="1200" spc="-10" dirty="0">
                <a:latin typeface="+mn-lt"/>
                <a:cs typeface="Calibri"/>
              </a:rPr>
              <a:t>nt</a:t>
            </a:r>
            <a:r>
              <a:rPr lang="en-US" altLang="zh-TW" sz="1200" dirty="0">
                <a:latin typeface="+mn-lt"/>
                <a:cs typeface="Calibri"/>
              </a:rPr>
              <a:t>s</a:t>
            </a:r>
            <a:r>
              <a:rPr lang="en-US" altLang="zh-TW" sz="1200" spc="-15" dirty="0">
                <a:latin typeface="+mn-lt"/>
                <a:cs typeface="Calibri"/>
              </a:rPr>
              <a:t> </a:t>
            </a:r>
            <a:r>
              <a:rPr lang="en-US" altLang="zh-TW" sz="1200" spc="-10" dirty="0">
                <a:latin typeface="+mn-lt"/>
                <a:cs typeface="Calibri"/>
              </a:rPr>
              <a:t>h</a:t>
            </a:r>
            <a:r>
              <a:rPr lang="en-US" altLang="zh-TW" sz="1200" spc="-5" dirty="0">
                <a:latin typeface="+mn-lt"/>
                <a:cs typeface="Calibri"/>
              </a:rPr>
              <a:t>a</a:t>
            </a:r>
            <a:r>
              <a:rPr lang="en-US" altLang="zh-TW" sz="1200" spc="-10" dirty="0">
                <a:latin typeface="+mn-lt"/>
                <a:cs typeface="Calibri"/>
              </a:rPr>
              <a:t>pp</a:t>
            </a:r>
            <a:r>
              <a:rPr lang="en-US" altLang="zh-TW" sz="1200" spc="-5" dirty="0">
                <a:latin typeface="+mn-lt"/>
                <a:cs typeface="Calibri"/>
              </a:rPr>
              <a:t>e</a:t>
            </a:r>
            <a:r>
              <a:rPr lang="en-US" altLang="zh-TW" sz="1200" spc="5" dirty="0">
                <a:latin typeface="+mn-lt"/>
                <a:cs typeface="Calibri"/>
              </a:rPr>
              <a:t>n</a:t>
            </a:r>
            <a:r>
              <a:rPr lang="en-US" altLang="zh-TW" sz="1200" spc="-10" dirty="0">
                <a:latin typeface="+mn-lt"/>
                <a:cs typeface="Calibri"/>
              </a:rPr>
              <a:t> </a:t>
            </a:r>
            <a:r>
              <a:rPr lang="en-US" altLang="zh-TW" sz="1200" spc="-5" dirty="0">
                <a:latin typeface="+mn-lt"/>
                <a:cs typeface="Calibri"/>
              </a:rPr>
              <a:t>a</a:t>
            </a:r>
            <a:r>
              <a:rPr lang="en-US" altLang="zh-TW" sz="1200" dirty="0">
                <a:latin typeface="+mn-lt"/>
                <a:cs typeface="Calibri"/>
              </a:rPr>
              <a:t>t</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s</a:t>
            </a:r>
            <a:r>
              <a:rPr lang="en-US" altLang="zh-TW" sz="1200" spc="-5" dirty="0">
                <a:latin typeface="+mn-lt"/>
                <a:cs typeface="Calibri"/>
              </a:rPr>
              <a:t>a</a:t>
            </a:r>
            <a:r>
              <a:rPr lang="en-US" altLang="zh-TW" sz="1200" spc="-15" dirty="0">
                <a:latin typeface="+mn-lt"/>
                <a:cs typeface="Calibri"/>
              </a:rPr>
              <a:t>m</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t</a:t>
            </a:r>
            <a:r>
              <a:rPr lang="en-US" altLang="zh-TW" sz="1200" spc="-10" dirty="0">
                <a:latin typeface="+mn-lt"/>
                <a:cs typeface="Calibri"/>
              </a:rPr>
              <a:t>i</a:t>
            </a:r>
            <a:r>
              <a:rPr lang="en-US" altLang="zh-TW" sz="1200" spc="-15" dirty="0">
                <a:latin typeface="+mn-lt"/>
                <a:cs typeface="Calibri"/>
              </a:rPr>
              <a:t>m</a:t>
            </a:r>
            <a:r>
              <a:rPr lang="en-US" altLang="zh-TW" sz="1200" spc="-5" dirty="0">
                <a:latin typeface="+mn-lt"/>
                <a:cs typeface="Calibri"/>
              </a:rPr>
              <a:t>e</a:t>
            </a:r>
            <a:r>
              <a:rPr lang="en-US" altLang="zh-TW" sz="1200" dirty="0">
                <a:latin typeface="+mn-lt"/>
                <a:cs typeface="Calibri"/>
              </a:rPr>
              <a:t>.</a:t>
            </a:r>
          </a:p>
          <a:p>
            <a:pPr marL="12700" marR="8255">
              <a:lnSpc>
                <a:spcPct val="101499"/>
              </a:lnSpc>
              <a:spcBef>
                <a:spcPts val="400"/>
              </a:spcBef>
            </a:pP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botto</a:t>
            </a:r>
            <a:r>
              <a:rPr lang="en-US" altLang="zh-TW" sz="1200" spc="5" dirty="0">
                <a:latin typeface="+mn-lt"/>
                <a:cs typeface="Calibri"/>
              </a:rPr>
              <a:t>m</a:t>
            </a:r>
            <a:r>
              <a:rPr lang="en-US" altLang="zh-TW" sz="1200" spc="-15" dirty="0">
                <a:latin typeface="+mn-lt"/>
                <a:cs typeface="Calibri"/>
              </a:rPr>
              <a:t> </a:t>
            </a:r>
            <a:r>
              <a:rPr lang="en-US" altLang="zh-TW" sz="1200" spc="-5" dirty="0">
                <a:latin typeface="+mn-lt"/>
                <a:cs typeface="Calibri"/>
              </a:rPr>
              <a:t>r</a:t>
            </a:r>
            <a:r>
              <a:rPr lang="en-US" altLang="zh-TW" sz="1200" spc="-10" dirty="0">
                <a:latin typeface="+mn-lt"/>
                <a:cs typeface="Calibri"/>
              </a:rPr>
              <a:t>igh</a:t>
            </a:r>
            <a:r>
              <a:rPr lang="en-US" altLang="zh-TW" sz="1200" dirty="0">
                <a:latin typeface="+mn-lt"/>
                <a:cs typeface="Calibri"/>
              </a:rPr>
              <a:t>t</a:t>
            </a:r>
            <a:r>
              <a:rPr lang="en-US" altLang="zh-TW" sz="1200" spc="-10" dirty="0">
                <a:latin typeface="+mn-lt"/>
                <a:cs typeface="Calibri"/>
              </a:rPr>
              <a:t> </a:t>
            </a:r>
            <a:r>
              <a:rPr lang="en-US" altLang="zh-TW" sz="1200" dirty="0">
                <a:latin typeface="+mn-lt"/>
                <a:cs typeface="Calibri"/>
              </a:rPr>
              <a:t>e</a:t>
            </a:r>
            <a:r>
              <a:rPr lang="en-US" altLang="zh-TW" sz="1200" spc="-5" dirty="0">
                <a:latin typeface="+mn-lt"/>
                <a:cs typeface="Calibri"/>
              </a:rPr>
              <a:t>xa</a:t>
            </a:r>
            <a:r>
              <a:rPr lang="en-US" altLang="zh-TW" sz="1200" spc="-15" dirty="0">
                <a:latin typeface="+mn-lt"/>
                <a:cs typeface="Calibri"/>
              </a:rPr>
              <a:t>m</a:t>
            </a:r>
            <a:r>
              <a:rPr lang="en-US" altLang="zh-TW" sz="1200" spc="-10" dirty="0">
                <a:latin typeface="+mn-lt"/>
                <a:cs typeface="Calibri"/>
              </a:rPr>
              <a:t>pl</a:t>
            </a:r>
            <a:r>
              <a:rPr lang="en-US" altLang="zh-TW" sz="1200" dirty="0">
                <a:latin typeface="+mn-lt"/>
                <a:cs typeface="Calibri"/>
              </a:rPr>
              <a:t>e,</a:t>
            </a:r>
            <a:r>
              <a:rPr lang="en-US" altLang="zh-TW" sz="1200" spc="-5" dirty="0">
                <a:latin typeface="+mn-lt"/>
                <a:cs typeface="Calibri"/>
              </a:rPr>
              <a:t> </a:t>
            </a:r>
            <a:r>
              <a:rPr lang="en-US" altLang="zh-TW" sz="1200" spc="-10" dirty="0">
                <a:latin typeface="+mn-lt"/>
                <a:cs typeface="Calibri"/>
              </a:rPr>
              <a:t>th</a:t>
            </a:r>
            <a:r>
              <a:rPr lang="en-US" altLang="zh-TW" sz="1200" spc="-5" dirty="0">
                <a:latin typeface="+mn-lt"/>
                <a:cs typeface="Calibri"/>
              </a:rPr>
              <a:t>re</a:t>
            </a:r>
            <a:r>
              <a:rPr lang="en-US" altLang="zh-TW" sz="1200" spc="5" dirty="0">
                <a:latin typeface="+mn-lt"/>
                <a:cs typeface="Calibri"/>
              </a:rPr>
              <a:t>e</a:t>
            </a:r>
            <a:r>
              <a:rPr lang="en-US" altLang="zh-TW" sz="1200" spc="-5" dirty="0">
                <a:latin typeface="+mn-lt"/>
                <a:cs typeface="Calibri"/>
              </a:rPr>
              <a:t> </a:t>
            </a:r>
            <a:r>
              <a:rPr lang="en-US" altLang="zh-TW" sz="1200" dirty="0">
                <a:latin typeface="+mn-lt"/>
                <a:cs typeface="Calibri"/>
              </a:rPr>
              <a:t>ev</a:t>
            </a:r>
            <a:r>
              <a:rPr lang="en-US" altLang="zh-TW" sz="1200" spc="-10" dirty="0">
                <a:latin typeface="+mn-lt"/>
                <a:cs typeface="Calibri"/>
              </a:rPr>
              <a:t>alu</a:t>
            </a:r>
            <a:r>
              <a:rPr lang="en-US" altLang="zh-TW" sz="1200" spc="-5" dirty="0">
                <a:latin typeface="+mn-lt"/>
                <a:cs typeface="Calibri"/>
              </a:rPr>
              <a:t>a</a:t>
            </a:r>
            <a:r>
              <a:rPr lang="en-US" altLang="zh-TW" sz="1200" spc="-15" dirty="0">
                <a:latin typeface="+mn-lt"/>
                <a:cs typeface="Calibri"/>
              </a:rPr>
              <a:t>t</a:t>
            </a:r>
            <a:r>
              <a:rPr lang="en-US" altLang="zh-TW" sz="1200" spc="-10" dirty="0">
                <a:latin typeface="+mn-lt"/>
                <a:cs typeface="Calibri"/>
              </a:rPr>
              <a:t>ion</a:t>
            </a:r>
            <a:r>
              <a:rPr lang="en-US" altLang="zh-TW" sz="1200" dirty="0">
                <a:latin typeface="+mn-lt"/>
                <a:cs typeface="Calibri"/>
              </a:rPr>
              <a:t>s</a:t>
            </a:r>
            <a:r>
              <a:rPr lang="en-US" altLang="zh-TW" sz="1200" spc="-10" dirty="0">
                <a:latin typeface="+mn-lt"/>
                <a:cs typeface="Calibri"/>
              </a:rPr>
              <a:t> </a:t>
            </a:r>
            <a:r>
              <a:rPr lang="en-US" altLang="zh-TW" sz="1200" spc="-5" dirty="0">
                <a:latin typeface="+mn-lt"/>
                <a:cs typeface="Calibri"/>
              </a:rPr>
              <a:t>ar</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m</a:t>
            </a:r>
            <a:r>
              <a:rPr lang="en-US" altLang="zh-TW" sz="1200" spc="-5" dirty="0">
                <a:latin typeface="+mn-lt"/>
                <a:cs typeface="Calibri"/>
              </a:rPr>
              <a:t>a</a:t>
            </a:r>
            <a:r>
              <a:rPr lang="en-US" altLang="zh-TW" sz="1200" spc="-10" dirty="0">
                <a:latin typeface="+mn-lt"/>
                <a:cs typeface="Calibri"/>
              </a:rPr>
              <a:t>d</a:t>
            </a:r>
            <a:r>
              <a:rPr lang="en-US" altLang="zh-TW" sz="1200" dirty="0">
                <a:latin typeface="+mn-lt"/>
                <a:cs typeface="Calibri"/>
              </a:rPr>
              <a:t>e,</a:t>
            </a:r>
            <a:r>
              <a:rPr lang="en-US" altLang="zh-TW" sz="1200" spc="-5" dirty="0">
                <a:latin typeface="+mn-lt"/>
                <a:cs typeface="Calibri"/>
              </a:rPr>
              <a:t> 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th</a:t>
            </a:r>
            <a:r>
              <a:rPr lang="en-US" altLang="zh-TW" sz="1200" spc="5" dirty="0">
                <a:latin typeface="+mn-lt"/>
                <a:cs typeface="Calibri"/>
              </a:rPr>
              <a:t>e</a:t>
            </a:r>
            <a:r>
              <a:rPr lang="en-US" altLang="zh-TW" sz="1200" spc="-5" dirty="0">
                <a:latin typeface="+mn-lt"/>
                <a:cs typeface="Calibri"/>
              </a:rPr>
              <a:t> a</a:t>
            </a:r>
            <a:r>
              <a:rPr lang="en-US" altLang="zh-TW" sz="1200" spc="-15" dirty="0">
                <a:latin typeface="+mn-lt"/>
                <a:cs typeface="Calibri"/>
              </a:rPr>
              <a:t>ss</a:t>
            </a:r>
            <a:r>
              <a:rPr lang="en-US" altLang="zh-TW" sz="1200" spc="-10" dirty="0">
                <a:latin typeface="+mn-lt"/>
                <a:cs typeface="Calibri"/>
              </a:rPr>
              <a:t>ign</a:t>
            </a:r>
            <a:r>
              <a:rPr lang="en-US" altLang="zh-TW" sz="1200" spc="-15" dirty="0">
                <a:latin typeface="+mn-lt"/>
                <a:cs typeface="Calibri"/>
              </a:rPr>
              <a:t>m</a:t>
            </a:r>
            <a:r>
              <a:rPr lang="en-US" altLang="zh-TW" sz="1200" dirty="0">
                <a:latin typeface="+mn-lt"/>
                <a:cs typeface="Calibri"/>
              </a:rPr>
              <a:t>e</a:t>
            </a:r>
            <a:r>
              <a:rPr lang="en-US" altLang="zh-TW" sz="1200" spc="-10" dirty="0">
                <a:latin typeface="+mn-lt"/>
                <a:cs typeface="Calibri"/>
              </a:rPr>
              <a:t>n</a:t>
            </a:r>
            <a:r>
              <a:rPr lang="en-US" altLang="zh-TW" sz="1200" dirty="0">
                <a:latin typeface="+mn-lt"/>
                <a:cs typeface="Calibri"/>
              </a:rPr>
              <a:t>t</a:t>
            </a:r>
            <a:r>
              <a:rPr lang="en-US" altLang="zh-TW" sz="1200" spc="-10" dirty="0">
                <a:latin typeface="+mn-lt"/>
                <a:cs typeface="Calibri"/>
              </a:rPr>
              <a:t> </a:t>
            </a:r>
            <a:r>
              <a:rPr lang="en-US" altLang="zh-TW" sz="1200" spc="-15" dirty="0">
                <a:latin typeface="+mn-lt"/>
                <a:cs typeface="Calibri"/>
              </a:rPr>
              <a:t>t</a:t>
            </a:r>
            <a:r>
              <a:rPr lang="en-US" altLang="zh-TW" sz="1200" spc="5" dirty="0">
                <a:latin typeface="+mn-lt"/>
                <a:cs typeface="Calibri"/>
              </a:rPr>
              <a:t>o</a:t>
            </a:r>
            <a:r>
              <a:rPr lang="en-US" altLang="zh-TW" sz="1200" spc="-15" dirty="0">
                <a:latin typeface="+mn-lt"/>
                <a:cs typeface="Calibri"/>
              </a:rPr>
              <a:t> </a:t>
            </a:r>
            <a:r>
              <a:rPr lang="en-US" altLang="zh-TW" sz="1200" spc="-5" dirty="0">
                <a:latin typeface="+mn-lt"/>
                <a:cs typeface="Calibri"/>
              </a:rPr>
              <a:t>x</a:t>
            </a:r>
            <a:r>
              <a:rPr lang="en-US" altLang="zh-TW" sz="1200" dirty="0">
                <a:latin typeface="+mn-lt"/>
                <a:cs typeface="Calibri"/>
              </a:rPr>
              <a:t>,</a:t>
            </a:r>
            <a:r>
              <a:rPr lang="en-US" altLang="zh-TW" sz="1200" spc="-5" dirty="0">
                <a:latin typeface="+mn-lt"/>
                <a:cs typeface="Calibri"/>
              </a:rPr>
              <a:t> </a:t>
            </a:r>
            <a:r>
              <a:rPr lang="en-US" altLang="zh-TW" sz="1200" spc="5" dirty="0">
                <a:latin typeface="+mn-lt"/>
                <a:cs typeface="Calibri"/>
              </a:rPr>
              <a:t>y</a:t>
            </a:r>
            <a:r>
              <a:rPr lang="en-US" altLang="zh-TW" sz="1200" dirty="0">
                <a:latin typeface="+mn-lt"/>
                <a:cs typeface="Calibri"/>
              </a:rPr>
              <a:t> </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dirty="0">
                <a:latin typeface="+mn-lt"/>
                <a:cs typeface="Calibri"/>
              </a:rPr>
              <a:t>z</a:t>
            </a:r>
            <a:r>
              <a:rPr lang="en-US" altLang="zh-TW" sz="1200" spc="-5" dirty="0">
                <a:latin typeface="+mn-lt"/>
                <a:cs typeface="Calibri"/>
              </a:rPr>
              <a:t> </a:t>
            </a:r>
            <a:r>
              <a:rPr lang="en-US" altLang="zh-TW" sz="1200" spc="-10" dirty="0">
                <a:latin typeface="+mn-lt"/>
                <a:cs typeface="Calibri"/>
              </a:rPr>
              <a:t>h</a:t>
            </a:r>
            <a:r>
              <a:rPr lang="en-US" altLang="zh-TW" sz="1200" spc="-5" dirty="0">
                <a:latin typeface="+mn-lt"/>
                <a:cs typeface="Calibri"/>
              </a:rPr>
              <a:t>a</a:t>
            </a:r>
            <a:r>
              <a:rPr lang="en-US" altLang="zh-TW" sz="1200" spc="-10" dirty="0">
                <a:latin typeface="+mn-lt"/>
                <a:cs typeface="Calibri"/>
              </a:rPr>
              <a:t>pp</a:t>
            </a:r>
            <a:r>
              <a:rPr lang="en-US" altLang="zh-TW" sz="1200" spc="-5" dirty="0">
                <a:latin typeface="+mn-lt"/>
                <a:cs typeface="Calibri"/>
              </a:rPr>
              <a:t>e</a:t>
            </a:r>
            <a:r>
              <a:rPr lang="en-US" altLang="zh-TW" sz="1200" spc="-10" dirty="0">
                <a:latin typeface="+mn-lt"/>
                <a:cs typeface="Calibri"/>
              </a:rPr>
              <a:t>n</a:t>
            </a:r>
            <a:r>
              <a:rPr lang="en-US" altLang="zh-TW" sz="1200" dirty="0">
                <a:latin typeface="+mn-lt"/>
                <a:cs typeface="Calibri"/>
              </a:rPr>
              <a:t>s</a:t>
            </a:r>
            <a:r>
              <a:rPr lang="en-US" altLang="zh-TW" sz="1200" spc="-15" dirty="0">
                <a:latin typeface="+mn-lt"/>
                <a:cs typeface="Calibri"/>
              </a:rPr>
              <a:t> </a:t>
            </a:r>
            <a:r>
              <a:rPr lang="en-US" altLang="zh-TW" sz="1200" spc="-5" dirty="0">
                <a:latin typeface="+mn-lt"/>
                <a:cs typeface="Calibri"/>
              </a:rPr>
              <a:t>a</a:t>
            </a:r>
            <a:r>
              <a:rPr lang="en-US" altLang="zh-TW" sz="1200" dirty="0">
                <a:latin typeface="+mn-lt"/>
                <a:cs typeface="Calibri"/>
              </a:rPr>
              <a:t>t</a:t>
            </a:r>
            <a:r>
              <a:rPr lang="en-US" altLang="zh-TW" sz="1200" spc="-1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s</a:t>
            </a:r>
            <a:r>
              <a:rPr lang="en-US" altLang="zh-TW" sz="1200" spc="-5" dirty="0">
                <a:latin typeface="+mn-lt"/>
                <a:cs typeface="Calibri"/>
              </a:rPr>
              <a:t>a</a:t>
            </a:r>
            <a:r>
              <a:rPr lang="en-US" altLang="zh-TW" sz="1200" spc="-15" dirty="0">
                <a:latin typeface="+mn-lt"/>
                <a:cs typeface="Calibri"/>
              </a:rPr>
              <a:t>m</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t</a:t>
            </a:r>
            <a:r>
              <a:rPr lang="en-US" altLang="zh-TW" sz="1200" spc="-10" dirty="0">
                <a:latin typeface="+mn-lt"/>
                <a:cs typeface="Calibri"/>
              </a:rPr>
              <a:t>i</a:t>
            </a:r>
            <a:r>
              <a:rPr lang="en-US" altLang="zh-TW" sz="1200" spc="-15" dirty="0">
                <a:latin typeface="+mn-lt"/>
                <a:cs typeface="Calibri"/>
              </a:rPr>
              <a:t>m</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o</a:t>
            </a:r>
            <a:r>
              <a:rPr lang="en-US" altLang="zh-TW" sz="1200" spc="5" dirty="0">
                <a:latin typeface="+mn-lt"/>
                <a:cs typeface="Calibri"/>
              </a:rPr>
              <a:t>n</a:t>
            </a:r>
            <a:r>
              <a:rPr lang="en-US" altLang="zh-TW" sz="1200" spc="-10" dirty="0">
                <a:latin typeface="+mn-lt"/>
                <a:cs typeface="Calibri"/>
              </a:rPr>
              <a:t> exi</a:t>
            </a:r>
            <a:r>
              <a:rPr lang="en-US" altLang="zh-TW" sz="1200" spc="-15" dirty="0">
                <a:latin typeface="+mn-lt"/>
                <a:cs typeface="Calibri"/>
              </a:rPr>
              <a:t>t</a:t>
            </a:r>
            <a:r>
              <a:rPr lang="en-US" altLang="zh-TW" sz="1200" spc="-10" dirty="0">
                <a:latin typeface="+mn-lt"/>
                <a:cs typeface="Calibri"/>
              </a:rPr>
              <a:t>in</a:t>
            </a:r>
            <a:r>
              <a:rPr lang="en-US" altLang="zh-TW" sz="1200" spc="5" dirty="0">
                <a:latin typeface="+mn-lt"/>
                <a:cs typeface="Calibri"/>
              </a:rPr>
              <a:t>g</a:t>
            </a:r>
            <a:r>
              <a:rPr lang="en-US" altLang="zh-TW" sz="1200" spc="-15" dirty="0">
                <a:latin typeface="+mn-lt"/>
                <a:cs typeface="Calibri"/>
              </a:rPr>
              <a:t> </a:t>
            </a:r>
            <a:r>
              <a:rPr lang="en-US" altLang="zh-TW" sz="1200" spc="-5" dirty="0">
                <a:latin typeface="+mn-lt"/>
                <a:cs typeface="Calibri"/>
              </a:rPr>
              <a:t>fr</a:t>
            </a:r>
            <a:r>
              <a:rPr lang="en-US" altLang="zh-TW" sz="1200" spc="-10" dirty="0">
                <a:latin typeface="+mn-lt"/>
                <a:cs typeface="Calibri"/>
              </a:rPr>
              <a:t>o</a:t>
            </a:r>
            <a:r>
              <a:rPr lang="en-US" altLang="zh-TW" sz="1200" spc="5" dirty="0">
                <a:latin typeface="+mn-lt"/>
                <a:cs typeface="Calibri"/>
              </a:rPr>
              <a:t>m</a:t>
            </a:r>
            <a:r>
              <a:rPr lang="en-US" altLang="zh-TW" sz="1200" spc="-20" dirty="0">
                <a:latin typeface="+mn-lt"/>
                <a:cs typeface="Calibri"/>
              </a:rPr>
              <a:t> </a:t>
            </a:r>
            <a:r>
              <a:rPr lang="en-US" altLang="zh-TW" sz="1200" spc="-10" dirty="0">
                <a:latin typeface="+mn-lt"/>
                <a:cs typeface="Calibri"/>
              </a:rPr>
              <a:t>th</a:t>
            </a:r>
            <a:r>
              <a:rPr lang="en-US" altLang="zh-TW" sz="1200" spc="5" dirty="0">
                <a:latin typeface="+mn-lt"/>
                <a:cs typeface="Calibri"/>
              </a:rPr>
              <a:t>e </a:t>
            </a:r>
            <a:r>
              <a:rPr lang="en-US" altLang="zh-TW" sz="1200" b="1" spc="-10" dirty="0">
                <a:solidFill>
                  <a:srgbClr val="3366FF"/>
                </a:solidFill>
                <a:latin typeface="+mn-lt"/>
                <a:cs typeface="Calibri"/>
              </a:rPr>
              <a:t>a</a:t>
            </a:r>
            <a:r>
              <a:rPr lang="en-US" altLang="zh-TW" sz="1200" b="1" dirty="0">
                <a:solidFill>
                  <a:srgbClr val="3366FF"/>
                </a:solidFill>
                <a:latin typeface="+mn-lt"/>
                <a:cs typeface="Calibri"/>
              </a:rPr>
              <a:t>l</a:t>
            </a:r>
            <a:r>
              <a:rPr lang="en-US" altLang="zh-TW" sz="1200" b="1" spc="-5" dirty="0">
                <a:solidFill>
                  <a:srgbClr val="3366FF"/>
                </a:solidFill>
                <a:latin typeface="+mn-lt"/>
                <a:cs typeface="Calibri"/>
              </a:rPr>
              <a:t>w</a:t>
            </a:r>
            <a:r>
              <a:rPr lang="en-US" altLang="zh-TW" sz="1200" b="1" spc="-10" dirty="0">
                <a:solidFill>
                  <a:srgbClr val="3366FF"/>
                </a:solidFill>
                <a:latin typeface="+mn-lt"/>
                <a:cs typeface="Calibri"/>
              </a:rPr>
              <a:t>a</a:t>
            </a:r>
            <a:r>
              <a:rPr lang="en-US" altLang="zh-TW" sz="1200" b="1" dirty="0">
                <a:solidFill>
                  <a:srgbClr val="3366FF"/>
                </a:solidFill>
                <a:latin typeface="+mn-lt"/>
                <a:cs typeface="Calibri"/>
              </a:rPr>
              <a:t>ys</a:t>
            </a:r>
            <a:r>
              <a:rPr lang="en-US" altLang="zh-TW" sz="1200" b="1" spc="-10" dirty="0">
                <a:solidFill>
                  <a:srgbClr val="3366FF"/>
                </a:solidFill>
                <a:latin typeface="+mn-lt"/>
                <a:cs typeface="Calibri"/>
              </a:rPr>
              <a:t> </a:t>
            </a:r>
            <a:r>
              <a:rPr lang="en-US" altLang="zh-TW" sz="1200" spc="-10" dirty="0">
                <a:latin typeface="+mn-lt"/>
                <a:cs typeface="Calibri"/>
              </a:rPr>
              <a:t>blo</a:t>
            </a:r>
            <a:r>
              <a:rPr lang="en-US" altLang="zh-TW" sz="1200" spc="-5" dirty="0">
                <a:latin typeface="+mn-lt"/>
                <a:cs typeface="Calibri"/>
              </a:rPr>
              <a:t>ck</a:t>
            </a:r>
            <a:r>
              <a:rPr lang="en-US" altLang="zh-TW" sz="1200" dirty="0">
                <a:latin typeface="+mn-lt"/>
                <a:cs typeface="Calibri"/>
              </a:rPr>
              <a:t>.</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0376503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2700" marR="31750">
              <a:lnSpc>
                <a:spcPct val="101499"/>
              </a:lnSpc>
            </a:pPr>
            <a:r>
              <a:rPr lang="en-US" altLang="zh-TW" sz="1200" spc="-15" dirty="0">
                <a:latin typeface="+mn-lt"/>
                <a:cs typeface="Calibri"/>
              </a:rPr>
              <a:t>U</a:t>
            </a:r>
            <a:r>
              <a:rPr lang="en-US" altLang="zh-TW" sz="1200" spc="-10" dirty="0">
                <a:latin typeface="+mn-lt"/>
                <a:cs typeface="Calibri"/>
              </a:rPr>
              <a:t>nd</a:t>
            </a:r>
            <a:r>
              <a:rPr lang="en-US" altLang="zh-TW" sz="1200" spc="-5" dirty="0">
                <a:latin typeface="+mn-lt"/>
                <a:cs typeface="Calibri"/>
              </a:rPr>
              <a:t>er</a:t>
            </a:r>
            <a:r>
              <a:rPr lang="en-US" altLang="zh-TW" sz="1200" spc="-15" dirty="0">
                <a:latin typeface="+mn-lt"/>
                <a:cs typeface="Calibri"/>
              </a:rPr>
              <a:t>st</a:t>
            </a:r>
            <a:r>
              <a:rPr lang="en-US" altLang="zh-TW" sz="1200" spc="-5" dirty="0">
                <a:latin typeface="+mn-lt"/>
                <a:cs typeface="Calibri"/>
              </a:rPr>
              <a:t>a</a:t>
            </a:r>
            <a:r>
              <a:rPr lang="en-US" altLang="zh-TW" sz="1200" spc="-10" dirty="0">
                <a:latin typeface="+mn-lt"/>
                <a:cs typeface="Calibri"/>
              </a:rPr>
              <a:t>ndin</a:t>
            </a:r>
            <a:r>
              <a:rPr lang="en-US" altLang="zh-TW" sz="1200" spc="5" dirty="0">
                <a:latin typeface="+mn-lt"/>
                <a:cs typeface="Calibri"/>
              </a:rPr>
              <a:t>g</a:t>
            </a:r>
            <a:r>
              <a:rPr lang="en-US" altLang="zh-TW" sz="1200" spc="-1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di</a:t>
            </a:r>
            <a:r>
              <a:rPr lang="en-US" altLang="zh-TW" sz="1200" spc="-5" dirty="0">
                <a:latin typeface="+mn-lt"/>
                <a:cs typeface="Calibri"/>
              </a:rPr>
              <a:t>ffere</a:t>
            </a:r>
            <a:r>
              <a:rPr lang="en-US" altLang="zh-TW" sz="1200" spc="-10" dirty="0">
                <a:latin typeface="+mn-lt"/>
                <a:cs typeface="Calibri"/>
              </a:rPr>
              <a:t>nc</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b</a:t>
            </a:r>
            <a:r>
              <a:rPr lang="en-US" altLang="zh-TW" sz="1200" dirty="0">
                <a:latin typeface="+mn-lt"/>
                <a:cs typeface="Calibri"/>
              </a:rPr>
              <a:t>e</a:t>
            </a:r>
            <a:r>
              <a:rPr lang="en-US" altLang="zh-TW" sz="1200" spc="-10" dirty="0">
                <a:latin typeface="+mn-lt"/>
                <a:cs typeface="Calibri"/>
              </a:rPr>
              <a:t>tw</a:t>
            </a:r>
            <a:r>
              <a:rPr lang="en-US" altLang="zh-TW" sz="1200" dirty="0">
                <a:latin typeface="+mn-lt"/>
                <a:cs typeface="Calibri"/>
              </a:rPr>
              <a:t>ee</a:t>
            </a:r>
            <a:r>
              <a:rPr lang="en-US" altLang="zh-TW" sz="1200" spc="5" dirty="0">
                <a:latin typeface="+mn-lt"/>
                <a:cs typeface="Calibri"/>
              </a:rPr>
              <a:t>n</a:t>
            </a:r>
            <a:r>
              <a:rPr lang="en-US" altLang="zh-TW" sz="1200" spc="-15" dirty="0">
                <a:latin typeface="+mn-lt"/>
                <a:cs typeface="Calibri"/>
              </a:rPr>
              <a:t> </a:t>
            </a:r>
            <a:r>
              <a:rPr lang="en-US" altLang="zh-TW" sz="1200" spc="-5" dirty="0">
                <a:latin typeface="+mn-lt"/>
                <a:cs typeface="Calibri"/>
              </a:rPr>
              <a:t>‘</a:t>
            </a:r>
            <a:r>
              <a:rPr lang="en-US" altLang="zh-TW" sz="1200" b="1" spc="-5" dirty="0">
                <a:latin typeface="+mn-lt"/>
                <a:cs typeface="Calibri"/>
              </a:rPr>
              <a:t>=</a:t>
            </a:r>
            <a:r>
              <a:rPr lang="en-US" altLang="zh-TW" sz="1200" dirty="0">
                <a:latin typeface="+mn-lt"/>
                <a:cs typeface="Calibri"/>
              </a:rPr>
              <a:t>‘</a:t>
            </a:r>
            <a:r>
              <a:rPr lang="en-US" altLang="zh-TW" sz="1200" spc="-5" dirty="0">
                <a:latin typeface="+mn-lt"/>
                <a:cs typeface="Calibri"/>
              </a:rPr>
              <a:t> 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spc="-5" dirty="0">
                <a:latin typeface="+mn-lt"/>
                <a:cs typeface="Calibri"/>
              </a:rPr>
              <a:t>‘</a:t>
            </a:r>
            <a:r>
              <a:rPr lang="en-US" altLang="zh-TW" sz="1200" b="1" spc="-5" dirty="0">
                <a:latin typeface="+mn-lt"/>
                <a:cs typeface="Calibri"/>
              </a:rPr>
              <a:t>&lt;=</a:t>
            </a:r>
            <a:r>
              <a:rPr lang="en-US" altLang="zh-TW" sz="1200" dirty="0">
                <a:latin typeface="+mn-lt"/>
                <a:cs typeface="Calibri"/>
              </a:rPr>
              <a:t>‘</a:t>
            </a:r>
            <a:r>
              <a:rPr lang="en-US" altLang="zh-TW" sz="1200" spc="-5" dirty="0">
                <a:latin typeface="+mn-lt"/>
                <a:cs typeface="Calibri"/>
              </a:rPr>
              <a:t> </a:t>
            </a:r>
            <a:r>
              <a:rPr lang="en-US" altLang="zh-TW" sz="1200" spc="-10" dirty="0">
                <a:latin typeface="+mn-lt"/>
                <a:cs typeface="Calibri"/>
              </a:rPr>
              <a:t>i</a:t>
            </a:r>
            <a:r>
              <a:rPr lang="en-US" altLang="zh-TW" sz="1200" dirty="0">
                <a:latin typeface="+mn-lt"/>
                <a:cs typeface="Calibri"/>
              </a:rPr>
              <a:t>s</a:t>
            </a:r>
            <a:r>
              <a:rPr lang="en-US" altLang="zh-TW" sz="1200" spc="-10" dirty="0">
                <a:latin typeface="+mn-lt"/>
                <a:cs typeface="Calibri"/>
              </a:rPr>
              <a:t> i</a:t>
            </a:r>
            <a:r>
              <a:rPr lang="en-US" altLang="zh-TW" sz="1200" spc="-15" dirty="0">
                <a:latin typeface="+mn-lt"/>
                <a:cs typeface="Calibri"/>
              </a:rPr>
              <a:t>m</a:t>
            </a:r>
            <a:r>
              <a:rPr lang="en-US" altLang="zh-TW" sz="1200" spc="-10" dirty="0">
                <a:latin typeface="+mn-lt"/>
                <a:cs typeface="Calibri"/>
              </a:rPr>
              <a:t>po</a:t>
            </a:r>
            <a:r>
              <a:rPr lang="en-US" altLang="zh-TW" sz="1200" spc="-5" dirty="0">
                <a:latin typeface="+mn-lt"/>
                <a:cs typeface="Calibri"/>
              </a:rPr>
              <a:t>r</a:t>
            </a:r>
            <a:r>
              <a:rPr lang="en-US" altLang="zh-TW" sz="1200" spc="-15" dirty="0">
                <a:latin typeface="+mn-lt"/>
                <a:cs typeface="Calibri"/>
              </a:rPr>
              <a:t>t</a:t>
            </a:r>
            <a:r>
              <a:rPr lang="en-US" altLang="zh-TW" sz="1200" spc="-5" dirty="0">
                <a:latin typeface="+mn-lt"/>
                <a:cs typeface="Calibri"/>
              </a:rPr>
              <a:t>a</a:t>
            </a:r>
            <a:r>
              <a:rPr lang="en-US" altLang="zh-TW" sz="1200" spc="-10" dirty="0">
                <a:latin typeface="+mn-lt"/>
                <a:cs typeface="Calibri"/>
              </a:rPr>
              <a:t>nt</a:t>
            </a:r>
            <a:r>
              <a:rPr lang="en-US" altLang="zh-TW" sz="1200" dirty="0">
                <a:latin typeface="+mn-lt"/>
                <a:cs typeface="Calibri"/>
              </a:rPr>
              <a:t>. </a:t>
            </a:r>
            <a:r>
              <a:rPr lang="en-US" altLang="zh-TW" sz="1200" spc="-5" dirty="0">
                <a:latin typeface="+mn-lt"/>
                <a:cs typeface="Calibri"/>
              </a:rPr>
              <a:t> </a:t>
            </a:r>
            <a:r>
              <a:rPr lang="en-US" altLang="zh-TW" sz="1200" spc="-10" dirty="0">
                <a:latin typeface="+mn-lt"/>
                <a:cs typeface="Calibri"/>
              </a:rPr>
              <a:t>Suppos</a:t>
            </a:r>
            <a:r>
              <a:rPr lang="en-US" altLang="zh-TW" sz="1200" spc="5" dirty="0">
                <a:latin typeface="+mn-lt"/>
                <a:cs typeface="Calibri"/>
              </a:rPr>
              <a:t>e</a:t>
            </a:r>
            <a:r>
              <a:rPr lang="en-US" altLang="zh-TW" sz="1200" spc="-5" dirty="0">
                <a:latin typeface="+mn-lt"/>
                <a:cs typeface="Calibri"/>
              </a:rPr>
              <a:t> w</a:t>
            </a:r>
            <a:r>
              <a:rPr lang="en-US" altLang="zh-TW" sz="1200" spc="5" dirty="0">
                <a:latin typeface="+mn-lt"/>
                <a:cs typeface="Calibri"/>
              </a:rPr>
              <a:t>e</a:t>
            </a:r>
            <a:r>
              <a:rPr lang="en-US" altLang="zh-TW" sz="1200" spc="-5" dirty="0">
                <a:latin typeface="+mn-lt"/>
                <a:cs typeface="Calibri"/>
              </a:rPr>
              <a:t> wa</a:t>
            </a:r>
            <a:r>
              <a:rPr lang="en-US" altLang="zh-TW" sz="1200" spc="-10" dirty="0">
                <a:latin typeface="+mn-lt"/>
                <a:cs typeface="Calibri"/>
              </a:rPr>
              <a:t>n</a:t>
            </a:r>
            <a:r>
              <a:rPr lang="en-US" altLang="zh-TW" sz="1200" dirty="0">
                <a:latin typeface="+mn-lt"/>
                <a:cs typeface="Calibri"/>
              </a:rPr>
              <a:t>t </a:t>
            </a:r>
            <a:r>
              <a:rPr lang="en-US" altLang="zh-TW" sz="1200" spc="-15" dirty="0">
                <a:latin typeface="+mn-lt"/>
                <a:cs typeface="Calibri"/>
              </a:rPr>
              <a:t>t</a:t>
            </a:r>
            <a:r>
              <a:rPr lang="en-US" altLang="zh-TW" sz="1200" spc="5" dirty="0">
                <a:latin typeface="+mn-lt"/>
                <a:cs typeface="Calibri"/>
              </a:rPr>
              <a:t>o</a:t>
            </a:r>
            <a:r>
              <a:rPr lang="en-US" altLang="zh-TW" sz="1200" spc="-15" dirty="0">
                <a:latin typeface="+mn-lt"/>
                <a:cs typeface="Calibri"/>
              </a:rPr>
              <a:t> </a:t>
            </a:r>
            <a:r>
              <a:rPr lang="en-US" altLang="zh-TW" sz="1200" spc="-10" dirty="0">
                <a:latin typeface="+mn-lt"/>
                <a:cs typeface="Calibri"/>
              </a:rPr>
              <a:t>speci</a:t>
            </a:r>
            <a:r>
              <a:rPr lang="en-US" altLang="zh-TW" sz="1200" spc="-5" dirty="0">
                <a:latin typeface="+mn-lt"/>
                <a:cs typeface="Calibri"/>
              </a:rPr>
              <a:t>f</a:t>
            </a:r>
            <a:r>
              <a:rPr lang="en-US" altLang="zh-TW" sz="1200" spc="5" dirty="0">
                <a:latin typeface="+mn-lt"/>
                <a:cs typeface="Calibri"/>
              </a:rPr>
              <a:t>y</a:t>
            </a:r>
            <a:r>
              <a:rPr lang="en-US" altLang="zh-TW" sz="1200" spc="-5" dirty="0">
                <a:latin typeface="+mn-lt"/>
                <a:cs typeface="Calibri"/>
              </a:rPr>
              <a:t> </a:t>
            </a:r>
            <a:r>
              <a:rPr lang="en-US" altLang="zh-TW" sz="1200" spc="5" dirty="0">
                <a:latin typeface="+mn-lt"/>
                <a:cs typeface="Calibri"/>
              </a:rPr>
              <a:t>a</a:t>
            </a:r>
            <a:r>
              <a:rPr lang="en-US" altLang="zh-TW" sz="1200" spc="-10" dirty="0">
                <a:latin typeface="+mn-lt"/>
                <a:cs typeface="Calibri"/>
              </a:rPr>
              <a:t> th</a:t>
            </a:r>
            <a:r>
              <a:rPr lang="en-US" altLang="zh-TW" sz="1200" spc="-5" dirty="0">
                <a:latin typeface="+mn-lt"/>
                <a:cs typeface="Calibri"/>
              </a:rPr>
              <a:t>ree-</a:t>
            </a:r>
            <a:r>
              <a:rPr lang="en-US" altLang="zh-TW" sz="1200" spc="-15" dirty="0">
                <a:latin typeface="+mn-lt"/>
                <a:cs typeface="Calibri"/>
              </a:rPr>
              <a:t>st</a:t>
            </a:r>
            <a:r>
              <a:rPr lang="en-US" altLang="zh-TW" sz="1200" spc="-5" dirty="0">
                <a:latin typeface="+mn-lt"/>
                <a:cs typeface="Calibri"/>
              </a:rPr>
              <a:t>a</a:t>
            </a:r>
            <a:r>
              <a:rPr lang="en-US" altLang="zh-TW" sz="1200" spc="-10" dirty="0">
                <a:latin typeface="+mn-lt"/>
                <a:cs typeface="Calibri"/>
              </a:rPr>
              <a:t>g</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shi</a:t>
            </a:r>
            <a:r>
              <a:rPr lang="en-US" altLang="zh-TW" sz="1200" spc="-5" dirty="0">
                <a:latin typeface="+mn-lt"/>
                <a:cs typeface="Calibri"/>
              </a:rPr>
              <a:t>f</a:t>
            </a:r>
            <a:r>
              <a:rPr lang="en-US" altLang="zh-TW" sz="1200" dirty="0">
                <a:latin typeface="+mn-lt"/>
                <a:cs typeface="Calibri"/>
              </a:rPr>
              <a:t>t</a:t>
            </a:r>
            <a:r>
              <a:rPr lang="en-US" altLang="zh-TW" sz="1200" spc="-10" dirty="0">
                <a:latin typeface="+mn-lt"/>
                <a:cs typeface="Calibri"/>
              </a:rPr>
              <a:t> </a:t>
            </a:r>
            <a:r>
              <a:rPr lang="en-US" altLang="zh-TW" sz="1200" spc="-5" dirty="0">
                <a:latin typeface="+mn-lt"/>
                <a:cs typeface="Calibri"/>
              </a:rPr>
              <a:t>re</a:t>
            </a:r>
            <a:r>
              <a:rPr lang="en-US" altLang="zh-TW" sz="1200" spc="-10" dirty="0">
                <a:latin typeface="+mn-lt"/>
                <a:cs typeface="Calibri"/>
              </a:rPr>
              <a:t>gi</a:t>
            </a:r>
            <a:r>
              <a:rPr lang="en-US" altLang="zh-TW" sz="1200" spc="-15" dirty="0">
                <a:latin typeface="+mn-lt"/>
                <a:cs typeface="Calibri"/>
              </a:rPr>
              <a:t>st</a:t>
            </a:r>
            <a:r>
              <a:rPr lang="en-US" altLang="zh-TW" sz="1200" dirty="0">
                <a:latin typeface="+mn-lt"/>
                <a:cs typeface="Calibri"/>
              </a:rPr>
              <a:t>er (</a:t>
            </a:r>
            <a:r>
              <a:rPr lang="en-US" altLang="zh-TW" sz="1200" spc="-10" dirty="0">
                <a:latin typeface="+mn-lt"/>
                <a:cs typeface="Calibri"/>
              </a:rPr>
              <a:t>i.</a:t>
            </a:r>
            <a:r>
              <a:rPr lang="en-US" altLang="zh-TW" sz="1200" dirty="0">
                <a:latin typeface="+mn-lt"/>
                <a:cs typeface="Calibri"/>
              </a:rPr>
              <a:t>e.</a:t>
            </a:r>
            <a:r>
              <a:rPr lang="en-US" altLang="zh-TW" sz="1200" spc="-10" dirty="0">
                <a:latin typeface="+mn-lt"/>
                <a:cs typeface="Calibri"/>
              </a:rPr>
              <a:t> th</a:t>
            </a:r>
            <a:r>
              <a:rPr lang="en-US" altLang="zh-TW" sz="1200" spc="-5" dirty="0">
                <a:latin typeface="+mn-lt"/>
                <a:cs typeface="Calibri"/>
              </a:rPr>
              <a:t>re</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D</a:t>
            </a:r>
            <a:r>
              <a:rPr lang="en-US" altLang="zh-TW" sz="1200" spc="-5" dirty="0">
                <a:latin typeface="+mn-lt"/>
                <a:cs typeface="Calibri"/>
              </a:rPr>
              <a:t>-</a:t>
            </a:r>
            <a:r>
              <a:rPr lang="en-US" altLang="zh-TW" sz="1200" spc="-10" dirty="0">
                <a:latin typeface="+mn-lt"/>
                <a:cs typeface="Calibri"/>
              </a:rPr>
              <a:t>F</a:t>
            </a:r>
            <a:r>
              <a:rPr lang="en-US" altLang="zh-TW" sz="1200" spc="5" dirty="0">
                <a:latin typeface="+mn-lt"/>
                <a:cs typeface="Calibri"/>
              </a:rPr>
              <a:t>F</a:t>
            </a:r>
            <a:r>
              <a:rPr lang="en-US" altLang="zh-TW" sz="1200" spc="-15" dirty="0">
                <a:latin typeface="+mn-lt"/>
                <a:cs typeface="Calibri"/>
              </a:rPr>
              <a:t> </a:t>
            </a: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a:t>
            </a:r>
            <a:r>
              <a:rPr lang="en-US" altLang="zh-TW" sz="1200" spc="-15" dirty="0">
                <a:latin typeface="+mn-lt"/>
                <a:cs typeface="Calibri"/>
              </a:rPr>
              <a:t>s</a:t>
            </a:r>
            <a:r>
              <a:rPr lang="en-US" altLang="zh-TW" sz="1200" spc="-5" dirty="0">
                <a:latin typeface="+mn-lt"/>
                <a:cs typeface="Calibri"/>
              </a:rPr>
              <a:t>er</a:t>
            </a:r>
            <a:r>
              <a:rPr lang="en-US" altLang="zh-TW" sz="1200" spc="-10" dirty="0">
                <a:latin typeface="+mn-lt"/>
                <a:cs typeface="Calibri"/>
              </a:rPr>
              <a:t>i</a:t>
            </a:r>
            <a:r>
              <a:rPr lang="en-US" altLang="zh-TW" sz="1200" dirty="0">
                <a:latin typeface="+mn-lt"/>
                <a:cs typeface="Calibri"/>
              </a:rPr>
              <a:t>es</a:t>
            </a:r>
            <a:r>
              <a:rPr lang="en-US" altLang="zh-TW" sz="1200" spc="-10" dirty="0">
                <a:latin typeface="+mn-lt"/>
                <a:cs typeface="Calibri"/>
              </a:rPr>
              <a:t> </a:t>
            </a:r>
            <a:r>
              <a:rPr lang="en-US" altLang="zh-TW" sz="1200" spc="-5" dirty="0">
                <a:latin typeface="+mn-lt"/>
                <a:cs typeface="Calibri"/>
              </a:rPr>
              <a:t>a</a:t>
            </a:r>
            <a:r>
              <a:rPr lang="en-US" altLang="zh-TW" sz="1200" dirty="0">
                <a:latin typeface="+mn-lt"/>
                <a:cs typeface="Calibri"/>
              </a:rPr>
              <a:t>s</a:t>
            </a:r>
            <a:r>
              <a:rPr lang="en-US" altLang="zh-TW" sz="1200" spc="-10" dirty="0">
                <a:latin typeface="+mn-lt"/>
                <a:cs typeface="Calibri"/>
              </a:rPr>
              <a:t> sho</a:t>
            </a:r>
            <a:r>
              <a:rPr lang="en-US" altLang="zh-TW" sz="1200" spc="-5" dirty="0">
                <a:latin typeface="+mn-lt"/>
                <a:cs typeface="Calibri"/>
              </a:rPr>
              <a:t>w</a:t>
            </a:r>
            <a:r>
              <a:rPr lang="en-US" altLang="zh-TW" sz="1200" spc="5" dirty="0">
                <a:latin typeface="+mn-lt"/>
                <a:cs typeface="Calibri"/>
              </a:rPr>
              <a:t>n</a:t>
            </a:r>
            <a:r>
              <a:rPr lang="en-US" altLang="zh-TW" sz="1200" spc="-10" dirty="0">
                <a:latin typeface="+mn-lt"/>
                <a:cs typeface="Calibri"/>
              </a:rPr>
              <a:t> i</a:t>
            </a:r>
            <a:r>
              <a:rPr lang="en-US" altLang="zh-TW" sz="1200" spc="5" dirty="0">
                <a:latin typeface="+mn-lt"/>
                <a:cs typeface="Calibri"/>
              </a:rPr>
              <a:t>n</a:t>
            </a:r>
            <a:r>
              <a:rPr lang="en-US" altLang="zh-TW" sz="1200" spc="-10" dirty="0">
                <a:latin typeface="+mn-lt"/>
                <a:cs typeface="Calibri"/>
              </a:rPr>
              <a:t> th</a:t>
            </a:r>
            <a:r>
              <a:rPr lang="en-US" altLang="zh-TW" sz="1200" spc="5" dirty="0">
                <a:latin typeface="+mn-lt"/>
                <a:cs typeface="Calibri"/>
              </a:rPr>
              <a:t>e</a:t>
            </a:r>
            <a:r>
              <a:rPr lang="en-US" altLang="zh-TW" sz="1200" dirty="0">
                <a:latin typeface="+mn-lt"/>
                <a:cs typeface="Calibri"/>
              </a:rPr>
              <a:t> </a:t>
            </a:r>
            <a:r>
              <a:rPr lang="en-US" altLang="zh-TW" sz="1200" spc="-15" dirty="0">
                <a:latin typeface="+mn-lt"/>
                <a:cs typeface="Calibri"/>
              </a:rPr>
              <a:t>s</a:t>
            </a:r>
            <a:r>
              <a:rPr lang="en-US" altLang="zh-TW" sz="1200" spc="-10" dirty="0">
                <a:latin typeface="+mn-lt"/>
                <a:cs typeface="Calibri"/>
              </a:rPr>
              <a:t>ch</a:t>
            </a:r>
            <a:r>
              <a:rPr lang="en-US" altLang="zh-TW" sz="1200" dirty="0">
                <a:latin typeface="+mn-lt"/>
                <a:cs typeface="Calibri"/>
              </a:rPr>
              <a:t>e</a:t>
            </a:r>
            <a:r>
              <a:rPr lang="en-US" altLang="zh-TW" sz="1200" spc="-15" dirty="0">
                <a:latin typeface="+mn-lt"/>
                <a:cs typeface="Calibri"/>
              </a:rPr>
              <a:t>m</a:t>
            </a:r>
            <a:r>
              <a:rPr lang="en-US" altLang="zh-TW" sz="1200" spc="-5" dirty="0">
                <a:latin typeface="+mn-lt"/>
                <a:cs typeface="Calibri"/>
              </a:rPr>
              <a:t>a</a:t>
            </a:r>
            <a:r>
              <a:rPr lang="en-US" altLang="zh-TW" sz="1200" spc="-15" dirty="0">
                <a:latin typeface="+mn-lt"/>
                <a:cs typeface="Calibri"/>
              </a:rPr>
              <a:t>t</a:t>
            </a:r>
            <a:r>
              <a:rPr lang="en-US" altLang="zh-TW" sz="1200" spc="-10" dirty="0">
                <a:latin typeface="+mn-lt"/>
                <a:cs typeface="Calibri"/>
              </a:rPr>
              <a:t>ic</a:t>
            </a:r>
            <a:r>
              <a:rPr lang="en-US" altLang="zh-TW" sz="1200" dirty="0">
                <a:latin typeface="+mn-lt"/>
                <a:cs typeface="Calibri"/>
              </a:rPr>
              <a:t>).</a:t>
            </a:r>
          </a:p>
          <a:p>
            <a:pPr marL="12700" marR="5080">
              <a:lnSpc>
                <a:spcPts val="1370"/>
              </a:lnSpc>
              <a:spcBef>
                <a:spcPts val="470"/>
              </a:spcBef>
            </a:pPr>
            <a:r>
              <a:rPr lang="en-US" altLang="zh-TW" sz="1200" spc="-5" dirty="0">
                <a:latin typeface="+mn-lt"/>
                <a:cs typeface="Calibri"/>
              </a:rPr>
              <a:t>Her</a:t>
            </a:r>
            <a:r>
              <a:rPr lang="en-US" altLang="zh-TW" sz="1200" spc="5" dirty="0">
                <a:latin typeface="+mn-lt"/>
                <a:cs typeface="Calibri"/>
              </a:rPr>
              <a:t>e</a:t>
            </a:r>
            <a:r>
              <a:rPr lang="en-US" altLang="zh-TW" sz="1200" spc="-5" dirty="0">
                <a:latin typeface="+mn-lt"/>
                <a:cs typeface="Calibri"/>
              </a:rPr>
              <a:t> ar</a:t>
            </a:r>
            <a:r>
              <a:rPr lang="en-US" altLang="zh-TW" sz="1200" spc="5" dirty="0">
                <a:latin typeface="+mn-lt"/>
                <a:cs typeface="Calibri"/>
              </a:rPr>
              <a:t>e</a:t>
            </a:r>
            <a:r>
              <a:rPr lang="en-US" altLang="zh-TW" sz="1200" spc="-5" dirty="0">
                <a:latin typeface="+mn-lt"/>
                <a:cs typeface="Calibri"/>
              </a:rPr>
              <a:t> </a:t>
            </a:r>
            <a:r>
              <a:rPr lang="en-US" altLang="zh-TW" sz="1200" spc="-15" dirty="0">
                <a:latin typeface="+mn-lt"/>
                <a:cs typeface="Calibri"/>
              </a:rPr>
              <a:t>t</a:t>
            </a:r>
            <a:r>
              <a:rPr lang="en-US" altLang="zh-TW" sz="1200" spc="-5" dirty="0">
                <a:latin typeface="+mn-lt"/>
                <a:cs typeface="Calibri"/>
              </a:rPr>
              <a:t>w</a:t>
            </a:r>
            <a:r>
              <a:rPr lang="en-US" altLang="zh-TW" sz="1200" spc="5" dirty="0">
                <a:latin typeface="+mn-lt"/>
                <a:cs typeface="Calibri"/>
              </a:rPr>
              <a:t>o</a:t>
            </a:r>
            <a:r>
              <a:rPr lang="en-US" altLang="zh-TW" sz="1200" spc="-15" dirty="0">
                <a:latin typeface="+mn-lt"/>
                <a:cs typeface="Calibri"/>
              </a:rPr>
              <a:t> </a:t>
            </a:r>
            <a:r>
              <a:rPr lang="en-US" altLang="zh-TW" sz="1200" spc="-10" dirty="0">
                <a:latin typeface="+mn-lt"/>
                <a:cs typeface="Calibri"/>
              </a:rPr>
              <a:t>possibl</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sp</a:t>
            </a:r>
            <a:r>
              <a:rPr lang="en-US" altLang="zh-TW" sz="1200" dirty="0">
                <a:latin typeface="+mn-lt"/>
                <a:cs typeface="Calibri"/>
              </a:rPr>
              <a:t>e</a:t>
            </a:r>
            <a:r>
              <a:rPr lang="en-US" altLang="zh-TW" sz="1200" spc="-10" dirty="0">
                <a:latin typeface="+mn-lt"/>
                <a:cs typeface="Calibri"/>
              </a:rPr>
              <a:t>ci</a:t>
            </a:r>
            <a:r>
              <a:rPr lang="en-US" altLang="zh-TW" sz="1200" spc="-5" dirty="0">
                <a:latin typeface="+mn-lt"/>
                <a:cs typeface="Calibri"/>
              </a:rPr>
              <a:t>f</a:t>
            </a:r>
            <a:r>
              <a:rPr lang="en-US" altLang="zh-TW" sz="1200" spc="-10" dirty="0">
                <a:latin typeface="+mn-lt"/>
                <a:cs typeface="Calibri"/>
              </a:rPr>
              <a:t>ica</a:t>
            </a:r>
            <a:r>
              <a:rPr lang="en-US" altLang="zh-TW" sz="1200" spc="-15" dirty="0">
                <a:latin typeface="+mn-lt"/>
                <a:cs typeface="Calibri"/>
              </a:rPr>
              <a:t>t</a:t>
            </a:r>
            <a:r>
              <a:rPr lang="en-US" altLang="zh-TW" sz="1200" spc="-10" dirty="0">
                <a:latin typeface="+mn-lt"/>
                <a:cs typeface="Calibri"/>
              </a:rPr>
              <a:t>ion</a:t>
            </a:r>
            <a:r>
              <a:rPr lang="en-US" altLang="zh-TW" sz="1200" dirty="0">
                <a:latin typeface="+mn-lt"/>
                <a:cs typeface="Calibri"/>
              </a:rPr>
              <a:t>. </a:t>
            </a:r>
            <a:r>
              <a:rPr lang="en-US" altLang="zh-TW" sz="1200" spc="-5" dirty="0">
                <a:latin typeface="+mn-lt"/>
                <a:cs typeface="Calibri"/>
              </a:rPr>
              <a:t> </a:t>
            </a:r>
            <a:r>
              <a:rPr lang="en-US" altLang="zh-TW" sz="1200" spc="-10" dirty="0">
                <a:latin typeface="+mn-lt"/>
                <a:cs typeface="Calibri"/>
              </a:rPr>
              <a:t>Whic</a:t>
            </a:r>
            <a:r>
              <a:rPr lang="en-US" altLang="zh-TW" sz="1200" spc="5" dirty="0">
                <a:latin typeface="+mn-lt"/>
                <a:cs typeface="Calibri"/>
              </a:rPr>
              <a:t>h</a:t>
            </a:r>
            <a:r>
              <a:rPr lang="en-US" altLang="zh-TW" sz="1200" spc="-10" dirty="0">
                <a:latin typeface="+mn-lt"/>
                <a:cs typeface="Calibri"/>
              </a:rPr>
              <a:t> on</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d</a:t>
            </a:r>
            <a:r>
              <a:rPr lang="en-US" altLang="zh-TW" sz="1200" spc="5" dirty="0">
                <a:latin typeface="+mn-lt"/>
                <a:cs typeface="Calibri"/>
              </a:rPr>
              <a:t>o</a:t>
            </a:r>
            <a:r>
              <a:rPr lang="en-US" altLang="zh-TW" sz="1200" spc="-15" dirty="0">
                <a:latin typeface="+mn-lt"/>
                <a:cs typeface="Calibri"/>
              </a:rPr>
              <a:t> </a:t>
            </a:r>
            <a:r>
              <a:rPr lang="en-US" altLang="zh-TW" sz="1200" dirty="0">
                <a:latin typeface="+mn-lt"/>
                <a:cs typeface="Calibri"/>
              </a:rPr>
              <a:t>y</a:t>
            </a:r>
            <a:r>
              <a:rPr lang="en-US" altLang="zh-TW" sz="1200" spc="-10" dirty="0">
                <a:latin typeface="+mn-lt"/>
                <a:cs typeface="Calibri"/>
              </a:rPr>
              <a:t>o</a:t>
            </a:r>
            <a:r>
              <a:rPr lang="en-US" altLang="zh-TW" sz="1200" spc="5" dirty="0">
                <a:latin typeface="+mn-lt"/>
                <a:cs typeface="Calibri"/>
              </a:rPr>
              <a:t>u</a:t>
            </a:r>
            <a:r>
              <a:rPr lang="en-US" altLang="zh-TW" sz="1200" spc="-10" dirty="0">
                <a:latin typeface="+mn-lt"/>
                <a:cs typeface="Calibri"/>
              </a:rPr>
              <a:t> thin</a:t>
            </a:r>
            <a:r>
              <a:rPr lang="en-US" altLang="zh-TW" sz="1200" spc="5" dirty="0">
                <a:latin typeface="+mn-lt"/>
                <a:cs typeface="Calibri"/>
              </a:rPr>
              <a:t>k</a:t>
            </a:r>
            <a:r>
              <a:rPr lang="en-US" altLang="zh-TW" sz="1200" spc="-5" dirty="0">
                <a:latin typeface="+mn-lt"/>
                <a:cs typeface="Calibri"/>
              </a:rPr>
              <a:t> </a:t>
            </a:r>
            <a:r>
              <a:rPr lang="en-US" altLang="zh-TW" sz="1200" spc="-10" dirty="0">
                <a:latin typeface="+mn-lt"/>
                <a:cs typeface="Calibri"/>
              </a:rPr>
              <a:t>wil</a:t>
            </a:r>
            <a:r>
              <a:rPr lang="en-US" altLang="zh-TW" sz="1200" dirty="0">
                <a:latin typeface="+mn-lt"/>
                <a:cs typeface="Calibri"/>
              </a:rPr>
              <a:t>l</a:t>
            </a:r>
            <a:r>
              <a:rPr lang="en-US" altLang="zh-TW" sz="1200" spc="-5" dirty="0">
                <a:latin typeface="+mn-lt"/>
                <a:cs typeface="Calibri"/>
              </a:rPr>
              <a:t> </a:t>
            </a:r>
            <a:r>
              <a:rPr lang="en-US" altLang="zh-TW" sz="1200" spc="-10" dirty="0">
                <a:latin typeface="+mn-lt"/>
                <a:cs typeface="Calibri"/>
              </a:rPr>
              <a:t>c</a:t>
            </a:r>
            <a:r>
              <a:rPr lang="en-US" altLang="zh-TW" sz="1200" spc="-5" dirty="0">
                <a:latin typeface="+mn-lt"/>
                <a:cs typeface="Calibri"/>
              </a:rPr>
              <a:t>rea</a:t>
            </a:r>
            <a:r>
              <a:rPr lang="en-US" altLang="zh-TW" sz="1200" spc="-15" dirty="0">
                <a:latin typeface="+mn-lt"/>
                <a:cs typeface="Calibri"/>
              </a:rPr>
              <a:t>t</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co</a:t>
            </a:r>
            <a:r>
              <a:rPr lang="en-US" altLang="zh-TW" sz="1200" spc="-5" dirty="0">
                <a:latin typeface="+mn-lt"/>
                <a:cs typeface="Calibri"/>
              </a:rPr>
              <a:t>rre</a:t>
            </a:r>
            <a:r>
              <a:rPr lang="en-US" altLang="zh-TW" sz="1200" spc="-10" dirty="0">
                <a:latin typeface="+mn-lt"/>
                <a:cs typeface="Calibri"/>
              </a:rPr>
              <a:t>c</a:t>
            </a:r>
            <a:r>
              <a:rPr lang="en-US" altLang="zh-TW" sz="1200" dirty="0">
                <a:latin typeface="+mn-lt"/>
                <a:cs typeface="Calibri"/>
              </a:rPr>
              <a:t>t </a:t>
            </a:r>
            <a:r>
              <a:rPr lang="en-US" altLang="zh-TW" sz="1200" spc="-10" dirty="0">
                <a:latin typeface="+mn-lt"/>
                <a:cs typeface="Calibri"/>
              </a:rPr>
              <a:t>ci</a:t>
            </a:r>
            <a:r>
              <a:rPr lang="en-US" altLang="zh-TW" sz="1200" spc="-5" dirty="0">
                <a:latin typeface="+mn-lt"/>
                <a:cs typeface="Calibri"/>
              </a:rPr>
              <a:t>r</a:t>
            </a:r>
            <a:r>
              <a:rPr lang="en-US" altLang="zh-TW" sz="1200" spc="-10" dirty="0">
                <a:latin typeface="+mn-lt"/>
                <a:cs typeface="Calibri"/>
              </a:rPr>
              <a:t>cui</a:t>
            </a:r>
            <a:r>
              <a:rPr lang="en-US" altLang="zh-TW" sz="1200" dirty="0">
                <a:latin typeface="+mn-lt"/>
                <a:cs typeface="Calibri"/>
              </a:rPr>
              <a:t>t</a:t>
            </a:r>
            <a:r>
              <a:rPr lang="en-US" altLang="zh-TW" sz="1200" spc="-15" dirty="0">
                <a:latin typeface="+mn-lt"/>
                <a:cs typeface="Calibri"/>
              </a:rPr>
              <a:t> </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whic</a:t>
            </a:r>
            <a:r>
              <a:rPr lang="en-US" altLang="zh-TW" sz="1200" spc="5" dirty="0">
                <a:latin typeface="+mn-lt"/>
                <a:cs typeface="Calibri"/>
              </a:rPr>
              <a:t>h</a:t>
            </a:r>
            <a:r>
              <a:rPr lang="en-US" altLang="zh-TW" sz="1200" spc="-10" dirty="0">
                <a:latin typeface="+mn-lt"/>
                <a:cs typeface="Calibri"/>
              </a:rPr>
              <a:t> on</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i</a:t>
            </a:r>
            <a:r>
              <a:rPr lang="en-US" altLang="zh-TW" sz="1200" dirty="0">
                <a:latin typeface="+mn-lt"/>
                <a:cs typeface="Calibri"/>
              </a:rPr>
              <a:t>s</a:t>
            </a:r>
            <a:r>
              <a:rPr lang="en-US" altLang="zh-TW" sz="1200" spc="-15" dirty="0">
                <a:latin typeface="+mn-lt"/>
                <a:cs typeface="Calibri"/>
              </a:rPr>
              <a:t> </a:t>
            </a:r>
            <a:r>
              <a:rPr lang="en-US" altLang="zh-TW" sz="1200" spc="-10" dirty="0">
                <a:latin typeface="+mn-lt"/>
                <a:cs typeface="Calibri"/>
              </a:rPr>
              <a:t>w</a:t>
            </a:r>
            <a:r>
              <a:rPr lang="en-US" altLang="zh-TW" sz="1200" spc="-5" dirty="0">
                <a:latin typeface="+mn-lt"/>
                <a:cs typeface="Calibri"/>
              </a:rPr>
              <a:t>r</a:t>
            </a:r>
            <a:r>
              <a:rPr lang="en-US" altLang="zh-TW" sz="1200" spc="-10" dirty="0">
                <a:latin typeface="+mn-lt"/>
                <a:cs typeface="Calibri"/>
              </a:rPr>
              <a:t>ong</a:t>
            </a:r>
            <a:r>
              <a:rPr lang="en-US" altLang="zh-TW" sz="1200" spc="5" dirty="0">
                <a:latin typeface="+mn-lt"/>
                <a:cs typeface="Calibri"/>
              </a:rPr>
              <a:t>?</a:t>
            </a:r>
            <a:endParaRPr lang="en-US" altLang="zh-TW" sz="1200" dirty="0">
              <a:latin typeface="+mn-lt"/>
              <a:cs typeface="Calibri"/>
            </a:endParaRP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711129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2700" marR="25400">
              <a:lnSpc>
                <a:spcPct val="101499"/>
              </a:lnSpc>
            </a:pPr>
            <a:r>
              <a:rPr lang="en-US" altLang="zh-TW" sz="1200" spc="-5" dirty="0">
                <a:latin typeface="+mn-lt"/>
                <a:cs typeface="Calibri"/>
              </a:rPr>
              <a:t>T</a:t>
            </a:r>
            <a:r>
              <a:rPr lang="en-US" altLang="zh-TW" sz="1200" spc="-10" dirty="0">
                <a:latin typeface="+mn-lt"/>
                <a:cs typeface="Calibri"/>
              </a:rPr>
              <a: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le</a:t>
            </a:r>
            <a:r>
              <a:rPr lang="en-US" altLang="zh-TW" sz="1200" spc="-5" dirty="0">
                <a:latin typeface="+mn-lt"/>
                <a:cs typeface="Calibri"/>
              </a:rPr>
              <a:t>f</a:t>
            </a:r>
            <a:r>
              <a:rPr lang="en-US" altLang="zh-TW" sz="1200" dirty="0">
                <a:latin typeface="+mn-lt"/>
                <a:cs typeface="Calibri"/>
              </a:rPr>
              <a:t>t</a:t>
            </a:r>
            <a:r>
              <a:rPr lang="en-US" altLang="zh-TW" sz="1200" spc="-15" dirty="0">
                <a:latin typeface="+mn-lt"/>
                <a:cs typeface="Calibri"/>
              </a:rPr>
              <a:t> </a:t>
            </a:r>
            <a:r>
              <a:rPr lang="en-US" altLang="zh-TW" sz="1200" spc="-10" dirty="0">
                <a:latin typeface="+mn-lt"/>
                <a:cs typeface="Calibri"/>
              </a:rPr>
              <a:t>h</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speci</a:t>
            </a:r>
            <a:r>
              <a:rPr lang="en-US" altLang="zh-TW" sz="1200" spc="-5" dirty="0">
                <a:latin typeface="+mn-lt"/>
                <a:cs typeface="Calibri"/>
              </a:rPr>
              <a:t>f</a:t>
            </a:r>
            <a:r>
              <a:rPr lang="en-US" altLang="zh-TW" sz="1200" spc="-10" dirty="0">
                <a:latin typeface="+mn-lt"/>
                <a:cs typeface="Calibri"/>
              </a:rPr>
              <a:t>ica</a:t>
            </a:r>
            <a:r>
              <a:rPr lang="en-US" altLang="zh-TW" sz="1200" spc="-15" dirty="0">
                <a:latin typeface="+mn-lt"/>
                <a:cs typeface="Calibri"/>
              </a:rPr>
              <a:t>t</a:t>
            </a:r>
            <a:r>
              <a:rPr lang="en-US" altLang="zh-TW" sz="1200" spc="-10" dirty="0">
                <a:latin typeface="+mn-lt"/>
                <a:cs typeface="Calibri"/>
              </a:rPr>
              <a:t>io</a:t>
            </a:r>
            <a:r>
              <a:rPr lang="en-US" altLang="zh-TW" sz="1200" spc="5" dirty="0">
                <a:latin typeface="+mn-lt"/>
                <a:cs typeface="Calibri"/>
              </a:rPr>
              <a:t>n</a:t>
            </a:r>
            <a:r>
              <a:rPr lang="en-US" altLang="zh-TW" sz="1200" spc="-10" dirty="0">
                <a:latin typeface="+mn-lt"/>
                <a:cs typeface="Calibri"/>
              </a:rPr>
              <a:t> i</a:t>
            </a:r>
            <a:r>
              <a:rPr lang="en-US" altLang="zh-TW" sz="1200" dirty="0">
                <a:latin typeface="+mn-lt"/>
                <a:cs typeface="Calibri"/>
              </a:rPr>
              <a:t>s</a:t>
            </a:r>
            <a:r>
              <a:rPr lang="en-US" altLang="zh-TW" sz="1200" spc="-15" dirty="0">
                <a:latin typeface="+mn-lt"/>
                <a:cs typeface="Calibri"/>
              </a:rPr>
              <a:t> </a:t>
            </a:r>
            <a:r>
              <a:rPr lang="en-US" altLang="zh-TW" sz="1200" b="1" spc="-5" dirty="0">
                <a:latin typeface="+mn-lt"/>
                <a:cs typeface="Calibri"/>
              </a:rPr>
              <a:t>wr</a:t>
            </a:r>
            <a:r>
              <a:rPr lang="en-US" altLang="zh-TW" sz="1200" b="1" spc="-10" dirty="0">
                <a:latin typeface="+mn-lt"/>
                <a:cs typeface="Calibri"/>
              </a:rPr>
              <a:t>on</a:t>
            </a:r>
            <a:r>
              <a:rPr lang="en-US" altLang="zh-TW" sz="1200" b="1" dirty="0">
                <a:latin typeface="+mn-lt"/>
                <a:cs typeface="Calibri"/>
              </a:rPr>
              <a:t>g</a:t>
            </a:r>
            <a:r>
              <a:rPr lang="en-US" altLang="zh-TW" sz="1200" dirty="0">
                <a:latin typeface="+mn-lt"/>
                <a:cs typeface="Calibri"/>
              </a:rPr>
              <a:t>. </a:t>
            </a:r>
            <a:r>
              <a:rPr lang="en-US" altLang="zh-TW" sz="1200" spc="-5" dirty="0">
                <a:latin typeface="+mn-lt"/>
                <a:cs typeface="Calibri"/>
              </a:rPr>
              <a:t> </a:t>
            </a:r>
            <a:r>
              <a:rPr lang="en-US" altLang="zh-TW" sz="1200" spc="-10" dirty="0">
                <a:latin typeface="+mn-lt"/>
                <a:cs typeface="Calibri"/>
              </a:rPr>
              <a:t>Sinc</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th</a:t>
            </a:r>
            <a:r>
              <a:rPr lang="en-US" altLang="zh-TW" sz="1200" spc="-5" dirty="0">
                <a:latin typeface="+mn-lt"/>
                <a:cs typeface="Calibri"/>
              </a:rPr>
              <a:t>re</a:t>
            </a:r>
            <a:r>
              <a:rPr lang="en-US" altLang="zh-TW" sz="1200" spc="5" dirty="0">
                <a:latin typeface="+mn-lt"/>
                <a:cs typeface="Calibri"/>
              </a:rPr>
              <a:t>e</a:t>
            </a:r>
            <a:r>
              <a:rPr lang="en-US" altLang="zh-TW" sz="1200" spc="-5" dirty="0">
                <a:latin typeface="+mn-lt"/>
                <a:cs typeface="Calibri"/>
              </a:rPr>
              <a:t> a</a:t>
            </a:r>
            <a:r>
              <a:rPr lang="en-US" altLang="zh-TW" sz="1200" spc="-15" dirty="0">
                <a:latin typeface="+mn-lt"/>
                <a:cs typeface="Calibri"/>
              </a:rPr>
              <a:t>ss</a:t>
            </a:r>
            <a:r>
              <a:rPr lang="en-US" altLang="zh-TW" sz="1200" spc="-10" dirty="0">
                <a:latin typeface="+mn-lt"/>
                <a:cs typeface="Calibri"/>
              </a:rPr>
              <a:t>ign</a:t>
            </a:r>
            <a:r>
              <a:rPr lang="en-US" altLang="zh-TW" sz="1200" spc="-15" dirty="0">
                <a:latin typeface="+mn-lt"/>
                <a:cs typeface="Calibri"/>
              </a:rPr>
              <a:t>m</a:t>
            </a:r>
            <a:r>
              <a:rPr lang="en-US" altLang="zh-TW" sz="1200" dirty="0">
                <a:latin typeface="+mn-lt"/>
                <a:cs typeface="Calibri"/>
              </a:rPr>
              <a:t>e</a:t>
            </a:r>
            <a:r>
              <a:rPr lang="en-US" altLang="zh-TW" sz="1200" spc="-10" dirty="0">
                <a:latin typeface="+mn-lt"/>
                <a:cs typeface="Calibri"/>
              </a:rPr>
              <a:t>nt</a:t>
            </a:r>
            <a:r>
              <a:rPr lang="en-US" altLang="zh-TW" sz="1200" dirty="0">
                <a:latin typeface="+mn-lt"/>
                <a:cs typeface="Calibri"/>
              </a:rPr>
              <a:t>s</a:t>
            </a:r>
            <a:r>
              <a:rPr lang="en-US" altLang="zh-TW" sz="1200" spc="-10" dirty="0">
                <a:latin typeface="+mn-lt"/>
                <a:cs typeface="Calibri"/>
              </a:rPr>
              <a:t> </a:t>
            </a:r>
            <a:r>
              <a:rPr lang="en-US" altLang="zh-TW" sz="1200" spc="-5" dirty="0">
                <a:latin typeface="+mn-lt"/>
                <a:cs typeface="Calibri"/>
              </a:rPr>
              <a:t>ar</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p</a:t>
            </a:r>
            <a:r>
              <a:rPr lang="en-US" altLang="zh-TW" sz="1200" spc="-5" dirty="0">
                <a:latin typeface="+mn-lt"/>
                <a:cs typeface="Calibri"/>
              </a:rPr>
              <a:t>erf</a:t>
            </a:r>
            <a:r>
              <a:rPr lang="en-US" altLang="zh-TW" sz="1200" spc="-10" dirty="0">
                <a:latin typeface="+mn-lt"/>
                <a:cs typeface="Calibri"/>
              </a:rPr>
              <a:t>o</a:t>
            </a:r>
            <a:r>
              <a:rPr lang="en-US" altLang="zh-TW" sz="1200" spc="-5" dirty="0">
                <a:latin typeface="+mn-lt"/>
                <a:cs typeface="Calibri"/>
              </a:rPr>
              <a:t>r</a:t>
            </a:r>
            <a:r>
              <a:rPr lang="en-US" altLang="zh-TW" sz="1200" spc="-15" dirty="0">
                <a:latin typeface="+mn-lt"/>
                <a:cs typeface="Calibri"/>
              </a:rPr>
              <a:t>m</a:t>
            </a:r>
            <a:r>
              <a:rPr lang="en-US" altLang="zh-TW" sz="1200" dirty="0">
                <a:latin typeface="+mn-lt"/>
                <a:cs typeface="Calibri"/>
              </a:rPr>
              <a:t>e</a:t>
            </a:r>
            <a:r>
              <a:rPr lang="en-US" altLang="zh-TW" sz="1200" spc="5" dirty="0">
                <a:latin typeface="+mn-lt"/>
                <a:cs typeface="Calibri"/>
              </a:rPr>
              <a:t>d</a:t>
            </a:r>
            <a:r>
              <a:rPr lang="en-US" altLang="zh-TW" sz="1200" spc="-10" dirty="0">
                <a:latin typeface="+mn-lt"/>
                <a:cs typeface="Calibri"/>
              </a:rPr>
              <a:t> i</a:t>
            </a:r>
            <a:r>
              <a:rPr lang="en-US" altLang="zh-TW" sz="1200" spc="5" dirty="0">
                <a:latin typeface="+mn-lt"/>
                <a:cs typeface="Calibri"/>
              </a:rPr>
              <a:t>n</a:t>
            </a:r>
            <a:r>
              <a:rPr lang="en-US" altLang="zh-TW" sz="1200" dirty="0">
                <a:latin typeface="+mn-lt"/>
                <a:cs typeface="Calibri"/>
              </a:rPr>
              <a:t> </a:t>
            </a:r>
            <a:r>
              <a:rPr lang="en-US" altLang="zh-TW" sz="1200" spc="-15" dirty="0">
                <a:latin typeface="+mn-lt"/>
                <a:cs typeface="Calibri"/>
              </a:rPr>
              <a:t>s</a:t>
            </a:r>
            <a:r>
              <a:rPr lang="en-US" altLang="zh-TW" sz="1200" dirty="0">
                <a:latin typeface="+mn-lt"/>
                <a:cs typeface="Calibri"/>
              </a:rPr>
              <a:t>e</a:t>
            </a:r>
            <a:r>
              <a:rPr lang="en-US" altLang="zh-TW" sz="1200" spc="-10" dirty="0">
                <a:latin typeface="+mn-lt"/>
                <a:cs typeface="Calibri"/>
              </a:rPr>
              <a:t>qu</a:t>
            </a:r>
            <a:r>
              <a:rPr lang="en-US" altLang="zh-TW" sz="1200" dirty="0">
                <a:latin typeface="+mn-lt"/>
                <a:cs typeface="Calibri"/>
              </a:rPr>
              <a:t>e</a:t>
            </a:r>
            <a:r>
              <a:rPr lang="en-US" altLang="zh-TW" sz="1200" spc="-10" dirty="0">
                <a:latin typeface="+mn-lt"/>
                <a:cs typeface="Calibri"/>
              </a:rPr>
              <a:t>nc</a:t>
            </a:r>
            <a:r>
              <a:rPr lang="en-US" altLang="zh-TW" sz="1200" dirty="0">
                <a:latin typeface="+mn-lt"/>
                <a:cs typeface="Calibri"/>
              </a:rPr>
              <a:t>e,</a:t>
            </a:r>
            <a:r>
              <a:rPr lang="en-US" altLang="zh-TW" sz="1200" spc="-5" dirty="0">
                <a:latin typeface="+mn-lt"/>
                <a:cs typeface="Calibri"/>
              </a:rPr>
              <a:t> </a:t>
            </a:r>
            <a:r>
              <a:rPr lang="en-US" altLang="zh-TW" sz="1200" b="1" spc="-10" dirty="0">
                <a:latin typeface="+mn-lt"/>
                <a:cs typeface="Calibri"/>
              </a:rPr>
              <a:t>ou</a:t>
            </a:r>
            <a:r>
              <a:rPr lang="en-US" altLang="zh-TW" sz="1200" b="1" dirty="0">
                <a:latin typeface="+mn-lt"/>
                <a:cs typeface="Calibri"/>
              </a:rPr>
              <a:t>t </a:t>
            </a:r>
            <a:r>
              <a:rPr lang="en-US" altLang="zh-TW" sz="1200" b="1" spc="5" dirty="0">
                <a:latin typeface="+mn-lt"/>
                <a:cs typeface="Calibri"/>
              </a:rPr>
              <a:t>=</a:t>
            </a:r>
            <a:r>
              <a:rPr lang="en-US" altLang="zh-TW" sz="1200" b="1" spc="-5" dirty="0">
                <a:latin typeface="+mn-lt"/>
                <a:cs typeface="Calibri"/>
              </a:rPr>
              <a:t> </a:t>
            </a:r>
            <a:r>
              <a:rPr lang="en-US" altLang="zh-TW" sz="1200" b="1" spc="-10" dirty="0">
                <a:latin typeface="+mn-lt"/>
                <a:cs typeface="Calibri"/>
              </a:rPr>
              <a:t>q</a:t>
            </a:r>
            <a:r>
              <a:rPr lang="en-US" altLang="zh-TW" sz="1200" b="1" spc="5" dirty="0">
                <a:latin typeface="+mn-lt"/>
                <a:cs typeface="Calibri"/>
              </a:rPr>
              <a:t>2</a:t>
            </a:r>
            <a:r>
              <a:rPr lang="en-US" altLang="zh-TW" sz="1200" b="1" spc="-5" dirty="0">
                <a:latin typeface="+mn-lt"/>
                <a:cs typeface="Calibri"/>
              </a:rPr>
              <a:t> </a:t>
            </a:r>
            <a:r>
              <a:rPr lang="en-US" altLang="zh-TW" sz="1200" b="1" spc="5" dirty="0">
                <a:latin typeface="+mn-lt"/>
                <a:cs typeface="Calibri"/>
              </a:rPr>
              <a:t>=</a:t>
            </a:r>
            <a:r>
              <a:rPr lang="en-US" altLang="zh-TW" sz="1200" b="1" spc="-5" dirty="0">
                <a:latin typeface="+mn-lt"/>
                <a:cs typeface="Calibri"/>
              </a:rPr>
              <a:t> </a:t>
            </a:r>
            <a:r>
              <a:rPr lang="en-US" altLang="zh-TW" sz="1200" b="1" spc="-10" dirty="0">
                <a:latin typeface="+mn-lt"/>
                <a:cs typeface="Calibri"/>
              </a:rPr>
              <a:t>q</a:t>
            </a:r>
            <a:r>
              <a:rPr lang="en-US" altLang="zh-TW" sz="1200" b="1" spc="5" dirty="0">
                <a:latin typeface="+mn-lt"/>
                <a:cs typeface="Calibri"/>
              </a:rPr>
              <a:t>1</a:t>
            </a:r>
            <a:r>
              <a:rPr lang="en-US" altLang="zh-TW" sz="1200" b="1" spc="-5" dirty="0">
                <a:latin typeface="+mn-lt"/>
                <a:cs typeface="Calibri"/>
              </a:rPr>
              <a:t> </a:t>
            </a:r>
            <a:r>
              <a:rPr lang="en-US" altLang="zh-TW" sz="1200" b="1" spc="5" dirty="0">
                <a:latin typeface="+mn-lt"/>
                <a:cs typeface="Calibri"/>
              </a:rPr>
              <a:t>=</a:t>
            </a:r>
            <a:r>
              <a:rPr lang="en-US" altLang="zh-TW" sz="1200" b="1" spc="-5" dirty="0">
                <a:latin typeface="+mn-lt"/>
                <a:cs typeface="Calibri"/>
              </a:rPr>
              <a:t> </a:t>
            </a:r>
            <a:r>
              <a:rPr lang="en-US" altLang="zh-TW" sz="1200" b="1" dirty="0">
                <a:latin typeface="+mn-lt"/>
                <a:cs typeface="Calibri"/>
              </a:rPr>
              <a:t>i</a:t>
            </a:r>
            <a:r>
              <a:rPr lang="en-US" altLang="zh-TW" sz="1200" b="1" spc="-5" dirty="0">
                <a:latin typeface="+mn-lt"/>
                <a:cs typeface="Calibri"/>
              </a:rPr>
              <a:t>n</a:t>
            </a:r>
            <a:r>
              <a:rPr lang="en-US" altLang="zh-TW" sz="1200" dirty="0">
                <a:latin typeface="+mn-lt"/>
                <a:cs typeface="Calibri"/>
              </a:rPr>
              <a:t>. </a:t>
            </a:r>
            <a:r>
              <a:rPr lang="en-US" altLang="zh-TW" sz="1200" spc="-5" dirty="0">
                <a:latin typeface="+mn-lt"/>
                <a:cs typeface="Calibri"/>
              </a:rPr>
              <a:t> T</a:t>
            </a:r>
            <a:r>
              <a:rPr lang="en-US" altLang="zh-TW" sz="1200" spc="-10" dirty="0">
                <a:latin typeface="+mn-lt"/>
                <a:cs typeface="Calibri"/>
              </a:rPr>
              <a:t>h</a:t>
            </a:r>
            <a:r>
              <a:rPr lang="en-US" altLang="zh-TW" sz="1200" spc="-5" dirty="0">
                <a:latin typeface="+mn-lt"/>
                <a:cs typeface="Calibri"/>
              </a:rPr>
              <a:t>eref</a:t>
            </a:r>
            <a:r>
              <a:rPr lang="en-US" altLang="zh-TW" sz="1200" spc="-10" dirty="0">
                <a:latin typeface="+mn-lt"/>
                <a:cs typeface="Calibri"/>
              </a:rPr>
              <a:t>o</a:t>
            </a:r>
            <a:r>
              <a:rPr lang="en-US" altLang="zh-TW" sz="1200" spc="-5" dirty="0">
                <a:latin typeface="+mn-lt"/>
                <a:cs typeface="Calibri"/>
              </a:rPr>
              <a:t>r</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re</a:t>
            </a:r>
            <a:r>
              <a:rPr lang="en-US" altLang="zh-TW" sz="1200" spc="-10" dirty="0">
                <a:latin typeface="+mn-lt"/>
                <a:cs typeface="Calibri"/>
              </a:rPr>
              <a:t>sul</a:t>
            </a:r>
            <a:r>
              <a:rPr lang="en-US" altLang="zh-TW" sz="1200" spc="-15" dirty="0">
                <a:latin typeface="+mn-lt"/>
                <a:cs typeface="Calibri"/>
              </a:rPr>
              <a:t>t</a:t>
            </a:r>
            <a:r>
              <a:rPr lang="en-US" altLang="zh-TW" sz="1200" spc="-5" dirty="0">
                <a:latin typeface="+mn-lt"/>
                <a:cs typeface="Calibri"/>
              </a:rPr>
              <a:t>a</a:t>
            </a:r>
            <a:r>
              <a:rPr lang="en-US" altLang="zh-TW" sz="1200" spc="-10" dirty="0">
                <a:latin typeface="+mn-lt"/>
                <a:cs typeface="Calibri"/>
              </a:rPr>
              <a:t>n</a:t>
            </a:r>
            <a:r>
              <a:rPr lang="en-US" altLang="zh-TW" sz="1200" dirty="0">
                <a:latin typeface="+mn-lt"/>
                <a:cs typeface="Calibri"/>
              </a:rPr>
              <a:t>t</a:t>
            </a:r>
            <a:r>
              <a:rPr lang="en-US" altLang="zh-TW" sz="1200" spc="-10" dirty="0">
                <a:latin typeface="+mn-lt"/>
                <a:cs typeface="Calibri"/>
              </a:rPr>
              <a:t> ci</a:t>
            </a:r>
            <a:r>
              <a:rPr lang="en-US" altLang="zh-TW" sz="1200" spc="-5" dirty="0">
                <a:latin typeface="+mn-lt"/>
                <a:cs typeface="Calibri"/>
              </a:rPr>
              <a:t>r</a:t>
            </a:r>
            <a:r>
              <a:rPr lang="en-US" altLang="zh-TW" sz="1200" spc="-10" dirty="0">
                <a:latin typeface="+mn-lt"/>
                <a:cs typeface="Calibri"/>
              </a:rPr>
              <a:t>cui</a:t>
            </a:r>
            <a:r>
              <a:rPr lang="en-US" altLang="zh-TW" sz="1200" dirty="0">
                <a:latin typeface="+mn-lt"/>
                <a:cs typeface="Calibri"/>
              </a:rPr>
              <a:t>t</a:t>
            </a:r>
            <a:r>
              <a:rPr lang="en-US" altLang="zh-TW" sz="1200" spc="-10" dirty="0">
                <a:latin typeface="+mn-lt"/>
                <a:cs typeface="Calibri"/>
              </a:rPr>
              <a:t> i</a:t>
            </a:r>
            <a:r>
              <a:rPr lang="en-US" altLang="zh-TW" sz="1200" dirty="0">
                <a:latin typeface="+mn-lt"/>
                <a:cs typeface="Calibri"/>
              </a:rPr>
              <a:t>s</a:t>
            </a:r>
            <a:r>
              <a:rPr lang="en-US" altLang="zh-TW" sz="1200" spc="-10" dirty="0">
                <a:latin typeface="+mn-lt"/>
                <a:cs typeface="Calibri"/>
              </a:rPr>
              <a:t> O</a:t>
            </a:r>
            <a:r>
              <a:rPr lang="en-US" altLang="zh-TW" sz="1200" spc="-5" dirty="0">
                <a:latin typeface="+mn-lt"/>
                <a:cs typeface="Calibri"/>
              </a:rPr>
              <a:t>N</a:t>
            </a:r>
            <a:r>
              <a:rPr lang="en-US" altLang="zh-TW" sz="1200" spc="5" dirty="0">
                <a:latin typeface="+mn-lt"/>
                <a:cs typeface="Calibri"/>
              </a:rPr>
              <a:t>E</a:t>
            </a:r>
            <a:r>
              <a:rPr lang="en-US" altLang="zh-TW" sz="1200" spc="-10" dirty="0">
                <a:latin typeface="+mn-lt"/>
                <a:cs typeface="Calibri"/>
              </a:rPr>
              <a:t> </a:t>
            </a:r>
            <a:r>
              <a:rPr lang="en-US" altLang="zh-TW" sz="1200" spc="-15" dirty="0">
                <a:latin typeface="+mn-lt"/>
                <a:cs typeface="Calibri"/>
              </a:rPr>
              <a:t>D</a:t>
            </a:r>
            <a:r>
              <a:rPr lang="en-US" altLang="zh-TW" sz="1200" spc="-5" dirty="0">
                <a:latin typeface="+mn-lt"/>
                <a:cs typeface="Calibri"/>
              </a:rPr>
              <a:t>-</a:t>
            </a:r>
            <a:r>
              <a:rPr lang="en-US" altLang="zh-TW" sz="1200" spc="-5" dirty="0" err="1">
                <a:latin typeface="+mn-lt"/>
                <a:cs typeface="Calibri"/>
              </a:rPr>
              <a:t>f</a:t>
            </a:r>
            <a:r>
              <a:rPr lang="en-US" altLang="zh-TW" sz="1200" spc="-10" dirty="0" err="1">
                <a:latin typeface="+mn-lt"/>
                <a:cs typeface="Calibri"/>
              </a:rPr>
              <a:t>lip</a:t>
            </a:r>
            <a:r>
              <a:rPr lang="en-US" altLang="zh-TW" sz="1200" spc="-5" dirty="0" err="1">
                <a:latin typeface="+mn-lt"/>
                <a:cs typeface="Calibri"/>
              </a:rPr>
              <a:t>f</a:t>
            </a:r>
            <a:r>
              <a:rPr lang="en-US" altLang="zh-TW" sz="1200" spc="-10" dirty="0" err="1">
                <a:latin typeface="+mn-lt"/>
                <a:cs typeface="Calibri"/>
              </a:rPr>
              <a:t>lop</a:t>
            </a:r>
            <a:r>
              <a:rPr lang="en-US" altLang="zh-TW" sz="1200" dirty="0">
                <a:latin typeface="+mn-lt"/>
                <a:cs typeface="Calibri"/>
              </a:rPr>
              <a:t>.</a:t>
            </a:r>
          </a:p>
          <a:p>
            <a:pPr marL="12700" marR="22225">
              <a:lnSpc>
                <a:spcPct val="100200"/>
              </a:lnSpc>
              <a:spcBef>
                <a:spcPts val="415"/>
              </a:spcBef>
            </a:pPr>
            <a:r>
              <a:rPr lang="en-US" altLang="zh-TW" sz="1200" spc="-5" dirty="0">
                <a:latin typeface="+mn-lt"/>
                <a:cs typeface="Calibri"/>
              </a:rPr>
              <a:t>T</a:t>
            </a:r>
            <a:r>
              <a:rPr lang="en-US" altLang="zh-TW" sz="1200" spc="-10" dirty="0">
                <a:latin typeface="+mn-lt"/>
                <a:cs typeface="Calibri"/>
              </a:rPr>
              <a:t>h</a:t>
            </a:r>
            <a:r>
              <a:rPr lang="en-US" altLang="zh-TW" sz="1200" spc="5" dirty="0">
                <a:latin typeface="+mn-lt"/>
                <a:cs typeface="Calibri"/>
              </a:rPr>
              <a:t>e</a:t>
            </a:r>
            <a:r>
              <a:rPr lang="en-US" altLang="zh-TW" sz="1200" spc="-5" dirty="0">
                <a:latin typeface="+mn-lt"/>
                <a:cs typeface="Calibri"/>
              </a:rPr>
              <a:t> r</a:t>
            </a:r>
            <a:r>
              <a:rPr lang="en-US" altLang="zh-TW" sz="1200" spc="-10" dirty="0">
                <a:latin typeface="+mn-lt"/>
                <a:cs typeface="Calibri"/>
              </a:rPr>
              <a:t>igh</a:t>
            </a:r>
            <a:r>
              <a:rPr lang="en-US" altLang="zh-TW" sz="1200" dirty="0">
                <a:latin typeface="+mn-lt"/>
                <a:cs typeface="Calibri"/>
              </a:rPr>
              <a:t>t</a:t>
            </a:r>
            <a:r>
              <a:rPr lang="en-US" altLang="zh-TW" sz="1200" spc="-15" dirty="0">
                <a:latin typeface="+mn-lt"/>
                <a:cs typeface="Calibri"/>
              </a:rPr>
              <a:t> </a:t>
            </a:r>
            <a:r>
              <a:rPr lang="en-US" altLang="zh-TW" sz="1200" spc="-10" dirty="0">
                <a:latin typeface="+mn-lt"/>
                <a:cs typeface="Calibri"/>
              </a:rPr>
              <a:t>h</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spc="-15" dirty="0">
                <a:latin typeface="+mn-lt"/>
                <a:cs typeface="Calibri"/>
              </a:rPr>
              <a:t>s</a:t>
            </a:r>
            <a:r>
              <a:rPr lang="en-US" altLang="zh-TW" sz="1200" spc="-10" dirty="0">
                <a:latin typeface="+mn-lt"/>
                <a:cs typeface="Calibri"/>
              </a:rPr>
              <a:t>id</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i</a:t>
            </a:r>
            <a:r>
              <a:rPr lang="en-US" altLang="zh-TW" sz="1200" dirty="0">
                <a:latin typeface="+mn-lt"/>
                <a:cs typeface="Calibri"/>
              </a:rPr>
              <a:t>s</a:t>
            </a:r>
            <a:r>
              <a:rPr lang="en-US" altLang="zh-TW" sz="1200" spc="-15" dirty="0">
                <a:latin typeface="+mn-lt"/>
                <a:cs typeface="Calibri"/>
              </a:rPr>
              <a:t> </a:t>
            </a:r>
            <a:r>
              <a:rPr lang="en-US" altLang="zh-TW" sz="1200" b="1" spc="-5" dirty="0">
                <a:latin typeface="+mn-lt"/>
                <a:cs typeface="Calibri"/>
              </a:rPr>
              <a:t>c</a:t>
            </a:r>
            <a:r>
              <a:rPr lang="en-US" altLang="zh-TW" sz="1200" b="1" spc="-10" dirty="0">
                <a:latin typeface="+mn-lt"/>
                <a:cs typeface="Calibri"/>
              </a:rPr>
              <a:t>orre</a:t>
            </a:r>
            <a:r>
              <a:rPr lang="en-US" altLang="zh-TW" sz="1200" b="1" spc="-5" dirty="0">
                <a:latin typeface="+mn-lt"/>
                <a:cs typeface="Calibri"/>
              </a:rPr>
              <a:t>ct</a:t>
            </a:r>
            <a:r>
              <a:rPr lang="en-US" altLang="zh-TW" sz="1200" dirty="0">
                <a:latin typeface="+mn-lt"/>
                <a:cs typeface="Calibri"/>
              </a:rPr>
              <a:t>.</a:t>
            </a:r>
            <a:r>
              <a:rPr lang="en-US" altLang="zh-TW" sz="1200" spc="-10" dirty="0">
                <a:latin typeface="+mn-lt"/>
                <a:cs typeface="Calibri"/>
              </a:rPr>
              <a:t> </a:t>
            </a:r>
            <a:r>
              <a:rPr lang="en-US" altLang="zh-TW" sz="1200" b="1" spc="-10" dirty="0">
                <a:latin typeface="+mn-lt"/>
                <a:cs typeface="Calibri"/>
              </a:rPr>
              <a:t>q</a:t>
            </a:r>
            <a:r>
              <a:rPr lang="en-US" altLang="zh-TW" sz="1200" b="1" dirty="0">
                <a:latin typeface="+mn-lt"/>
                <a:cs typeface="Calibri"/>
              </a:rPr>
              <a:t>1</a:t>
            </a:r>
            <a:r>
              <a:rPr lang="en-US" altLang="zh-TW" sz="1200" dirty="0">
                <a:latin typeface="+mn-lt"/>
                <a:cs typeface="Calibri"/>
              </a:rPr>
              <a:t>,</a:t>
            </a:r>
            <a:r>
              <a:rPr lang="en-US" altLang="zh-TW" sz="1200" spc="-5" dirty="0">
                <a:latin typeface="+mn-lt"/>
                <a:cs typeface="Calibri"/>
              </a:rPr>
              <a:t> </a:t>
            </a:r>
            <a:r>
              <a:rPr lang="en-US" altLang="zh-TW" sz="1200" b="1" spc="-10" dirty="0">
                <a:latin typeface="+mn-lt"/>
                <a:cs typeface="Calibri"/>
              </a:rPr>
              <a:t>q</a:t>
            </a:r>
            <a:r>
              <a:rPr lang="en-US" altLang="zh-TW" sz="1200" b="1" spc="5" dirty="0">
                <a:latin typeface="+mn-lt"/>
                <a:cs typeface="Calibri"/>
              </a:rPr>
              <a:t>2</a:t>
            </a:r>
            <a:r>
              <a:rPr lang="en-US" altLang="zh-TW" sz="1200" b="1" spc="-5" dirty="0">
                <a:latin typeface="+mn-lt"/>
                <a:cs typeface="Calibri"/>
              </a:rPr>
              <a:t> </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d</a:t>
            </a:r>
            <a:r>
              <a:rPr lang="en-US" altLang="zh-TW" sz="1200" spc="-10" dirty="0">
                <a:latin typeface="+mn-lt"/>
                <a:cs typeface="Calibri"/>
              </a:rPr>
              <a:t> </a:t>
            </a:r>
            <a:r>
              <a:rPr lang="en-US" altLang="zh-TW" sz="1200" b="1" spc="-10" dirty="0">
                <a:latin typeface="+mn-lt"/>
                <a:cs typeface="Calibri"/>
              </a:rPr>
              <a:t>ou</a:t>
            </a:r>
            <a:r>
              <a:rPr lang="en-US" altLang="zh-TW" sz="1200" b="1" dirty="0">
                <a:latin typeface="+mn-lt"/>
                <a:cs typeface="Calibri"/>
              </a:rPr>
              <a:t>t </a:t>
            </a:r>
            <a:r>
              <a:rPr lang="en-US" altLang="zh-TW" sz="1200" spc="-5" dirty="0">
                <a:latin typeface="+mn-lt"/>
                <a:cs typeface="Calibri"/>
              </a:rPr>
              <a:t>ar</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upd</a:t>
            </a:r>
            <a:r>
              <a:rPr lang="en-US" altLang="zh-TW" sz="1200" spc="-5" dirty="0">
                <a:latin typeface="+mn-lt"/>
                <a:cs typeface="Calibri"/>
              </a:rPr>
              <a:t>a</a:t>
            </a:r>
            <a:r>
              <a:rPr lang="en-US" altLang="zh-TW" sz="1200" spc="-15" dirty="0">
                <a:latin typeface="+mn-lt"/>
                <a:cs typeface="Calibri"/>
              </a:rPr>
              <a:t>t</a:t>
            </a:r>
            <a:r>
              <a:rPr lang="en-US" altLang="zh-TW" sz="1200" spc="-5" dirty="0">
                <a:latin typeface="+mn-lt"/>
                <a:cs typeface="Calibri"/>
              </a:rPr>
              <a:t>e</a:t>
            </a:r>
            <a:r>
              <a:rPr lang="en-US" altLang="zh-TW" sz="1200" spc="5" dirty="0">
                <a:latin typeface="+mn-lt"/>
                <a:cs typeface="Calibri"/>
              </a:rPr>
              <a:t>d</a:t>
            </a:r>
            <a:r>
              <a:rPr lang="en-US" altLang="zh-TW" sz="1200" spc="-10" dirty="0">
                <a:latin typeface="+mn-lt"/>
                <a:cs typeface="Calibri"/>
              </a:rPr>
              <a:t> </a:t>
            </a:r>
            <a:r>
              <a:rPr lang="en-US" altLang="zh-TW" sz="1200" spc="-15" dirty="0">
                <a:latin typeface="+mn-lt"/>
                <a:cs typeface="Calibri"/>
              </a:rPr>
              <a:t>s</a:t>
            </a:r>
            <a:r>
              <a:rPr lang="en-US" altLang="zh-TW" sz="1200" spc="-10" dirty="0">
                <a:latin typeface="+mn-lt"/>
                <a:cs typeface="Calibri"/>
              </a:rPr>
              <a:t>i</a:t>
            </a:r>
            <a:r>
              <a:rPr lang="en-US" altLang="zh-TW" sz="1200" spc="-15" dirty="0">
                <a:latin typeface="+mn-lt"/>
                <a:cs typeface="Calibri"/>
              </a:rPr>
              <a:t>m</a:t>
            </a:r>
            <a:r>
              <a:rPr lang="en-US" altLang="zh-TW" sz="1200" spc="-10" dirty="0">
                <a:latin typeface="+mn-lt"/>
                <a:cs typeface="Calibri"/>
              </a:rPr>
              <a:t>ul</a:t>
            </a:r>
            <a:r>
              <a:rPr lang="en-US" altLang="zh-TW" sz="1200" spc="-15" dirty="0">
                <a:latin typeface="+mn-lt"/>
                <a:cs typeface="Calibri"/>
              </a:rPr>
              <a:t>t</a:t>
            </a:r>
            <a:r>
              <a:rPr lang="en-US" altLang="zh-TW" sz="1200" spc="-5" dirty="0">
                <a:latin typeface="+mn-lt"/>
                <a:cs typeface="Calibri"/>
              </a:rPr>
              <a:t>a</a:t>
            </a:r>
            <a:r>
              <a:rPr lang="en-US" altLang="zh-TW" sz="1200" spc="-10" dirty="0">
                <a:latin typeface="+mn-lt"/>
                <a:cs typeface="Calibri"/>
              </a:rPr>
              <a:t>n</a:t>
            </a:r>
            <a:r>
              <a:rPr lang="en-US" altLang="zh-TW" sz="1200" spc="-5" dirty="0">
                <a:latin typeface="+mn-lt"/>
                <a:cs typeface="Calibri"/>
              </a:rPr>
              <a:t>e</a:t>
            </a:r>
            <a:r>
              <a:rPr lang="en-US" altLang="zh-TW" sz="1200" spc="-10" dirty="0">
                <a:latin typeface="+mn-lt"/>
                <a:cs typeface="Calibri"/>
              </a:rPr>
              <a:t>ousl</a:t>
            </a:r>
            <a:r>
              <a:rPr lang="en-US" altLang="zh-TW" sz="1200" spc="5" dirty="0">
                <a:latin typeface="+mn-lt"/>
                <a:cs typeface="Calibri"/>
              </a:rPr>
              <a:t>y</a:t>
            </a:r>
            <a:r>
              <a:rPr lang="en-US" altLang="zh-TW" sz="1200" spc="-5" dirty="0">
                <a:latin typeface="+mn-lt"/>
                <a:cs typeface="Calibri"/>
              </a:rPr>
              <a:t> </a:t>
            </a:r>
            <a:r>
              <a:rPr lang="en-US" altLang="zh-TW" sz="1200" spc="-10" dirty="0">
                <a:latin typeface="+mn-lt"/>
                <a:cs typeface="Calibri"/>
              </a:rPr>
              <a:t>o</a:t>
            </a:r>
            <a:r>
              <a:rPr lang="en-US" altLang="zh-TW" sz="1200" spc="5" dirty="0">
                <a:latin typeface="+mn-lt"/>
                <a:cs typeface="Calibri"/>
              </a:rPr>
              <a:t>n</a:t>
            </a:r>
            <a:r>
              <a:rPr lang="en-US" altLang="zh-TW" sz="1200" spc="-10" dirty="0">
                <a:latin typeface="+mn-lt"/>
                <a:cs typeface="Calibri"/>
              </a:rPr>
              <a:t> exi</a:t>
            </a:r>
            <a:r>
              <a:rPr lang="en-US" altLang="zh-TW" sz="1200" dirty="0">
                <a:latin typeface="+mn-lt"/>
                <a:cs typeface="Calibri"/>
              </a:rPr>
              <a:t>t </a:t>
            </a:r>
            <a:r>
              <a:rPr lang="en-US" altLang="zh-TW" sz="1200" spc="-5" dirty="0">
                <a:latin typeface="+mn-lt"/>
                <a:cs typeface="Calibri"/>
              </a:rPr>
              <a:t>fr</a:t>
            </a:r>
            <a:r>
              <a:rPr lang="en-US" altLang="zh-TW" sz="1200" spc="-10" dirty="0">
                <a:latin typeface="+mn-lt"/>
                <a:cs typeface="Calibri"/>
              </a:rPr>
              <a:t>o</a:t>
            </a:r>
            <a:r>
              <a:rPr lang="en-US" altLang="zh-TW" sz="1200" spc="5" dirty="0">
                <a:latin typeface="+mn-lt"/>
                <a:cs typeface="Calibri"/>
              </a:rPr>
              <a:t>m</a:t>
            </a:r>
            <a:r>
              <a:rPr lang="en-US" altLang="zh-TW" sz="1200" spc="-20" dirty="0">
                <a:latin typeface="+mn-lt"/>
                <a:cs typeface="Calibri"/>
              </a:rPr>
              <a:t> </a:t>
            </a:r>
            <a:r>
              <a:rPr lang="en-US" altLang="zh-TW" sz="1200" spc="-10" dirty="0">
                <a:latin typeface="+mn-lt"/>
                <a:cs typeface="Calibri"/>
              </a:rPr>
              <a:t>th</a:t>
            </a:r>
            <a:r>
              <a:rPr lang="en-US" altLang="zh-TW" sz="1200" spc="5" dirty="0">
                <a:latin typeface="+mn-lt"/>
                <a:cs typeface="Calibri"/>
              </a:rPr>
              <a:t>e</a:t>
            </a:r>
            <a:r>
              <a:rPr lang="en-US" altLang="zh-TW" sz="1200" spc="-5" dirty="0">
                <a:latin typeface="+mn-lt"/>
                <a:cs typeface="Calibri"/>
              </a:rPr>
              <a:t> </a:t>
            </a:r>
            <a:r>
              <a:rPr lang="en-US" altLang="zh-TW" sz="1200" b="1" spc="-10" dirty="0">
                <a:solidFill>
                  <a:srgbClr val="3366FF"/>
                </a:solidFill>
                <a:latin typeface="+mn-lt"/>
                <a:cs typeface="Calibri"/>
              </a:rPr>
              <a:t>a</a:t>
            </a:r>
            <a:r>
              <a:rPr lang="en-US" altLang="zh-TW" sz="1200" b="1" dirty="0">
                <a:solidFill>
                  <a:srgbClr val="3366FF"/>
                </a:solidFill>
                <a:latin typeface="+mn-lt"/>
                <a:cs typeface="Calibri"/>
              </a:rPr>
              <a:t>l</a:t>
            </a:r>
            <a:r>
              <a:rPr lang="en-US" altLang="zh-TW" sz="1200" b="1" spc="-5" dirty="0">
                <a:solidFill>
                  <a:srgbClr val="3366FF"/>
                </a:solidFill>
                <a:latin typeface="+mn-lt"/>
                <a:cs typeface="Calibri"/>
              </a:rPr>
              <a:t>w</a:t>
            </a:r>
            <a:r>
              <a:rPr lang="en-US" altLang="zh-TW" sz="1200" b="1" spc="-10" dirty="0">
                <a:solidFill>
                  <a:srgbClr val="3366FF"/>
                </a:solidFill>
                <a:latin typeface="+mn-lt"/>
                <a:cs typeface="Calibri"/>
              </a:rPr>
              <a:t>a</a:t>
            </a:r>
            <a:r>
              <a:rPr lang="en-US" altLang="zh-TW" sz="1200" b="1" dirty="0">
                <a:solidFill>
                  <a:srgbClr val="3366FF"/>
                </a:solidFill>
                <a:latin typeface="+mn-lt"/>
                <a:cs typeface="Calibri"/>
              </a:rPr>
              <a:t>ys</a:t>
            </a:r>
            <a:r>
              <a:rPr lang="en-US" altLang="zh-TW" sz="1200" b="1" spc="-10" dirty="0">
                <a:solidFill>
                  <a:srgbClr val="3366FF"/>
                </a:solidFill>
                <a:latin typeface="+mn-lt"/>
                <a:cs typeface="Calibri"/>
              </a:rPr>
              <a:t> </a:t>
            </a:r>
            <a:r>
              <a:rPr lang="en-US" altLang="zh-TW" sz="1200" spc="-10" dirty="0">
                <a:latin typeface="+mn-lt"/>
                <a:cs typeface="Calibri"/>
              </a:rPr>
              <a:t>blo</a:t>
            </a:r>
            <a:r>
              <a:rPr lang="en-US" altLang="zh-TW" sz="1200" spc="-5" dirty="0">
                <a:latin typeface="+mn-lt"/>
                <a:cs typeface="Calibri"/>
              </a:rPr>
              <a:t>ck</a:t>
            </a:r>
            <a:r>
              <a:rPr lang="en-US" altLang="zh-TW" sz="1200" dirty="0">
                <a:latin typeface="+mn-lt"/>
                <a:cs typeface="Calibri"/>
              </a:rPr>
              <a:t>. </a:t>
            </a:r>
            <a:r>
              <a:rPr lang="en-US" altLang="zh-TW" sz="1200" spc="-5" dirty="0">
                <a:latin typeface="+mn-lt"/>
                <a:cs typeface="Calibri"/>
              </a:rPr>
              <a:t> T</a:t>
            </a:r>
            <a:r>
              <a:rPr lang="en-US" altLang="zh-TW" sz="1200" spc="-10" dirty="0">
                <a:latin typeface="+mn-lt"/>
                <a:cs typeface="Calibri"/>
              </a:rPr>
              <a:t>h</a:t>
            </a:r>
            <a:r>
              <a:rPr lang="en-US" altLang="zh-TW" sz="1200" spc="-5" dirty="0">
                <a:latin typeface="+mn-lt"/>
                <a:cs typeface="Calibri"/>
              </a:rPr>
              <a:t>eref</a:t>
            </a:r>
            <a:r>
              <a:rPr lang="en-US" altLang="zh-TW" sz="1200" spc="-10" dirty="0">
                <a:latin typeface="+mn-lt"/>
                <a:cs typeface="Calibri"/>
              </a:rPr>
              <a:t>o</a:t>
            </a:r>
            <a:r>
              <a:rPr lang="en-US" altLang="zh-TW" sz="1200" spc="-5" dirty="0">
                <a:latin typeface="+mn-lt"/>
                <a:cs typeface="Calibri"/>
              </a:rPr>
              <a:t>r</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th</a:t>
            </a:r>
            <a:r>
              <a:rPr lang="en-US" altLang="zh-TW" sz="1200" dirty="0">
                <a:latin typeface="+mn-lt"/>
                <a:cs typeface="Calibri"/>
              </a:rPr>
              <a:t>e</a:t>
            </a:r>
            <a:r>
              <a:rPr lang="en-US" altLang="zh-TW" sz="1200" spc="-10" dirty="0">
                <a:latin typeface="+mn-lt"/>
                <a:cs typeface="Calibri"/>
              </a:rPr>
              <a:t>i</a:t>
            </a:r>
            <a:r>
              <a:rPr lang="en-US" altLang="zh-TW" sz="1200" dirty="0">
                <a:latin typeface="+mn-lt"/>
                <a:cs typeface="Calibri"/>
              </a:rPr>
              <a:t>r</a:t>
            </a:r>
            <a:r>
              <a:rPr lang="en-US" altLang="zh-TW" sz="1200" spc="-5" dirty="0">
                <a:latin typeface="+mn-lt"/>
                <a:cs typeface="Calibri"/>
              </a:rPr>
              <a:t> “</a:t>
            </a:r>
            <a:r>
              <a:rPr lang="en-US" altLang="zh-TW" sz="1200" spc="-10" dirty="0">
                <a:latin typeface="+mn-lt"/>
                <a:cs typeface="Calibri"/>
              </a:rPr>
              <a:t>o</a:t>
            </a:r>
            <a:r>
              <a:rPr lang="en-US" altLang="zh-TW" sz="1200" spc="-5" dirty="0">
                <a:latin typeface="+mn-lt"/>
                <a:cs typeface="Calibri"/>
              </a:rPr>
              <a:t>r</a:t>
            </a:r>
            <a:r>
              <a:rPr lang="en-US" altLang="zh-TW" sz="1200" spc="-10" dirty="0">
                <a:latin typeface="+mn-lt"/>
                <a:cs typeface="Calibri"/>
              </a:rPr>
              <a:t>iginal</a:t>
            </a:r>
            <a:r>
              <a:rPr lang="en-US" altLang="zh-TW" sz="1200" dirty="0">
                <a:latin typeface="+mn-lt"/>
                <a:cs typeface="Calibri"/>
              </a:rPr>
              <a:t>”</a:t>
            </a:r>
            <a:r>
              <a:rPr lang="en-US" altLang="zh-TW" sz="1200" spc="-5" dirty="0">
                <a:latin typeface="+mn-lt"/>
                <a:cs typeface="Calibri"/>
              </a:rPr>
              <a:t> </a:t>
            </a:r>
            <a:r>
              <a:rPr lang="en-US" altLang="zh-TW" sz="1200" dirty="0">
                <a:latin typeface="+mn-lt"/>
                <a:cs typeface="Calibri"/>
              </a:rPr>
              <a:t>v</a:t>
            </a:r>
            <a:r>
              <a:rPr lang="en-US" altLang="zh-TW" sz="1200" spc="-10" dirty="0">
                <a:latin typeface="+mn-lt"/>
                <a:cs typeface="Calibri"/>
              </a:rPr>
              <a:t>alu</a:t>
            </a:r>
            <a:r>
              <a:rPr lang="en-US" altLang="zh-TW" sz="1200" dirty="0">
                <a:latin typeface="+mn-lt"/>
                <a:cs typeface="Calibri"/>
              </a:rPr>
              <a:t>es</a:t>
            </a:r>
            <a:r>
              <a:rPr lang="en-US" altLang="zh-TW" sz="1200" spc="-10" dirty="0">
                <a:latin typeface="+mn-lt"/>
                <a:cs typeface="Calibri"/>
              </a:rPr>
              <a:t> </a:t>
            </a:r>
            <a:r>
              <a:rPr lang="en-US" altLang="zh-TW" sz="1200" spc="-15" dirty="0">
                <a:latin typeface="+mn-lt"/>
                <a:cs typeface="Calibri"/>
              </a:rPr>
              <a:t>MU</a:t>
            </a:r>
            <a:r>
              <a:rPr lang="en-US" altLang="zh-TW" sz="1200" spc="-10" dirty="0">
                <a:latin typeface="+mn-lt"/>
                <a:cs typeface="Calibri"/>
              </a:rPr>
              <a:t>S</a:t>
            </a:r>
            <a:r>
              <a:rPr lang="en-US" altLang="zh-TW" sz="1200" spc="5" dirty="0">
                <a:latin typeface="+mn-lt"/>
                <a:cs typeface="Calibri"/>
              </a:rPr>
              <a:t>T</a:t>
            </a:r>
            <a:r>
              <a:rPr lang="en-US" altLang="zh-TW" sz="1200" spc="-5" dirty="0">
                <a:latin typeface="+mn-lt"/>
                <a:cs typeface="Calibri"/>
              </a:rPr>
              <a:t> </a:t>
            </a:r>
            <a:r>
              <a:rPr lang="en-US" altLang="zh-TW" sz="1200" spc="-10" dirty="0">
                <a:latin typeface="+mn-lt"/>
                <a:cs typeface="Calibri"/>
              </a:rPr>
              <a:t>b</a:t>
            </a:r>
            <a:r>
              <a:rPr lang="en-US" altLang="zh-TW" sz="1200" spc="5" dirty="0">
                <a:latin typeface="+mn-lt"/>
                <a:cs typeface="Calibri"/>
              </a:rPr>
              <a:t>e</a:t>
            </a:r>
            <a:r>
              <a:rPr lang="en-US" altLang="zh-TW" sz="1200" spc="-5" dirty="0">
                <a:latin typeface="+mn-lt"/>
                <a:cs typeface="Calibri"/>
              </a:rPr>
              <a:t> re</a:t>
            </a:r>
            <a:r>
              <a:rPr lang="en-US" altLang="zh-TW" sz="1200" spc="-15" dirty="0">
                <a:latin typeface="+mn-lt"/>
                <a:cs typeface="Calibri"/>
              </a:rPr>
              <a:t>t</a:t>
            </a:r>
            <a:r>
              <a:rPr lang="en-US" altLang="zh-TW" sz="1200" spc="-10" dirty="0">
                <a:latin typeface="+mn-lt"/>
                <a:cs typeface="Calibri"/>
              </a:rPr>
              <a:t>ain</a:t>
            </a:r>
            <a:r>
              <a:rPr lang="en-US" altLang="zh-TW" sz="1200" dirty="0">
                <a:latin typeface="+mn-lt"/>
                <a:cs typeface="Calibri"/>
              </a:rPr>
              <a:t>e</a:t>
            </a:r>
            <a:r>
              <a:rPr lang="en-US" altLang="zh-TW" sz="1200" spc="-10" dirty="0">
                <a:latin typeface="+mn-lt"/>
                <a:cs typeface="Calibri"/>
              </a:rPr>
              <a:t>d</a:t>
            </a:r>
            <a:r>
              <a:rPr lang="en-US" altLang="zh-TW" sz="1200" dirty="0">
                <a:latin typeface="+mn-lt"/>
                <a:cs typeface="Calibri"/>
              </a:rPr>
              <a:t>. </a:t>
            </a:r>
            <a:r>
              <a:rPr lang="en-US" altLang="zh-TW" sz="1200" spc="-5" dirty="0">
                <a:latin typeface="+mn-lt"/>
                <a:cs typeface="Calibri"/>
              </a:rPr>
              <a:t> H</a:t>
            </a:r>
            <a:r>
              <a:rPr lang="en-US" altLang="zh-TW" sz="1200" dirty="0">
                <a:latin typeface="+mn-lt"/>
                <a:cs typeface="Calibri"/>
              </a:rPr>
              <a:t>e</a:t>
            </a:r>
            <a:r>
              <a:rPr lang="en-US" altLang="zh-TW" sz="1200" spc="-10" dirty="0">
                <a:latin typeface="+mn-lt"/>
                <a:cs typeface="Calibri"/>
              </a:rPr>
              <a:t>nc</a:t>
            </a:r>
            <a:r>
              <a:rPr lang="en-US" altLang="zh-TW" sz="1200" spc="5" dirty="0">
                <a:latin typeface="+mn-lt"/>
                <a:cs typeface="Calibri"/>
              </a:rPr>
              <a:t>e</a:t>
            </a:r>
            <a:r>
              <a:rPr lang="en-US" altLang="zh-TW" sz="1200" dirty="0">
                <a:latin typeface="+mn-lt"/>
                <a:cs typeface="Calibri"/>
              </a:rPr>
              <a:t> </a:t>
            </a:r>
            <a:r>
              <a:rPr lang="en-US" altLang="zh-TW" sz="1200" spc="-10" dirty="0">
                <a:latin typeface="+mn-lt"/>
                <a:cs typeface="Calibri"/>
              </a:rPr>
              <a:t>thi</a:t>
            </a:r>
            <a:r>
              <a:rPr lang="en-US" altLang="zh-TW" sz="1200" dirty="0">
                <a:latin typeface="+mn-lt"/>
                <a:cs typeface="Calibri"/>
              </a:rPr>
              <a:t>s</a:t>
            </a:r>
            <a:r>
              <a:rPr lang="en-US" altLang="zh-TW" sz="1200" spc="-15" dirty="0">
                <a:latin typeface="+mn-lt"/>
                <a:cs typeface="Calibri"/>
              </a:rPr>
              <a:t> </a:t>
            </a:r>
            <a:r>
              <a:rPr lang="en-US" altLang="zh-TW" sz="1200" spc="-10" dirty="0">
                <a:latin typeface="+mn-lt"/>
                <a:cs typeface="Calibri"/>
              </a:rPr>
              <a:t>wil</a:t>
            </a:r>
            <a:r>
              <a:rPr lang="en-US" altLang="zh-TW" sz="1200" dirty="0">
                <a:latin typeface="+mn-lt"/>
                <a:cs typeface="Calibri"/>
              </a:rPr>
              <a:t>l</a:t>
            </a:r>
            <a:r>
              <a:rPr lang="en-US" altLang="zh-TW" sz="1200" spc="-5" dirty="0">
                <a:latin typeface="+mn-lt"/>
                <a:cs typeface="Calibri"/>
              </a:rPr>
              <a:t> re</a:t>
            </a:r>
            <a:r>
              <a:rPr lang="en-US" altLang="zh-TW" sz="1200" spc="-10" dirty="0">
                <a:latin typeface="+mn-lt"/>
                <a:cs typeface="Calibri"/>
              </a:rPr>
              <a:t>sul</a:t>
            </a:r>
            <a:r>
              <a:rPr lang="en-US" altLang="zh-TW" sz="1200" dirty="0">
                <a:latin typeface="+mn-lt"/>
                <a:cs typeface="Calibri"/>
              </a:rPr>
              <a:t>t</a:t>
            </a:r>
            <a:r>
              <a:rPr lang="en-US" altLang="zh-TW" sz="1200" spc="-10" dirty="0">
                <a:latin typeface="+mn-lt"/>
                <a:cs typeface="Calibri"/>
              </a:rPr>
              <a:t> i</a:t>
            </a:r>
            <a:r>
              <a:rPr lang="en-US" altLang="zh-TW" sz="1200" spc="5" dirty="0">
                <a:latin typeface="+mn-lt"/>
                <a:cs typeface="Calibri"/>
              </a:rPr>
              <a:t>n</a:t>
            </a:r>
            <a:r>
              <a:rPr lang="en-US" altLang="zh-TW" sz="1200" spc="-10" dirty="0">
                <a:latin typeface="+mn-lt"/>
                <a:cs typeface="Calibri"/>
              </a:rPr>
              <a:t> th</a:t>
            </a:r>
            <a:r>
              <a:rPr lang="en-US" altLang="zh-TW" sz="1200" spc="-5" dirty="0">
                <a:latin typeface="+mn-lt"/>
                <a:cs typeface="Calibri"/>
              </a:rPr>
              <a:t>re</a:t>
            </a:r>
            <a:r>
              <a:rPr lang="en-US" altLang="zh-TW" sz="1200" spc="5" dirty="0">
                <a:latin typeface="+mn-lt"/>
                <a:cs typeface="Calibri"/>
              </a:rPr>
              <a:t>e</a:t>
            </a:r>
            <a:r>
              <a:rPr lang="en-US" altLang="zh-TW" sz="1200" spc="-5" dirty="0">
                <a:latin typeface="+mn-lt"/>
                <a:cs typeface="Calibri"/>
              </a:rPr>
              <a:t> </a:t>
            </a:r>
            <a:r>
              <a:rPr lang="en-US" altLang="zh-TW" sz="1200" spc="-10" dirty="0">
                <a:latin typeface="+mn-lt"/>
                <a:cs typeface="Calibri"/>
              </a:rPr>
              <a:t>D</a:t>
            </a:r>
            <a:r>
              <a:rPr lang="en-US" altLang="zh-TW" sz="1200" spc="-5" dirty="0">
                <a:latin typeface="+mn-lt"/>
                <a:cs typeface="Calibri"/>
              </a:rPr>
              <a:t>-</a:t>
            </a:r>
            <a:r>
              <a:rPr lang="en-US" altLang="zh-TW" sz="1200" spc="-5" dirty="0" err="1">
                <a:latin typeface="+mn-lt"/>
                <a:cs typeface="Calibri"/>
              </a:rPr>
              <a:t>f</a:t>
            </a:r>
            <a:r>
              <a:rPr lang="en-US" altLang="zh-TW" sz="1200" spc="-10" dirty="0" err="1">
                <a:latin typeface="+mn-lt"/>
                <a:cs typeface="Calibri"/>
              </a:rPr>
              <a:t>lip</a:t>
            </a:r>
            <a:r>
              <a:rPr lang="en-US" altLang="zh-TW" sz="1200" spc="-5" dirty="0" err="1">
                <a:latin typeface="+mn-lt"/>
                <a:cs typeface="Calibri"/>
              </a:rPr>
              <a:t>f</a:t>
            </a:r>
            <a:r>
              <a:rPr lang="en-US" altLang="zh-TW" sz="1200" spc="-10" dirty="0" err="1">
                <a:latin typeface="+mn-lt"/>
                <a:cs typeface="Calibri"/>
              </a:rPr>
              <a:t>lop</a:t>
            </a:r>
            <a:r>
              <a:rPr lang="en-US" altLang="zh-TW" sz="1200" dirty="0" err="1">
                <a:latin typeface="+mn-lt"/>
                <a:cs typeface="Calibri"/>
              </a:rPr>
              <a:t>s</a:t>
            </a:r>
            <a:r>
              <a:rPr lang="en-US" altLang="zh-TW" sz="1200" spc="-15" dirty="0">
                <a:latin typeface="+mn-lt"/>
                <a:cs typeface="Calibri"/>
              </a:rPr>
              <a:t> </a:t>
            </a:r>
            <a:r>
              <a:rPr lang="en-US" altLang="zh-TW" sz="1200" spc="-10" dirty="0">
                <a:latin typeface="+mn-lt"/>
                <a:cs typeface="Calibri"/>
              </a:rPr>
              <a:t>b</a:t>
            </a:r>
            <a:r>
              <a:rPr lang="en-US" altLang="zh-TW" sz="1200" dirty="0">
                <a:latin typeface="+mn-lt"/>
                <a:cs typeface="Calibri"/>
              </a:rPr>
              <a:t>e</a:t>
            </a:r>
            <a:r>
              <a:rPr lang="en-US" altLang="zh-TW" sz="1200" spc="-10" dirty="0">
                <a:latin typeface="+mn-lt"/>
                <a:cs typeface="Calibri"/>
              </a:rPr>
              <a:t>in</a:t>
            </a:r>
            <a:r>
              <a:rPr lang="en-US" altLang="zh-TW" sz="1200" spc="5" dirty="0">
                <a:latin typeface="+mn-lt"/>
                <a:cs typeface="Calibri"/>
              </a:rPr>
              <a:t>g</a:t>
            </a:r>
            <a:r>
              <a:rPr lang="en-US" altLang="zh-TW" sz="1200" spc="-15" dirty="0">
                <a:latin typeface="+mn-lt"/>
                <a:cs typeface="Calibri"/>
              </a:rPr>
              <a:t> </a:t>
            </a:r>
            <a:r>
              <a:rPr lang="en-US" altLang="zh-TW" sz="1200" spc="-15" dirty="0" err="1">
                <a:latin typeface="+mn-lt"/>
                <a:cs typeface="Calibri"/>
              </a:rPr>
              <a:t>s</a:t>
            </a:r>
            <a:r>
              <a:rPr lang="en-US" altLang="zh-TW" sz="1200" dirty="0" err="1">
                <a:latin typeface="+mn-lt"/>
                <a:cs typeface="Calibri"/>
              </a:rPr>
              <a:t>y</a:t>
            </a:r>
            <a:r>
              <a:rPr lang="en-US" altLang="zh-TW" sz="1200" spc="-10" dirty="0" err="1">
                <a:latin typeface="+mn-lt"/>
                <a:cs typeface="Calibri"/>
              </a:rPr>
              <a:t>nth</a:t>
            </a:r>
            <a:r>
              <a:rPr lang="en-US" altLang="zh-TW" sz="1200" dirty="0" err="1">
                <a:latin typeface="+mn-lt"/>
                <a:cs typeface="Calibri"/>
              </a:rPr>
              <a:t>e</a:t>
            </a:r>
            <a:r>
              <a:rPr lang="en-US" altLang="zh-TW" sz="1200" spc="-15" dirty="0" err="1">
                <a:latin typeface="+mn-lt"/>
                <a:cs typeface="Calibri"/>
              </a:rPr>
              <a:t>s</a:t>
            </a:r>
            <a:r>
              <a:rPr lang="en-US" altLang="zh-TW" sz="1200" spc="-10" dirty="0" err="1">
                <a:latin typeface="+mn-lt"/>
                <a:cs typeface="Calibri"/>
              </a:rPr>
              <a:t>i</a:t>
            </a:r>
            <a:r>
              <a:rPr lang="en-US" altLang="zh-TW" sz="1200" spc="-15" dirty="0" err="1">
                <a:latin typeface="+mn-lt"/>
                <a:cs typeface="Calibri"/>
              </a:rPr>
              <a:t>s</a:t>
            </a:r>
            <a:r>
              <a:rPr lang="en-US" altLang="zh-TW" sz="1200" dirty="0" err="1">
                <a:latin typeface="+mn-lt"/>
                <a:cs typeface="Calibri"/>
              </a:rPr>
              <a:t>e</a:t>
            </a:r>
            <a:r>
              <a:rPr lang="en-US" altLang="zh-TW" sz="1200" spc="5" dirty="0" err="1">
                <a:latin typeface="+mn-lt"/>
                <a:cs typeface="Calibri"/>
              </a:rPr>
              <a:t>d</a:t>
            </a:r>
            <a:r>
              <a:rPr lang="en-US" altLang="zh-TW" sz="1200" spc="-15" dirty="0">
                <a:latin typeface="+mn-lt"/>
                <a:cs typeface="Calibri"/>
              </a:rPr>
              <a:t> </a:t>
            </a:r>
            <a:r>
              <a:rPr lang="en-US" altLang="zh-TW" sz="1200" spc="-5" dirty="0">
                <a:latin typeface="+mn-lt"/>
                <a:cs typeface="Calibri"/>
              </a:rPr>
              <a:t>(</a:t>
            </a:r>
            <a:r>
              <a:rPr lang="en-US" altLang="zh-TW" sz="1200" spc="-10" dirty="0">
                <a:latin typeface="+mn-lt"/>
                <a:cs typeface="Calibri"/>
              </a:rPr>
              <a:t>i.</a:t>
            </a:r>
            <a:r>
              <a:rPr lang="en-US" altLang="zh-TW" sz="1200" dirty="0">
                <a:latin typeface="+mn-lt"/>
                <a:cs typeface="Calibri"/>
              </a:rPr>
              <a:t>e.</a:t>
            </a:r>
            <a:r>
              <a:rPr lang="en-US" altLang="zh-TW" sz="1200" spc="-10" dirty="0">
                <a:latin typeface="+mn-lt"/>
                <a:cs typeface="Calibri"/>
              </a:rPr>
              <a:t> c</a:t>
            </a:r>
            <a:r>
              <a:rPr lang="en-US" altLang="zh-TW" sz="1200" spc="-5" dirty="0">
                <a:latin typeface="+mn-lt"/>
                <a:cs typeface="Calibri"/>
              </a:rPr>
              <a:t>rea</a:t>
            </a:r>
            <a:r>
              <a:rPr lang="en-US" altLang="zh-TW" sz="1200" spc="-15" dirty="0">
                <a:latin typeface="+mn-lt"/>
                <a:cs typeface="Calibri"/>
              </a:rPr>
              <a:t>t</a:t>
            </a:r>
            <a:r>
              <a:rPr lang="en-US" altLang="zh-TW" sz="1200" dirty="0">
                <a:latin typeface="+mn-lt"/>
                <a:cs typeface="Calibri"/>
              </a:rPr>
              <a:t>e</a:t>
            </a:r>
            <a:r>
              <a:rPr lang="en-US" altLang="zh-TW" sz="1200" spc="-10" dirty="0">
                <a:latin typeface="+mn-lt"/>
                <a:cs typeface="Calibri"/>
              </a:rPr>
              <a:t>d</a:t>
            </a:r>
            <a:r>
              <a:rPr lang="en-US" altLang="zh-TW" sz="1200" spc="-5" dirty="0">
                <a:latin typeface="+mn-lt"/>
                <a:cs typeface="Calibri"/>
              </a:rPr>
              <a:t>)</a:t>
            </a:r>
            <a:r>
              <a:rPr lang="en-US" altLang="zh-TW" sz="1200" dirty="0">
                <a:latin typeface="+mn-lt"/>
                <a:cs typeface="Calibri"/>
              </a:rPr>
              <a:t>.</a:t>
            </a:r>
          </a:p>
          <a:p>
            <a:pPr>
              <a:lnSpc>
                <a:spcPct val="100000"/>
              </a:lnSpc>
            </a:pPr>
            <a:endParaRPr lang="en-US" altLang="zh-TW" sz="1200" dirty="0">
              <a:latin typeface="Times New Roman"/>
              <a:cs typeface="Times New Roman"/>
            </a:endParaRPr>
          </a:p>
          <a:p>
            <a:pPr marL="12700">
              <a:lnSpc>
                <a:spcPct val="100000"/>
              </a:lnSpc>
              <a:spcBef>
                <a:spcPts val="990"/>
              </a:spcBef>
            </a:pPr>
            <a:r>
              <a:rPr lang="en-US" altLang="zh-TW" sz="1200" spc="-10" dirty="0">
                <a:latin typeface="+mn-lt"/>
                <a:cs typeface="Calibri"/>
              </a:rPr>
              <a:t>I</a:t>
            </a:r>
            <a:r>
              <a:rPr lang="en-US" altLang="zh-TW" sz="1200" spc="5" dirty="0">
                <a:latin typeface="+mn-lt"/>
                <a:cs typeface="Calibri"/>
              </a:rPr>
              <a:t>n</a:t>
            </a:r>
            <a:r>
              <a:rPr lang="en-US" altLang="zh-TW" sz="1200" spc="-10" dirty="0">
                <a:latin typeface="+mn-lt"/>
                <a:cs typeface="Calibri"/>
              </a:rPr>
              <a:t> g</a:t>
            </a:r>
            <a:r>
              <a:rPr lang="en-US" altLang="zh-TW" sz="1200" dirty="0">
                <a:latin typeface="+mn-lt"/>
                <a:cs typeface="Calibri"/>
              </a:rPr>
              <a:t>e</a:t>
            </a:r>
            <a:r>
              <a:rPr lang="en-US" altLang="zh-TW" sz="1200" spc="-10" dirty="0">
                <a:latin typeface="+mn-lt"/>
                <a:cs typeface="Calibri"/>
              </a:rPr>
              <a:t>n</a:t>
            </a:r>
            <a:r>
              <a:rPr lang="en-US" altLang="zh-TW" sz="1200" spc="-5" dirty="0">
                <a:latin typeface="+mn-lt"/>
                <a:cs typeface="Calibri"/>
              </a:rPr>
              <a:t>er</a:t>
            </a:r>
            <a:r>
              <a:rPr lang="en-US" altLang="zh-TW" sz="1200" spc="-10" dirty="0">
                <a:latin typeface="+mn-lt"/>
                <a:cs typeface="Calibri"/>
              </a:rPr>
              <a:t>al</a:t>
            </a:r>
            <a:r>
              <a:rPr lang="en-US" altLang="zh-TW" sz="1200" dirty="0">
                <a:latin typeface="+mn-lt"/>
                <a:cs typeface="Calibri"/>
              </a:rPr>
              <a:t>,</a:t>
            </a:r>
            <a:r>
              <a:rPr lang="en-US" altLang="zh-TW" sz="1200" spc="-5" dirty="0">
                <a:latin typeface="+mn-lt"/>
                <a:cs typeface="Calibri"/>
              </a:rPr>
              <a:t> </a:t>
            </a:r>
            <a:r>
              <a:rPr lang="en-US" altLang="zh-TW" sz="1200" dirty="0">
                <a:latin typeface="+mn-lt"/>
                <a:cs typeface="Calibri"/>
              </a:rPr>
              <a:t>y</a:t>
            </a:r>
            <a:r>
              <a:rPr lang="en-US" altLang="zh-TW" sz="1200" spc="-10" dirty="0">
                <a:latin typeface="+mn-lt"/>
                <a:cs typeface="Calibri"/>
              </a:rPr>
              <a:t>o</a:t>
            </a:r>
            <a:r>
              <a:rPr lang="en-US" altLang="zh-TW" sz="1200" spc="5" dirty="0">
                <a:latin typeface="+mn-lt"/>
                <a:cs typeface="Calibri"/>
              </a:rPr>
              <a:t>u</a:t>
            </a:r>
            <a:r>
              <a:rPr lang="en-US" altLang="zh-TW" sz="1200" spc="-10" dirty="0">
                <a:latin typeface="+mn-lt"/>
                <a:cs typeface="Calibri"/>
              </a:rPr>
              <a:t> shoul</a:t>
            </a:r>
            <a:r>
              <a:rPr lang="en-US" altLang="zh-TW" sz="1200" spc="5" dirty="0">
                <a:latin typeface="+mn-lt"/>
                <a:cs typeface="Calibri"/>
              </a:rPr>
              <a:t>d</a:t>
            </a:r>
            <a:r>
              <a:rPr lang="en-US" altLang="zh-TW" sz="1200" spc="-10" dirty="0">
                <a:latin typeface="+mn-lt"/>
                <a:cs typeface="Calibri"/>
              </a:rPr>
              <a:t> </a:t>
            </a:r>
            <a:r>
              <a:rPr lang="en-US" altLang="zh-TW" sz="1200" spc="-5" dirty="0">
                <a:latin typeface="+mn-lt"/>
                <a:cs typeface="Calibri"/>
              </a:rPr>
              <a:t>alwa</a:t>
            </a:r>
            <a:r>
              <a:rPr lang="en-US" altLang="zh-TW" sz="1200" dirty="0">
                <a:latin typeface="+mn-lt"/>
                <a:cs typeface="Calibri"/>
              </a:rPr>
              <a:t>ys</a:t>
            </a:r>
            <a:r>
              <a:rPr lang="en-US" altLang="zh-TW" sz="1200" spc="-10" dirty="0">
                <a:latin typeface="+mn-lt"/>
                <a:cs typeface="Calibri"/>
              </a:rPr>
              <a:t> us</a:t>
            </a:r>
            <a:r>
              <a:rPr lang="en-US" altLang="zh-TW" sz="1200" spc="5" dirty="0">
                <a:latin typeface="+mn-lt"/>
                <a:cs typeface="Calibri"/>
              </a:rPr>
              <a:t>e</a:t>
            </a:r>
            <a:r>
              <a:rPr lang="en-US" altLang="zh-TW" sz="1200" spc="-10" dirty="0">
                <a:latin typeface="+mn-lt"/>
                <a:cs typeface="Calibri"/>
              </a:rPr>
              <a:t> </a:t>
            </a:r>
            <a:r>
              <a:rPr lang="en-US" altLang="zh-TW" sz="1200" spc="-5" dirty="0">
                <a:latin typeface="+mn-lt"/>
                <a:cs typeface="Calibri"/>
              </a:rPr>
              <a:t>‘</a:t>
            </a:r>
            <a:r>
              <a:rPr lang="en-US" altLang="zh-TW" sz="1200" b="1" spc="-5" dirty="0">
                <a:latin typeface="+mn-lt"/>
                <a:cs typeface="Calibri"/>
              </a:rPr>
              <a:t>&lt;=</a:t>
            </a:r>
            <a:r>
              <a:rPr lang="en-US" altLang="zh-TW" sz="1200" dirty="0">
                <a:latin typeface="+mn-lt"/>
                <a:cs typeface="Calibri"/>
              </a:rPr>
              <a:t>‘</a:t>
            </a:r>
            <a:r>
              <a:rPr lang="en-US" altLang="zh-TW" sz="1200" spc="-5" dirty="0">
                <a:latin typeface="+mn-lt"/>
                <a:cs typeface="Calibri"/>
              </a:rPr>
              <a:t> </a:t>
            </a:r>
            <a:r>
              <a:rPr lang="en-US" altLang="zh-TW" sz="1200" spc="-10" dirty="0">
                <a:latin typeface="+mn-lt"/>
                <a:cs typeface="Calibri"/>
              </a:rPr>
              <a:t>insid</a:t>
            </a:r>
            <a:r>
              <a:rPr lang="en-US" altLang="zh-TW" sz="1200" spc="5" dirty="0">
                <a:latin typeface="+mn-lt"/>
                <a:cs typeface="Calibri"/>
              </a:rPr>
              <a:t>e</a:t>
            </a:r>
            <a:r>
              <a:rPr lang="en-US" altLang="zh-TW" sz="1200" spc="-5" dirty="0">
                <a:latin typeface="+mn-lt"/>
                <a:cs typeface="Calibri"/>
              </a:rPr>
              <a:t> a</a:t>
            </a:r>
            <a:r>
              <a:rPr lang="en-US" altLang="zh-TW" sz="1200" spc="5" dirty="0">
                <a:latin typeface="+mn-lt"/>
                <a:cs typeface="Calibri"/>
              </a:rPr>
              <a:t>n</a:t>
            </a:r>
            <a:r>
              <a:rPr lang="en-US" altLang="zh-TW" sz="1200" spc="-10" dirty="0">
                <a:latin typeface="+mn-lt"/>
                <a:cs typeface="Calibri"/>
              </a:rPr>
              <a:t> </a:t>
            </a:r>
            <a:r>
              <a:rPr lang="en-US" altLang="zh-TW" sz="1200" b="1" spc="-10" dirty="0">
                <a:latin typeface="+mn-lt"/>
                <a:cs typeface="Calibri"/>
              </a:rPr>
              <a:t>a</a:t>
            </a:r>
            <a:r>
              <a:rPr lang="en-US" altLang="zh-TW" sz="1200" b="1" dirty="0">
                <a:latin typeface="+mn-lt"/>
                <a:cs typeface="Calibri"/>
              </a:rPr>
              <a:t>l</a:t>
            </a:r>
            <a:r>
              <a:rPr lang="en-US" altLang="zh-TW" sz="1200" b="1" spc="-5" dirty="0">
                <a:latin typeface="+mn-lt"/>
                <a:cs typeface="Calibri"/>
              </a:rPr>
              <a:t>w</a:t>
            </a:r>
            <a:r>
              <a:rPr lang="en-US" altLang="zh-TW" sz="1200" b="1" spc="-10" dirty="0">
                <a:latin typeface="+mn-lt"/>
                <a:cs typeface="Calibri"/>
              </a:rPr>
              <a:t>a</a:t>
            </a:r>
            <a:r>
              <a:rPr lang="en-US" altLang="zh-TW" sz="1200" b="1" dirty="0">
                <a:latin typeface="+mn-lt"/>
                <a:cs typeface="Calibri"/>
              </a:rPr>
              <a:t>ys</a:t>
            </a:r>
            <a:r>
              <a:rPr lang="en-US" altLang="zh-TW" sz="1200" b="1" spc="-10" dirty="0">
                <a:latin typeface="+mn-lt"/>
                <a:cs typeface="Calibri"/>
              </a:rPr>
              <a:t> </a:t>
            </a:r>
            <a:r>
              <a:rPr lang="en-US" altLang="zh-TW" sz="1200" spc="-10" dirty="0">
                <a:latin typeface="+mn-lt"/>
                <a:cs typeface="Calibri"/>
              </a:rPr>
              <a:t>bloc</a:t>
            </a:r>
            <a:r>
              <a:rPr lang="en-US" altLang="zh-TW" sz="1200" spc="5" dirty="0">
                <a:latin typeface="+mn-lt"/>
                <a:cs typeface="Calibri"/>
              </a:rPr>
              <a:t>k</a:t>
            </a:r>
            <a:r>
              <a:rPr lang="en-US" altLang="zh-TW" sz="1200" spc="-5" dirty="0">
                <a:latin typeface="+mn-lt"/>
                <a:cs typeface="Calibri"/>
              </a:rPr>
              <a:t> </a:t>
            </a:r>
            <a:r>
              <a:rPr lang="en-US" altLang="zh-TW" sz="1200" spc="-15" dirty="0">
                <a:latin typeface="+mn-lt"/>
                <a:cs typeface="Calibri"/>
              </a:rPr>
              <a:t>t</a:t>
            </a:r>
            <a:r>
              <a:rPr lang="en-US" altLang="zh-TW" sz="1200" spc="5" dirty="0">
                <a:latin typeface="+mn-lt"/>
                <a:cs typeface="Calibri"/>
              </a:rPr>
              <a:t>o</a:t>
            </a:r>
            <a:r>
              <a:rPr lang="en-US" altLang="zh-TW" sz="1200" spc="-15" dirty="0">
                <a:latin typeface="+mn-lt"/>
                <a:cs typeface="Calibri"/>
              </a:rPr>
              <a:t> </a:t>
            </a:r>
            <a:r>
              <a:rPr lang="en-US" altLang="zh-TW" sz="1200" spc="-10" dirty="0">
                <a:latin typeface="+mn-lt"/>
                <a:cs typeface="Calibri"/>
              </a:rPr>
              <a:t>sp</a:t>
            </a:r>
            <a:r>
              <a:rPr lang="en-US" altLang="zh-TW" sz="1200" dirty="0">
                <a:latin typeface="+mn-lt"/>
                <a:cs typeface="Calibri"/>
              </a:rPr>
              <a:t>e</a:t>
            </a:r>
            <a:r>
              <a:rPr lang="en-US" altLang="zh-TW" sz="1200" spc="-10" dirty="0">
                <a:latin typeface="+mn-lt"/>
                <a:cs typeface="Calibri"/>
              </a:rPr>
              <a:t>ci</a:t>
            </a:r>
            <a:r>
              <a:rPr lang="en-US" altLang="zh-TW" sz="1200" spc="-5" dirty="0">
                <a:latin typeface="+mn-lt"/>
                <a:cs typeface="Calibri"/>
              </a:rPr>
              <a:t>f</a:t>
            </a:r>
            <a:r>
              <a:rPr lang="en-US" altLang="zh-TW" sz="1200" spc="5" dirty="0">
                <a:latin typeface="+mn-lt"/>
                <a:cs typeface="Calibri"/>
              </a:rPr>
              <a:t>y</a:t>
            </a:r>
            <a:r>
              <a:rPr lang="en-US" altLang="zh-TW" sz="1200" spc="-5" dirty="0">
                <a:latin typeface="+mn-lt"/>
                <a:cs typeface="Calibri"/>
              </a:rPr>
              <a:t> </a:t>
            </a:r>
            <a:r>
              <a:rPr lang="en-US" altLang="zh-TW" sz="1200" dirty="0">
                <a:latin typeface="+mn-lt"/>
                <a:cs typeface="Calibri"/>
              </a:rPr>
              <a:t>y</a:t>
            </a:r>
            <a:r>
              <a:rPr lang="en-US" altLang="zh-TW" sz="1200" spc="-10" dirty="0">
                <a:latin typeface="+mn-lt"/>
                <a:cs typeface="Calibri"/>
              </a:rPr>
              <a:t>ou</a:t>
            </a:r>
            <a:r>
              <a:rPr lang="en-US" altLang="zh-TW" sz="1200" dirty="0">
                <a:latin typeface="+mn-lt"/>
                <a:cs typeface="Calibri"/>
              </a:rPr>
              <a:t>r </a:t>
            </a:r>
            <a:r>
              <a:rPr lang="en-US" altLang="zh-TW" sz="1200" spc="-10" dirty="0">
                <a:latin typeface="+mn-lt"/>
                <a:cs typeface="Calibri"/>
              </a:rPr>
              <a:t>ci</a:t>
            </a:r>
            <a:r>
              <a:rPr lang="en-US" altLang="zh-TW" sz="1200" spc="-5" dirty="0">
                <a:latin typeface="+mn-lt"/>
                <a:cs typeface="Calibri"/>
              </a:rPr>
              <a:t>r</a:t>
            </a:r>
            <a:r>
              <a:rPr lang="en-US" altLang="zh-TW" sz="1200" spc="-10" dirty="0">
                <a:latin typeface="+mn-lt"/>
                <a:cs typeface="Calibri"/>
              </a:rPr>
              <a:t>cui</a:t>
            </a:r>
            <a:r>
              <a:rPr lang="en-US" altLang="zh-TW" sz="1200" spc="-15" dirty="0">
                <a:latin typeface="+mn-lt"/>
                <a:cs typeface="Calibri"/>
              </a:rPr>
              <a:t>t</a:t>
            </a:r>
            <a:r>
              <a:rPr lang="en-US" altLang="zh-TW" sz="1200" dirty="0">
                <a:latin typeface="+mn-lt"/>
                <a:cs typeface="Calibri"/>
              </a:rPr>
              <a:t>.</a:t>
            </a:r>
          </a:p>
          <a:p>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818359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6 pages</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32</a:t>
            </a:fld>
            <a:endParaRPr lang="zh-TW" altLang="en-US"/>
          </a:p>
        </p:txBody>
      </p:sp>
    </p:spTree>
    <p:extLst>
      <p:ext uri="{BB962C8B-B14F-4D97-AF65-F5344CB8AC3E}">
        <p14:creationId xmlns:p14="http://schemas.microsoft.com/office/powerpoint/2010/main" val="37359109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914400" y="2130426"/>
            <a:ext cx="10363200" cy="1470025"/>
          </a:xfrm>
        </p:spPr>
        <p:txBody>
          <a:bodyPr>
            <a:normAutofit/>
          </a:bodyPr>
          <a:lstStyle>
            <a:lvl1pPr algn="ctr">
              <a:defRPr sz="3600">
                <a:latin typeface="Times New Roman" pitchFamily="18" charset="0"/>
                <a:cs typeface="Times New Roman" pitchFamily="18" charset="0"/>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828800" y="3886200"/>
            <a:ext cx="9410736" cy="1752600"/>
          </a:xfrm>
        </p:spPr>
        <p:txBody>
          <a:bodyPr>
            <a:normAutofit/>
          </a:bodyPr>
          <a:lstStyle>
            <a:lvl1pPr marL="0" indent="0" algn="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2024/2/16</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pic>
        <p:nvPicPr>
          <p:cNvPr id="5" name="圖片 4">
            <a:extLst>
              <a:ext uri="{FF2B5EF4-FFF2-40B4-BE49-F238E27FC236}">
                <a16:creationId xmlns:a16="http://schemas.microsoft.com/office/drawing/2014/main" id="{0549BD3C-10FC-05EB-AFA0-C877F2D958EB}"/>
              </a:ext>
            </a:extLst>
          </p:cNvPr>
          <p:cNvPicPr>
            <a:picLocks noChangeAspect="1"/>
          </p:cNvPicPr>
          <p:nvPr userDrawn="1"/>
        </p:nvPicPr>
        <p:blipFill>
          <a:blip r:embed="rId2"/>
          <a:stretch>
            <a:fillRect/>
          </a:stretch>
        </p:blipFill>
        <p:spPr>
          <a:xfrm>
            <a:off x="10920536" y="15936"/>
            <a:ext cx="1511939" cy="151193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文字及物件">
    <p:spTree>
      <p:nvGrpSpPr>
        <p:cNvPr id="1" name=""/>
        <p:cNvGrpSpPr/>
        <p:nvPr/>
      </p:nvGrpSpPr>
      <p:grpSpPr>
        <a:xfrm>
          <a:off x="0" y="0"/>
          <a:ext cx="0" cy="0"/>
          <a:chOff x="0" y="0"/>
          <a:chExt cx="0" cy="0"/>
        </a:xfrm>
      </p:grpSpPr>
      <p:sp>
        <p:nvSpPr>
          <p:cNvPr id="5" name="頁尾版面配置區 4"/>
          <p:cNvSpPr>
            <a:spLocks noGrp="1"/>
          </p:cNvSpPr>
          <p:nvPr>
            <p:ph type="ftr" sz="quarter" idx="10"/>
          </p:nvPr>
        </p:nvSpPr>
        <p:spPr>
          <a:xfrm>
            <a:off x="4057651" y="6524625"/>
            <a:ext cx="5590116" cy="217488"/>
          </a:xfrm>
        </p:spPr>
        <p:txBody>
          <a:bodyPr/>
          <a:lstStyle>
            <a:lvl1pPr>
              <a:defRPr/>
            </a:lvl1pPr>
          </a:lstStyle>
          <a:p>
            <a:endParaRPr lang="zh-TW" altLang="zh-TW"/>
          </a:p>
        </p:txBody>
      </p:sp>
      <p:sp>
        <p:nvSpPr>
          <p:cNvPr id="6" name="日期版面配置區 5"/>
          <p:cNvSpPr>
            <a:spLocks noGrp="1"/>
          </p:cNvSpPr>
          <p:nvPr>
            <p:ph type="dt" sz="half" idx="11"/>
          </p:nvPr>
        </p:nvSpPr>
        <p:spPr>
          <a:xfrm>
            <a:off x="433918" y="6537326"/>
            <a:ext cx="2205567" cy="276225"/>
          </a:xfrm>
        </p:spPr>
        <p:txBody>
          <a:bodyPr/>
          <a:lstStyle>
            <a:lvl1pPr>
              <a:defRPr/>
            </a:lvl1pPr>
          </a:lstStyle>
          <a:p>
            <a:r>
              <a:rPr lang="zh-TW" altLang="en-US"/>
              <a:t>2005.09</a:t>
            </a:r>
            <a:endParaRPr lang="en-US" altLang="zh-TW"/>
          </a:p>
        </p:txBody>
      </p:sp>
      <p:sp>
        <p:nvSpPr>
          <p:cNvPr id="7" name="投影片編號版面配置區 6"/>
          <p:cNvSpPr>
            <a:spLocks noGrp="1"/>
          </p:cNvSpPr>
          <p:nvPr>
            <p:ph type="sldNum" sz="quarter" idx="12"/>
          </p:nvPr>
        </p:nvSpPr>
        <p:spPr>
          <a:xfrm>
            <a:off x="10085918" y="6524626"/>
            <a:ext cx="1098549" cy="250825"/>
          </a:xfrm>
          <a:prstGeom prst="rect">
            <a:avLst/>
          </a:prstGeom>
        </p:spPr>
        <p:txBody>
          <a:bodyPr/>
          <a:lstStyle>
            <a:lvl1pPr>
              <a:defRPr/>
            </a:lvl1pPr>
          </a:lstStyle>
          <a:p>
            <a:fld id="{52E282A5-2A87-4048-ACF7-CE42498FD657}" type="slidenum">
              <a:rPr lang="en-US" altLang="zh-TW"/>
              <a:pPr/>
              <a:t>‹#›</a:t>
            </a:fld>
            <a:endParaRPr lang="en-US" altLang="zh-TW"/>
          </a:p>
        </p:txBody>
      </p:sp>
      <p:sp>
        <p:nvSpPr>
          <p:cNvPr id="8" name="標題版面配置區 1"/>
          <p:cNvSpPr>
            <a:spLocks noGrp="1"/>
          </p:cNvSpPr>
          <p:nvPr>
            <p:ph type="title"/>
          </p:nvPr>
        </p:nvSpPr>
        <p:spPr>
          <a:xfrm>
            <a:off x="609600" y="116632"/>
            <a:ext cx="8654752" cy="922114"/>
          </a:xfrm>
          <a:prstGeom prst="rect">
            <a:avLst/>
          </a:prstGeom>
        </p:spPr>
        <p:txBody>
          <a:bodyPr vert="horz" lIns="91440" tIns="45720" rIns="91440" bIns="45720" rtlCol="0" anchor="ctr">
            <a:normAutofit/>
          </a:bodyPr>
          <a:lstStyle>
            <a:lvl1pPr>
              <a:defRPr sz="4000"/>
            </a:lvl1pPr>
          </a:lstStyle>
          <a:p>
            <a:r>
              <a:rPr lang="zh-TW" altLang="en-US" dirty="0"/>
              <a:t>按一下以編輯母片標題樣式</a:t>
            </a:r>
          </a:p>
        </p:txBody>
      </p:sp>
    </p:spTree>
    <p:extLst>
      <p:ext uri="{BB962C8B-B14F-4D97-AF65-F5344CB8AC3E}">
        <p14:creationId xmlns:p14="http://schemas.microsoft.com/office/powerpoint/2010/main" val="160963174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4" name="直線接點 3"/>
          <p:cNvCxnSpPr/>
          <p:nvPr/>
        </p:nvCxnSpPr>
        <p:spPr>
          <a:xfrm>
            <a:off x="952501" y="3714750"/>
            <a:ext cx="11239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9" descr="Nctulogo"/>
          <p:cNvPicPr>
            <a:picLocks noChangeAspect="1" noChangeArrowheads="1"/>
          </p:cNvPicPr>
          <p:nvPr/>
        </p:nvPicPr>
        <p:blipFill>
          <a:blip r:embed="rId2" cstate="print"/>
          <a:srcRect/>
          <a:stretch>
            <a:fillRect/>
          </a:stretch>
        </p:blipFill>
        <p:spPr bwMode="auto">
          <a:xfrm>
            <a:off x="11049001" y="285751"/>
            <a:ext cx="980017" cy="735013"/>
          </a:xfrm>
          <a:prstGeom prst="rect">
            <a:avLst/>
          </a:prstGeom>
          <a:noFill/>
          <a:ln w="9525">
            <a:noFill/>
            <a:miter lim="800000"/>
            <a:headEnd/>
            <a:tailEnd/>
          </a:ln>
        </p:spPr>
      </p:pic>
      <p:sp>
        <p:nvSpPr>
          <p:cNvPr id="2" name="標題 1"/>
          <p:cNvSpPr>
            <a:spLocks noGrp="1"/>
          </p:cNvSpPr>
          <p:nvPr>
            <p:ph type="ctrTitle"/>
          </p:nvPr>
        </p:nvSpPr>
        <p:spPr>
          <a:xfrm>
            <a:off x="914400" y="2130426"/>
            <a:ext cx="10363200" cy="1470025"/>
          </a:xfrm>
        </p:spPr>
        <p:txBody>
          <a:bodyPr>
            <a:normAutofit/>
          </a:bodyPr>
          <a:lstStyle>
            <a:lvl1pPr algn="ctr">
              <a:defRPr sz="3600">
                <a:latin typeface="Times New Roman" pitchFamily="18" charset="0"/>
                <a:cs typeface="Times New Roman" pitchFamily="18" charset="0"/>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828800" y="3886200"/>
            <a:ext cx="9410736" cy="1752600"/>
          </a:xfrm>
        </p:spPr>
        <p:txBody>
          <a:bodyPr>
            <a:normAutofit/>
          </a:bodyPr>
          <a:lstStyle>
            <a:lvl1pPr marL="0" indent="0" algn="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2024/2/16</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387525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4135218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atin typeface="Times New Roman" pitchFamily="18" charset="0"/>
                <a:cs typeface="Times New Roman" pitchFamily="18" charset="0"/>
              </a:defRPr>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4896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821544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607267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929701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1917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308584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60557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125415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0496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baseline="0">
                <a:latin typeface="Arial Unicode MS" panose="020B0604020202020204" pitchFamily="34" charset="-120"/>
                <a:cs typeface="Times New Roman" pitchFamily="18" charset="0"/>
              </a:defRPr>
            </a:lvl1pPr>
          </a:lstStyle>
          <a:p>
            <a:r>
              <a:rPr lang="zh-TW" altLang="en-US" dirty="0"/>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r>
              <a:rPr kumimoji="0" lang="en-US" altLang="zh-TW"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rPr>
              <a:t>Platform Based Design Group</a:t>
            </a: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NYCU.EE</a:t>
            </a:r>
            <a:r>
              <a:rPr kumimoji="0" lang="en-US" altLang="zh-TW" sz="1400" b="1" dirty="0">
                <a:latin typeface="Times New Roman" pitchFamily="18" charset="0"/>
                <a:cs typeface="Times New Roman" pitchFamily="18" charset="0"/>
              </a:rPr>
              <a:t>, Hsinchu,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88" r:id="rId12"/>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r>
              <a:rPr kumimoji="0" lang="en-US" altLang="zh-TW"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rPr>
              <a:t>Platform Based Design Group</a:t>
            </a: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NCTU.EE</a:t>
            </a:r>
            <a:r>
              <a:rPr kumimoji="0" lang="en-US" altLang="zh-TW" sz="1400" b="1" dirty="0">
                <a:latin typeface="Times New Roman" pitchFamily="18" charset="0"/>
                <a:cs typeface="Times New Roman" pitchFamily="18" charset="0"/>
              </a:rPr>
              <a:t>, </a:t>
            </a:r>
            <a:r>
              <a:rPr kumimoji="0" lang="en-US" altLang="zh-TW" sz="1400" b="1" dirty="0" err="1">
                <a:latin typeface="Times New Roman" pitchFamily="18" charset="0"/>
                <a:cs typeface="Times New Roman" pitchFamily="18" charset="0"/>
              </a:rPr>
              <a:t>Hsinchu</a:t>
            </a:r>
            <a:r>
              <a:rPr kumimoji="0" lang="en-US" altLang="zh-TW" sz="1400" b="1" dirty="0">
                <a:latin typeface="Times New Roman" pitchFamily="18" charset="0"/>
                <a:cs typeface="Times New Roman" pitchFamily="18" charset="0"/>
              </a:rPr>
              <a:t>,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272505281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hyperlink" Target="https://maxbjj.blogspot.com/2012/02/thumb-down.html"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527C2-D717-85BA-D4D0-C7887F37DA68}"/>
            </a:ext>
          </a:extLst>
        </p:cNvPr>
        <p:cNvGrpSpPr/>
        <p:nvPr/>
      </p:nvGrpSpPr>
      <p:grpSpPr>
        <a:xfrm>
          <a:off x="0" y="0"/>
          <a:ext cx="0" cy="0"/>
          <a:chOff x="0" y="0"/>
          <a:chExt cx="0" cy="0"/>
        </a:xfrm>
      </p:grpSpPr>
      <p:sp>
        <p:nvSpPr>
          <p:cNvPr id="936963" name="Rectangle 3">
            <a:extLst>
              <a:ext uri="{FF2B5EF4-FFF2-40B4-BE49-F238E27FC236}">
                <a16:creationId xmlns:a16="http://schemas.microsoft.com/office/drawing/2014/main" id="{84B79578-8F07-D1F4-CDBE-C9EDCB514B48}"/>
              </a:ext>
            </a:extLst>
          </p:cNvPr>
          <p:cNvSpPr>
            <a:spLocks noGrp="1" noChangeArrowheads="1"/>
          </p:cNvSpPr>
          <p:nvPr>
            <p:ph idx="1"/>
          </p:nvPr>
        </p:nvSpPr>
        <p:spPr/>
        <p:txBody>
          <a:bodyPr>
            <a:normAutofit/>
          </a:bodyPr>
          <a:lstStyle/>
          <a:p>
            <a:pPr>
              <a:buFont typeface="Wingdings 2" pitchFamily="18" charset="2"/>
              <a:buNone/>
            </a:pPr>
            <a:r>
              <a:rPr lang="en-US" altLang="zh-TW" b="1" dirty="0">
                <a:solidFill>
                  <a:srgbClr val="FF0000"/>
                </a:solidFill>
              </a:rPr>
              <a:t>Part 2 (Behavior Verilog for design)</a:t>
            </a:r>
          </a:p>
          <a:p>
            <a:pPr>
              <a:buClr>
                <a:srgbClr val="000066"/>
              </a:buClr>
            </a:pPr>
            <a:r>
              <a:rPr lang="en-US" altLang="zh-TW" b="1" dirty="0">
                <a:solidFill>
                  <a:srgbClr val="008000"/>
                </a:solidFill>
              </a:rPr>
              <a:t>Behavior level modeling</a:t>
            </a:r>
          </a:p>
          <a:p>
            <a:r>
              <a:rPr lang="en-US" altLang="zh-TW" dirty="0"/>
              <a:t>Tools and hardware specific</a:t>
            </a:r>
          </a:p>
          <a:p>
            <a:pPr lvl="1"/>
            <a:r>
              <a:rPr lang="en-US" altLang="zh-TW" dirty="0"/>
              <a:t>Simulator and race conditions</a:t>
            </a:r>
          </a:p>
          <a:p>
            <a:r>
              <a:rPr lang="en-US" altLang="zh-TW" dirty="0"/>
              <a:t>Finite State Machine Design</a:t>
            </a:r>
          </a:p>
          <a:p>
            <a:r>
              <a:rPr lang="en-US" altLang="zh-TW" dirty="0" err="1"/>
              <a:t>SystemVerilog</a:t>
            </a:r>
            <a:r>
              <a:rPr lang="en-US" altLang="zh-TW" dirty="0"/>
              <a:t> for design</a:t>
            </a:r>
          </a:p>
          <a:p>
            <a:r>
              <a:rPr lang="en-US" altLang="zh-TW" dirty="0"/>
              <a:t>Verilog Modeling Style for Synthesis </a:t>
            </a:r>
          </a:p>
          <a:p>
            <a:r>
              <a:rPr lang="en-US" dirty="0"/>
              <a:t>Gotchas</a:t>
            </a:r>
          </a:p>
        </p:txBody>
      </p:sp>
      <p:sp>
        <p:nvSpPr>
          <p:cNvPr id="5" name="投影片編號版面配置區 5">
            <a:extLst>
              <a:ext uri="{FF2B5EF4-FFF2-40B4-BE49-F238E27FC236}">
                <a16:creationId xmlns:a16="http://schemas.microsoft.com/office/drawing/2014/main" id="{A09914BE-1ED9-23F9-86B6-F2014809CDE4}"/>
              </a:ext>
            </a:extLst>
          </p:cNvPr>
          <p:cNvSpPr>
            <a:spLocks noGrp="1"/>
          </p:cNvSpPr>
          <p:nvPr>
            <p:ph type="sldNum" sz="quarter" idx="12"/>
          </p:nvPr>
        </p:nvSpPr>
        <p:spPr>
          <a:xfrm>
            <a:off x="11340480" y="6381328"/>
            <a:ext cx="823912" cy="250825"/>
          </a:xfrm>
        </p:spPr>
        <p:txBody>
          <a:bodyPr>
            <a:normAutofit fontScale="92500" lnSpcReduction="10000"/>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35C874-0445-4D83-92ED-526D07BD71E4}"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TW" sz="1200" b="0" i="0" u="none" strike="noStrike" kern="1200" cap="none" spc="0" normalizeH="0" baseline="0" noProof="0" dirty="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936962" name="Rectangle 2">
            <a:extLst>
              <a:ext uri="{FF2B5EF4-FFF2-40B4-BE49-F238E27FC236}">
                <a16:creationId xmlns:a16="http://schemas.microsoft.com/office/drawing/2014/main" id="{13645803-8C4B-F604-C38B-5CEE9908570E}"/>
              </a:ext>
            </a:extLst>
          </p:cNvPr>
          <p:cNvSpPr>
            <a:spLocks noGrp="1" noChangeArrowheads="1"/>
          </p:cNvSpPr>
          <p:nvPr>
            <p:ph type="title"/>
          </p:nvPr>
        </p:nvSpPr>
        <p:spPr/>
        <p:txBody>
          <a:bodyPr/>
          <a:lstStyle/>
          <a:p>
            <a:r>
              <a:rPr lang="en-US" altLang="zh-TW" dirty="0"/>
              <a:t>Outline</a:t>
            </a:r>
          </a:p>
        </p:txBody>
      </p:sp>
      <p:pic>
        <p:nvPicPr>
          <p:cNvPr id="2" name="圖片 1">
            <a:extLst>
              <a:ext uri="{FF2B5EF4-FFF2-40B4-BE49-F238E27FC236}">
                <a16:creationId xmlns:a16="http://schemas.microsoft.com/office/drawing/2014/main" id="{DC16129B-D367-EAA4-99AD-F90B71D7D416}"/>
              </a:ext>
            </a:extLst>
          </p:cNvPr>
          <p:cNvPicPr>
            <a:picLocks noChangeAspect="1"/>
          </p:cNvPicPr>
          <p:nvPr/>
        </p:nvPicPr>
        <p:blipFill>
          <a:blip r:embed="rId2"/>
          <a:stretch>
            <a:fillRect/>
          </a:stretch>
        </p:blipFill>
        <p:spPr>
          <a:xfrm>
            <a:off x="6528048" y="2420888"/>
            <a:ext cx="5481753" cy="1670104"/>
          </a:xfrm>
          <a:prstGeom prst="rect">
            <a:avLst/>
          </a:prstGeom>
        </p:spPr>
      </p:pic>
    </p:spTree>
    <p:extLst>
      <p:ext uri="{BB962C8B-B14F-4D97-AF65-F5344CB8AC3E}">
        <p14:creationId xmlns:p14="http://schemas.microsoft.com/office/powerpoint/2010/main" val="2033420629"/>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69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69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696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369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369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3696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3696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369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0000"/>
                </a:solidFill>
              </a:rPr>
              <a:t>Continuous assignment </a:t>
            </a:r>
            <a:r>
              <a:rPr lang="en-US" altLang="zh-TW" dirty="0"/>
              <a:t>statements assign one net to another or to a literal</a:t>
            </a:r>
            <a:endParaRPr lang="zh-TW" altLang="en-US" dirty="0"/>
          </a:p>
        </p:txBody>
      </p:sp>
      <p:sp>
        <p:nvSpPr>
          <p:cNvPr id="3" name="Text Box 3"/>
          <p:cNvSpPr txBox="1">
            <a:spLocks noChangeArrowheads="1"/>
          </p:cNvSpPr>
          <p:nvPr/>
        </p:nvSpPr>
        <p:spPr bwMode="auto">
          <a:xfrm>
            <a:off x="695400" y="1772816"/>
            <a:ext cx="6850063" cy="356870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en-US" altLang="zh-TW" sz="2000" b="1">
                <a:solidFill>
                  <a:srgbClr val="FF0000"/>
                </a:solidFill>
                <a:latin typeface="Arial" panose="020B0604020202020204" pitchFamily="34" charset="0"/>
              </a:rPr>
              <a:t>Explicit continuous assignment</a:t>
            </a:r>
          </a:p>
          <a:p>
            <a:pPr fontAlgn="base">
              <a:spcBef>
                <a:spcPct val="0"/>
              </a:spcBef>
              <a:spcAft>
                <a:spcPct val="0"/>
              </a:spcAft>
            </a:pPr>
            <a:endParaRPr lang="en-US" altLang="zh-TW" sz="2000" b="1">
              <a:solidFill>
                <a:srgbClr val="FF0000"/>
              </a:solidFill>
              <a:latin typeface="Arial" panose="020B0604020202020204" pitchFamily="34" charset="0"/>
            </a:endParaRPr>
          </a:p>
          <a:p>
            <a:pPr fontAlgn="base">
              <a:spcBef>
                <a:spcPct val="0"/>
              </a:spcBef>
              <a:spcAft>
                <a:spcPct val="0"/>
              </a:spcAft>
            </a:pPr>
            <a:r>
              <a:rPr lang="en-US" altLang="zh-TW" sz="2000" b="1">
                <a:solidFill>
                  <a:srgbClr val="000000"/>
                </a:solidFill>
                <a:latin typeface="Courier New" panose="02070309020205020404" pitchFamily="49" charset="0"/>
              </a:rPr>
              <a:t> </a:t>
            </a:r>
            <a:r>
              <a:rPr lang="en-US" altLang="zh-TW" b="1">
                <a:solidFill>
                  <a:srgbClr val="009900"/>
                </a:solidFill>
                <a:latin typeface="Courier New" panose="02070309020205020404" pitchFamily="49" charset="0"/>
              </a:rPr>
              <a:t>wire [15:0]</a:t>
            </a:r>
            <a:r>
              <a:rPr lang="en-US" altLang="zh-TW" b="1">
                <a:solidFill>
                  <a:srgbClr val="000000"/>
                </a:solidFill>
                <a:latin typeface="Courier New" panose="02070309020205020404" pitchFamily="49" charset="0"/>
              </a:rPr>
              <a:t> netA;</a:t>
            </a:r>
          </a:p>
          <a:p>
            <a:pPr fontAlgn="base">
              <a:spcBef>
                <a:spcPct val="0"/>
              </a:spcBef>
              <a:spcAft>
                <a:spcPct val="0"/>
              </a:spcAft>
            </a:pPr>
            <a:r>
              <a:rPr lang="en-US" altLang="zh-TW" b="1">
                <a:solidFill>
                  <a:srgbClr val="000000"/>
                </a:solidFill>
                <a:latin typeface="Courier New" panose="02070309020205020404" pitchFamily="49" charset="0"/>
              </a:rPr>
              <a:t> </a:t>
            </a:r>
            <a:r>
              <a:rPr lang="en-US" altLang="zh-TW" b="1">
                <a:solidFill>
                  <a:srgbClr val="009900"/>
                </a:solidFill>
                <a:latin typeface="Courier New" panose="02070309020205020404" pitchFamily="49" charset="0"/>
              </a:rPr>
              <a:t>wire [15:0]</a:t>
            </a:r>
            <a:r>
              <a:rPr lang="en-US" altLang="zh-TW" b="1">
                <a:solidFill>
                  <a:srgbClr val="000000"/>
                </a:solidFill>
                <a:latin typeface="Courier New" panose="02070309020205020404" pitchFamily="49" charset="0"/>
              </a:rPr>
              <a:t> netB;</a:t>
            </a:r>
          </a:p>
          <a:p>
            <a:pPr fontAlgn="base">
              <a:spcBef>
                <a:spcPct val="0"/>
              </a:spcBef>
              <a:spcAft>
                <a:spcPct val="0"/>
              </a:spcAft>
            </a:pPr>
            <a:endParaRPr lang="en-US" altLang="zh-TW" b="1">
              <a:solidFill>
                <a:srgbClr val="000000"/>
              </a:solidFill>
              <a:latin typeface="Courier New" panose="02070309020205020404" pitchFamily="49" charset="0"/>
            </a:endParaRPr>
          </a:p>
          <a:p>
            <a:pPr fontAlgn="base">
              <a:spcBef>
                <a:spcPct val="0"/>
              </a:spcBef>
              <a:spcAft>
                <a:spcPct val="0"/>
              </a:spcAft>
            </a:pPr>
            <a:r>
              <a:rPr lang="en-US" altLang="zh-TW" b="1">
                <a:solidFill>
                  <a:srgbClr val="000000"/>
                </a:solidFill>
                <a:latin typeface="Courier New" panose="02070309020205020404" pitchFamily="49" charset="0"/>
              </a:rPr>
              <a:t> </a:t>
            </a:r>
            <a:r>
              <a:rPr lang="en-US" altLang="zh-TW" b="1">
                <a:solidFill>
                  <a:srgbClr val="3333CC"/>
                </a:solidFill>
                <a:latin typeface="Courier New" panose="02070309020205020404" pitchFamily="49" charset="0"/>
              </a:rPr>
              <a:t>assign</a:t>
            </a:r>
            <a:r>
              <a:rPr lang="en-US" altLang="zh-TW" b="1">
                <a:solidFill>
                  <a:srgbClr val="000000"/>
                </a:solidFill>
                <a:latin typeface="Courier New" panose="02070309020205020404" pitchFamily="49" charset="0"/>
              </a:rPr>
              <a:t> netA = 16’h3333;</a:t>
            </a:r>
          </a:p>
          <a:p>
            <a:pPr fontAlgn="base">
              <a:spcBef>
                <a:spcPct val="0"/>
              </a:spcBef>
              <a:spcAft>
                <a:spcPct val="0"/>
              </a:spcAft>
            </a:pPr>
            <a:r>
              <a:rPr lang="en-US" altLang="zh-TW" b="1">
                <a:solidFill>
                  <a:srgbClr val="000000"/>
                </a:solidFill>
                <a:latin typeface="Courier New" panose="02070309020205020404" pitchFamily="49" charset="0"/>
              </a:rPr>
              <a:t> </a:t>
            </a:r>
            <a:r>
              <a:rPr lang="en-US" altLang="zh-TW" b="1">
                <a:solidFill>
                  <a:srgbClr val="3333CC"/>
                </a:solidFill>
                <a:latin typeface="Courier New" panose="02070309020205020404" pitchFamily="49" charset="0"/>
              </a:rPr>
              <a:t>assign</a:t>
            </a:r>
            <a:r>
              <a:rPr lang="en-US" altLang="zh-TW" b="1">
                <a:solidFill>
                  <a:srgbClr val="000000"/>
                </a:solidFill>
                <a:latin typeface="Courier New" panose="02070309020205020404" pitchFamily="49" charset="0"/>
              </a:rPr>
              <a:t> netB = netA;</a:t>
            </a:r>
          </a:p>
          <a:p>
            <a:pPr fontAlgn="base">
              <a:spcBef>
                <a:spcPct val="0"/>
              </a:spcBef>
              <a:spcAft>
                <a:spcPct val="0"/>
              </a:spcAft>
            </a:pPr>
            <a:endParaRPr lang="en-US" altLang="zh-TW" b="1">
              <a:solidFill>
                <a:srgbClr val="000000"/>
              </a:solidFill>
              <a:latin typeface="Courier New" panose="02070309020205020404" pitchFamily="49" charset="0"/>
            </a:endParaRPr>
          </a:p>
          <a:p>
            <a:pPr fontAlgn="base">
              <a:spcBef>
                <a:spcPct val="0"/>
              </a:spcBef>
              <a:spcAft>
                <a:spcPct val="0"/>
              </a:spcAft>
            </a:pPr>
            <a:r>
              <a:rPr lang="en-US" altLang="zh-TW" sz="2000" b="1">
                <a:solidFill>
                  <a:srgbClr val="FF0000"/>
                </a:solidFill>
                <a:latin typeface="Arial" panose="020B0604020202020204" pitchFamily="34" charset="0"/>
              </a:rPr>
              <a:t>Implicit continuous assignment</a:t>
            </a:r>
          </a:p>
          <a:p>
            <a:pPr fontAlgn="base">
              <a:spcBef>
                <a:spcPct val="0"/>
              </a:spcBef>
              <a:spcAft>
                <a:spcPct val="0"/>
              </a:spcAft>
            </a:pPr>
            <a:endParaRPr lang="en-US" altLang="zh-TW" sz="2000" b="1">
              <a:solidFill>
                <a:srgbClr val="FF0000"/>
              </a:solidFill>
              <a:latin typeface="Arial" panose="020B0604020202020204" pitchFamily="34" charset="0"/>
            </a:endParaRPr>
          </a:p>
          <a:p>
            <a:pPr fontAlgn="base">
              <a:spcBef>
                <a:spcPct val="0"/>
              </a:spcBef>
              <a:spcAft>
                <a:spcPct val="0"/>
              </a:spcAft>
            </a:pPr>
            <a:r>
              <a:rPr lang="en-US" altLang="zh-TW" sz="2000" b="1">
                <a:solidFill>
                  <a:srgbClr val="000000"/>
                </a:solidFill>
                <a:latin typeface="Courier New" panose="02070309020205020404" pitchFamily="49" charset="0"/>
              </a:rPr>
              <a:t> </a:t>
            </a:r>
            <a:r>
              <a:rPr lang="en-US" altLang="zh-TW" b="1">
                <a:solidFill>
                  <a:srgbClr val="009900"/>
                </a:solidFill>
                <a:latin typeface="Courier New" panose="02070309020205020404" pitchFamily="49" charset="0"/>
              </a:rPr>
              <a:t>wire [15:0]</a:t>
            </a:r>
            <a:r>
              <a:rPr lang="en-US" altLang="zh-TW" b="1">
                <a:solidFill>
                  <a:srgbClr val="000000"/>
                </a:solidFill>
                <a:latin typeface="Courier New" panose="02070309020205020404" pitchFamily="49" charset="0"/>
              </a:rPr>
              <a:t> netA = 16’h3333;</a:t>
            </a:r>
          </a:p>
          <a:p>
            <a:pPr fontAlgn="base">
              <a:spcBef>
                <a:spcPct val="0"/>
              </a:spcBef>
              <a:spcAft>
                <a:spcPct val="0"/>
              </a:spcAft>
            </a:pPr>
            <a:r>
              <a:rPr lang="en-US" altLang="zh-TW" b="1">
                <a:solidFill>
                  <a:srgbClr val="000000"/>
                </a:solidFill>
                <a:latin typeface="Courier New" panose="02070309020205020404" pitchFamily="49" charset="0"/>
              </a:rPr>
              <a:t> </a:t>
            </a:r>
            <a:r>
              <a:rPr lang="en-US" altLang="zh-TW" b="1">
                <a:solidFill>
                  <a:srgbClr val="009900"/>
                </a:solidFill>
                <a:latin typeface="Courier New" panose="02070309020205020404" pitchFamily="49" charset="0"/>
              </a:rPr>
              <a:t>wire [15:0]</a:t>
            </a:r>
            <a:r>
              <a:rPr lang="en-US" altLang="zh-TW" b="1">
                <a:solidFill>
                  <a:srgbClr val="000000"/>
                </a:solidFill>
                <a:latin typeface="Courier New" panose="02070309020205020404" pitchFamily="49" charset="0"/>
              </a:rPr>
              <a:t> netB = netA;</a:t>
            </a:r>
          </a:p>
        </p:txBody>
      </p:sp>
      <p:sp>
        <p:nvSpPr>
          <p:cNvPr id="4" name="矩形 3"/>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
        <p:nvSpPr>
          <p:cNvPr id="5" name="矩形 4"/>
          <p:cNvSpPr/>
          <p:nvPr/>
        </p:nvSpPr>
        <p:spPr>
          <a:xfrm>
            <a:off x="5591944" y="4077072"/>
            <a:ext cx="6096000" cy="1043876"/>
          </a:xfrm>
          <a:prstGeom prst="rect">
            <a:avLst/>
          </a:prstGeom>
        </p:spPr>
        <p:txBody>
          <a:bodyPr>
            <a:spAutoFit/>
          </a:bodyPr>
          <a:lstStyle/>
          <a:p>
            <a:pPr marL="355600" indent="-343535">
              <a:lnSpc>
                <a:spcPct val="100000"/>
              </a:lnSpc>
              <a:spcBef>
                <a:spcPts val="894"/>
              </a:spcBef>
              <a:buFont typeface="Arial"/>
              <a:buChar char="•"/>
              <a:tabLst>
                <a:tab pos="355600" algn="l"/>
                <a:tab pos="356235" algn="l"/>
              </a:tabLst>
            </a:pPr>
            <a:r>
              <a:rPr lang="en-US" altLang="zh-TW" sz="2000" spc="-5" dirty="0">
                <a:cs typeface="Calibri"/>
              </a:rPr>
              <a:t>Implicit net </a:t>
            </a:r>
            <a:r>
              <a:rPr lang="en-US" altLang="zh-TW" sz="2000" spc="-10" dirty="0">
                <a:cs typeface="Calibri"/>
              </a:rPr>
              <a:t>declaration </a:t>
            </a:r>
            <a:r>
              <a:rPr lang="en-US" altLang="zh-TW" sz="2000" dirty="0">
                <a:cs typeface="Calibri"/>
              </a:rPr>
              <a:t>(not</a:t>
            </a:r>
            <a:r>
              <a:rPr lang="en-US" altLang="zh-TW" sz="2000" spc="25" dirty="0">
                <a:cs typeface="Calibri"/>
              </a:rPr>
              <a:t> </a:t>
            </a:r>
            <a:r>
              <a:rPr lang="en-US" altLang="zh-TW" sz="2000" spc="-10" dirty="0">
                <a:cs typeface="Calibri"/>
              </a:rPr>
              <a:t>recommended)</a:t>
            </a:r>
            <a:endParaRPr lang="en-US" altLang="zh-TW" sz="2000" dirty="0">
              <a:cs typeface="Calibri"/>
            </a:endParaRPr>
          </a:p>
          <a:p>
            <a:pPr marL="756285" marR="5080" indent="-287020">
              <a:spcBef>
                <a:spcPts val="690"/>
              </a:spcBef>
            </a:pPr>
            <a:r>
              <a:rPr lang="en-US" altLang="zh-TW" spc="-5" dirty="0">
                <a:latin typeface="Arial"/>
                <a:cs typeface="Arial"/>
              </a:rPr>
              <a:t>– </a:t>
            </a:r>
            <a:r>
              <a:rPr lang="en-US" altLang="zh-TW" spc="-5" dirty="0">
                <a:cs typeface="Calibri"/>
              </a:rPr>
              <a:t>If a </a:t>
            </a:r>
            <a:r>
              <a:rPr lang="en-US" altLang="zh-TW" spc="-10" dirty="0">
                <a:cs typeface="Calibri"/>
              </a:rPr>
              <a:t>signal </a:t>
            </a:r>
            <a:r>
              <a:rPr lang="en-US" altLang="zh-TW" spc="-5" dirty="0">
                <a:cs typeface="Calibri"/>
              </a:rPr>
              <a:t>name is </a:t>
            </a:r>
            <a:r>
              <a:rPr lang="en-US" altLang="zh-TW" spc="-10" dirty="0">
                <a:cs typeface="Calibri"/>
              </a:rPr>
              <a:t>used </a:t>
            </a:r>
            <a:r>
              <a:rPr lang="en-US" altLang="zh-TW" spc="-20" dirty="0">
                <a:cs typeface="Calibri"/>
              </a:rPr>
              <a:t>to </a:t>
            </a:r>
            <a:r>
              <a:rPr lang="en-US" altLang="zh-TW" spc="-5" dirty="0">
                <a:cs typeface="Calibri"/>
              </a:rPr>
              <a:t>the </a:t>
            </a:r>
            <a:r>
              <a:rPr lang="en-US" altLang="zh-TW" spc="-15" dirty="0">
                <a:cs typeface="Calibri"/>
              </a:rPr>
              <a:t>left </a:t>
            </a:r>
            <a:r>
              <a:rPr lang="en-US" altLang="zh-TW" spc="-5" dirty="0">
                <a:cs typeface="Calibri"/>
              </a:rPr>
              <a:t>of a </a:t>
            </a:r>
            <a:r>
              <a:rPr lang="en-US" altLang="zh-TW" spc="-15" dirty="0">
                <a:cs typeface="Calibri"/>
              </a:rPr>
              <a:t>continuous  </a:t>
            </a:r>
            <a:r>
              <a:rPr lang="en-US" altLang="zh-TW" spc="-10" dirty="0">
                <a:cs typeface="Calibri"/>
              </a:rPr>
              <a:t>assignment, </a:t>
            </a:r>
            <a:r>
              <a:rPr lang="en-US" altLang="zh-TW" spc="-5" dirty="0">
                <a:cs typeface="Calibri"/>
              </a:rPr>
              <a:t>a </a:t>
            </a:r>
            <a:r>
              <a:rPr lang="en-US" altLang="zh-TW" spc="-10" dirty="0">
                <a:cs typeface="Calibri"/>
              </a:rPr>
              <a:t>implicit </a:t>
            </a:r>
            <a:r>
              <a:rPr lang="en-US" altLang="zh-TW" spc="-15" dirty="0">
                <a:cs typeface="Calibri"/>
              </a:rPr>
              <a:t>net declaration </a:t>
            </a:r>
            <a:r>
              <a:rPr lang="en-US" altLang="zh-TW" spc="-5" dirty="0">
                <a:cs typeface="Calibri"/>
              </a:rPr>
              <a:t>will</a:t>
            </a:r>
            <a:r>
              <a:rPr lang="en-US" altLang="zh-TW" spc="125" dirty="0">
                <a:cs typeface="Calibri"/>
              </a:rPr>
              <a:t> </a:t>
            </a:r>
            <a:r>
              <a:rPr lang="en-US" altLang="zh-TW" spc="-10" dirty="0">
                <a:cs typeface="Calibri"/>
              </a:rPr>
              <a:t>be </a:t>
            </a:r>
            <a:r>
              <a:rPr lang="en-US" altLang="zh-TW" spc="-5" dirty="0">
                <a:cs typeface="Calibri"/>
              </a:rPr>
              <a:t>i</a:t>
            </a:r>
            <a:r>
              <a:rPr lang="en-US" altLang="zh-TW" spc="-30" dirty="0">
                <a:cs typeface="Calibri"/>
              </a:rPr>
              <a:t>n</a:t>
            </a:r>
            <a:r>
              <a:rPr lang="en-US" altLang="zh-TW" spc="-80" dirty="0">
                <a:cs typeface="Calibri"/>
              </a:rPr>
              <a:t>f</a:t>
            </a:r>
            <a:r>
              <a:rPr lang="en-US" altLang="zh-TW" spc="-5" dirty="0">
                <a:cs typeface="Calibri"/>
              </a:rPr>
              <a:t>er</a:t>
            </a:r>
            <a:r>
              <a:rPr lang="en-US" altLang="zh-TW" spc="-50" dirty="0">
                <a:cs typeface="Calibri"/>
              </a:rPr>
              <a:t>r</a:t>
            </a:r>
            <a:r>
              <a:rPr lang="en-US" altLang="zh-TW" spc="-5" dirty="0">
                <a:cs typeface="Calibri"/>
              </a:rPr>
              <a:t>ed</a:t>
            </a:r>
            <a:endParaRPr lang="en-US" altLang="zh-TW" dirty="0">
              <a:cs typeface="Calibri"/>
            </a:endParaRPr>
          </a:p>
        </p:txBody>
      </p:sp>
      <p:pic>
        <p:nvPicPr>
          <p:cNvPr id="9" name="圖片 8" descr="File:&lt;strong&gt;Thumbs&lt;/strong&gt;-&lt;strong&gt;down&lt;/strong&gt;-icon.pn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3493" y="2318435"/>
            <a:ext cx="103032" cy="92860"/>
          </a:xfrm>
          <a:prstGeom prst="rect">
            <a:avLst/>
          </a:prstGeom>
        </p:spPr>
      </p:pic>
      <p:pic>
        <p:nvPicPr>
          <p:cNvPr id="7" name="圖片 6" descr="Main Pouce Inscrivez Vous · Free vector graphic o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5988" y="2708920"/>
            <a:ext cx="681282" cy="713618"/>
          </a:xfrm>
          <a:prstGeom prst="rect">
            <a:avLst/>
          </a:prstGeom>
        </p:spPr>
      </p:pic>
      <p:pic>
        <p:nvPicPr>
          <p:cNvPr id="8" name="圖片 7" descr="File:&lt;strong&gt;Thumbs&lt;/strong&gt; &lt;strong&gt;down&lt;/strong&gt; red with minus sign.svg - Wikimedia Commons"/>
          <p:cNvPicPr>
            <a:picLocks noChangeAspect="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875988" y="4644103"/>
            <a:ext cx="743621" cy="807697"/>
          </a:xfrm>
          <a:prstGeom prst="rect">
            <a:avLst/>
          </a:prstGeom>
        </p:spPr>
      </p:pic>
    </p:spTree>
    <p:extLst>
      <p:ext uri="{BB962C8B-B14F-4D97-AF65-F5344CB8AC3E}">
        <p14:creationId xmlns:p14="http://schemas.microsoft.com/office/powerpoint/2010/main" val="4245087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continuous assignments to implement an RTL four input multiplexer</a:t>
            </a:r>
            <a:endParaRPr lang="zh-TW" altLang="en-US" dirty="0"/>
          </a:p>
        </p:txBody>
      </p:sp>
      <p:sp>
        <p:nvSpPr>
          <p:cNvPr id="4" name="Text Box 3"/>
          <p:cNvSpPr txBox="1">
            <a:spLocks noChangeArrowheads="1"/>
          </p:cNvSpPr>
          <p:nvPr/>
        </p:nvSpPr>
        <p:spPr bwMode="auto">
          <a:xfrm>
            <a:off x="609600" y="1605556"/>
            <a:ext cx="7375525" cy="30813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module</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mux4(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input</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 b, c, d</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input [1:0]</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output</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a:t>
            </a:r>
          </a:p>
          <a:p>
            <a:pPr marL="0" marR="0" lvl="0" indent="0" algn="l" defTabSz="1019175" rtl="0" eaLnBrk="0" fontAlgn="base" latinLnBrk="0" hangingPunct="0">
              <a:lnSpc>
                <a:spcPct val="100000"/>
              </a:lnSpc>
              <a:spcBef>
                <a:spcPct val="0"/>
              </a:spcBef>
              <a:spcAft>
                <a:spcPct val="0"/>
              </a:spcAft>
              <a:buClrTx/>
              <a:buSzTx/>
              <a:buFontTx/>
              <a:buNone/>
              <a:tabLst/>
              <a:defRPr/>
            </a:pPr>
            <a:endPar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wire</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t0, t1;</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assign</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t0  =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c)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a)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assign</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t1  =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d)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b)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assign</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 ~( (t0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&amp; (t1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t>
            </a:r>
          </a:p>
          <a:p>
            <a:pPr marL="0" marR="0" lvl="0" indent="0" algn="l" defTabSz="1019175" rtl="0" eaLnBrk="0" fontAlgn="base" latinLnBrk="0" hangingPunct="0">
              <a:lnSpc>
                <a:spcPct val="100000"/>
              </a:lnSpc>
              <a:spcBef>
                <a:spcPct val="0"/>
              </a:spcBef>
              <a:spcAft>
                <a:spcPct val="0"/>
              </a:spcAft>
              <a:buClrTx/>
              <a:buSzTx/>
              <a:buFontTx/>
              <a:buNone/>
              <a:tabLst/>
              <a:defRPr/>
            </a:pPr>
            <a:endPar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err="1">
                <a:ln>
                  <a:noFill/>
                </a:ln>
                <a:solidFill>
                  <a:srgbClr val="3333CC"/>
                </a:solidFill>
                <a:effectLst/>
                <a:uLnTx/>
                <a:uFillTx/>
                <a:latin typeface="Courier New" panose="02070309020205020404" pitchFamily="49" charset="0"/>
                <a:ea typeface="新細明體" panose="02020500000000000000" pitchFamily="18" charset="-120"/>
                <a:cs typeface="+mn-cs"/>
              </a:rPr>
              <a:t>endmodule</a:t>
            </a:r>
            <a:r>
              <a:rPr kumimoji="0" lang="en-US" altLang="zh-TW" sz="2000" b="1" i="0" u="none" strike="noStrike" kern="0" cap="none" spc="0" normalizeH="0" baseline="0" noProof="0" dirty="0">
                <a:ln>
                  <a:noFill/>
                </a:ln>
                <a:solidFill>
                  <a:srgbClr val="000000"/>
                </a:solidFill>
                <a:effectLst/>
                <a:uLnTx/>
                <a:uFillTx/>
                <a:latin typeface="Tekton" pitchFamily="34" charset="0"/>
                <a:ea typeface="新細明體" panose="02020500000000000000" pitchFamily="18" charset="-120"/>
                <a:cs typeface="+mn-cs"/>
              </a:rPr>
              <a:t> </a:t>
            </a:r>
          </a:p>
        </p:txBody>
      </p:sp>
      <p:sp>
        <p:nvSpPr>
          <p:cNvPr id="5" name="Text Box 4"/>
          <p:cNvSpPr txBox="1">
            <a:spLocks noChangeArrowheads="1"/>
          </p:cNvSpPr>
          <p:nvPr/>
        </p:nvSpPr>
        <p:spPr bwMode="auto">
          <a:xfrm>
            <a:off x="345803" y="4943475"/>
            <a:ext cx="6332538" cy="1200329"/>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mn-cs"/>
              </a:rPr>
              <a:t>The </a:t>
            </a:r>
            <a:r>
              <a:rPr kumimoji="0" lang="en-US" altLang="zh-TW" sz="2400" b="1" i="0" u="none" strike="noStrike" kern="120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mn-cs"/>
              </a:rPr>
              <a:t>order</a:t>
            </a:r>
            <a:r>
              <a:rPr kumimoji="0" lang="en-US" altLang="zh-TW" sz="2400"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mn-cs"/>
              </a:rPr>
              <a:t> of these continuous  assignment statements </a:t>
            </a:r>
            <a:r>
              <a:rPr kumimoji="0" lang="en-US" altLang="zh-TW" sz="2400" b="1" i="0" u="none" strike="noStrike" kern="120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mn-cs"/>
              </a:rPr>
              <a:t>does not matter</a:t>
            </a:r>
            <a:r>
              <a:rPr kumimoji="0" lang="en-US" altLang="zh-TW" sz="2400"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mn-cs"/>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2400" b="1" i="0" u="none" strike="noStrike" kern="1200" cap="none" spc="0" normalizeH="0" baseline="0" noProof="0" dirty="0">
                <a:ln>
                  <a:noFill/>
                </a:ln>
                <a:solidFill>
                  <a:prstClr val="black"/>
                </a:solidFill>
                <a:effectLst/>
                <a:uLnTx/>
                <a:uFillTx/>
                <a:latin typeface="Arial" panose="020B0604020202020204" pitchFamily="34" charset="0"/>
                <a:ea typeface="新細明體" panose="02020500000000000000" pitchFamily="18" charset="-120"/>
                <a:cs typeface="+mn-cs"/>
              </a:rPr>
              <a:t>They essentially happen in parallel!</a:t>
            </a:r>
          </a:p>
        </p:txBody>
      </p:sp>
      <p:sp>
        <p:nvSpPr>
          <p:cNvPr id="6" name="矩形 5"/>
          <p:cNvSpPr/>
          <p:nvPr/>
        </p:nvSpPr>
        <p:spPr>
          <a:xfrm>
            <a:off x="551384" y="6612961"/>
            <a:ext cx="208941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6.375 Complex Digital Systems</a:t>
            </a:r>
          </a:p>
        </p:txBody>
      </p:sp>
      <p:sp>
        <p:nvSpPr>
          <p:cNvPr id="7" name="矩形 6"/>
          <p:cNvSpPr/>
          <p:nvPr/>
        </p:nvSpPr>
        <p:spPr>
          <a:xfrm>
            <a:off x="7261895" y="4996160"/>
            <a:ext cx="43204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assign out = ~( (t0 | </a:t>
            </a:r>
            <a:r>
              <a:rPr kumimoji="0" lang="en-US" altLang="zh-TW" sz="18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sel</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[0]) &amp; (t1 | ~</a:t>
            </a:r>
            <a:r>
              <a:rPr kumimoji="0" lang="en-US" altLang="zh-TW" sz="18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sel</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assign t1  = ~( (</a:t>
            </a:r>
            <a:r>
              <a:rPr kumimoji="0" lang="en-US" altLang="zh-TW" sz="18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sel</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[1] &amp; d) | (~</a:t>
            </a:r>
            <a:r>
              <a:rPr kumimoji="0" lang="en-US" altLang="zh-TW" sz="18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sel</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[1] &amp; b)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assign t0  = ~( (</a:t>
            </a:r>
            <a:r>
              <a:rPr kumimoji="0" lang="en-US" altLang="zh-TW" sz="18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sel</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[1] &amp; c) | (~</a:t>
            </a:r>
            <a:r>
              <a:rPr kumimoji="0" lang="en-US" altLang="zh-TW" sz="18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sel</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[1] &amp; a) );</a:t>
            </a:r>
          </a:p>
        </p:txBody>
      </p:sp>
      <p:sp>
        <p:nvSpPr>
          <p:cNvPr id="8" name="文字方塊 7"/>
          <p:cNvSpPr txBox="1"/>
          <p:nvPr/>
        </p:nvSpPr>
        <p:spPr>
          <a:xfrm>
            <a:off x="7968208" y="4540806"/>
            <a:ext cx="31682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Same result if you write like this</a:t>
            </a:r>
            <a:endParaRPr kumimoji="0" lang="zh-TW" altLang="en-US"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grpSp>
        <p:nvGrpSpPr>
          <p:cNvPr id="12" name="群組 11"/>
          <p:cNvGrpSpPr/>
          <p:nvPr/>
        </p:nvGrpSpPr>
        <p:grpSpPr>
          <a:xfrm>
            <a:off x="8483736" y="1804244"/>
            <a:ext cx="508272" cy="625425"/>
            <a:chOff x="8483736" y="1804244"/>
            <a:chExt cx="508272" cy="625425"/>
          </a:xfrm>
        </p:grpSpPr>
        <p:sp>
          <p:nvSpPr>
            <p:cNvPr id="9" name="矩形 8"/>
            <p:cNvSpPr/>
            <p:nvPr/>
          </p:nvSpPr>
          <p:spPr>
            <a:xfrm>
              <a:off x="8483736" y="1804244"/>
              <a:ext cx="508272" cy="625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1" name="文字方塊 10"/>
            <p:cNvSpPr txBox="1"/>
            <p:nvPr/>
          </p:nvSpPr>
          <p:spPr>
            <a:xfrm>
              <a:off x="8548557" y="1932290"/>
              <a:ext cx="3786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t0</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grpSp>
      <p:grpSp>
        <p:nvGrpSpPr>
          <p:cNvPr id="13" name="群組 12"/>
          <p:cNvGrpSpPr/>
          <p:nvPr/>
        </p:nvGrpSpPr>
        <p:grpSpPr>
          <a:xfrm>
            <a:off x="8483736" y="2781548"/>
            <a:ext cx="508272" cy="625425"/>
            <a:chOff x="8483736" y="1804244"/>
            <a:chExt cx="508272" cy="625425"/>
          </a:xfrm>
        </p:grpSpPr>
        <p:sp>
          <p:nvSpPr>
            <p:cNvPr id="14" name="矩形 13"/>
            <p:cNvSpPr/>
            <p:nvPr/>
          </p:nvSpPr>
          <p:spPr>
            <a:xfrm>
              <a:off x="8483736" y="1804244"/>
              <a:ext cx="508272" cy="625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5" name="文字方塊 14"/>
            <p:cNvSpPr txBox="1"/>
            <p:nvPr/>
          </p:nvSpPr>
          <p:spPr>
            <a:xfrm>
              <a:off x="8548557" y="1932290"/>
              <a:ext cx="37863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t1</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grpSp>
      <p:grpSp>
        <p:nvGrpSpPr>
          <p:cNvPr id="16" name="群組 15"/>
          <p:cNvGrpSpPr/>
          <p:nvPr/>
        </p:nvGrpSpPr>
        <p:grpSpPr>
          <a:xfrm>
            <a:off x="9696400" y="2229997"/>
            <a:ext cx="570088" cy="625425"/>
            <a:chOff x="8483736" y="1804244"/>
            <a:chExt cx="570088" cy="625425"/>
          </a:xfrm>
        </p:grpSpPr>
        <p:sp>
          <p:nvSpPr>
            <p:cNvPr id="17" name="矩形 16"/>
            <p:cNvSpPr/>
            <p:nvPr/>
          </p:nvSpPr>
          <p:spPr>
            <a:xfrm>
              <a:off x="8483736" y="1804244"/>
              <a:ext cx="508272" cy="625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8" name="文字方塊 17"/>
            <p:cNvSpPr txBox="1"/>
            <p:nvPr/>
          </p:nvSpPr>
          <p:spPr>
            <a:xfrm>
              <a:off x="8548557" y="1932290"/>
              <a:ext cx="50526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out</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grpSp>
      <p:cxnSp>
        <p:nvCxnSpPr>
          <p:cNvPr id="20" name="肘形接點 19"/>
          <p:cNvCxnSpPr>
            <a:stCxn id="9" idx="3"/>
            <a:endCxn id="18" idx="1"/>
          </p:cNvCxnSpPr>
          <p:nvPr/>
        </p:nvCxnSpPr>
        <p:spPr>
          <a:xfrm>
            <a:off x="8992008" y="2116957"/>
            <a:ext cx="769213" cy="425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接點 21"/>
          <p:cNvCxnSpPr>
            <a:stCxn id="14" idx="3"/>
            <a:endCxn id="18" idx="1"/>
          </p:cNvCxnSpPr>
          <p:nvPr/>
        </p:nvCxnSpPr>
        <p:spPr>
          <a:xfrm flipV="1">
            <a:off x="8992008" y="2542709"/>
            <a:ext cx="769213" cy="5515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8624218" y="1382310"/>
            <a:ext cx="1668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Circuit topology</a:t>
            </a:r>
            <a:endParaRPr kumimoji="0" lang="zh-TW" altLang="en-US"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sp>
        <p:nvSpPr>
          <p:cNvPr id="24" name="文字方塊 23"/>
          <p:cNvSpPr txBox="1"/>
          <p:nvPr/>
        </p:nvSpPr>
        <p:spPr>
          <a:xfrm>
            <a:off x="6904556" y="6024269"/>
            <a:ext cx="47655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But better to follow the circuit topological order</a:t>
            </a:r>
            <a:endParaRPr kumimoji="0" lang="zh-TW" altLang="en-US" sz="1800" b="1"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cxnSp>
        <p:nvCxnSpPr>
          <p:cNvPr id="26" name="直線單箭頭接點 25"/>
          <p:cNvCxnSpPr/>
          <p:nvPr/>
        </p:nvCxnSpPr>
        <p:spPr>
          <a:xfrm flipH="1" flipV="1">
            <a:off x="6096000" y="4005064"/>
            <a:ext cx="936104" cy="21387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p:cNvSpPr txBox="1"/>
          <p:nvPr/>
        </p:nvSpPr>
        <p:spPr>
          <a:xfrm>
            <a:off x="8548557" y="4149080"/>
            <a:ext cx="180049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1" i="0" u="none" strike="noStrike" kern="1200" cap="none" spc="0" normalizeH="0" baseline="0" noProof="0" dirty="0">
                <a:ln>
                  <a:noFill/>
                </a:ln>
                <a:solidFill>
                  <a:srgbClr val="FF0000"/>
                </a:solidFill>
                <a:effectLst/>
                <a:uLnTx/>
                <a:uFillTx/>
                <a:latin typeface="微軟正黑體" panose="020B0604030504040204" pitchFamily="34" charset="-120"/>
                <a:ea typeface="微軟正黑體" panose="020B0604030504040204" pitchFamily="34" charset="-120"/>
                <a:cs typeface="+mn-cs"/>
              </a:rPr>
              <a:t>先後順序不重要</a:t>
            </a:r>
          </a:p>
        </p:txBody>
      </p:sp>
    </p:spTree>
    <p:extLst>
      <p:ext uri="{BB962C8B-B14F-4D97-AF65-F5344CB8AC3E}">
        <p14:creationId xmlns:p14="http://schemas.microsoft.com/office/powerpoint/2010/main" val="5991283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23" grpId="0"/>
      <p:bldP spid="24"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Using continuous assignments to implement an RTL four input multiplexer</a:t>
            </a:r>
            <a:endParaRPr lang="zh-TW" altLang="en-US" dirty="0"/>
          </a:p>
        </p:txBody>
      </p:sp>
      <p:sp>
        <p:nvSpPr>
          <p:cNvPr id="4" name="Text Box 3"/>
          <p:cNvSpPr txBox="1">
            <a:spLocks noChangeArrowheads="1"/>
          </p:cNvSpPr>
          <p:nvPr/>
        </p:nvSpPr>
        <p:spPr bwMode="auto">
          <a:xfrm>
            <a:off x="609600" y="1605556"/>
            <a:ext cx="7375525" cy="30813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rPr>
              <a:t>module</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mux4(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rPr>
              <a:t>input</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 b, c, d</a:t>
            </a:r>
          </a:p>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rPr>
              <a:t>input [1:0]</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a:t>
            </a:r>
          </a:p>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rPr>
              <a:t>output</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out );</a:t>
            </a:r>
          </a:p>
          <a:p>
            <a:pPr marL="0" marR="0" lvl="0" indent="0" algn="l" defTabSz="1019175" eaLnBrk="0" fontAlgn="base" latinLnBrk="0" hangingPunct="0">
              <a:lnSpc>
                <a:spcPct val="100000"/>
              </a:lnSpc>
              <a:spcBef>
                <a:spcPct val="0"/>
              </a:spcBef>
              <a:spcAft>
                <a:spcPct val="0"/>
              </a:spcAft>
              <a:buClrTx/>
              <a:buSzTx/>
              <a:buFontTx/>
              <a:buNone/>
              <a:tabLst/>
              <a:defRPr/>
            </a:pPr>
            <a:endPar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ndParaRPr>
          </a:p>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zh-TW" sz="1800" b="1" i="0" u="none" strike="noStrike" kern="0" cap="none" spc="0" normalizeH="0" baseline="0" noProof="0" dirty="0">
                <a:ln>
                  <a:noFill/>
                </a:ln>
                <a:solidFill>
                  <a:srgbClr val="009900"/>
                </a:solidFill>
                <a:effectLst/>
                <a:uLnTx/>
                <a:uFillTx/>
                <a:latin typeface="Courier New" panose="02070309020205020404" pitchFamily="49" charset="0"/>
              </a:rPr>
              <a:t>wire</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out, t0, t1;</a:t>
            </a:r>
          </a:p>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rPr>
              <a:t>assign</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t0  =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[1] &amp; c)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[1] &amp; a) );</a:t>
            </a:r>
          </a:p>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rPr>
              <a:t>assign</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t1  =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[1] &amp; d)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[1] &amp; b) );</a:t>
            </a:r>
          </a:p>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a:t>
            </a:r>
            <a:r>
              <a:rPr kumimoji="0" lang="en-US" altLang="zh-TW" sz="1800" b="1" i="0" u="none" strike="noStrike" kern="0" cap="none" spc="0" normalizeH="0" baseline="0" noProof="0" dirty="0">
                <a:ln>
                  <a:noFill/>
                </a:ln>
                <a:solidFill>
                  <a:srgbClr val="3333CC"/>
                </a:solidFill>
                <a:effectLst/>
                <a:uLnTx/>
                <a:uFillTx/>
                <a:latin typeface="Courier New" panose="02070309020205020404" pitchFamily="49" charset="0"/>
              </a:rPr>
              <a:t>assign</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 out = ~( (t0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[0]) &amp; (t1 | ~</a:t>
            </a:r>
            <a:r>
              <a:rPr kumimoji="0" lang="en-US" altLang="zh-TW" sz="1800" b="1" i="0" u="none" strike="noStrike" kern="0" cap="none" spc="0" normalizeH="0" baseline="0" noProof="0" dirty="0" err="1">
                <a:ln>
                  <a:noFill/>
                </a:ln>
                <a:solidFill>
                  <a:srgbClr val="000000"/>
                </a:solidFill>
                <a:effectLst/>
                <a:uLnTx/>
                <a:uFillTx/>
                <a:latin typeface="Courier New" panose="02070309020205020404" pitchFamily="49" charset="0"/>
              </a:rPr>
              <a:t>sel</a:t>
            </a:r>
            <a:r>
              <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rPr>
              <a:t>[0]) );</a:t>
            </a:r>
          </a:p>
          <a:p>
            <a:pPr marL="0" marR="0" lvl="0" indent="0" algn="l" defTabSz="1019175" eaLnBrk="0" fontAlgn="base" latinLnBrk="0" hangingPunct="0">
              <a:lnSpc>
                <a:spcPct val="100000"/>
              </a:lnSpc>
              <a:spcBef>
                <a:spcPct val="0"/>
              </a:spcBef>
              <a:spcAft>
                <a:spcPct val="0"/>
              </a:spcAft>
              <a:buClrTx/>
              <a:buSzTx/>
              <a:buFontTx/>
              <a:buNone/>
              <a:tabLst/>
              <a:defRPr/>
            </a:pPr>
            <a:endParaRPr kumimoji="0" lang="en-US" altLang="zh-TW" sz="1800" b="1" i="0" u="none" strike="noStrike" kern="0" cap="none" spc="0" normalizeH="0" baseline="0" noProof="0" dirty="0">
              <a:ln>
                <a:noFill/>
              </a:ln>
              <a:solidFill>
                <a:srgbClr val="000000"/>
              </a:solidFill>
              <a:effectLst/>
              <a:uLnTx/>
              <a:uFillTx/>
              <a:latin typeface="Courier New" panose="02070309020205020404" pitchFamily="49" charset="0"/>
            </a:endParaRPr>
          </a:p>
          <a:p>
            <a:pPr marL="0" marR="0" lvl="0" indent="0" algn="l" defTabSz="1019175"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err="1">
                <a:ln>
                  <a:noFill/>
                </a:ln>
                <a:solidFill>
                  <a:srgbClr val="3333CC"/>
                </a:solidFill>
                <a:effectLst/>
                <a:uLnTx/>
                <a:uFillTx/>
                <a:latin typeface="Courier New" panose="02070309020205020404" pitchFamily="49" charset="0"/>
              </a:rPr>
              <a:t>endmodule</a:t>
            </a:r>
            <a:r>
              <a:rPr kumimoji="0" lang="en-US" altLang="zh-TW" sz="2000" b="1" i="0" u="none" strike="noStrike" kern="0" cap="none" spc="0" normalizeH="0" baseline="0" noProof="0" dirty="0">
                <a:ln>
                  <a:noFill/>
                </a:ln>
                <a:solidFill>
                  <a:srgbClr val="000000"/>
                </a:solidFill>
                <a:effectLst/>
                <a:uLnTx/>
                <a:uFillTx/>
                <a:latin typeface="Tekton" pitchFamily="34" charset="0"/>
              </a:rPr>
              <a:t> </a:t>
            </a:r>
          </a:p>
        </p:txBody>
      </p:sp>
      <p:sp>
        <p:nvSpPr>
          <p:cNvPr id="5" name="Text Box 4"/>
          <p:cNvSpPr txBox="1">
            <a:spLocks noChangeArrowheads="1"/>
          </p:cNvSpPr>
          <p:nvPr/>
        </p:nvSpPr>
        <p:spPr bwMode="auto">
          <a:xfrm>
            <a:off x="345803" y="4943475"/>
            <a:ext cx="6332538" cy="1200329"/>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zh-TW" sz="2400" b="1" dirty="0">
                <a:latin typeface="Arial" panose="020B0604020202020204" pitchFamily="34" charset="0"/>
              </a:rPr>
              <a:t>The </a:t>
            </a:r>
            <a:r>
              <a:rPr lang="en-US" altLang="zh-TW" sz="2400" b="1" dirty="0">
                <a:solidFill>
                  <a:srgbClr val="FF0000"/>
                </a:solidFill>
                <a:latin typeface="Arial" panose="020B0604020202020204" pitchFamily="34" charset="0"/>
              </a:rPr>
              <a:t>order</a:t>
            </a:r>
            <a:r>
              <a:rPr lang="en-US" altLang="zh-TW" sz="2400" b="1" dirty="0">
                <a:latin typeface="Arial" panose="020B0604020202020204" pitchFamily="34" charset="0"/>
              </a:rPr>
              <a:t> of these continuous  assignment statements </a:t>
            </a:r>
            <a:r>
              <a:rPr lang="en-US" altLang="zh-TW" sz="2400" b="1" dirty="0">
                <a:solidFill>
                  <a:srgbClr val="FF0000"/>
                </a:solidFill>
                <a:latin typeface="Arial" panose="020B0604020202020204" pitchFamily="34" charset="0"/>
              </a:rPr>
              <a:t>does not matter</a:t>
            </a:r>
            <a:r>
              <a:rPr lang="en-US" altLang="zh-TW" sz="2400" b="1" dirty="0">
                <a:latin typeface="Arial" panose="020B0604020202020204" pitchFamily="34" charset="0"/>
              </a:rPr>
              <a:t>. </a:t>
            </a:r>
          </a:p>
          <a:p>
            <a:pPr algn="ctr" fontAlgn="base">
              <a:spcBef>
                <a:spcPct val="0"/>
              </a:spcBef>
              <a:spcAft>
                <a:spcPct val="0"/>
              </a:spcAft>
            </a:pPr>
            <a:r>
              <a:rPr lang="en-US" altLang="zh-TW" sz="2400" b="1" dirty="0">
                <a:latin typeface="Arial" panose="020B0604020202020204" pitchFamily="34" charset="0"/>
              </a:rPr>
              <a:t>They essentially happen in parallel!</a:t>
            </a:r>
          </a:p>
        </p:txBody>
      </p:sp>
      <p:sp>
        <p:nvSpPr>
          <p:cNvPr id="6" name="矩形 5"/>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
        <p:nvSpPr>
          <p:cNvPr id="7" name="矩形 6"/>
          <p:cNvSpPr/>
          <p:nvPr/>
        </p:nvSpPr>
        <p:spPr>
          <a:xfrm>
            <a:off x="7261895" y="4996160"/>
            <a:ext cx="4320480" cy="923330"/>
          </a:xfrm>
          <a:prstGeom prst="rect">
            <a:avLst/>
          </a:prstGeom>
        </p:spPr>
        <p:txBody>
          <a:bodyPr wrap="square">
            <a:spAutoFit/>
          </a:bodyPr>
          <a:lstStyle/>
          <a:p>
            <a:r>
              <a:rPr lang="en-US" altLang="zh-TW" dirty="0"/>
              <a:t>assign out = ~( (t0 | </a:t>
            </a:r>
            <a:r>
              <a:rPr lang="en-US" altLang="zh-TW" dirty="0" err="1"/>
              <a:t>sel</a:t>
            </a:r>
            <a:r>
              <a:rPr lang="en-US" altLang="zh-TW" dirty="0"/>
              <a:t>[0]) &amp; (t1 | ~</a:t>
            </a:r>
            <a:r>
              <a:rPr lang="en-US" altLang="zh-TW" dirty="0" err="1"/>
              <a:t>sel</a:t>
            </a:r>
            <a:r>
              <a:rPr lang="en-US" altLang="zh-TW" dirty="0"/>
              <a:t>[0]) );</a:t>
            </a:r>
          </a:p>
          <a:p>
            <a:r>
              <a:rPr lang="en-US" altLang="zh-TW" dirty="0"/>
              <a:t>assign t1  = ~( (</a:t>
            </a:r>
            <a:r>
              <a:rPr lang="en-US" altLang="zh-TW" dirty="0" err="1"/>
              <a:t>sel</a:t>
            </a:r>
            <a:r>
              <a:rPr lang="en-US" altLang="zh-TW" dirty="0"/>
              <a:t>[1] &amp; d) | (~</a:t>
            </a:r>
            <a:r>
              <a:rPr lang="en-US" altLang="zh-TW" dirty="0" err="1"/>
              <a:t>sel</a:t>
            </a:r>
            <a:r>
              <a:rPr lang="en-US" altLang="zh-TW" dirty="0"/>
              <a:t>[1] &amp; b) );</a:t>
            </a:r>
          </a:p>
          <a:p>
            <a:r>
              <a:rPr lang="en-US" altLang="zh-TW" dirty="0"/>
              <a:t>assign t0  = ~( (</a:t>
            </a:r>
            <a:r>
              <a:rPr lang="en-US" altLang="zh-TW" dirty="0" err="1"/>
              <a:t>sel</a:t>
            </a:r>
            <a:r>
              <a:rPr lang="en-US" altLang="zh-TW" dirty="0"/>
              <a:t>[1] &amp; c) | (~</a:t>
            </a:r>
            <a:r>
              <a:rPr lang="en-US" altLang="zh-TW" dirty="0" err="1"/>
              <a:t>sel</a:t>
            </a:r>
            <a:r>
              <a:rPr lang="en-US" altLang="zh-TW" dirty="0"/>
              <a:t>[1] &amp; a) );</a:t>
            </a:r>
          </a:p>
        </p:txBody>
      </p:sp>
      <p:sp>
        <p:nvSpPr>
          <p:cNvPr id="8" name="文字方塊 7"/>
          <p:cNvSpPr txBox="1"/>
          <p:nvPr/>
        </p:nvSpPr>
        <p:spPr>
          <a:xfrm>
            <a:off x="7968208" y="4540806"/>
            <a:ext cx="3168240" cy="369332"/>
          </a:xfrm>
          <a:prstGeom prst="rect">
            <a:avLst/>
          </a:prstGeom>
          <a:noFill/>
        </p:spPr>
        <p:txBody>
          <a:bodyPr wrap="none" rtlCol="0">
            <a:spAutoFit/>
          </a:bodyPr>
          <a:lstStyle/>
          <a:p>
            <a:r>
              <a:rPr lang="en-US" altLang="zh-TW" dirty="0">
                <a:solidFill>
                  <a:srgbClr val="FF0000"/>
                </a:solidFill>
              </a:rPr>
              <a:t>Same result if you write like this</a:t>
            </a:r>
            <a:endParaRPr lang="zh-TW" altLang="en-US" dirty="0">
              <a:solidFill>
                <a:srgbClr val="FF0000"/>
              </a:solidFill>
            </a:endParaRPr>
          </a:p>
        </p:txBody>
      </p:sp>
      <p:grpSp>
        <p:nvGrpSpPr>
          <p:cNvPr id="12" name="群組 11"/>
          <p:cNvGrpSpPr/>
          <p:nvPr/>
        </p:nvGrpSpPr>
        <p:grpSpPr>
          <a:xfrm>
            <a:off x="8483736" y="1804244"/>
            <a:ext cx="508272" cy="625425"/>
            <a:chOff x="8483736" y="1804244"/>
            <a:chExt cx="508272" cy="625425"/>
          </a:xfrm>
        </p:grpSpPr>
        <p:sp>
          <p:nvSpPr>
            <p:cNvPr id="9" name="矩形 8"/>
            <p:cNvSpPr/>
            <p:nvPr/>
          </p:nvSpPr>
          <p:spPr>
            <a:xfrm>
              <a:off x="8483736" y="1804244"/>
              <a:ext cx="508272" cy="625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8548557" y="1932290"/>
              <a:ext cx="378630" cy="369332"/>
            </a:xfrm>
            <a:prstGeom prst="rect">
              <a:avLst/>
            </a:prstGeom>
            <a:noFill/>
          </p:spPr>
          <p:txBody>
            <a:bodyPr wrap="none" rtlCol="0">
              <a:spAutoFit/>
            </a:bodyPr>
            <a:lstStyle/>
            <a:p>
              <a:r>
                <a:rPr lang="en-US" altLang="zh-TW" dirty="0"/>
                <a:t>t0</a:t>
              </a:r>
              <a:endParaRPr lang="zh-TW" altLang="en-US" dirty="0"/>
            </a:p>
          </p:txBody>
        </p:sp>
      </p:grpSp>
      <p:grpSp>
        <p:nvGrpSpPr>
          <p:cNvPr id="13" name="群組 12"/>
          <p:cNvGrpSpPr/>
          <p:nvPr/>
        </p:nvGrpSpPr>
        <p:grpSpPr>
          <a:xfrm>
            <a:off x="8483736" y="2781548"/>
            <a:ext cx="508272" cy="625425"/>
            <a:chOff x="8483736" y="1804244"/>
            <a:chExt cx="508272" cy="625425"/>
          </a:xfrm>
        </p:grpSpPr>
        <p:sp>
          <p:nvSpPr>
            <p:cNvPr id="14" name="矩形 13"/>
            <p:cNvSpPr/>
            <p:nvPr/>
          </p:nvSpPr>
          <p:spPr>
            <a:xfrm>
              <a:off x="8483736" y="1804244"/>
              <a:ext cx="508272" cy="625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p:cNvSpPr txBox="1"/>
            <p:nvPr/>
          </p:nvSpPr>
          <p:spPr>
            <a:xfrm>
              <a:off x="8548557" y="1932290"/>
              <a:ext cx="378630" cy="369332"/>
            </a:xfrm>
            <a:prstGeom prst="rect">
              <a:avLst/>
            </a:prstGeom>
            <a:noFill/>
          </p:spPr>
          <p:txBody>
            <a:bodyPr wrap="none" rtlCol="0">
              <a:spAutoFit/>
            </a:bodyPr>
            <a:lstStyle/>
            <a:p>
              <a:r>
                <a:rPr lang="en-US" altLang="zh-TW" dirty="0"/>
                <a:t>t1</a:t>
              </a:r>
              <a:endParaRPr lang="zh-TW" altLang="en-US" dirty="0"/>
            </a:p>
          </p:txBody>
        </p:sp>
      </p:grpSp>
      <p:grpSp>
        <p:nvGrpSpPr>
          <p:cNvPr id="16" name="群組 15"/>
          <p:cNvGrpSpPr/>
          <p:nvPr/>
        </p:nvGrpSpPr>
        <p:grpSpPr>
          <a:xfrm>
            <a:off x="9696400" y="2229997"/>
            <a:ext cx="570088" cy="625425"/>
            <a:chOff x="8483736" y="1804244"/>
            <a:chExt cx="570088" cy="625425"/>
          </a:xfrm>
        </p:grpSpPr>
        <p:sp>
          <p:nvSpPr>
            <p:cNvPr id="17" name="矩形 16"/>
            <p:cNvSpPr/>
            <p:nvPr/>
          </p:nvSpPr>
          <p:spPr>
            <a:xfrm>
              <a:off x="8483736" y="1804244"/>
              <a:ext cx="508272" cy="6254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p:cNvSpPr txBox="1"/>
            <p:nvPr/>
          </p:nvSpPr>
          <p:spPr>
            <a:xfrm>
              <a:off x="8548557" y="1932290"/>
              <a:ext cx="505267" cy="369332"/>
            </a:xfrm>
            <a:prstGeom prst="rect">
              <a:avLst/>
            </a:prstGeom>
            <a:noFill/>
          </p:spPr>
          <p:txBody>
            <a:bodyPr wrap="none" rtlCol="0">
              <a:spAutoFit/>
            </a:bodyPr>
            <a:lstStyle/>
            <a:p>
              <a:r>
                <a:rPr lang="en-US" altLang="zh-TW" dirty="0"/>
                <a:t>out</a:t>
              </a:r>
              <a:endParaRPr lang="zh-TW" altLang="en-US" dirty="0"/>
            </a:p>
          </p:txBody>
        </p:sp>
      </p:grpSp>
      <p:cxnSp>
        <p:nvCxnSpPr>
          <p:cNvPr id="20" name="肘形接點 19"/>
          <p:cNvCxnSpPr>
            <a:stCxn id="9" idx="3"/>
            <a:endCxn id="18" idx="1"/>
          </p:cNvCxnSpPr>
          <p:nvPr/>
        </p:nvCxnSpPr>
        <p:spPr>
          <a:xfrm>
            <a:off x="8992008" y="2116957"/>
            <a:ext cx="769213" cy="4257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肘形接點 21"/>
          <p:cNvCxnSpPr>
            <a:stCxn id="14" idx="3"/>
            <a:endCxn id="18" idx="1"/>
          </p:cNvCxnSpPr>
          <p:nvPr/>
        </p:nvCxnSpPr>
        <p:spPr>
          <a:xfrm flipV="1">
            <a:off x="8992008" y="2542709"/>
            <a:ext cx="769213" cy="5515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8624218" y="1382310"/>
            <a:ext cx="1668214" cy="369332"/>
          </a:xfrm>
          <a:prstGeom prst="rect">
            <a:avLst/>
          </a:prstGeom>
          <a:noFill/>
        </p:spPr>
        <p:txBody>
          <a:bodyPr wrap="none" rtlCol="0">
            <a:spAutoFit/>
          </a:bodyPr>
          <a:lstStyle/>
          <a:p>
            <a:r>
              <a:rPr lang="en-US" altLang="zh-TW" dirty="0">
                <a:solidFill>
                  <a:srgbClr val="FF0000"/>
                </a:solidFill>
              </a:rPr>
              <a:t>Circuit topology</a:t>
            </a:r>
            <a:endParaRPr lang="zh-TW" altLang="en-US" dirty="0">
              <a:solidFill>
                <a:srgbClr val="FF0000"/>
              </a:solidFill>
            </a:endParaRPr>
          </a:p>
        </p:txBody>
      </p:sp>
      <p:sp>
        <p:nvSpPr>
          <p:cNvPr id="24" name="文字方塊 23"/>
          <p:cNvSpPr txBox="1"/>
          <p:nvPr/>
        </p:nvSpPr>
        <p:spPr>
          <a:xfrm>
            <a:off x="6904556" y="6024269"/>
            <a:ext cx="4765535" cy="369332"/>
          </a:xfrm>
          <a:prstGeom prst="rect">
            <a:avLst/>
          </a:prstGeom>
          <a:noFill/>
        </p:spPr>
        <p:txBody>
          <a:bodyPr wrap="none" rtlCol="0">
            <a:spAutoFit/>
          </a:bodyPr>
          <a:lstStyle/>
          <a:p>
            <a:r>
              <a:rPr lang="en-US" altLang="zh-TW" b="1" dirty="0">
                <a:solidFill>
                  <a:srgbClr val="FF0000"/>
                </a:solidFill>
              </a:rPr>
              <a:t>But better to follow the circuit topological order</a:t>
            </a:r>
            <a:endParaRPr lang="zh-TW" altLang="en-US" b="1" dirty="0">
              <a:solidFill>
                <a:srgbClr val="FF0000"/>
              </a:solidFill>
            </a:endParaRPr>
          </a:p>
        </p:txBody>
      </p:sp>
      <p:cxnSp>
        <p:nvCxnSpPr>
          <p:cNvPr id="26" name="直線單箭頭接點 25"/>
          <p:cNvCxnSpPr/>
          <p:nvPr/>
        </p:nvCxnSpPr>
        <p:spPr>
          <a:xfrm flipH="1" flipV="1">
            <a:off x="6096000" y="4005064"/>
            <a:ext cx="936104" cy="21387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5582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4"/>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P spid="8"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Procedural blocks</a:t>
            </a:r>
            <a:br>
              <a:rPr lang="en-US" altLang="zh-TW" dirty="0"/>
            </a:br>
            <a:endParaRPr lang="zh-TW" altLang="en-US" dirty="0"/>
          </a:p>
        </p:txBody>
      </p:sp>
      <p:sp>
        <p:nvSpPr>
          <p:cNvPr id="5" name="文字版面配置區 4"/>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2545298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Procedural blocks</a:t>
            </a:r>
            <a:endParaRPr lang="zh-TW" altLang="en-US" dirty="0"/>
          </a:p>
        </p:txBody>
      </p:sp>
      <p:sp>
        <p:nvSpPr>
          <p:cNvPr id="3" name="內容版面配置區 2"/>
          <p:cNvSpPr>
            <a:spLocks noGrp="1"/>
          </p:cNvSpPr>
          <p:nvPr>
            <p:ph idx="1"/>
          </p:nvPr>
        </p:nvSpPr>
        <p:spPr/>
        <p:txBody>
          <a:bodyPr/>
          <a:lstStyle/>
          <a:p>
            <a:pPr marL="355600" marR="988060" indent="-343535">
              <a:spcBef>
                <a:spcPts val="100"/>
              </a:spcBef>
              <a:buFont typeface="Arial"/>
              <a:buChar char="•"/>
              <a:tabLst>
                <a:tab pos="355600" algn="l"/>
                <a:tab pos="356235" algn="l"/>
              </a:tabLst>
            </a:pPr>
            <a:r>
              <a:rPr lang="en-US" altLang="zh-TW" sz="3000" spc="-15" dirty="0">
                <a:latin typeface="Calibri"/>
                <a:cs typeface="Calibri"/>
              </a:rPr>
              <a:t>Each </a:t>
            </a:r>
            <a:r>
              <a:rPr lang="en-US" altLang="zh-TW" sz="3000" spc="-20" dirty="0">
                <a:latin typeface="Calibri"/>
                <a:cs typeface="Calibri"/>
              </a:rPr>
              <a:t>procedural </a:t>
            </a:r>
            <a:r>
              <a:rPr lang="en-US" altLang="zh-TW" sz="3000" spc="-5" dirty="0">
                <a:latin typeface="Calibri"/>
                <a:cs typeface="Calibri"/>
              </a:rPr>
              <a:t>block </a:t>
            </a:r>
            <a:r>
              <a:rPr lang="en-US" altLang="zh-TW" sz="3000" spc="-15" dirty="0">
                <a:latin typeface="Calibri"/>
                <a:cs typeface="Calibri"/>
              </a:rPr>
              <a:t>represent </a:t>
            </a:r>
            <a:r>
              <a:rPr lang="en-US" altLang="zh-TW" sz="3000" dirty="0">
                <a:latin typeface="Calibri"/>
                <a:cs typeface="Calibri"/>
              </a:rPr>
              <a:t>a </a:t>
            </a:r>
            <a:r>
              <a:rPr lang="en-US" altLang="zh-TW" sz="3000" spc="-20" dirty="0">
                <a:latin typeface="Calibri"/>
                <a:cs typeface="Calibri"/>
              </a:rPr>
              <a:t>separate  </a:t>
            </a:r>
            <a:r>
              <a:rPr lang="en-US" altLang="zh-TW" sz="3000" spc="-5" dirty="0">
                <a:latin typeface="Calibri"/>
                <a:cs typeface="Calibri"/>
              </a:rPr>
              <a:t>activity </a:t>
            </a:r>
            <a:r>
              <a:rPr lang="en-US" altLang="zh-TW" sz="3000" spc="-10" dirty="0">
                <a:latin typeface="Calibri"/>
                <a:cs typeface="Calibri"/>
              </a:rPr>
              <a:t>flow </a:t>
            </a:r>
            <a:r>
              <a:rPr lang="en-US" altLang="zh-TW" sz="3000" dirty="0">
                <a:latin typeface="Calibri"/>
                <a:cs typeface="Calibri"/>
              </a:rPr>
              <a:t>in</a:t>
            </a:r>
            <a:r>
              <a:rPr lang="en-US" altLang="zh-TW" sz="3000" spc="-15" dirty="0">
                <a:latin typeface="Calibri"/>
                <a:cs typeface="Calibri"/>
              </a:rPr>
              <a:t> </a:t>
            </a:r>
            <a:r>
              <a:rPr lang="en-US" altLang="zh-TW" sz="3000" spc="-30" dirty="0">
                <a:latin typeface="Calibri"/>
                <a:cs typeface="Calibri"/>
              </a:rPr>
              <a:t>Verilog</a:t>
            </a:r>
            <a:endParaRPr lang="en-US" altLang="zh-TW" sz="3000" dirty="0">
              <a:latin typeface="Calibri"/>
              <a:cs typeface="Calibri"/>
            </a:endParaRPr>
          </a:p>
          <a:p>
            <a:pPr marL="355600" indent="-343535">
              <a:spcBef>
                <a:spcPts val="720"/>
              </a:spcBef>
              <a:buFont typeface="Arial"/>
              <a:buChar char="•"/>
              <a:tabLst>
                <a:tab pos="355600" algn="l"/>
                <a:tab pos="356235" algn="l"/>
              </a:tabLst>
            </a:pPr>
            <a:r>
              <a:rPr lang="en-US" altLang="zh-TW" sz="3000" spc="-15" dirty="0">
                <a:latin typeface="Calibri"/>
                <a:cs typeface="Calibri"/>
              </a:rPr>
              <a:t>Procedural</a:t>
            </a:r>
            <a:r>
              <a:rPr lang="en-US" altLang="zh-TW" sz="3000" spc="-90" dirty="0">
                <a:latin typeface="Calibri"/>
                <a:cs typeface="Calibri"/>
              </a:rPr>
              <a:t> </a:t>
            </a:r>
            <a:r>
              <a:rPr lang="en-US" altLang="zh-TW" sz="3000" spc="-10" dirty="0">
                <a:latin typeface="Calibri"/>
                <a:cs typeface="Calibri"/>
              </a:rPr>
              <a:t>blocks</a:t>
            </a:r>
            <a:endParaRPr lang="en-US" altLang="zh-TW" sz="3000" dirty="0">
              <a:latin typeface="Calibri"/>
              <a:cs typeface="Calibri"/>
            </a:endParaRPr>
          </a:p>
          <a:p>
            <a:pPr marL="756285" lvl="1" indent="-287020">
              <a:spcBef>
                <a:spcPts val="655"/>
              </a:spcBef>
              <a:buFont typeface="Arial"/>
              <a:buChar char="–"/>
              <a:tabLst>
                <a:tab pos="756920" algn="l"/>
              </a:tabLst>
            </a:pPr>
            <a:r>
              <a:rPr lang="en-US" altLang="zh-TW" b="1" dirty="0">
                <a:solidFill>
                  <a:srgbClr val="006FC0"/>
                </a:solidFill>
                <a:latin typeface="Courier New" panose="02070309020205020404" pitchFamily="49" charset="0"/>
                <a:cs typeface="Courier New" panose="02070309020205020404" pitchFamily="49" charset="0"/>
              </a:rPr>
              <a:t>always</a:t>
            </a:r>
            <a:r>
              <a:rPr lang="en-US" altLang="zh-TW" spc="-785" dirty="0">
                <a:solidFill>
                  <a:srgbClr val="006FC0"/>
                </a:solidFill>
                <a:latin typeface="Consolas"/>
                <a:cs typeface="Consolas"/>
              </a:rPr>
              <a:t> </a:t>
            </a:r>
            <a:r>
              <a:rPr lang="en-US" altLang="zh-TW" sz="2600" spc="-10" dirty="0">
                <a:latin typeface="Calibri"/>
                <a:cs typeface="Calibri"/>
              </a:rPr>
              <a:t>blocks</a:t>
            </a:r>
            <a:endParaRPr lang="en-US" altLang="zh-TW" sz="2600" dirty="0">
              <a:latin typeface="Calibri"/>
              <a:cs typeface="Calibri"/>
            </a:endParaRPr>
          </a:p>
          <a:p>
            <a:pPr marL="1155700" lvl="2" indent="-229235">
              <a:spcBef>
                <a:spcPts val="555"/>
              </a:spcBef>
              <a:buFont typeface="Arial"/>
              <a:buChar char="•"/>
              <a:tabLst>
                <a:tab pos="1155700" algn="l"/>
                <a:tab pos="1156335" algn="l"/>
              </a:tabLst>
            </a:pPr>
            <a:r>
              <a:rPr lang="en-US" altLang="zh-TW" sz="2200" spc="-100" dirty="0">
                <a:latin typeface="Calibri"/>
                <a:cs typeface="Calibri"/>
              </a:rPr>
              <a:t>To </a:t>
            </a:r>
            <a:r>
              <a:rPr lang="en-US" altLang="zh-TW" sz="2200" spc="-5" dirty="0">
                <a:latin typeface="Calibri"/>
                <a:cs typeface="Calibri"/>
              </a:rPr>
              <a:t>model a </a:t>
            </a:r>
            <a:r>
              <a:rPr lang="en-US" altLang="zh-TW" sz="2200" spc="-10" dirty="0">
                <a:latin typeface="Calibri"/>
                <a:cs typeface="Calibri"/>
              </a:rPr>
              <a:t>block </a:t>
            </a:r>
            <a:r>
              <a:rPr lang="en-US" altLang="zh-TW" sz="2200" spc="-5" dirty="0">
                <a:latin typeface="Calibri"/>
                <a:cs typeface="Calibri"/>
              </a:rPr>
              <a:t>of activity </a:t>
            </a:r>
            <a:r>
              <a:rPr lang="en-US" altLang="zh-TW" sz="2200" spc="-15" dirty="0">
                <a:latin typeface="Calibri"/>
                <a:cs typeface="Calibri"/>
              </a:rPr>
              <a:t>that </a:t>
            </a:r>
            <a:r>
              <a:rPr lang="en-US" altLang="zh-TW" sz="2200" spc="-5" dirty="0">
                <a:latin typeface="Calibri"/>
                <a:cs typeface="Calibri"/>
              </a:rPr>
              <a:t>is </a:t>
            </a:r>
            <a:r>
              <a:rPr lang="en-US" altLang="zh-TW" sz="2200" spc="-15" dirty="0">
                <a:solidFill>
                  <a:srgbClr val="FF0000"/>
                </a:solidFill>
                <a:latin typeface="Calibri"/>
                <a:cs typeface="Calibri"/>
              </a:rPr>
              <a:t>repeated</a:t>
            </a:r>
            <a:r>
              <a:rPr lang="en-US" altLang="zh-TW" sz="2200" spc="200" dirty="0">
                <a:solidFill>
                  <a:srgbClr val="FF0000"/>
                </a:solidFill>
                <a:latin typeface="Calibri"/>
                <a:cs typeface="Calibri"/>
              </a:rPr>
              <a:t> </a:t>
            </a:r>
            <a:r>
              <a:rPr lang="en-US" altLang="zh-TW" sz="2200" spc="-10" dirty="0">
                <a:solidFill>
                  <a:srgbClr val="FF0000"/>
                </a:solidFill>
                <a:latin typeface="Calibri"/>
                <a:cs typeface="Calibri"/>
              </a:rPr>
              <a:t>continuously</a:t>
            </a:r>
            <a:endParaRPr lang="en-US" altLang="zh-TW" sz="2200" dirty="0">
              <a:solidFill>
                <a:srgbClr val="FF0000"/>
              </a:solidFill>
              <a:latin typeface="Calibri"/>
              <a:cs typeface="Calibri"/>
            </a:endParaRPr>
          </a:p>
          <a:p>
            <a:pPr marL="756285" lvl="1" indent="-287020">
              <a:spcBef>
                <a:spcPts val="600"/>
              </a:spcBef>
              <a:buFont typeface="Arial"/>
              <a:buChar char="–"/>
              <a:tabLst>
                <a:tab pos="756920" algn="l"/>
              </a:tabLst>
            </a:pPr>
            <a:r>
              <a:rPr lang="en-US" altLang="zh-TW" b="1" spc="-5" dirty="0">
                <a:solidFill>
                  <a:srgbClr val="006FC0"/>
                </a:solidFill>
                <a:latin typeface="Courier New" panose="02070309020205020404" pitchFamily="49" charset="0"/>
                <a:cs typeface="Courier New" panose="02070309020205020404" pitchFamily="49" charset="0"/>
              </a:rPr>
              <a:t>initial</a:t>
            </a:r>
            <a:r>
              <a:rPr lang="en-US" altLang="zh-TW" spc="-705" dirty="0">
                <a:solidFill>
                  <a:srgbClr val="006FC0"/>
                </a:solidFill>
                <a:latin typeface="Consolas"/>
                <a:cs typeface="Consolas"/>
              </a:rPr>
              <a:t> </a:t>
            </a:r>
            <a:r>
              <a:rPr lang="en-US" altLang="zh-TW" sz="2600" spc="-10" dirty="0">
                <a:latin typeface="Calibri"/>
                <a:cs typeface="Calibri"/>
              </a:rPr>
              <a:t>blocks </a:t>
            </a:r>
            <a:r>
              <a:rPr lang="en-US" altLang="zh-TW" sz="2600" i="1" spc="-5" dirty="0">
                <a:solidFill>
                  <a:srgbClr val="A6A6A6"/>
                </a:solidFill>
                <a:latin typeface="Calibri"/>
                <a:cs typeface="Calibri"/>
              </a:rPr>
              <a:t>simulation only</a:t>
            </a:r>
            <a:endParaRPr lang="en-US" altLang="zh-TW" sz="2600" dirty="0">
              <a:latin typeface="Calibri"/>
              <a:cs typeface="Calibri"/>
            </a:endParaRPr>
          </a:p>
          <a:p>
            <a:pPr marL="1155700" lvl="2" indent="-229235">
              <a:spcBef>
                <a:spcPts val="555"/>
              </a:spcBef>
              <a:buFont typeface="Arial"/>
              <a:buChar char="•"/>
              <a:tabLst>
                <a:tab pos="1155700" algn="l"/>
                <a:tab pos="1156335" algn="l"/>
              </a:tabLst>
            </a:pPr>
            <a:r>
              <a:rPr lang="en-US" altLang="zh-TW" sz="2200" spc="-100" dirty="0">
                <a:latin typeface="Calibri"/>
                <a:cs typeface="Calibri"/>
              </a:rPr>
              <a:t>To </a:t>
            </a:r>
            <a:r>
              <a:rPr lang="en-US" altLang="zh-TW" sz="2200" spc="-5" dirty="0">
                <a:latin typeface="Calibri"/>
                <a:cs typeface="Calibri"/>
              </a:rPr>
              <a:t>model a </a:t>
            </a:r>
            <a:r>
              <a:rPr lang="en-US" altLang="zh-TW" sz="2200" spc="-10" dirty="0">
                <a:latin typeface="Calibri"/>
                <a:cs typeface="Calibri"/>
              </a:rPr>
              <a:t>block </a:t>
            </a:r>
            <a:r>
              <a:rPr lang="en-US" altLang="zh-TW" sz="2200" spc="-5" dirty="0">
                <a:latin typeface="Calibri"/>
                <a:cs typeface="Calibri"/>
              </a:rPr>
              <a:t>of activity </a:t>
            </a:r>
            <a:r>
              <a:rPr lang="en-US" altLang="zh-TW" sz="2200" spc="-15" dirty="0">
                <a:latin typeface="Calibri"/>
                <a:cs typeface="Calibri"/>
              </a:rPr>
              <a:t>that </a:t>
            </a:r>
            <a:r>
              <a:rPr lang="en-US" altLang="zh-TW" sz="2200" spc="-5" dirty="0">
                <a:latin typeface="Calibri"/>
                <a:cs typeface="Calibri"/>
              </a:rPr>
              <a:t>is </a:t>
            </a:r>
            <a:r>
              <a:rPr lang="en-US" altLang="zh-TW" sz="2200" spc="-25" dirty="0">
                <a:solidFill>
                  <a:srgbClr val="FF0000"/>
                </a:solidFill>
                <a:latin typeface="Calibri"/>
                <a:cs typeface="Calibri"/>
              </a:rPr>
              <a:t>executed </a:t>
            </a:r>
            <a:r>
              <a:rPr lang="en-US" altLang="zh-TW" sz="2200" spc="-15" dirty="0">
                <a:solidFill>
                  <a:srgbClr val="FF0000"/>
                </a:solidFill>
                <a:latin typeface="Calibri"/>
                <a:cs typeface="Calibri"/>
              </a:rPr>
              <a:t>at </a:t>
            </a:r>
            <a:r>
              <a:rPr lang="en-US" altLang="zh-TW" sz="2200" spc="-5" dirty="0">
                <a:solidFill>
                  <a:srgbClr val="FF0000"/>
                </a:solidFill>
                <a:latin typeface="Calibri"/>
                <a:cs typeface="Calibri"/>
              </a:rPr>
              <a:t>the</a:t>
            </a:r>
            <a:r>
              <a:rPr lang="en-US" altLang="zh-TW" sz="2200" spc="290" dirty="0">
                <a:solidFill>
                  <a:srgbClr val="FF0000"/>
                </a:solidFill>
                <a:latin typeface="Calibri"/>
                <a:cs typeface="Calibri"/>
              </a:rPr>
              <a:t> </a:t>
            </a:r>
            <a:r>
              <a:rPr lang="en-US" altLang="zh-TW" sz="2200" spc="-10" dirty="0">
                <a:solidFill>
                  <a:srgbClr val="FF0000"/>
                </a:solidFill>
                <a:latin typeface="Calibri"/>
                <a:cs typeface="Calibri"/>
              </a:rPr>
              <a:t>beginning</a:t>
            </a:r>
            <a:endParaRPr lang="en-US" altLang="zh-TW" sz="2200" dirty="0">
              <a:solidFill>
                <a:srgbClr val="FF0000"/>
              </a:solidFill>
              <a:latin typeface="Calibri"/>
              <a:cs typeface="Calibri"/>
            </a:endParaRPr>
          </a:p>
          <a:p>
            <a:pPr marL="355600" marR="347345" indent="-343535">
              <a:spcBef>
                <a:spcPts val="665"/>
              </a:spcBef>
              <a:buFont typeface="Arial"/>
              <a:buChar char="•"/>
              <a:tabLst>
                <a:tab pos="355600" algn="l"/>
                <a:tab pos="356235" algn="l"/>
              </a:tabLst>
            </a:pPr>
            <a:r>
              <a:rPr lang="en-US" altLang="zh-TW" sz="3000" spc="-5" dirty="0">
                <a:latin typeface="Calibri"/>
                <a:cs typeface="Calibri"/>
              </a:rPr>
              <a:t>Multiple </a:t>
            </a:r>
            <a:r>
              <a:rPr lang="en-US" altLang="zh-TW" sz="3000" spc="-15" dirty="0">
                <a:latin typeface="Calibri"/>
                <a:cs typeface="Calibri"/>
              </a:rPr>
              <a:t>behavioral </a:t>
            </a:r>
            <a:r>
              <a:rPr lang="en-US" altLang="zh-TW" sz="3000" spc="-20" dirty="0">
                <a:latin typeface="Calibri"/>
                <a:cs typeface="Calibri"/>
              </a:rPr>
              <a:t>statements </a:t>
            </a:r>
            <a:r>
              <a:rPr lang="en-US" altLang="zh-TW" sz="3000" spc="-10" dirty="0">
                <a:latin typeface="Calibri"/>
                <a:cs typeface="Calibri"/>
              </a:rPr>
              <a:t>can be </a:t>
            </a:r>
            <a:r>
              <a:rPr lang="en-US" altLang="zh-TW" sz="3000" spc="-15" dirty="0">
                <a:latin typeface="Calibri"/>
                <a:cs typeface="Calibri"/>
              </a:rPr>
              <a:t>grouped  </a:t>
            </a:r>
            <a:r>
              <a:rPr lang="en-US" altLang="zh-TW" sz="3000" spc="-5" dirty="0">
                <a:latin typeface="Calibri"/>
                <a:cs typeface="Calibri"/>
              </a:rPr>
              <a:t>using </a:t>
            </a:r>
            <a:r>
              <a:rPr lang="en-US" altLang="zh-TW" sz="3000" spc="-25" dirty="0">
                <a:latin typeface="Calibri"/>
                <a:cs typeface="Calibri"/>
              </a:rPr>
              <a:t>keywords </a:t>
            </a:r>
            <a:r>
              <a:rPr lang="en-US" altLang="zh-TW" spc="-5" dirty="0">
                <a:solidFill>
                  <a:srgbClr val="006FC0"/>
                </a:solidFill>
                <a:latin typeface="Consolas"/>
                <a:cs typeface="Consolas"/>
              </a:rPr>
              <a:t>begin</a:t>
            </a:r>
            <a:r>
              <a:rPr lang="en-US" altLang="zh-TW" spc="-844" dirty="0">
                <a:solidFill>
                  <a:srgbClr val="006FC0"/>
                </a:solidFill>
                <a:latin typeface="Consolas"/>
                <a:cs typeface="Consolas"/>
              </a:rPr>
              <a:t> </a:t>
            </a:r>
            <a:r>
              <a:rPr lang="en-US" altLang="zh-TW" sz="3000" dirty="0">
                <a:latin typeface="Calibri"/>
                <a:cs typeface="Calibri"/>
              </a:rPr>
              <a:t>and </a:t>
            </a:r>
            <a:r>
              <a:rPr lang="en-US" altLang="zh-TW" spc="-10" dirty="0">
                <a:solidFill>
                  <a:srgbClr val="006FC0"/>
                </a:solidFill>
                <a:latin typeface="Consolas"/>
                <a:cs typeface="Consolas"/>
              </a:rPr>
              <a:t>end</a:t>
            </a:r>
            <a:endParaRPr lang="en-US" altLang="zh-TW" dirty="0">
              <a:latin typeface="Consolas"/>
              <a:cs typeface="Consolas"/>
            </a:endParaRPr>
          </a:p>
          <a:p>
            <a:endParaRPr lang="zh-TW" altLang="en-US" dirty="0"/>
          </a:p>
        </p:txBody>
      </p:sp>
    </p:spTree>
    <p:extLst>
      <p:ext uri="{BB962C8B-B14F-4D97-AF65-F5344CB8AC3E}">
        <p14:creationId xmlns:p14="http://schemas.microsoft.com/office/powerpoint/2010/main" val="30842649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pc="-15" dirty="0"/>
              <a:t>Procedural</a:t>
            </a:r>
            <a:r>
              <a:rPr lang="en-US" altLang="zh-TW" spc="-105" dirty="0"/>
              <a:t> </a:t>
            </a:r>
            <a:r>
              <a:rPr lang="en-US" altLang="zh-TW" dirty="0"/>
              <a:t>assignments</a:t>
            </a:r>
            <a:endParaRPr lang="zh-TW" altLang="en-US" dirty="0"/>
          </a:p>
        </p:txBody>
      </p:sp>
      <p:sp>
        <p:nvSpPr>
          <p:cNvPr id="3" name="內容版面配置區 2"/>
          <p:cNvSpPr>
            <a:spLocks noGrp="1"/>
          </p:cNvSpPr>
          <p:nvPr>
            <p:ph idx="1"/>
          </p:nvPr>
        </p:nvSpPr>
        <p:spPr/>
        <p:txBody>
          <a:bodyPr/>
          <a:lstStyle/>
          <a:p>
            <a:pPr marL="355600" indent="-343535">
              <a:spcBef>
                <a:spcPts val="819"/>
              </a:spcBef>
              <a:buFont typeface="Arial"/>
              <a:buChar char="•"/>
              <a:tabLst>
                <a:tab pos="355600" algn="l"/>
                <a:tab pos="356235" algn="l"/>
              </a:tabLst>
            </a:pPr>
            <a:r>
              <a:rPr lang="en-US" altLang="zh-TW" spc="-15" dirty="0">
                <a:latin typeface="Calibri"/>
                <a:cs typeface="Calibri"/>
              </a:rPr>
              <a:t>Procedural </a:t>
            </a:r>
            <a:r>
              <a:rPr lang="en-US" altLang="zh-TW" spc="-5" dirty="0">
                <a:latin typeface="Calibri"/>
                <a:cs typeface="Calibri"/>
              </a:rPr>
              <a:t>assignment changes </a:t>
            </a:r>
            <a:r>
              <a:rPr lang="en-US" altLang="zh-TW" dirty="0">
                <a:latin typeface="Calibri"/>
                <a:cs typeface="Calibri"/>
              </a:rPr>
              <a:t>the </a:t>
            </a:r>
            <a:r>
              <a:rPr lang="en-US" altLang="zh-TW" spc="-30" dirty="0">
                <a:latin typeface="Calibri"/>
                <a:cs typeface="Calibri"/>
              </a:rPr>
              <a:t>state </a:t>
            </a:r>
            <a:r>
              <a:rPr lang="en-US" altLang="zh-TW" spc="-5" dirty="0">
                <a:latin typeface="Calibri"/>
                <a:cs typeface="Calibri"/>
              </a:rPr>
              <a:t>of </a:t>
            </a:r>
            <a:r>
              <a:rPr lang="en-US" altLang="zh-TW" dirty="0">
                <a:latin typeface="Calibri"/>
                <a:cs typeface="Calibri"/>
              </a:rPr>
              <a:t>a</a:t>
            </a:r>
            <a:r>
              <a:rPr lang="en-US" altLang="zh-TW" spc="-60" dirty="0">
                <a:latin typeface="Calibri"/>
                <a:cs typeface="Calibri"/>
              </a:rPr>
              <a:t> </a:t>
            </a:r>
            <a:r>
              <a:rPr lang="en-US" altLang="zh-TW" spc="-15" dirty="0" err="1">
                <a:latin typeface="Calibri"/>
                <a:cs typeface="Calibri"/>
              </a:rPr>
              <a:t>reg</a:t>
            </a:r>
            <a:endParaRPr lang="en-US" altLang="zh-TW" dirty="0">
              <a:latin typeface="Calibri"/>
              <a:cs typeface="Calibri"/>
            </a:endParaRPr>
          </a:p>
          <a:p>
            <a:pPr marL="355600" marR="664210" indent="-343535">
              <a:spcBef>
                <a:spcPts val="720"/>
              </a:spcBef>
              <a:buFont typeface="Arial"/>
              <a:buChar char="•"/>
              <a:tabLst>
                <a:tab pos="355600" algn="l"/>
                <a:tab pos="356235" algn="l"/>
              </a:tabLst>
            </a:pPr>
            <a:r>
              <a:rPr lang="en-US" altLang="zh-TW" dirty="0">
                <a:latin typeface="Calibri"/>
                <a:cs typeface="Calibri"/>
              </a:rPr>
              <a:t>Used </a:t>
            </a:r>
            <a:r>
              <a:rPr lang="en-US" altLang="zh-TW" spc="-25" dirty="0">
                <a:latin typeface="Calibri"/>
                <a:cs typeface="Calibri"/>
              </a:rPr>
              <a:t>for </a:t>
            </a:r>
            <a:r>
              <a:rPr lang="en-US" altLang="zh-TW" spc="-5" dirty="0">
                <a:latin typeface="Calibri"/>
                <a:cs typeface="Calibri"/>
              </a:rPr>
              <a:t>both </a:t>
            </a:r>
            <a:r>
              <a:rPr lang="en-US" altLang="zh-TW" b="1" spc="-10" dirty="0">
                <a:latin typeface="Calibri"/>
                <a:cs typeface="Calibri"/>
              </a:rPr>
              <a:t>combinational </a:t>
            </a:r>
            <a:r>
              <a:rPr lang="en-US" altLang="zh-TW" b="1" spc="-5" dirty="0">
                <a:latin typeface="Calibri"/>
                <a:cs typeface="Calibri"/>
              </a:rPr>
              <a:t>and sequential  logic</a:t>
            </a:r>
            <a:r>
              <a:rPr lang="en-US" altLang="zh-TW" b="1" spc="-10" dirty="0">
                <a:latin typeface="Calibri"/>
                <a:cs typeface="Calibri"/>
              </a:rPr>
              <a:t> </a:t>
            </a:r>
            <a:r>
              <a:rPr lang="en-US" altLang="zh-TW" b="1" spc="-15" dirty="0">
                <a:latin typeface="Calibri"/>
                <a:cs typeface="Calibri"/>
              </a:rPr>
              <a:t>inference</a:t>
            </a:r>
            <a:endParaRPr lang="en-US" altLang="zh-TW" dirty="0">
              <a:latin typeface="Calibri"/>
              <a:cs typeface="Calibri"/>
            </a:endParaRPr>
          </a:p>
          <a:p>
            <a:pPr marL="355600" indent="-343535">
              <a:spcBef>
                <a:spcPts val="720"/>
              </a:spcBef>
              <a:buFont typeface="Arial"/>
              <a:buChar char="•"/>
              <a:tabLst>
                <a:tab pos="355600" algn="l"/>
                <a:tab pos="356235" algn="l"/>
              </a:tabLst>
            </a:pPr>
            <a:r>
              <a:rPr lang="en-US" altLang="zh-TW" dirty="0">
                <a:latin typeface="Calibri"/>
                <a:cs typeface="Calibri"/>
              </a:rPr>
              <a:t>All </a:t>
            </a:r>
            <a:r>
              <a:rPr lang="en-US" altLang="zh-TW" spc="-15" dirty="0">
                <a:latin typeface="Calibri"/>
                <a:cs typeface="Calibri"/>
              </a:rPr>
              <a:t>procedural </a:t>
            </a:r>
            <a:r>
              <a:rPr lang="en-US" altLang="zh-TW" spc="-20" dirty="0">
                <a:latin typeface="Calibri"/>
                <a:cs typeface="Calibri"/>
              </a:rPr>
              <a:t>statements </a:t>
            </a:r>
            <a:r>
              <a:rPr lang="en-US" altLang="zh-TW" spc="-10" dirty="0">
                <a:latin typeface="Calibri"/>
                <a:cs typeface="Calibri"/>
              </a:rPr>
              <a:t>must </a:t>
            </a:r>
            <a:r>
              <a:rPr lang="en-US" altLang="zh-TW" spc="-5" dirty="0">
                <a:latin typeface="Calibri"/>
                <a:cs typeface="Calibri"/>
              </a:rPr>
              <a:t>be within</a:t>
            </a:r>
            <a:r>
              <a:rPr lang="en-US" altLang="zh-TW" spc="-25" dirty="0">
                <a:latin typeface="Calibri"/>
                <a:cs typeface="Calibri"/>
              </a:rPr>
              <a:t> </a:t>
            </a:r>
            <a:r>
              <a:rPr lang="en-US" altLang="zh-TW" sz="2400" spc="-5" dirty="0">
                <a:solidFill>
                  <a:srgbClr val="006FC0"/>
                </a:solidFill>
                <a:latin typeface="Consolas"/>
                <a:cs typeface="Consolas"/>
              </a:rPr>
              <a:t>always</a:t>
            </a:r>
            <a:r>
              <a:rPr lang="en-US" altLang="zh-TW" sz="2400" dirty="0">
                <a:latin typeface="Consolas"/>
                <a:cs typeface="Consolas"/>
              </a:rPr>
              <a:t> </a:t>
            </a:r>
            <a:r>
              <a:rPr lang="en-US" altLang="zh-TW" sz="2400" spc="-5" dirty="0">
                <a:latin typeface="Calibri"/>
                <a:cs typeface="Calibri"/>
              </a:rPr>
              <a:t>(or </a:t>
            </a:r>
            <a:r>
              <a:rPr lang="en-US" altLang="zh-TW" sz="2400" spc="-5" dirty="0">
                <a:solidFill>
                  <a:srgbClr val="006FC0"/>
                </a:solidFill>
                <a:latin typeface="Consolas"/>
                <a:cs typeface="Consolas"/>
              </a:rPr>
              <a:t>initial</a:t>
            </a:r>
            <a:r>
              <a:rPr lang="en-US" altLang="zh-TW" sz="2400" spc="-5" dirty="0">
                <a:latin typeface="Calibri"/>
                <a:cs typeface="Calibri"/>
              </a:rPr>
              <a:t>) </a:t>
            </a:r>
            <a:r>
              <a:rPr lang="en-US" altLang="zh-TW" spc="-10" dirty="0">
                <a:latin typeface="Calibri"/>
                <a:cs typeface="Calibri"/>
              </a:rPr>
              <a:t>block</a:t>
            </a:r>
            <a:endParaRPr lang="en-US" altLang="zh-TW" dirty="0">
              <a:latin typeface="Calibri"/>
              <a:cs typeface="Calibri"/>
            </a:endParaRPr>
          </a:p>
          <a:p>
            <a:endParaRPr lang="zh-TW" altLang="en-US" dirty="0"/>
          </a:p>
        </p:txBody>
      </p:sp>
      <p:sp>
        <p:nvSpPr>
          <p:cNvPr id="4" name="矩形 3"/>
          <p:cNvSpPr/>
          <p:nvPr/>
        </p:nvSpPr>
        <p:spPr>
          <a:xfrm>
            <a:off x="1055440" y="3192058"/>
            <a:ext cx="3456384" cy="2123658"/>
          </a:xfrm>
          <a:prstGeom prst="rect">
            <a:avLst/>
          </a:prstGeom>
          <a:ln>
            <a:solidFill>
              <a:schemeClr val="accent1"/>
            </a:solidFill>
          </a:ln>
        </p:spPr>
        <p:txBody>
          <a:bodyPr wrap="square">
            <a:spAutoFit/>
          </a:bodyPr>
          <a:lstStyle/>
          <a:p>
            <a:endParaRPr lang="zh-TW" altLang="en-US" sz="1200" dirty="0">
              <a:solidFill>
                <a:srgbClr val="000000"/>
              </a:solidFill>
              <a:latin typeface="Consolas" panose="020B0609020204030204" pitchFamily="49" charset="0"/>
            </a:endParaRPr>
          </a:p>
          <a:p>
            <a:r>
              <a:rPr lang="en-US" altLang="zh-TW" sz="2400" dirty="0" err="1">
                <a:solidFill>
                  <a:srgbClr val="0070C0"/>
                </a:solidFill>
                <a:latin typeface="Consolas" panose="020B0609020204030204" pitchFamily="49" charset="0"/>
              </a:rPr>
              <a:t>reg</a:t>
            </a:r>
            <a:r>
              <a:rPr lang="en-US" altLang="zh-TW" sz="2400" dirty="0">
                <a:latin typeface="Consolas" panose="020B0609020204030204" pitchFamily="49" charset="0"/>
              </a:rPr>
              <a:t> A; </a:t>
            </a:r>
          </a:p>
          <a:p>
            <a:r>
              <a:rPr lang="en-US" altLang="zh-TW" sz="2400" dirty="0">
                <a:solidFill>
                  <a:srgbClr val="0070C0"/>
                </a:solidFill>
                <a:latin typeface="Consolas" panose="020B0609020204030204" pitchFamily="49" charset="0"/>
              </a:rPr>
              <a:t>always</a:t>
            </a:r>
            <a:r>
              <a:rPr lang="en-US" altLang="zh-TW" sz="2400" dirty="0">
                <a:latin typeface="Consolas" panose="020B0609020204030204" pitchFamily="49" charset="0"/>
              </a:rPr>
              <a:t> @ (B or C) </a:t>
            </a:r>
          </a:p>
          <a:p>
            <a:r>
              <a:rPr lang="en-US" altLang="zh-TW" sz="2400" dirty="0">
                <a:solidFill>
                  <a:srgbClr val="0070C0"/>
                </a:solidFill>
                <a:latin typeface="Consolas" panose="020B0609020204030204" pitchFamily="49" charset="0"/>
              </a:rPr>
              <a:t>begin</a:t>
            </a:r>
            <a:r>
              <a:rPr lang="en-US" altLang="zh-TW" sz="2400" dirty="0">
                <a:latin typeface="Consolas" panose="020B0609020204030204" pitchFamily="49" charset="0"/>
              </a:rPr>
              <a:t> </a:t>
            </a:r>
          </a:p>
          <a:p>
            <a:r>
              <a:rPr lang="en-US" altLang="zh-TW" sz="2400" dirty="0">
                <a:latin typeface="Consolas" panose="020B0609020204030204" pitchFamily="49" charset="0"/>
              </a:rPr>
              <a:t>	A = ~(B &amp; C); </a:t>
            </a:r>
          </a:p>
          <a:p>
            <a:r>
              <a:rPr lang="en-US" altLang="zh-TW" sz="2400" dirty="0">
                <a:solidFill>
                  <a:srgbClr val="0070C0"/>
                </a:solidFill>
                <a:latin typeface="Consolas" panose="020B0609020204030204" pitchFamily="49" charset="0"/>
              </a:rPr>
              <a:t>end </a:t>
            </a:r>
            <a:endParaRPr lang="zh-TW" altLang="en-US" dirty="0">
              <a:solidFill>
                <a:srgbClr val="0070C0"/>
              </a:solidFill>
            </a:endParaRPr>
          </a:p>
        </p:txBody>
      </p:sp>
      <p:cxnSp>
        <p:nvCxnSpPr>
          <p:cNvPr id="6" name="直線單箭頭接點 5"/>
          <p:cNvCxnSpPr/>
          <p:nvPr/>
        </p:nvCxnSpPr>
        <p:spPr>
          <a:xfrm flipV="1">
            <a:off x="1991544" y="4920250"/>
            <a:ext cx="144016" cy="93610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820399" y="5988537"/>
            <a:ext cx="4613058" cy="369332"/>
          </a:xfrm>
          <a:prstGeom prst="rect">
            <a:avLst/>
          </a:prstGeom>
          <a:noFill/>
        </p:spPr>
        <p:txBody>
          <a:bodyPr wrap="none" rtlCol="0">
            <a:spAutoFit/>
          </a:bodyPr>
          <a:lstStyle/>
          <a:p>
            <a:r>
              <a:rPr lang="en-US" altLang="zh-TW" dirty="0"/>
              <a:t>Output should use </a:t>
            </a:r>
            <a:r>
              <a:rPr lang="en-US" altLang="zh-TW" b="1" dirty="0" err="1">
                <a:solidFill>
                  <a:srgbClr val="FF0000"/>
                </a:solidFill>
                <a:latin typeface="Courier New" panose="02070309020205020404" pitchFamily="49" charset="0"/>
                <a:cs typeface="Courier New" panose="02070309020205020404" pitchFamily="49" charset="0"/>
              </a:rPr>
              <a:t>reg</a:t>
            </a:r>
            <a:r>
              <a:rPr lang="en-US" altLang="zh-TW" dirty="0"/>
              <a:t> declaration for variable</a:t>
            </a:r>
            <a:endParaRPr lang="zh-TW" altLang="en-US" dirty="0"/>
          </a:p>
        </p:txBody>
      </p:sp>
      <p:sp>
        <p:nvSpPr>
          <p:cNvPr id="8" name="矩形 7"/>
          <p:cNvSpPr/>
          <p:nvPr/>
        </p:nvSpPr>
        <p:spPr>
          <a:xfrm>
            <a:off x="7896200" y="3878839"/>
            <a:ext cx="3456384" cy="2123658"/>
          </a:xfrm>
          <a:prstGeom prst="rect">
            <a:avLst/>
          </a:prstGeom>
          <a:ln>
            <a:solidFill>
              <a:schemeClr val="accent1"/>
            </a:solidFill>
          </a:ln>
        </p:spPr>
        <p:txBody>
          <a:bodyPr wrap="square">
            <a:spAutoFit/>
          </a:bodyPr>
          <a:lstStyle/>
          <a:p>
            <a:endParaRPr lang="zh-TW" altLang="en-US" sz="1200" dirty="0">
              <a:solidFill>
                <a:srgbClr val="000000"/>
              </a:solidFill>
              <a:latin typeface="Consolas" panose="020B0609020204030204" pitchFamily="49" charset="0"/>
            </a:endParaRPr>
          </a:p>
          <a:p>
            <a:r>
              <a:rPr lang="en-US" altLang="zh-TW" sz="2400" b="1" dirty="0">
                <a:solidFill>
                  <a:srgbClr val="FF0000"/>
                </a:solidFill>
                <a:latin typeface="Consolas" panose="020B0609020204030204" pitchFamily="49" charset="0"/>
              </a:rPr>
              <a:t>logic</a:t>
            </a:r>
            <a:r>
              <a:rPr lang="en-US" altLang="zh-TW" sz="2400" dirty="0">
                <a:latin typeface="Consolas" panose="020B0609020204030204" pitchFamily="49" charset="0"/>
              </a:rPr>
              <a:t> A; </a:t>
            </a:r>
          </a:p>
          <a:p>
            <a:r>
              <a:rPr lang="en-US" altLang="zh-TW" sz="2400" dirty="0">
                <a:solidFill>
                  <a:srgbClr val="0070C0"/>
                </a:solidFill>
                <a:latin typeface="Consolas" panose="020B0609020204030204" pitchFamily="49" charset="0"/>
              </a:rPr>
              <a:t>always</a:t>
            </a:r>
            <a:r>
              <a:rPr lang="en-US" altLang="zh-TW" sz="2400" dirty="0">
                <a:latin typeface="Consolas" panose="020B0609020204030204" pitchFamily="49" charset="0"/>
              </a:rPr>
              <a:t> @ (B or C) </a:t>
            </a:r>
          </a:p>
          <a:p>
            <a:r>
              <a:rPr lang="en-US" altLang="zh-TW" sz="2400" dirty="0">
                <a:solidFill>
                  <a:srgbClr val="0070C0"/>
                </a:solidFill>
                <a:latin typeface="Consolas" panose="020B0609020204030204" pitchFamily="49" charset="0"/>
              </a:rPr>
              <a:t>begin</a:t>
            </a:r>
            <a:r>
              <a:rPr lang="en-US" altLang="zh-TW" sz="2400" dirty="0">
                <a:latin typeface="Consolas" panose="020B0609020204030204" pitchFamily="49" charset="0"/>
              </a:rPr>
              <a:t> </a:t>
            </a:r>
          </a:p>
          <a:p>
            <a:r>
              <a:rPr lang="en-US" altLang="zh-TW" sz="2400" dirty="0">
                <a:latin typeface="Consolas" panose="020B0609020204030204" pitchFamily="49" charset="0"/>
              </a:rPr>
              <a:t>	A = ~(B &amp; C); </a:t>
            </a:r>
          </a:p>
          <a:p>
            <a:r>
              <a:rPr lang="en-US" altLang="zh-TW" sz="2400" dirty="0">
                <a:solidFill>
                  <a:srgbClr val="0070C0"/>
                </a:solidFill>
                <a:latin typeface="Consolas" panose="020B0609020204030204" pitchFamily="49" charset="0"/>
              </a:rPr>
              <a:t>end </a:t>
            </a:r>
            <a:endParaRPr lang="zh-TW" altLang="en-US" dirty="0">
              <a:solidFill>
                <a:srgbClr val="0070C0"/>
              </a:solidFill>
            </a:endParaRPr>
          </a:p>
        </p:txBody>
      </p:sp>
      <p:sp>
        <p:nvSpPr>
          <p:cNvPr id="11" name="文字方塊 10"/>
          <p:cNvSpPr txBox="1"/>
          <p:nvPr/>
        </p:nvSpPr>
        <p:spPr>
          <a:xfrm>
            <a:off x="8904312" y="3161070"/>
            <a:ext cx="1635128" cy="646331"/>
          </a:xfrm>
          <a:prstGeom prst="rect">
            <a:avLst/>
          </a:prstGeom>
          <a:noFill/>
        </p:spPr>
        <p:txBody>
          <a:bodyPr wrap="none" rtlCol="0">
            <a:spAutoFit/>
          </a:bodyPr>
          <a:lstStyle/>
          <a:p>
            <a:r>
              <a:rPr lang="en-US" altLang="zh-TW" dirty="0"/>
              <a:t>Feel confusing?</a:t>
            </a:r>
          </a:p>
          <a:p>
            <a:r>
              <a:rPr lang="en-US" altLang="zh-TW" dirty="0"/>
              <a:t>Use </a:t>
            </a:r>
            <a:r>
              <a:rPr lang="en-US" altLang="zh-TW" b="1" dirty="0">
                <a:solidFill>
                  <a:srgbClr val="FF0000"/>
                </a:solidFill>
                <a:latin typeface="Courier New" panose="02070309020205020404" pitchFamily="49" charset="0"/>
                <a:cs typeface="Courier New" panose="02070309020205020404" pitchFamily="49" charset="0"/>
              </a:rPr>
              <a:t>logic</a:t>
            </a:r>
            <a:endParaRPr lang="zh-TW" altLang="en-US" b="1" dirty="0">
              <a:solidFill>
                <a:srgbClr val="FF0000"/>
              </a:solidFill>
              <a:latin typeface="Courier New" panose="02070309020205020404" pitchFamily="49" charset="0"/>
              <a:cs typeface="Courier New" panose="02070309020205020404" pitchFamily="49" charset="0"/>
            </a:endParaRPr>
          </a:p>
        </p:txBody>
      </p:sp>
      <p:cxnSp>
        <p:nvCxnSpPr>
          <p:cNvPr id="13" name="肘形接點 12"/>
          <p:cNvCxnSpPr/>
          <p:nvPr/>
        </p:nvCxnSpPr>
        <p:spPr>
          <a:xfrm rot="5400000" flipH="1" flipV="1">
            <a:off x="-165560" y="4630984"/>
            <a:ext cx="2331959" cy="360040"/>
          </a:xfrm>
          <a:prstGeom prst="bentConnector3">
            <a:avLst>
              <a:gd name="adj1" fmla="val 99254"/>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H="1" flipV="1">
            <a:off x="3676836" y="4149080"/>
            <a:ext cx="1136812" cy="19781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字方塊 20"/>
          <p:cNvSpPr txBox="1"/>
          <p:nvPr/>
        </p:nvSpPr>
        <p:spPr>
          <a:xfrm>
            <a:off x="4813648" y="4017138"/>
            <a:ext cx="2304256" cy="923330"/>
          </a:xfrm>
          <a:prstGeom prst="rect">
            <a:avLst/>
          </a:prstGeom>
          <a:noFill/>
        </p:spPr>
        <p:txBody>
          <a:bodyPr wrap="square" rtlCol="0">
            <a:spAutoFit/>
          </a:bodyPr>
          <a:lstStyle/>
          <a:p>
            <a:r>
              <a:rPr lang="en-US" altLang="zh-TW" dirty="0"/>
              <a:t>Sensitivity list</a:t>
            </a:r>
          </a:p>
          <a:p>
            <a:r>
              <a:rPr lang="en-US" altLang="zh-TW" dirty="0"/>
              <a:t>Signal changes triggers actions in the body</a:t>
            </a:r>
            <a:endParaRPr lang="zh-TW" altLang="en-US" dirty="0"/>
          </a:p>
        </p:txBody>
      </p:sp>
    </p:spTree>
    <p:extLst>
      <p:ext uri="{BB962C8B-B14F-4D97-AF65-F5344CB8AC3E}">
        <p14:creationId xmlns:p14="http://schemas.microsoft.com/office/powerpoint/2010/main" val="196775816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Always blocks have parallel inter-block and sequential intra-block semantics </a:t>
            </a:r>
            <a:endParaRPr lang="zh-TW" altLang="en-US" dirty="0"/>
          </a:p>
        </p:txBody>
      </p:sp>
      <p:sp>
        <p:nvSpPr>
          <p:cNvPr id="3" name="Text Box 3"/>
          <p:cNvSpPr txBox="1">
            <a:spLocks noChangeArrowheads="1"/>
          </p:cNvSpPr>
          <p:nvPr/>
        </p:nvSpPr>
        <p:spPr bwMode="auto">
          <a:xfrm>
            <a:off x="587375" y="1524000"/>
            <a:ext cx="7947025" cy="41798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TW" sz="1800" b="1">
                <a:solidFill>
                  <a:srgbClr val="3333CC"/>
                </a:solidFill>
                <a:latin typeface="Courier New" panose="02070309020205020404" pitchFamily="49" charset="0"/>
              </a:rPr>
              <a:t>module</a:t>
            </a:r>
            <a:r>
              <a:rPr lang="en-US" altLang="zh-TW" sz="1800" b="1">
                <a:solidFill>
                  <a:srgbClr val="000000"/>
                </a:solidFill>
                <a:latin typeface="Courier New" panose="02070309020205020404" pitchFamily="49" charset="0"/>
              </a:rPr>
              <a:t> mux4( </a:t>
            </a:r>
            <a:r>
              <a:rPr lang="en-US" altLang="zh-TW" sz="1800" b="1">
                <a:solidFill>
                  <a:srgbClr val="009900"/>
                </a:solidFill>
                <a:latin typeface="Courier New" panose="02070309020205020404" pitchFamily="49" charset="0"/>
              </a:rPr>
              <a:t>input</a:t>
            </a:r>
            <a:r>
              <a:rPr lang="en-US" altLang="zh-TW" sz="1800" b="1">
                <a:solidFill>
                  <a:srgbClr val="000000"/>
                </a:solidFill>
                <a:latin typeface="Courier New" panose="02070309020205020404" pitchFamily="49" charset="0"/>
              </a:rPr>
              <a:t>  a, b, c, d</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009900"/>
                </a:solidFill>
                <a:latin typeface="Courier New" panose="02070309020205020404" pitchFamily="49" charset="0"/>
              </a:rPr>
              <a:t>input [1:0]</a:t>
            </a:r>
            <a:r>
              <a:rPr lang="en-US" altLang="zh-TW" sz="1800" b="1">
                <a:solidFill>
                  <a:srgbClr val="000000"/>
                </a:solidFill>
                <a:latin typeface="Courier New" panose="02070309020205020404" pitchFamily="49" charset="0"/>
              </a:rPr>
              <a:t> sel,</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009900"/>
                </a:solidFill>
                <a:latin typeface="Courier New" panose="02070309020205020404" pitchFamily="49" charset="0"/>
              </a:rPr>
              <a:t>output</a:t>
            </a:r>
            <a:r>
              <a:rPr lang="en-US" altLang="zh-TW" sz="1800" b="1">
                <a:solidFill>
                  <a:srgbClr val="000000"/>
                </a:solidFill>
                <a:latin typeface="Courier New" panose="02070309020205020404" pitchFamily="49" charset="0"/>
              </a:rPr>
              <a:t> out );</a:t>
            </a:r>
          </a:p>
          <a:p>
            <a:pPr eaLnBrk="0" fontAlgn="base" hangingPunct="0">
              <a:spcBef>
                <a:spcPct val="0"/>
              </a:spcBef>
              <a:spcAft>
                <a:spcPct val="0"/>
              </a:spcAft>
            </a:pP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009900"/>
                </a:solidFill>
                <a:latin typeface="Courier New" panose="02070309020205020404" pitchFamily="49" charset="0"/>
              </a:rPr>
              <a:t>reg</a:t>
            </a:r>
            <a:r>
              <a:rPr lang="en-US" altLang="zh-TW" sz="1800" b="1">
                <a:solidFill>
                  <a:srgbClr val="000000"/>
                </a:solidFill>
                <a:latin typeface="Courier New" panose="02070309020205020404" pitchFamily="49" charset="0"/>
              </a:rPr>
              <a:t> out, t0, t1;</a:t>
            </a:r>
          </a:p>
          <a:p>
            <a:pPr eaLnBrk="0" fontAlgn="base" hangingPunct="0">
              <a:spcBef>
                <a:spcPct val="0"/>
              </a:spcBef>
              <a:spcAft>
                <a:spcPct val="0"/>
              </a:spcAft>
            </a:pP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always</a:t>
            </a: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a:t>
            </a:r>
            <a:r>
              <a:rPr lang="en-US" altLang="zh-TW" sz="1800" b="1">
                <a:solidFill>
                  <a:srgbClr val="000000"/>
                </a:solidFill>
                <a:latin typeface="Courier New" panose="02070309020205020404" pitchFamily="49" charset="0"/>
              </a:rPr>
              <a:t>( a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b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c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d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sel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begin</a:t>
            </a: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000000"/>
                </a:solidFill>
                <a:latin typeface="Courier New" panose="02070309020205020404" pitchFamily="49" charset="0"/>
              </a:rPr>
              <a:t>    t0  = ~( (sel[1] &amp; c) | (~sel[1] &amp; a)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t1  = ~( (sel[1] &amp; d) | (~sel[1] &amp; b)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out = ~( (t0 | sel[0]) &amp; (t1 | ~sel[0])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end</a:t>
            </a:r>
          </a:p>
          <a:p>
            <a:pPr eaLnBrk="0" fontAlgn="base" hangingPunct="0">
              <a:spcBef>
                <a:spcPct val="0"/>
              </a:spcBef>
              <a:spcAft>
                <a:spcPct val="0"/>
              </a:spcAft>
            </a:pP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3333CC"/>
                </a:solidFill>
                <a:latin typeface="Courier New" panose="02070309020205020404" pitchFamily="49" charset="0"/>
              </a:rPr>
              <a:t>endmodule</a:t>
            </a:r>
            <a:r>
              <a:rPr lang="en-US" altLang="zh-TW" sz="2000" b="1">
                <a:solidFill>
                  <a:srgbClr val="000000"/>
                </a:solidFill>
                <a:latin typeface="Tekton" pitchFamily="34" charset="0"/>
              </a:rPr>
              <a:t> </a:t>
            </a:r>
          </a:p>
        </p:txBody>
      </p:sp>
      <p:sp>
        <p:nvSpPr>
          <p:cNvPr id="4" name="Text Box 4"/>
          <p:cNvSpPr txBox="1">
            <a:spLocks noChangeArrowheads="1"/>
          </p:cNvSpPr>
          <p:nvPr/>
        </p:nvSpPr>
        <p:spPr bwMode="auto">
          <a:xfrm>
            <a:off x="2819400" y="4984750"/>
            <a:ext cx="4876800" cy="1200329"/>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zh-TW" sz="2400" b="1" dirty="0">
                <a:latin typeface="Arial" panose="020B0604020202020204" pitchFamily="34" charset="0"/>
              </a:rPr>
              <a:t>The always block </a:t>
            </a:r>
            <a:r>
              <a:rPr lang="en-US" altLang="zh-TW" sz="2400" b="1" dirty="0">
                <a:solidFill>
                  <a:srgbClr val="FF0000"/>
                </a:solidFill>
                <a:latin typeface="Arial" panose="020B0604020202020204" pitchFamily="34" charset="0"/>
              </a:rPr>
              <a:t>run once </a:t>
            </a:r>
            <a:r>
              <a:rPr lang="en-US" altLang="zh-TW" sz="2400" b="1" dirty="0">
                <a:latin typeface="Arial" panose="020B0604020202020204" pitchFamily="34" charset="0"/>
              </a:rPr>
              <a:t>whenever a </a:t>
            </a:r>
            <a:r>
              <a:rPr lang="en-US" altLang="zh-TW" sz="2400" b="1" dirty="0">
                <a:solidFill>
                  <a:srgbClr val="FF0000"/>
                </a:solidFill>
                <a:latin typeface="Arial" panose="020B0604020202020204" pitchFamily="34" charset="0"/>
              </a:rPr>
              <a:t>signal in its sensitivity list changes</a:t>
            </a:r>
          </a:p>
        </p:txBody>
      </p:sp>
      <p:sp>
        <p:nvSpPr>
          <p:cNvPr id="5" name="Freeform 6"/>
          <p:cNvSpPr>
            <a:spLocks/>
          </p:cNvSpPr>
          <p:nvPr/>
        </p:nvSpPr>
        <p:spPr bwMode="auto">
          <a:xfrm>
            <a:off x="5943600" y="3124200"/>
            <a:ext cx="1955800" cy="1828800"/>
          </a:xfrm>
          <a:custGeom>
            <a:avLst/>
            <a:gdLst>
              <a:gd name="T0" fmla="*/ 0 w 1232"/>
              <a:gd name="T1" fmla="*/ 152 h 1064"/>
              <a:gd name="T2" fmla="*/ 1056 w 1232"/>
              <a:gd name="T3" fmla="*/ 152 h 1064"/>
              <a:gd name="T4" fmla="*/ 1056 w 1232"/>
              <a:gd name="T5" fmla="*/ 1064 h 1064"/>
            </a:gdLst>
            <a:ahLst/>
            <a:cxnLst>
              <a:cxn ang="0">
                <a:pos x="T0" y="T1"/>
              </a:cxn>
              <a:cxn ang="0">
                <a:pos x="T2" y="T3"/>
              </a:cxn>
              <a:cxn ang="0">
                <a:pos x="T4" y="T5"/>
              </a:cxn>
            </a:cxnLst>
            <a:rect l="0" t="0" r="r" b="b"/>
            <a:pathLst>
              <a:path w="1232" h="1064">
                <a:moveTo>
                  <a:pt x="0" y="152"/>
                </a:moveTo>
                <a:cubicBezTo>
                  <a:pt x="440" y="76"/>
                  <a:pt x="880" y="0"/>
                  <a:pt x="1056" y="152"/>
                </a:cubicBezTo>
                <a:cubicBezTo>
                  <a:pt x="1232" y="304"/>
                  <a:pt x="1144" y="684"/>
                  <a:pt x="1056" y="1064"/>
                </a:cubicBezTo>
              </a:path>
            </a:pathLst>
          </a:custGeom>
          <a:noFill/>
          <a:ln w="50800" cap="flat" cmpd="sng">
            <a:solidFill>
              <a:srgbClr val="FF0000"/>
            </a:solidFill>
            <a:prstDash val="solid"/>
            <a:round/>
            <a:headEnd type="arrow" w="med" len="med"/>
            <a:tailEnd type="none" w="med" len="med"/>
          </a:ln>
          <a:effectLst/>
          <a:extLst>
            <a:ext uri="{909E8E84-426E-40DD-AFC4-6F175D3DCCD1}">
              <a14:hiddenFill xmlns:a14="http://schemas.microsoft.com/office/drawing/2010/main">
                <a:solidFill>
                  <a:srgbClr val="629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fontAlgn="base">
              <a:spcBef>
                <a:spcPct val="0"/>
              </a:spcBef>
              <a:spcAft>
                <a:spcPct val="0"/>
              </a:spcAft>
            </a:pPr>
            <a:endParaRPr lang="zh-TW" altLang="en-US" sz="2000" b="1">
              <a:solidFill>
                <a:srgbClr val="000000"/>
              </a:solidFill>
              <a:latin typeface="Arial" panose="020B0604020202020204" pitchFamily="34" charset="0"/>
            </a:endParaRPr>
          </a:p>
        </p:txBody>
      </p:sp>
      <p:sp>
        <p:nvSpPr>
          <p:cNvPr id="6" name="矩形 5"/>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
        <p:nvSpPr>
          <p:cNvPr id="7" name="文字方塊 6"/>
          <p:cNvSpPr txBox="1"/>
          <p:nvPr/>
        </p:nvSpPr>
        <p:spPr>
          <a:xfrm>
            <a:off x="7899400" y="3789040"/>
            <a:ext cx="4102020" cy="923330"/>
          </a:xfrm>
          <a:prstGeom prst="rect">
            <a:avLst/>
          </a:prstGeom>
          <a:noFill/>
        </p:spPr>
        <p:txBody>
          <a:bodyPr wrap="none" rtlCol="0">
            <a:spAutoFit/>
          </a:bodyPr>
          <a:lstStyle/>
          <a:p>
            <a:r>
              <a:rPr lang="en-US" altLang="zh-TW" b="1" dirty="0">
                <a:solidFill>
                  <a:srgbClr val="FF0000"/>
                </a:solidFill>
              </a:rPr>
              <a:t>ORDER MATTERS </a:t>
            </a:r>
            <a:r>
              <a:rPr lang="en-US" altLang="zh-TW" dirty="0"/>
              <a:t>in procedural blocks</a:t>
            </a:r>
          </a:p>
          <a:p>
            <a:r>
              <a:rPr lang="en-US" altLang="zh-TW" dirty="0"/>
              <a:t>Executed sequentially from top to bottom</a:t>
            </a:r>
          </a:p>
          <a:p>
            <a:endParaRPr lang="zh-TW" altLang="en-US" dirty="0"/>
          </a:p>
        </p:txBody>
      </p:sp>
    </p:spTree>
    <p:extLst>
      <p:ext uri="{BB962C8B-B14F-4D97-AF65-F5344CB8AC3E}">
        <p14:creationId xmlns:p14="http://schemas.microsoft.com/office/powerpoint/2010/main" val="31327576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Sensitivity List in always</a:t>
            </a:r>
            <a:endParaRPr lang="zh-TW" altLang="en-US" dirty="0"/>
          </a:p>
        </p:txBody>
      </p:sp>
      <p:sp>
        <p:nvSpPr>
          <p:cNvPr id="3" name="Text Box 3"/>
          <p:cNvSpPr txBox="1">
            <a:spLocks noChangeArrowheads="1"/>
          </p:cNvSpPr>
          <p:nvPr/>
        </p:nvSpPr>
        <p:spPr bwMode="auto">
          <a:xfrm>
            <a:off x="587375" y="1524000"/>
            <a:ext cx="7947025" cy="41798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TW" sz="1800" b="1">
                <a:solidFill>
                  <a:srgbClr val="3333CC"/>
                </a:solidFill>
                <a:latin typeface="Courier New" panose="02070309020205020404" pitchFamily="49" charset="0"/>
              </a:rPr>
              <a:t>module</a:t>
            </a:r>
            <a:r>
              <a:rPr lang="en-US" altLang="zh-TW" sz="1800" b="1">
                <a:solidFill>
                  <a:srgbClr val="000000"/>
                </a:solidFill>
                <a:latin typeface="Courier New" panose="02070309020205020404" pitchFamily="49" charset="0"/>
              </a:rPr>
              <a:t> mux4( </a:t>
            </a:r>
            <a:r>
              <a:rPr lang="en-US" altLang="zh-TW" sz="1800" b="1">
                <a:solidFill>
                  <a:srgbClr val="009900"/>
                </a:solidFill>
                <a:latin typeface="Courier New" panose="02070309020205020404" pitchFamily="49" charset="0"/>
              </a:rPr>
              <a:t>input</a:t>
            </a:r>
            <a:r>
              <a:rPr lang="en-US" altLang="zh-TW" sz="1800" b="1">
                <a:solidFill>
                  <a:srgbClr val="000000"/>
                </a:solidFill>
                <a:latin typeface="Courier New" panose="02070309020205020404" pitchFamily="49" charset="0"/>
              </a:rPr>
              <a:t>  a, b, c, d</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009900"/>
                </a:solidFill>
                <a:latin typeface="Courier New" panose="02070309020205020404" pitchFamily="49" charset="0"/>
              </a:rPr>
              <a:t>input [1:0]</a:t>
            </a:r>
            <a:r>
              <a:rPr lang="en-US" altLang="zh-TW" sz="1800" b="1">
                <a:solidFill>
                  <a:srgbClr val="000000"/>
                </a:solidFill>
                <a:latin typeface="Courier New" panose="02070309020205020404" pitchFamily="49" charset="0"/>
              </a:rPr>
              <a:t> sel,</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009900"/>
                </a:solidFill>
                <a:latin typeface="Courier New" panose="02070309020205020404" pitchFamily="49" charset="0"/>
              </a:rPr>
              <a:t>output</a:t>
            </a:r>
            <a:r>
              <a:rPr lang="en-US" altLang="zh-TW" sz="1800" b="1">
                <a:solidFill>
                  <a:srgbClr val="000000"/>
                </a:solidFill>
                <a:latin typeface="Courier New" panose="02070309020205020404" pitchFamily="49" charset="0"/>
              </a:rPr>
              <a:t> out );</a:t>
            </a:r>
          </a:p>
          <a:p>
            <a:pPr eaLnBrk="0" fontAlgn="base" hangingPunct="0">
              <a:spcBef>
                <a:spcPct val="0"/>
              </a:spcBef>
              <a:spcAft>
                <a:spcPct val="0"/>
              </a:spcAft>
            </a:pP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009900"/>
                </a:solidFill>
                <a:latin typeface="Courier New" panose="02070309020205020404" pitchFamily="49" charset="0"/>
              </a:rPr>
              <a:t>reg</a:t>
            </a:r>
            <a:r>
              <a:rPr lang="en-US" altLang="zh-TW" sz="1800" b="1">
                <a:solidFill>
                  <a:srgbClr val="000000"/>
                </a:solidFill>
                <a:latin typeface="Courier New" panose="02070309020205020404" pitchFamily="49" charset="0"/>
              </a:rPr>
              <a:t> out, t0, t1;</a:t>
            </a:r>
          </a:p>
          <a:p>
            <a:pPr eaLnBrk="0" fontAlgn="base" hangingPunct="0">
              <a:spcBef>
                <a:spcPct val="0"/>
              </a:spcBef>
              <a:spcAft>
                <a:spcPct val="0"/>
              </a:spcAft>
            </a:pP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always</a:t>
            </a: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a:t>
            </a:r>
            <a:r>
              <a:rPr lang="en-US" altLang="zh-TW" sz="1800" b="1">
                <a:solidFill>
                  <a:srgbClr val="000000"/>
                </a:solidFill>
                <a:latin typeface="Courier New" panose="02070309020205020404" pitchFamily="49" charset="0"/>
              </a:rPr>
              <a:t>( a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b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c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d </a:t>
            </a:r>
            <a:r>
              <a:rPr lang="en-US" altLang="zh-TW" sz="1800" b="1">
                <a:solidFill>
                  <a:srgbClr val="3333CC"/>
                </a:solidFill>
                <a:latin typeface="Courier New" panose="02070309020205020404" pitchFamily="49" charset="0"/>
              </a:rPr>
              <a:t>or</a:t>
            </a:r>
            <a:r>
              <a:rPr lang="en-US" altLang="zh-TW" sz="1800" b="1">
                <a:solidFill>
                  <a:srgbClr val="000000"/>
                </a:solidFill>
                <a:latin typeface="Courier New" panose="02070309020205020404" pitchFamily="49" charset="0"/>
              </a:rPr>
              <a:t> sel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begin</a:t>
            </a: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000000"/>
                </a:solidFill>
                <a:latin typeface="Courier New" panose="02070309020205020404" pitchFamily="49" charset="0"/>
              </a:rPr>
              <a:t>    t0  = ~( (sel[1] &amp; c) | (~sel[1] &amp; a)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t1  = ~( (sel[1] &amp; d) | (~sel[1] &amp; b)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out = ~( (t0 | sel[0]) &amp; (t1 | ~sel[0]) );</a:t>
            </a:r>
          </a:p>
          <a:p>
            <a:pPr eaLnBrk="0" fontAlgn="base" hangingPunct="0">
              <a:spcBef>
                <a:spcPct val="0"/>
              </a:spcBef>
              <a:spcAft>
                <a:spcPct val="0"/>
              </a:spcAft>
            </a:pPr>
            <a:r>
              <a:rPr lang="en-US" altLang="zh-TW" sz="1800" b="1">
                <a:solidFill>
                  <a:srgbClr val="000000"/>
                </a:solidFill>
                <a:latin typeface="Courier New" panose="02070309020205020404" pitchFamily="49" charset="0"/>
              </a:rPr>
              <a:t>  </a:t>
            </a:r>
            <a:r>
              <a:rPr lang="en-US" altLang="zh-TW" sz="1800" b="1">
                <a:solidFill>
                  <a:srgbClr val="3333CC"/>
                </a:solidFill>
                <a:latin typeface="Courier New" panose="02070309020205020404" pitchFamily="49" charset="0"/>
              </a:rPr>
              <a:t>end</a:t>
            </a:r>
          </a:p>
          <a:p>
            <a:pPr eaLnBrk="0" fontAlgn="base" hangingPunct="0">
              <a:spcBef>
                <a:spcPct val="0"/>
              </a:spcBef>
              <a:spcAft>
                <a:spcPct val="0"/>
              </a:spcAft>
            </a:pPr>
            <a:endParaRPr lang="en-US" altLang="zh-TW" sz="1800" b="1">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a:solidFill>
                  <a:srgbClr val="3333CC"/>
                </a:solidFill>
                <a:latin typeface="Courier New" panose="02070309020205020404" pitchFamily="49" charset="0"/>
              </a:rPr>
              <a:t>endmodule</a:t>
            </a:r>
            <a:r>
              <a:rPr lang="en-US" altLang="zh-TW" sz="2000" b="1">
                <a:solidFill>
                  <a:srgbClr val="000000"/>
                </a:solidFill>
                <a:latin typeface="Tekton" pitchFamily="34" charset="0"/>
              </a:rPr>
              <a:t> </a:t>
            </a:r>
          </a:p>
        </p:txBody>
      </p:sp>
      <p:sp>
        <p:nvSpPr>
          <p:cNvPr id="4" name="Text Box 4"/>
          <p:cNvSpPr txBox="1">
            <a:spLocks noChangeArrowheads="1"/>
          </p:cNvSpPr>
          <p:nvPr/>
        </p:nvSpPr>
        <p:spPr bwMode="auto">
          <a:xfrm>
            <a:off x="2362200" y="4984750"/>
            <a:ext cx="5791200" cy="822325"/>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zh-TW" sz="2400" b="1">
                <a:solidFill>
                  <a:srgbClr val="FF0000"/>
                </a:solidFill>
                <a:latin typeface="Arial" panose="020B0604020202020204" pitchFamily="34" charset="0"/>
              </a:rPr>
              <a:t>What happens if we accidentally forget a signal on the sensitivity list?</a:t>
            </a:r>
          </a:p>
        </p:txBody>
      </p:sp>
      <p:sp>
        <p:nvSpPr>
          <p:cNvPr id="5" name="Line 6"/>
          <p:cNvSpPr>
            <a:spLocks noChangeShapeType="1"/>
          </p:cNvSpPr>
          <p:nvPr/>
        </p:nvSpPr>
        <p:spPr bwMode="auto">
          <a:xfrm>
            <a:off x="4333875" y="3192463"/>
            <a:ext cx="314325" cy="519112"/>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fontAlgn="base">
              <a:spcBef>
                <a:spcPct val="0"/>
              </a:spcBef>
              <a:spcAft>
                <a:spcPct val="0"/>
              </a:spcAft>
            </a:pPr>
            <a:endParaRPr lang="zh-TW" altLang="en-US" sz="2000" b="1">
              <a:solidFill>
                <a:srgbClr val="000000"/>
              </a:solidFill>
              <a:latin typeface="Arial" panose="020B0604020202020204" pitchFamily="34" charset="0"/>
            </a:endParaRPr>
          </a:p>
        </p:txBody>
      </p:sp>
      <p:sp>
        <p:nvSpPr>
          <p:cNvPr id="6" name="Line 7"/>
          <p:cNvSpPr>
            <a:spLocks noChangeShapeType="1"/>
          </p:cNvSpPr>
          <p:nvPr/>
        </p:nvSpPr>
        <p:spPr bwMode="auto">
          <a:xfrm flipH="1">
            <a:off x="4333875" y="3192463"/>
            <a:ext cx="314325" cy="519112"/>
          </a:xfrm>
          <a:prstGeom prst="line">
            <a:avLst/>
          </a:prstGeom>
          <a:noFill/>
          <a:ln w="635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fontAlgn="base">
              <a:spcBef>
                <a:spcPct val="0"/>
              </a:spcBef>
              <a:spcAft>
                <a:spcPct val="0"/>
              </a:spcAft>
            </a:pPr>
            <a:endParaRPr lang="zh-TW" altLang="en-US" sz="2000" b="1">
              <a:solidFill>
                <a:srgbClr val="000000"/>
              </a:solidFill>
              <a:latin typeface="Arial" panose="020B0604020202020204" pitchFamily="34" charset="0"/>
            </a:endParaRPr>
          </a:p>
        </p:txBody>
      </p:sp>
      <p:sp>
        <p:nvSpPr>
          <p:cNvPr id="7" name="矩形 6"/>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
        <p:nvSpPr>
          <p:cNvPr id="8" name="文字方塊 7"/>
          <p:cNvSpPr txBox="1"/>
          <p:nvPr/>
        </p:nvSpPr>
        <p:spPr>
          <a:xfrm>
            <a:off x="2640802" y="5949280"/>
            <a:ext cx="6079357" cy="646331"/>
          </a:xfrm>
          <a:prstGeom prst="rect">
            <a:avLst/>
          </a:prstGeom>
          <a:noFill/>
        </p:spPr>
        <p:txBody>
          <a:bodyPr wrap="none" rtlCol="0">
            <a:spAutoFit/>
          </a:bodyPr>
          <a:lstStyle/>
          <a:p>
            <a:r>
              <a:rPr lang="en-US" altLang="zh-TW" dirty="0"/>
              <a:t>Simulation will miss, but synthesis will ignore the sensitivity list</a:t>
            </a:r>
          </a:p>
          <a:p>
            <a:r>
              <a:rPr lang="en-US" altLang="zh-TW" dirty="0"/>
              <a:t>=&gt; Simulation synthesis mismatch</a:t>
            </a:r>
            <a:endParaRPr lang="zh-TW" altLang="en-US" dirty="0"/>
          </a:p>
        </p:txBody>
      </p:sp>
    </p:spTree>
    <p:extLst>
      <p:ext uri="{BB962C8B-B14F-4D97-AF65-F5344CB8AC3E}">
        <p14:creationId xmlns:p14="http://schemas.microsoft.com/office/powerpoint/2010/main" val="40646035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Auto sensitivity list in always</a:t>
            </a:r>
            <a:endParaRPr lang="zh-TW" altLang="en-US" dirty="0"/>
          </a:p>
        </p:txBody>
      </p:sp>
      <p:sp>
        <p:nvSpPr>
          <p:cNvPr id="3" name="Text Box 3"/>
          <p:cNvSpPr txBox="1">
            <a:spLocks noChangeArrowheads="1"/>
          </p:cNvSpPr>
          <p:nvPr/>
        </p:nvSpPr>
        <p:spPr bwMode="auto">
          <a:xfrm>
            <a:off x="587375" y="1524000"/>
            <a:ext cx="7947025" cy="417988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TW" sz="1800" b="1" dirty="0">
                <a:solidFill>
                  <a:srgbClr val="3333CC"/>
                </a:solidFill>
                <a:latin typeface="Courier New" panose="02070309020205020404" pitchFamily="49" charset="0"/>
              </a:rPr>
              <a:t>module</a:t>
            </a:r>
            <a:r>
              <a:rPr lang="en-US" altLang="zh-TW" sz="1800" b="1" dirty="0">
                <a:solidFill>
                  <a:srgbClr val="000000"/>
                </a:solidFill>
                <a:latin typeface="Courier New" panose="02070309020205020404" pitchFamily="49" charset="0"/>
              </a:rPr>
              <a:t> mux4( </a:t>
            </a:r>
            <a:r>
              <a:rPr lang="en-US" altLang="zh-TW" sz="1800" b="1" dirty="0">
                <a:solidFill>
                  <a:srgbClr val="009900"/>
                </a:solidFill>
                <a:latin typeface="Courier New" panose="02070309020205020404" pitchFamily="49" charset="0"/>
              </a:rPr>
              <a:t>input</a:t>
            </a:r>
            <a:r>
              <a:rPr lang="en-US" altLang="zh-TW" sz="1800" b="1" dirty="0">
                <a:solidFill>
                  <a:srgbClr val="000000"/>
                </a:solidFill>
                <a:latin typeface="Courier New" panose="02070309020205020404" pitchFamily="49" charset="0"/>
              </a:rPr>
              <a:t>  a, b, c, d</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a:t>
            </a:r>
            <a:r>
              <a:rPr lang="en-US" altLang="zh-TW" sz="1800" b="1" dirty="0">
                <a:solidFill>
                  <a:srgbClr val="009900"/>
                </a:solidFill>
                <a:latin typeface="Courier New" panose="02070309020205020404" pitchFamily="49" charset="0"/>
              </a:rPr>
              <a:t>input [1:0]</a:t>
            </a:r>
            <a:r>
              <a:rPr lang="en-US" altLang="zh-TW" sz="1800" b="1" dirty="0">
                <a:solidFill>
                  <a:srgbClr val="000000"/>
                </a:solidFill>
                <a:latin typeface="Courier New" panose="02070309020205020404" pitchFamily="49" charset="0"/>
              </a:rPr>
              <a:t> </a:t>
            </a:r>
            <a:r>
              <a:rPr lang="en-US" altLang="zh-TW" sz="1800" b="1" dirty="0" err="1">
                <a:solidFill>
                  <a:srgbClr val="000000"/>
                </a:solidFill>
                <a:latin typeface="Courier New" panose="02070309020205020404" pitchFamily="49" charset="0"/>
              </a:rPr>
              <a:t>sel</a:t>
            </a:r>
            <a:r>
              <a:rPr lang="en-US" altLang="zh-TW" sz="1800" b="1" dirty="0">
                <a:solidFill>
                  <a:srgbClr val="000000"/>
                </a:solidFill>
                <a:latin typeface="Courier New" panose="02070309020205020404" pitchFamily="49" charset="0"/>
              </a:rPr>
              <a:t>,</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a:t>
            </a:r>
            <a:r>
              <a:rPr lang="en-US" altLang="zh-TW" sz="1800" b="1" dirty="0">
                <a:solidFill>
                  <a:srgbClr val="009900"/>
                </a:solidFill>
                <a:latin typeface="Courier New" panose="02070309020205020404" pitchFamily="49" charset="0"/>
              </a:rPr>
              <a:t>output</a:t>
            </a:r>
            <a:r>
              <a:rPr lang="en-US" altLang="zh-TW" sz="1800" b="1" dirty="0">
                <a:solidFill>
                  <a:srgbClr val="000000"/>
                </a:solidFill>
                <a:latin typeface="Courier New" panose="02070309020205020404" pitchFamily="49" charset="0"/>
              </a:rPr>
              <a:t> out );</a:t>
            </a:r>
          </a:p>
          <a:p>
            <a:pPr eaLnBrk="0" fontAlgn="base" hangingPunct="0">
              <a:spcBef>
                <a:spcPct val="0"/>
              </a:spcBef>
              <a:spcAft>
                <a:spcPct val="0"/>
              </a:spcAft>
            </a:pPr>
            <a:endParaRPr lang="en-US" altLang="zh-TW" sz="1800" b="1" dirty="0">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a:t>
            </a:r>
            <a:r>
              <a:rPr lang="en-US" altLang="zh-TW" sz="1800" b="1" dirty="0" err="1">
                <a:solidFill>
                  <a:srgbClr val="009900"/>
                </a:solidFill>
                <a:latin typeface="Courier New" panose="02070309020205020404" pitchFamily="49" charset="0"/>
              </a:rPr>
              <a:t>reg</a:t>
            </a:r>
            <a:r>
              <a:rPr lang="en-US" altLang="zh-TW" sz="1800" b="1" dirty="0">
                <a:solidFill>
                  <a:srgbClr val="000000"/>
                </a:solidFill>
                <a:latin typeface="Courier New" panose="02070309020205020404" pitchFamily="49" charset="0"/>
              </a:rPr>
              <a:t> out, t0, t1;</a:t>
            </a:r>
          </a:p>
          <a:p>
            <a:pPr eaLnBrk="0" fontAlgn="base" hangingPunct="0">
              <a:spcBef>
                <a:spcPct val="0"/>
              </a:spcBef>
              <a:spcAft>
                <a:spcPct val="0"/>
              </a:spcAft>
            </a:pPr>
            <a:endParaRPr lang="en-US" altLang="zh-TW" sz="1800" b="1" dirty="0">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a:t>
            </a:r>
            <a:r>
              <a:rPr lang="en-US" altLang="zh-TW" sz="1800" b="1" dirty="0">
                <a:solidFill>
                  <a:srgbClr val="FF0000"/>
                </a:solidFill>
                <a:latin typeface="Courier New" panose="02070309020205020404" pitchFamily="49" charset="0"/>
              </a:rPr>
              <a:t>always @( * )</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a:t>
            </a:r>
            <a:r>
              <a:rPr lang="en-US" altLang="zh-TW" sz="1800" b="1" dirty="0">
                <a:solidFill>
                  <a:srgbClr val="3333CC"/>
                </a:solidFill>
                <a:latin typeface="Courier New" panose="02070309020205020404" pitchFamily="49" charset="0"/>
              </a:rPr>
              <a:t>begin</a:t>
            </a:r>
            <a:endParaRPr lang="en-US" altLang="zh-TW" sz="1800" b="1" dirty="0">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t0  = ~( (</a:t>
            </a:r>
            <a:r>
              <a:rPr lang="en-US" altLang="zh-TW" sz="1800" b="1" dirty="0" err="1">
                <a:solidFill>
                  <a:srgbClr val="000000"/>
                </a:solidFill>
                <a:latin typeface="Courier New" panose="02070309020205020404" pitchFamily="49" charset="0"/>
              </a:rPr>
              <a:t>sel</a:t>
            </a:r>
            <a:r>
              <a:rPr lang="en-US" altLang="zh-TW" sz="1800" b="1" dirty="0">
                <a:solidFill>
                  <a:srgbClr val="000000"/>
                </a:solidFill>
                <a:latin typeface="Courier New" panose="02070309020205020404" pitchFamily="49" charset="0"/>
              </a:rPr>
              <a:t>[1] &amp; c) | (~</a:t>
            </a:r>
            <a:r>
              <a:rPr lang="en-US" altLang="zh-TW" sz="1800" b="1" dirty="0" err="1">
                <a:solidFill>
                  <a:srgbClr val="000000"/>
                </a:solidFill>
                <a:latin typeface="Courier New" panose="02070309020205020404" pitchFamily="49" charset="0"/>
              </a:rPr>
              <a:t>sel</a:t>
            </a:r>
            <a:r>
              <a:rPr lang="en-US" altLang="zh-TW" sz="1800" b="1" dirty="0">
                <a:solidFill>
                  <a:srgbClr val="000000"/>
                </a:solidFill>
                <a:latin typeface="Courier New" panose="02070309020205020404" pitchFamily="49" charset="0"/>
              </a:rPr>
              <a:t>[1] &amp; a) );</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t1  = ~( (</a:t>
            </a:r>
            <a:r>
              <a:rPr lang="en-US" altLang="zh-TW" sz="1800" b="1" dirty="0" err="1">
                <a:solidFill>
                  <a:srgbClr val="000000"/>
                </a:solidFill>
                <a:latin typeface="Courier New" panose="02070309020205020404" pitchFamily="49" charset="0"/>
              </a:rPr>
              <a:t>sel</a:t>
            </a:r>
            <a:r>
              <a:rPr lang="en-US" altLang="zh-TW" sz="1800" b="1" dirty="0">
                <a:solidFill>
                  <a:srgbClr val="000000"/>
                </a:solidFill>
                <a:latin typeface="Courier New" panose="02070309020205020404" pitchFamily="49" charset="0"/>
              </a:rPr>
              <a:t>[1] &amp; d) | (~</a:t>
            </a:r>
            <a:r>
              <a:rPr lang="en-US" altLang="zh-TW" sz="1800" b="1" dirty="0" err="1">
                <a:solidFill>
                  <a:srgbClr val="000000"/>
                </a:solidFill>
                <a:latin typeface="Courier New" panose="02070309020205020404" pitchFamily="49" charset="0"/>
              </a:rPr>
              <a:t>sel</a:t>
            </a:r>
            <a:r>
              <a:rPr lang="en-US" altLang="zh-TW" sz="1800" b="1" dirty="0">
                <a:solidFill>
                  <a:srgbClr val="000000"/>
                </a:solidFill>
                <a:latin typeface="Courier New" panose="02070309020205020404" pitchFamily="49" charset="0"/>
              </a:rPr>
              <a:t>[1] &amp; b) );</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out = ~( (t0 | </a:t>
            </a:r>
            <a:r>
              <a:rPr lang="en-US" altLang="zh-TW" sz="1800" b="1" dirty="0" err="1">
                <a:solidFill>
                  <a:srgbClr val="000000"/>
                </a:solidFill>
                <a:latin typeface="Courier New" panose="02070309020205020404" pitchFamily="49" charset="0"/>
              </a:rPr>
              <a:t>sel</a:t>
            </a:r>
            <a:r>
              <a:rPr lang="en-US" altLang="zh-TW" sz="1800" b="1" dirty="0">
                <a:solidFill>
                  <a:srgbClr val="000000"/>
                </a:solidFill>
                <a:latin typeface="Courier New" panose="02070309020205020404" pitchFamily="49" charset="0"/>
              </a:rPr>
              <a:t>[0]) &amp; (t1 | ~</a:t>
            </a:r>
            <a:r>
              <a:rPr lang="en-US" altLang="zh-TW" sz="1800" b="1" dirty="0" err="1">
                <a:solidFill>
                  <a:srgbClr val="000000"/>
                </a:solidFill>
                <a:latin typeface="Courier New" panose="02070309020205020404" pitchFamily="49" charset="0"/>
              </a:rPr>
              <a:t>sel</a:t>
            </a:r>
            <a:r>
              <a:rPr lang="en-US" altLang="zh-TW" sz="1800" b="1" dirty="0">
                <a:solidFill>
                  <a:srgbClr val="000000"/>
                </a:solidFill>
                <a:latin typeface="Courier New" panose="02070309020205020404" pitchFamily="49" charset="0"/>
              </a:rPr>
              <a:t>[0]) );</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a:t>
            </a:r>
            <a:r>
              <a:rPr lang="en-US" altLang="zh-TW" sz="1800" b="1" dirty="0">
                <a:solidFill>
                  <a:srgbClr val="3333CC"/>
                </a:solidFill>
                <a:latin typeface="Courier New" panose="02070309020205020404" pitchFamily="49" charset="0"/>
              </a:rPr>
              <a:t>end</a:t>
            </a:r>
          </a:p>
          <a:p>
            <a:pPr eaLnBrk="0" fontAlgn="base" hangingPunct="0">
              <a:spcBef>
                <a:spcPct val="0"/>
              </a:spcBef>
              <a:spcAft>
                <a:spcPct val="0"/>
              </a:spcAft>
            </a:pPr>
            <a:endParaRPr lang="en-US" altLang="zh-TW" sz="1800" b="1" dirty="0">
              <a:solidFill>
                <a:srgbClr val="000000"/>
              </a:solidFill>
              <a:latin typeface="Courier New" panose="02070309020205020404" pitchFamily="49" charset="0"/>
            </a:endParaRPr>
          </a:p>
          <a:p>
            <a:pPr eaLnBrk="0" fontAlgn="base" hangingPunct="0">
              <a:spcBef>
                <a:spcPct val="0"/>
              </a:spcBef>
              <a:spcAft>
                <a:spcPct val="0"/>
              </a:spcAft>
            </a:pPr>
            <a:r>
              <a:rPr lang="en-US" altLang="zh-TW" sz="1800" b="1" dirty="0" err="1">
                <a:solidFill>
                  <a:srgbClr val="3333CC"/>
                </a:solidFill>
                <a:latin typeface="Courier New" panose="02070309020205020404" pitchFamily="49" charset="0"/>
              </a:rPr>
              <a:t>endmodule</a:t>
            </a:r>
            <a:r>
              <a:rPr lang="en-US" altLang="zh-TW" sz="2000" b="1" dirty="0">
                <a:solidFill>
                  <a:srgbClr val="000000"/>
                </a:solidFill>
                <a:latin typeface="Tekton" pitchFamily="34" charset="0"/>
              </a:rPr>
              <a:t> </a:t>
            </a:r>
          </a:p>
        </p:txBody>
      </p:sp>
      <p:sp>
        <p:nvSpPr>
          <p:cNvPr id="4" name="Text Box 4"/>
          <p:cNvSpPr txBox="1">
            <a:spLocks noChangeArrowheads="1"/>
          </p:cNvSpPr>
          <p:nvPr/>
        </p:nvSpPr>
        <p:spPr bwMode="auto">
          <a:xfrm>
            <a:off x="2362200" y="4984750"/>
            <a:ext cx="6096000" cy="1200329"/>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lang="en-US" altLang="zh-TW" sz="2400" b="1" dirty="0">
                <a:latin typeface="Arial" panose="020B0604020202020204" pitchFamily="34" charset="0"/>
              </a:rPr>
              <a:t>Verilog-2001 provides special syntax to </a:t>
            </a:r>
            <a:r>
              <a:rPr lang="en-US" altLang="zh-TW" sz="2400" b="1" dirty="0">
                <a:solidFill>
                  <a:srgbClr val="FF0000"/>
                </a:solidFill>
                <a:latin typeface="Arial" panose="020B0604020202020204" pitchFamily="34" charset="0"/>
              </a:rPr>
              <a:t>automatically create a sensitivity list </a:t>
            </a:r>
            <a:r>
              <a:rPr lang="en-US" altLang="zh-TW" sz="2400" b="1" dirty="0">
                <a:latin typeface="Arial" panose="020B0604020202020204" pitchFamily="34" charset="0"/>
              </a:rPr>
              <a:t>for all signals read in the always block</a:t>
            </a:r>
          </a:p>
        </p:txBody>
      </p:sp>
      <p:sp>
        <p:nvSpPr>
          <p:cNvPr id="5" name="矩形 4"/>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
        <p:nvSpPr>
          <p:cNvPr id="7" name="文字方塊 6"/>
          <p:cNvSpPr txBox="1"/>
          <p:nvPr/>
        </p:nvSpPr>
        <p:spPr>
          <a:xfrm>
            <a:off x="8112224" y="2009437"/>
            <a:ext cx="2106667" cy="646331"/>
          </a:xfrm>
          <a:prstGeom prst="rect">
            <a:avLst/>
          </a:prstGeom>
          <a:noFill/>
        </p:spPr>
        <p:txBody>
          <a:bodyPr wrap="none" rtlCol="0">
            <a:spAutoFit/>
          </a:bodyPr>
          <a:lstStyle/>
          <a:p>
            <a:r>
              <a:rPr lang="en-US" altLang="zh-TW" dirty="0"/>
              <a:t>Feel confusing?</a:t>
            </a:r>
          </a:p>
          <a:p>
            <a:r>
              <a:rPr lang="en-US" altLang="zh-TW" dirty="0"/>
              <a:t>Use </a:t>
            </a:r>
            <a:r>
              <a:rPr lang="en-US" altLang="zh-TW" b="1" dirty="0" err="1">
                <a:solidFill>
                  <a:srgbClr val="FF0000"/>
                </a:solidFill>
                <a:latin typeface="Courier New" panose="02070309020205020404" pitchFamily="49" charset="0"/>
                <a:cs typeface="Courier New" panose="02070309020205020404" pitchFamily="49" charset="0"/>
              </a:rPr>
              <a:t>always_comb</a:t>
            </a:r>
            <a:endParaRPr lang="zh-TW" altLang="en-US" b="1" dirty="0">
              <a:solidFill>
                <a:srgbClr val="FF0000"/>
              </a:solidFill>
              <a:latin typeface="Courier New" panose="02070309020205020404" pitchFamily="49" charset="0"/>
              <a:cs typeface="Courier New" panose="02070309020205020404" pitchFamily="49" charset="0"/>
            </a:endParaRPr>
          </a:p>
        </p:txBody>
      </p:sp>
      <p:sp>
        <p:nvSpPr>
          <p:cNvPr id="9" name="矩形 8"/>
          <p:cNvSpPr/>
          <p:nvPr/>
        </p:nvSpPr>
        <p:spPr>
          <a:xfrm>
            <a:off x="8083459" y="2825021"/>
            <a:ext cx="8952656" cy="1754326"/>
          </a:xfrm>
          <a:prstGeom prst="rect">
            <a:avLst/>
          </a:prstGeom>
        </p:spPr>
        <p:txBody>
          <a:bodyPr wrap="square">
            <a:spAutoFit/>
          </a:bodyPr>
          <a:lstStyle/>
          <a:p>
            <a:pPr eaLnBrk="0" fontAlgn="base" hangingPunct="0">
              <a:spcBef>
                <a:spcPct val="0"/>
              </a:spcBef>
              <a:spcAft>
                <a:spcPct val="0"/>
              </a:spcAft>
            </a:pPr>
            <a:r>
              <a:rPr lang="en-US" altLang="zh-TW" b="1" dirty="0" err="1">
                <a:solidFill>
                  <a:srgbClr val="FF0000"/>
                </a:solidFill>
                <a:latin typeface="Courier New" panose="02070309020205020404" pitchFamily="49" charset="0"/>
              </a:rPr>
              <a:t>always_comb</a:t>
            </a:r>
            <a:r>
              <a:rPr lang="en-US" altLang="zh-TW" b="1" dirty="0">
                <a:solidFill>
                  <a:srgbClr val="FF0000"/>
                </a:solidFill>
                <a:latin typeface="Courier New" panose="02070309020205020404" pitchFamily="49" charset="0"/>
              </a:rPr>
              <a:t> </a:t>
            </a:r>
          </a:p>
          <a:p>
            <a:pPr eaLnBrk="0" fontAlgn="base" hangingPunct="0">
              <a:spcBef>
                <a:spcPct val="0"/>
              </a:spcBef>
              <a:spcAft>
                <a:spcPct val="0"/>
              </a:spcAft>
            </a:pPr>
            <a:r>
              <a:rPr lang="en-US" altLang="zh-TW" b="1" dirty="0">
                <a:solidFill>
                  <a:srgbClr val="3333CC"/>
                </a:solidFill>
                <a:latin typeface="Courier New" panose="02070309020205020404" pitchFamily="49" charset="0"/>
              </a:rPr>
              <a:t>begin</a:t>
            </a:r>
            <a:endParaRPr lang="en-US" altLang="zh-TW" b="1" dirty="0">
              <a:solidFill>
                <a:srgbClr val="000000"/>
              </a:solidFill>
              <a:latin typeface="Courier New" panose="02070309020205020404" pitchFamily="49" charset="0"/>
            </a:endParaRPr>
          </a:p>
          <a:p>
            <a:pPr eaLnBrk="0" fontAlgn="base" hangingPunct="0">
              <a:spcBef>
                <a:spcPct val="0"/>
              </a:spcBef>
              <a:spcAft>
                <a:spcPct val="0"/>
              </a:spcAft>
            </a:pPr>
            <a:r>
              <a:rPr lang="en-US" altLang="zh-TW" b="1" dirty="0">
                <a:solidFill>
                  <a:srgbClr val="000000"/>
                </a:solidFill>
                <a:latin typeface="Courier New" panose="02070309020205020404" pitchFamily="49" charset="0"/>
              </a:rPr>
              <a:t>    t0  =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c)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a) );</a:t>
            </a:r>
          </a:p>
          <a:p>
            <a:pPr eaLnBrk="0" fontAlgn="base" hangingPunct="0">
              <a:spcBef>
                <a:spcPct val="0"/>
              </a:spcBef>
              <a:spcAft>
                <a:spcPct val="0"/>
              </a:spcAft>
            </a:pPr>
            <a:r>
              <a:rPr lang="en-US" altLang="zh-TW" b="1" dirty="0">
                <a:solidFill>
                  <a:srgbClr val="000000"/>
                </a:solidFill>
                <a:latin typeface="Courier New" panose="02070309020205020404" pitchFamily="49" charset="0"/>
              </a:rPr>
              <a:t>    t1  =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d)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b) );</a:t>
            </a:r>
          </a:p>
          <a:p>
            <a:pPr eaLnBrk="0" fontAlgn="base" hangingPunct="0">
              <a:spcBef>
                <a:spcPct val="0"/>
              </a:spcBef>
              <a:spcAft>
                <a:spcPct val="0"/>
              </a:spcAft>
            </a:pPr>
            <a:r>
              <a:rPr lang="en-US" altLang="zh-TW" b="1" dirty="0">
                <a:solidFill>
                  <a:srgbClr val="000000"/>
                </a:solidFill>
                <a:latin typeface="Courier New" panose="02070309020205020404" pitchFamily="49" charset="0"/>
              </a:rPr>
              <a:t>    out = ~( (t0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[0]) &amp; (t1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[0]) );</a:t>
            </a:r>
          </a:p>
          <a:p>
            <a:pPr eaLnBrk="0" fontAlgn="base" hangingPunct="0">
              <a:spcBef>
                <a:spcPct val="0"/>
              </a:spcBef>
              <a:spcAft>
                <a:spcPct val="0"/>
              </a:spcAft>
            </a:pPr>
            <a:r>
              <a:rPr lang="en-US" altLang="zh-TW" b="1" dirty="0">
                <a:solidFill>
                  <a:srgbClr val="000000"/>
                </a:solidFill>
                <a:latin typeface="Courier New" panose="02070309020205020404" pitchFamily="49" charset="0"/>
              </a:rPr>
              <a:t>  </a:t>
            </a:r>
            <a:r>
              <a:rPr lang="en-US" altLang="zh-TW" b="1" dirty="0">
                <a:solidFill>
                  <a:srgbClr val="3333CC"/>
                </a:solidFill>
                <a:latin typeface="Courier New" panose="02070309020205020404" pitchFamily="49" charset="0"/>
              </a:rPr>
              <a:t>end</a:t>
            </a:r>
          </a:p>
        </p:txBody>
      </p:sp>
      <p:sp>
        <p:nvSpPr>
          <p:cNvPr id="10" name="向右箭號 9"/>
          <p:cNvSpPr/>
          <p:nvPr/>
        </p:nvSpPr>
        <p:spPr>
          <a:xfrm>
            <a:off x="7104112" y="3450767"/>
            <a:ext cx="720080" cy="410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104923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pc="-30" dirty="0"/>
              <a:t>Always </a:t>
            </a:r>
            <a:r>
              <a:rPr lang="en-US" altLang="zh-TW" spc="-5" dirty="0"/>
              <a:t>block </a:t>
            </a:r>
            <a:r>
              <a:rPr lang="en-US" altLang="zh-TW" dirty="0"/>
              <a:t>– </a:t>
            </a:r>
            <a:r>
              <a:rPr lang="en-US" altLang="zh-TW" spc="-40" dirty="0">
                <a:solidFill>
                  <a:srgbClr val="FF0000"/>
                </a:solidFill>
              </a:rPr>
              <a:t>Event </a:t>
            </a:r>
            <a:r>
              <a:rPr lang="en-US" altLang="zh-TW" spc="-20" dirty="0">
                <a:solidFill>
                  <a:srgbClr val="FF0000"/>
                </a:solidFill>
              </a:rPr>
              <a:t>control</a:t>
            </a:r>
            <a:r>
              <a:rPr lang="en-US" altLang="zh-TW" spc="50" dirty="0">
                <a:solidFill>
                  <a:srgbClr val="FF0000"/>
                </a:solidFill>
              </a:rPr>
              <a:t> </a:t>
            </a:r>
            <a:r>
              <a:rPr lang="en-US" altLang="zh-TW" spc="-5" dirty="0">
                <a:solidFill>
                  <a:srgbClr val="FF0000"/>
                </a:solidFill>
              </a:rPr>
              <a:t>@</a:t>
            </a:r>
            <a:endParaRPr lang="zh-TW" altLang="en-US" dirty="0">
              <a:solidFill>
                <a:srgbClr val="FF0000"/>
              </a:solidFill>
            </a:endParaRPr>
          </a:p>
        </p:txBody>
      </p:sp>
      <p:sp>
        <p:nvSpPr>
          <p:cNvPr id="3" name="內容版面配置區 2"/>
          <p:cNvSpPr>
            <a:spLocks noGrp="1"/>
          </p:cNvSpPr>
          <p:nvPr>
            <p:ph idx="1"/>
          </p:nvPr>
        </p:nvSpPr>
        <p:spPr/>
        <p:txBody>
          <a:bodyPr/>
          <a:lstStyle/>
          <a:p>
            <a:pPr marL="355600" marR="1033144" indent="-343535">
              <a:spcBef>
                <a:spcPts val="105"/>
              </a:spcBef>
              <a:buFont typeface="Arial"/>
              <a:buChar char="•"/>
              <a:tabLst>
                <a:tab pos="355600" algn="l"/>
                <a:tab pos="356235" algn="l"/>
              </a:tabLst>
            </a:pPr>
            <a:r>
              <a:rPr lang="en-US" altLang="zh-TW" sz="3200" spc="-25" dirty="0">
                <a:latin typeface="Calibri"/>
                <a:cs typeface="Calibri"/>
              </a:rPr>
              <a:t>Always </a:t>
            </a:r>
            <a:r>
              <a:rPr lang="en-US" altLang="zh-TW" sz="3200" spc="-10" dirty="0">
                <a:latin typeface="Calibri"/>
                <a:cs typeface="Calibri"/>
              </a:rPr>
              <a:t>blocks </a:t>
            </a:r>
            <a:r>
              <a:rPr lang="en-US" altLang="zh-TW" sz="3200" dirty="0">
                <a:latin typeface="Calibri"/>
                <a:cs typeface="Calibri"/>
              </a:rPr>
              <a:t>model an activity </a:t>
            </a:r>
            <a:r>
              <a:rPr lang="en-US" altLang="zh-TW" sz="3200" spc="-10" dirty="0">
                <a:latin typeface="Calibri"/>
                <a:cs typeface="Calibri"/>
              </a:rPr>
              <a:t>that </a:t>
            </a:r>
            <a:r>
              <a:rPr lang="en-US" altLang="zh-TW" sz="3200" dirty="0">
                <a:latin typeface="Calibri"/>
                <a:cs typeface="Calibri"/>
              </a:rPr>
              <a:t>is  </a:t>
            </a:r>
            <a:r>
              <a:rPr lang="en-US" altLang="zh-TW" sz="3200" spc="-15" dirty="0">
                <a:latin typeface="Calibri"/>
                <a:cs typeface="Calibri"/>
              </a:rPr>
              <a:t>repeated</a:t>
            </a:r>
            <a:r>
              <a:rPr lang="en-US" altLang="zh-TW" sz="3200" spc="-25" dirty="0">
                <a:latin typeface="Calibri"/>
                <a:cs typeface="Calibri"/>
              </a:rPr>
              <a:t> </a:t>
            </a:r>
            <a:r>
              <a:rPr lang="en-US" altLang="zh-TW" sz="3200" spc="-10" dirty="0">
                <a:latin typeface="Calibri"/>
                <a:cs typeface="Calibri"/>
              </a:rPr>
              <a:t>continuously</a:t>
            </a:r>
            <a:endParaRPr lang="en-US" altLang="zh-TW" sz="3200" dirty="0">
              <a:latin typeface="Calibri"/>
              <a:cs typeface="Calibri"/>
            </a:endParaRPr>
          </a:p>
          <a:p>
            <a:pPr marL="355600" indent="-343535">
              <a:spcBef>
                <a:spcPts val="770"/>
              </a:spcBef>
              <a:buFont typeface="Arial"/>
              <a:buChar char="•"/>
              <a:tabLst>
                <a:tab pos="355600" algn="l"/>
                <a:tab pos="356235" algn="l"/>
              </a:tabLst>
            </a:pPr>
            <a:r>
              <a:rPr lang="en-US" altLang="zh-TW" spc="-5" dirty="0">
                <a:solidFill>
                  <a:srgbClr val="FF0000"/>
                </a:solidFill>
                <a:latin typeface="Consolas"/>
                <a:cs typeface="Consolas"/>
              </a:rPr>
              <a:t>@</a:t>
            </a:r>
            <a:r>
              <a:rPr lang="en-US" altLang="zh-TW" spc="-795" dirty="0">
                <a:solidFill>
                  <a:srgbClr val="FF0000"/>
                </a:solidFill>
                <a:latin typeface="Consolas"/>
                <a:cs typeface="Consolas"/>
              </a:rPr>
              <a:t> </a:t>
            </a:r>
            <a:r>
              <a:rPr lang="en-US" altLang="zh-TW" sz="3200" spc="-10" dirty="0">
                <a:solidFill>
                  <a:srgbClr val="FF0000"/>
                </a:solidFill>
                <a:latin typeface="Calibri"/>
                <a:cs typeface="Calibri"/>
              </a:rPr>
              <a:t>can </a:t>
            </a:r>
            <a:r>
              <a:rPr lang="en-US" altLang="zh-TW" sz="3200" spc="-20" dirty="0">
                <a:solidFill>
                  <a:srgbClr val="FF0000"/>
                </a:solidFill>
                <a:latin typeface="Calibri"/>
                <a:cs typeface="Calibri"/>
              </a:rPr>
              <a:t>control </a:t>
            </a:r>
            <a:r>
              <a:rPr lang="en-US" altLang="zh-TW" sz="3200" spc="-5" dirty="0">
                <a:solidFill>
                  <a:srgbClr val="FF0000"/>
                </a:solidFill>
                <a:latin typeface="Calibri"/>
                <a:cs typeface="Calibri"/>
              </a:rPr>
              <a:t>the </a:t>
            </a:r>
            <a:r>
              <a:rPr lang="en-US" altLang="zh-TW" sz="3200" spc="-20" dirty="0">
                <a:solidFill>
                  <a:srgbClr val="FF0000"/>
                </a:solidFill>
                <a:latin typeface="Calibri"/>
                <a:cs typeface="Calibri"/>
              </a:rPr>
              <a:t>execution</a:t>
            </a:r>
            <a:endParaRPr lang="en-US" altLang="zh-TW" sz="3200" dirty="0">
              <a:solidFill>
                <a:srgbClr val="FF0000"/>
              </a:solidFill>
              <a:latin typeface="Calibri"/>
              <a:cs typeface="Calibri"/>
            </a:endParaRPr>
          </a:p>
          <a:p>
            <a:pPr marL="756285" lvl="1" indent="-287020">
              <a:spcBef>
                <a:spcPts val="690"/>
              </a:spcBef>
              <a:buFont typeface="Arial"/>
              <a:buChar char="–"/>
              <a:tabLst>
                <a:tab pos="756920" algn="l"/>
              </a:tabLst>
            </a:pPr>
            <a:r>
              <a:rPr lang="en-US" altLang="zh-TW" dirty="0" err="1">
                <a:solidFill>
                  <a:srgbClr val="006FC0"/>
                </a:solidFill>
                <a:latin typeface="Consolas"/>
                <a:cs typeface="Consolas"/>
              </a:rPr>
              <a:t>posedge</a:t>
            </a:r>
            <a:r>
              <a:rPr lang="en-US" altLang="zh-TW" dirty="0">
                <a:solidFill>
                  <a:srgbClr val="006FC0"/>
                </a:solidFill>
                <a:latin typeface="Consolas"/>
                <a:cs typeface="Consolas"/>
              </a:rPr>
              <a:t> </a:t>
            </a:r>
            <a:r>
              <a:rPr lang="en-US" altLang="zh-TW" sz="2800" spc="-5" dirty="0">
                <a:latin typeface="Calibri"/>
                <a:cs typeface="Calibri"/>
              </a:rPr>
              <a:t>or </a:t>
            </a:r>
            <a:r>
              <a:rPr lang="en-US" altLang="zh-TW" dirty="0" err="1">
                <a:solidFill>
                  <a:srgbClr val="006FC0"/>
                </a:solidFill>
                <a:latin typeface="Consolas"/>
                <a:cs typeface="Consolas"/>
              </a:rPr>
              <a:t>negedge</a:t>
            </a:r>
            <a:r>
              <a:rPr lang="en-US" altLang="zh-TW" spc="-900" dirty="0">
                <a:solidFill>
                  <a:srgbClr val="006FC0"/>
                </a:solidFill>
                <a:latin typeface="Consolas"/>
                <a:cs typeface="Consolas"/>
              </a:rPr>
              <a:t> </a:t>
            </a:r>
            <a:r>
              <a:rPr lang="en-US" altLang="zh-TW" sz="2800" spc="-25" dirty="0">
                <a:latin typeface="Calibri"/>
                <a:cs typeface="Calibri"/>
              </a:rPr>
              <a:t>make </a:t>
            </a:r>
            <a:r>
              <a:rPr lang="en-US" altLang="zh-TW" sz="2800" spc="-10" dirty="0">
                <a:latin typeface="Calibri"/>
                <a:cs typeface="Calibri"/>
              </a:rPr>
              <a:t>sensitive </a:t>
            </a:r>
            <a:r>
              <a:rPr lang="en-US" altLang="zh-TW" sz="2800" spc="-20" dirty="0">
                <a:latin typeface="Calibri"/>
                <a:cs typeface="Calibri"/>
              </a:rPr>
              <a:t>to </a:t>
            </a:r>
            <a:r>
              <a:rPr lang="en-US" altLang="zh-TW" sz="2800" spc="-10" dirty="0">
                <a:latin typeface="Calibri"/>
                <a:cs typeface="Calibri"/>
              </a:rPr>
              <a:t>edge</a:t>
            </a:r>
            <a:endParaRPr lang="en-US" altLang="zh-TW" sz="2800" dirty="0">
              <a:latin typeface="Calibri"/>
              <a:cs typeface="Calibri"/>
            </a:endParaRPr>
          </a:p>
          <a:p>
            <a:pPr marL="756285" marR="5080" lvl="1" indent="-287020">
              <a:spcBef>
                <a:spcPts val="670"/>
              </a:spcBef>
              <a:buFont typeface="Arial"/>
              <a:buChar char="–"/>
              <a:tabLst>
                <a:tab pos="756920" algn="l"/>
                <a:tab pos="4036695" algn="l"/>
              </a:tabLst>
            </a:pPr>
            <a:r>
              <a:rPr lang="en-US" altLang="zh-TW" dirty="0">
                <a:latin typeface="Consolas"/>
                <a:cs typeface="Consolas"/>
              </a:rPr>
              <a:t>@*</a:t>
            </a:r>
            <a:r>
              <a:rPr lang="en-US" altLang="zh-TW" spc="-610" dirty="0">
                <a:latin typeface="Consolas"/>
                <a:cs typeface="Consolas"/>
              </a:rPr>
              <a:t> </a:t>
            </a:r>
            <a:r>
              <a:rPr lang="en-US" altLang="zh-TW" sz="2600" dirty="0">
                <a:latin typeface="Calibri"/>
                <a:cs typeface="Calibri"/>
              </a:rPr>
              <a:t>/ </a:t>
            </a:r>
            <a:r>
              <a:rPr lang="en-US" altLang="zh-TW" spc="-5" dirty="0">
                <a:latin typeface="Consolas"/>
                <a:cs typeface="Consolas"/>
              </a:rPr>
              <a:t>@(*)</a:t>
            </a:r>
            <a:r>
              <a:rPr lang="en-US" altLang="zh-TW" sz="2800" spc="-5" dirty="0">
                <a:latin typeface="Calibri"/>
                <a:cs typeface="Calibri"/>
              </a:rPr>
              <a:t>, </a:t>
            </a:r>
            <a:r>
              <a:rPr lang="en-US" altLang="zh-TW" sz="2800" spc="-20" dirty="0">
                <a:latin typeface="Calibri"/>
                <a:cs typeface="Calibri"/>
              </a:rPr>
              <a:t>are </a:t>
            </a:r>
            <a:r>
              <a:rPr lang="en-US" altLang="zh-TW" sz="2800" spc="-10" dirty="0">
                <a:latin typeface="Calibri"/>
                <a:cs typeface="Calibri"/>
              </a:rPr>
              <a:t>sensitive </a:t>
            </a:r>
            <a:r>
              <a:rPr lang="en-US" altLang="zh-TW" sz="2800" spc="-20" dirty="0">
                <a:latin typeface="Calibri"/>
                <a:cs typeface="Calibri"/>
              </a:rPr>
              <a:t>to any </a:t>
            </a:r>
            <a:r>
              <a:rPr lang="en-US" altLang="zh-TW" sz="2800" spc="-10" dirty="0">
                <a:latin typeface="Calibri"/>
                <a:cs typeface="Calibri"/>
              </a:rPr>
              <a:t>signal that </a:t>
            </a:r>
            <a:r>
              <a:rPr lang="en-US" altLang="zh-TW" sz="2800" spc="-20" dirty="0">
                <a:latin typeface="Calibri"/>
                <a:cs typeface="Calibri"/>
              </a:rPr>
              <a:t>may </a:t>
            </a:r>
            <a:r>
              <a:rPr lang="en-US" altLang="zh-TW" sz="2800" spc="-10" dirty="0">
                <a:latin typeface="Calibri"/>
                <a:cs typeface="Calibri"/>
              </a:rPr>
              <a:t>be  </a:t>
            </a:r>
            <a:r>
              <a:rPr lang="en-US" altLang="zh-TW" sz="2800" spc="-15" dirty="0">
                <a:latin typeface="Calibri"/>
                <a:cs typeface="Calibri"/>
              </a:rPr>
              <a:t>read </a:t>
            </a:r>
            <a:r>
              <a:rPr lang="en-US" altLang="zh-TW" sz="2800" spc="-5" dirty="0">
                <a:latin typeface="Calibri"/>
                <a:cs typeface="Calibri"/>
              </a:rPr>
              <a:t>in</a:t>
            </a:r>
            <a:r>
              <a:rPr lang="en-US" altLang="zh-TW" sz="2800" spc="30" dirty="0">
                <a:latin typeface="Calibri"/>
                <a:cs typeface="Calibri"/>
              </a:rPr>
              <a:t> </a:t>
            </a:r>
            <a:r>
              <a:rPr lang="en-US" altLang="zh-TW" sz="2800" spc="-5" dirty="0">
                <a:latin typeface="Calibri"/>
                <a:cs typeface="Calibri"/>
              </a:rPr>
              <a:t>the</a:t>
            </a:r>
            <a:r>
              <a:rPr lang="en-US" altLang="zh-TW" sz="2800" spc="5" dirty="0">
                <a:latin typeface="Calibri"/>
                <a:cs typeface="Calibri"/>
              </a:rPr>
              <a:t> </a:t>
            </a:r>
            <a:r>
              <a:rPr lang="en-US" altLang="zh-TW" sz="2800" spc="-20" dirty="0">
                <a:latin typeface="Calibri"/>
                <a:cs typeface="Calibri"/>
              </a:rPr>
              <a:t>statement </a:t>
            </a:r>
            <a:r>
              <a:rPr lang="en-US" altLang="zh-TW" sz="2800" spc="-15" dirty="0">
                <a:latin typeface="Calibri"/>
                <a:cs typeface="Calibri"/>
              </a:rPr>
              <a:t>group</a:t>
            </a:r>
            <a:endParaRPr lang="en-US" altLang="zh-TW" sz="2800" dirty="0">
              <a:latin typeface="Calibri"/>
              <a:cs typeface="Calibri"/>
            </a:endParaRPr>
          </a:p>
          <a:p>
            <a:pPr marL="756285" lvl="1" indent="-287020">
              <a:spcBef>
                <a:spcPts val="675"/>
              </a:spcBef>
              <a:buFont typeface="Arial"/>
              <a:buChar char="–"/>
              <a:tabLst>
                <a:tab pos="756920" algn="l"/>
              </a:tabLst>
            </a:pPr>
            <a:r>
              <a:rPr lang="en-US" altLang="zh-TW" sz="2800" spc="-5" dirty="0">
                <a:latin typeface="Calibri"/>
                <a:cs typeface="Calibri"/>
              </a:rPr>
              <a:t>Use </a:t>
            </a:r>
            <a:r>
              <a:rPr lang="en-US" altLang="zh-TW" sz="2800" dirty="0">
                <a:latin typeface="Calibri"/>
                <a:cs typeface="Calibri"/>
              </a:rPr>
              <a:t>“</a:t>
            </a:r>
            <a:r>
              <a:rPr lang="en-US" altLang="zh-TW" dirty="0">
                <a:latin typeface="Consolas"/>
                <a:cs typeface="Consolas"/>
              </a:rPr>
              <a:t>,</a:t>
            </a:r>
            <a:r>
              <a:rPr lang="en-US" altLang="zh-TW" sz="2800" dirty="0">
                <a:latin typeface="Calibri"/>
                <a:cs typeface="Calibri"/>
              </a:rPr>
              <a:t>”/</a:t>
            </a:r>
            <a:r>
              <a:rPr lang="en-US" altLang="zh-TW" dirty="0">
                <a:solidFill>
                  <a:srgbClr val="006FC0"/>
                </a:solidFill>
                <a:latin typeface="Consolas"/>
                <a:cs typeface="Consolas"/>
              </a:rPr>
              <a:t>or</a:t>
            </a:r>
            <a:r>
              <a:rPr lang="en-US" altLang="zh-TW" spc="-600" dirty="0">
                <a:solidFill>
                  <a:srgbClr val="006FC0"/>
                </a:solidFill>
                <a:latin typeface="Consolas"/>
                <a:cs typeface="Consolas"/>
              </a:rPr>
              <a:t> </a:t>
            </a:r>
            <a:r>
              <a:rPr lang="en-US" altLang="zh-TW" sz="2800" spc="-25" dirty="0">
                <a:latin typeface="Calibri"/>
                <a:cs typeface="Calibri"/>
              </a:rPr>
              <a:t>for </a:t>
            </a:r>
            <a:r>
              <a:rPr lang="en-US" altLang="zh-TW" sz="2800" spc="-10" dirty="0">
                <a:latin typeface="Calibri"/>
                <a:cs typeface="Calibri"/>
              </a:rPr>
              <a:t>multiple signals</a:t>
            </a:r>
            <a:endParaRPr lang="en-US" altLang="zh-TW" sz="2800" dirty="0">
              <a:latin typeface="Calibri"/>
              <a:cs typeface="Calibri"/>
            </a:endParaRPr>
          </a:p>
          <a:p>
            <a:endParaRPr lang="zh-TW" altLang="en-US" dirty="0"/>
          </a:p>
        </p:txBody>
      </p:sp>
      <p:sp>
        <p:nvSpPr>
          <p:cNvPr id="4" name="文字方塊 3"/>
          <p:cNvSpPr txBox="1"/>
          <p:nvPr/>
        </p:nvSpPr>
        <p:spPr>
          <a:xfrm>
            <a:off x="5954962" y="5036722"/>
            <a:ext cx="5946051" cy="1354217"/>
          </a:xfrm>
          <a:prstGeom prst="rect">
            <a:avLst/>
          </a:prstGeom>
          <a:noFill/>
        </p:spPr>
        <p:txBody>
          <a:bodyPr wrap="none" rtlCol="0">
            <a:spAutoFit/>
          </a:bodyPr>
          <a:lstStyle/>
          <a:p>
            <a:r>
              <a:rPr lang="en-US" altLang="zh-TW" sz="2800" dirty="0"/>
              <a:t>Logic specific </a:t>
            </a:r>
            <a:r>
              <a:rPr lang="en-US" altLang="zh-TW" sz="2800" dirty="0">
                <a:solidFill>
                  <a:srgbClr val="FF0000"/>
                </a:solidFill>
                <a:latin typeface="Courier New" panose="02070309020205020404" pitchFamily="49" charset="0"/>
                <a:cs typeface="Courier New" panose="02070309020205020404" pitchFamily="49" charset="0"/>
              </a:rPr>
              <a:t>always</a:t>
            </a:r>
            <a:r>
              <a:rPr lang="en-US" altLang="zh-TW" sz="2800" dirty="0"/>
              <a:t> in </a:t>
            </a:r>
            <a:r>
              <a:rPr lang="en-US" altLang="zh-TW" sz="2800" dirty="0" err="1"/>
              <a:t>SystemVerilog</a:t>
            </a:r>
            <a:endParaRPr lang="en-US" altLang="zh-TW" sz="2800" dirty="0"/>
          </a:p>
          <a:p>
            <a:r>
              <a:rPr lang="en-US" altLang="zh-TW" dirty="0" err="1"/>
              <a:t>always_comb</a:t>
            </a:r>
            <a:endParaRPr lang="en-US" altLang="zh-TW" dirty="0"/>
          </a:p>
          <a:p>
            <a:r>
              <a:rPr lang="en-US" altLang="zh-TW" dirty="0" err="1"/>
              <a:t>always_ff</a:t>
            </a:r>
            <a:endParaRPr lang="en-US" altLang="zh-TW" dirty="0"/>
          </a:p>
          <a:p>
            <a:r>
              <a:rPr lang="en-US" altLang="zh-TW" dirty="0" err="1"/>
              <a:t>always_latch</a:t>
            </a:r>
            <a:endParaRPr lang="zh-TW" altLang="en-US" dirty="0"/>
          </a:p>
        </p:txBody>
      </p:sp>
    </p:spTree>
    <p:extLst>
      <p:ext uri="{BB962C8B-B14F-4D97-AF65-F5344CB8AC3E}">
        <p14:creationId xmlns:p14="http://schemas.microsoft.com/office/powerpoint/2010/main" val="9581651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Behavior level modeling</a:t>
            </a:r>
            <a:br>
              <a:rPr lang="en-US" altLang="zh-TW" dirty="0"/>
            </a:br>
            <a:r>
              <a:rPr lang="en-US" altLang="zh-TW" sz="3200" dirty="0">
                <a:latin typeface="Arial" panose="020B0604020202020204" pitchFamily="34" charset="0"/>
                <a:cs typeface="Arial" panose="020B0604020202020204" pitchFamily="34" charset="0"/>
              </a:rPr>
              <a:t>view from Level of abstraction </a:t>
            </a:r>
            <a:endParaRPr lang="zh-TW" altLang="en-US" sz="3200" dirty="0">
              <a:latin typeface="Arial" panose="020B0604020202020204" pitchFamily="34" charset="0"/>
              <a:cs typeface="Arial" panose="020B0604020202020204" pitchFamily="34" charset="0"/>
            </a:endParaRPr>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7273782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pc="-30" dirty="0"/>
              <a:t>Always </a:t>
            </a:r>
            <a:r>
              <a:rPr lang="en-US" altLang="zh-TW" spc="-5" dirty="0"/>
              <a:t>block </a:t>
            </a:r>
            <a:r>
              <a:rPr lang="en-US" altLang="zh-TW" dirty="0"/>
              <a:t>– </a:t>
            </a:r>
            <a:r>
              <a:rPr lang="en-US" altLang="zh-TW" spc="-40" dirty="0"/>
              <a:t>Event </a:t>
            </a:r>
            <a:r>
              <a:rPr lang="en-US" altLang="zh-TW" spc="-20" dirty="0"/>
              <a:t>control</a:t>
            </a:r>
            <a:r>
              <a:rPr lang="en-US" altLang="zh-TW" spc="50" dirty="0"/>
              <a:t> </a:t>
            </a:r>
            <a:r>
              <a:rPr lang="en-US" altLang="zh-TW" spc="-5" dirty="0"/>
              <a:t>@</a:t>
            </a:r>
            <a:endParaRPr lang="zh-TW" altLang="en-US" dirty="0"/>
          </a:p>
        </p:txBody>
      </p:sp>
      <p:sp>
        <p:nvSpPr>
          <p:cNvPr id="4" name="object 3"/>
          <p:cNvSpPr txBox="1"/>
          <p:nvPr/>
        </p:nvSpPr>
        <p:spPr>
          <a:xfrm>
            <a:off x="1042986" y="1773301"/>
            <a:ext cx="7213253" cy="3936333"/>
          </a:xfrm>
          <a:prstGeom prst="rect">
            <a:avLst/>
          </a:prstGeom>
          <a:ln w="9525">
            <a:solidFill>
              <a:srgbClr val="000000"/>
            </a:solidFill>
          </a:ln>
        </p:spPr>
        <p:txBody>
          <a:bodyPr vert="horz" wrap="square" lIns="0" tIns="32384" rIns="0" bIns="0" rtlCol="0">
            <a:spAutoFit/>
          </a:bodyPr>
          <a:lstStyle/>
          <a:p>
            <a:pPr marL="91440">
              <a:lnSpc>
                <a:spcPct val="100000"/>
              </a:lnSpc>
              <a:spcBef>
                <a:spcPts val="254"/>
              </a:spcBef>
            </a:pPr>
            <a:r>
              <a:rPr sz="1800" spc="-5" dirty="0">
                <a:solidFill>
                  <a:srgbClr val="006FC0"/>
                </a:solidFill>
                <a:latin typeface="Consolas"/>
                <a:cs typeface="Consolas"/>
              </a:rPr>
              <a:t>module </a:t>
            </a:r>
            <a:r>
              <a:rPr sz="1800" dirty="0">
                <a:latin typeface="Consolas"/>
                <a:cs typeface="Consolas"/>
              </a:rPr>
              <a:t>M1 </a:t>
            </a:r>
            <a:r>
              <a:rPr sz="1800" spc="-5" dirty="0">
                <a:latin typeface="Consolas"/>
                <a:cs typeface="Consolas"/>
              </a:rPr>
              <a:t>(</a:t>
            </a:r>
            <a:r>
              <a:rPr sz="1800" spc="-5" dirty="0">
                <a:solidFill>
                  <a:srgbClr val="006FC0"/>
                </a:solidFill>
                <a:latin typeface="Consolas"/>
                <a:cs typeface="Consolas"/>
              </a:rPr>
              <a:t>input </a:t>
            </a:r>
            <a:r>
              <a:rPr sz="1800" dirty="0">
                <a:latin typeface="Consolas"/>
                <a:cs typeface="Consolas"/>
              </a:rPr>
              <a:t>B, C, clk, rst, </a:t>
            </a:r>
            <a:r>
              <a:rPr sz="1800" spc="-5" dirty="0">
                <a:solidFill>
                  <a:srgbClr val="006FC0"/>
                </a:solidFill>
                <a:latin typeface="Consolas"/>
                <a:cs typeface="Consolas"/>
              </a:rPr>
              <a:t>output </a:t>
            </a:r>
            <a:r>
              <a:rPr sz="1800" dirty="0">
                <a:latin typeface="Consolas"/>
                <a:cs typeface="Consolas"/>
              </a:rPr>
              <a:t>reg X,</a:t>
            </a:r>
            <a:r>
              <a:rPr sz="1800" spc="-135" dirty="0">
                <a:latin typeface="Consolas"/>
                <a:cs typeface="Consolas"/>
              </a:rPr>
              <a:t> </a:t>
            </a:r>
            <a:r>
              <a:rPr sz="1800" spc="-5" dirty="0">
                <a:latin typeface="Consolas"/>
                <a:cs typeface="Consolas"/>
              </a:rPr>
              <a:t>Y,Z);</a:t>
            </a:r>
            <a:endParaRPr sz="1800" dirty="0">
              <a:latin typeface="Consolas"/>
              <a:cs typeface="Consolas"/>
            </a:endParaRPr>
          </a:p>
          <a:p>
            <a:pPr marL="91440">
              <a:lnSpc>
                <a:spcPct val="100000"/>
              </a:lnSpc>
            </a:pPr>
            <a:r>
              <a:rPr sz="1800" dirty="0">
                <a:solidFill>
                  <a:srgbClr val="00AF50"/>
                </a:solidFill>
                <a:latin typeface="Consolas"/>
                <a:cs typeface="Consolas"/>
              </a:rPr>
              <a:t>// </a:t>
            </a:r>
            <a:r>
              <a:rPr sz="1800" spc="-5" dirty="0">
                <a:solidFill>
                  <a:srgbClr val="00AF50"/>
                </a:solidFill>
                <a:latin typeface="Consolas"/>
                <a:cs typeface="Consolas"/>
              </a:rPr>
              <a:t>controlled </a:t>
            </a:r>
            <a:r>
              <a:rPr sz="1800" dirty="0">
                <a:solidFill>
                  <a:srgbClr val="00AF50"/>
                </a:solidFill>
                <a:latin typeface="Consolas"/>
                <a:cs typeface="Consolas"/>
              </a:rPr>
              <a:t>by </a:t>
            </a:r>
            <a:r>
              <a:rPr sz="1800" spc="-5" dirty="0">
                <a:solidFill>
                  <a:srgbClr val="00AF50"/>
                </a:solidFill>
                <a:latin typeface="Consolas"/>
                <a:cs typeface="Consolas"/>
              </a:rPr>
              <a:t>any value change </a:t>
            </a:r>
            <a:r>
              <a:rPr sz="1800" dirty="0">
                <a:solidFill>
                  <a:srgbClr val="00AF50"/>
                </a:solidFill>
                <a:latin typeface="Consolas"/>
                <a:cs typeface="Consolas"/>
              </a:rPr>
              <a:t>in B </a:t>
            </a:r>
            <a:r>
              <a:rPr sz="1800" spc="-5" dirty="0">
                <a:solidFill>
                  <a:srgbClr val="00AF50"/>
                </a:solidFill>
                <a:latin typeface="Consolas"/>
                <a:cs typeface="Consolas"/>
              </a:rPr>
              <a:t>or</a:t>
            </a:r>
            <a:r>
              <a:rPr sz="1800" spc="-15" dirty="0">
                <a:solidFill>
                  <a:srgbClr val="00AF50"/>
                </a:solidFill>
                <a:latin typeface="Consolas"/>
                <a:cs typeface="Consolas"/>
              </a:rPr>
              <a:t> </a:t>
            </a:r>
            <a:r>
              <a:rPr sz="1800" dirty="0">
                <a:solidFill>
                  <a:srgbClr val="00AF50"/>
                </a:solidFill>
                <a:latin typeface="Consolas"/>
                <a:cs typeface="Consolas"/>
              </a:rPr>
              <a:t>C</a:t>
            </a:r>
            <a:endParaRPr sz="1800" dirty="0">
              <a:latin typeface="Consolas"/>
              <a:cs typeface="Consolas"/>
            </a:endParaRPr>
          </a:p>
          <a:p>
            <a:pPr marL="341630" marR="4752340" indent="-250825">
              <a:lnSpc>
                <a:spcPct val="100000"/>
              </a:lnSpc>
            </a:pPr>
            <a:r>
              <a:rPr sz="1800" spc="-5" dirty="0">
                <a:solidFill>
                  <a:srgbClr val="006FC0"/>
                </a:solidFill>
                <a:latin typeface="Consolas"/>
                <a:cs typeface="Consolas"/>
              </a:rPr>
              <a:t>always </a:t>
            </a:r>
            <a:r>
              <a:rPr sz="1800" dirty="0">
                <a:latin typeface="Consolas"/>
                <a:cs typeface="Consolas"/>
              </a:rPr>
              <a:t>@ </a:t>
            </a:r>
            <a:r>
              <a:rPr sz="1800" spc="-5" dirty="0">
                <a:latin typeface="Consolas"/>
                <a:cs typeface="Consolas"/>
              </a:rPr>
              <a:t>(B </a:t>
            </a:r>
            <a:r>
              <a:rPr sz="1800" dirty="0">
                <a:latin typeface="Consolas"/>
                <a:cs typeface="Consolas"/>
              </a:rPr>
              <a:t>or</a:t>
            </a:r>
            <a:r>
              <a:rPr sz="1800" spc="-95" dirty="0">
                <a:latin typeface="Consolas"/>
                <a:cs typeface="Consolas"/>
              </a:rPr>
              <a:t> </a:t>
            </a:r>
            <a:r>
              <a:rPr sz="1800" dirty="0">
                <a:latin typeface="Consolas"/>
                <a:cs typeface="Consolas"/>
              </a:rPr>
              <a:t>C)  X = B &amp;</a:t>
            </a:r>
            <a:r>
              <a:rPr sz="1800" spc="-60" dirty="0">
                <a:latin typeface="Consolas"/>
                <a:cs typeface="Consolas"/>
              </a:rPr>
              <a:t> </a:t>
            </a:r>
            <a:r>
              <a:rPr sz="1800" dirty="0">
                <a:latin typeface="Consolas"/>
                <a:cs typeface="Consolas"/>
              </a:rPr>
              <a:t>C;</a:t>
            </a:r>
          </a:p>
          <a:p>
            <a:pPr>
              <a:lnSpc>
                <a:spcPct val="100000"/>
              </a:lnSpc>
              <a:spcBef>
                <a:spcPts val="55"/>
              </a:spcBef>
            </a:pPr>
            <a:endParaRPr sz="1800" dirty="0">
              <a:latin typeface="Consolas"/>
              <a:cs typeface="Consolas"/>
            </a:endParaRPr>
          </a:p>
          <a:p>
            <a:pPr marL="91440">
              <a:lnSpc>
                <a:spcPct val="100000"/>
              </a:lnSpc>
            </a:pPr>
            <a:r>
              <a:rPr sz="1800" dirty="0">
                <a:solidFill>
                  <a:srgbClr val="00AF50"/>
                </a:solidFill>
                <a:latin typeface="Consolas"/>
                <a:cs typeface="Consolas"/>
              </a:rPr>
              <a:t>// </a:t>
            </a:r>
            <a:r>
              <a:rPr sz="1800" spc="-5" dirty="0">
                <a:solidFill>
                  <a:srgbClr val="00AF50"/>
                </a:solidFill>
                <a:latin typeface="Consolas"/>
                <a:cs typeface="Consolas"/>
              </a:rPr>
              <a:t>Controlled </a:t>
            </a:r>
            <a:r>
              <a:rPr sz="1800" dirty="0">
                <a:solidFill>
                  <a:srgbClr val="00AF50"/>
                </a:solidFill>
                <a:latin typeface="Consolas"/>
                <a:cs typeface="Consolas"/>
              </a:rPr>
              <a:t>by </a:t>
            </a:r>
            <a:r>
              <a:rPr sz="1800" spc="-5" dirty="0">
                <a:solidFill>
                  <a:srgbClr val="00AF50"/>
                </a:solidFill>
                <a:latin typeface="Consolas"/>
                <a:cs typeface="Consolas"/>
              </a:rPr>
              <a:t>positive </a:t>
            </a:r>
            <a:r>
              <a:rPr sz="1800" dirty="0">
                <a:solidFill>
                  <a:srgbClr val="00AF50"/>
                </a:solidFill>
                <a:latin typeface="Consolas"/>
                <a:cs typeface="Consolas"/>
              </a:rPr>
              <a:t>edge of</a:t>
            </a:r>
            <a:r>
              <a:rPr sz="1800" spc="-40" dirty="0">
                <a:solidFill>
                  <a:srgbClr val="00AF50"/>
                </a:solidFill>
                <a:latin typeface="Consolas"/>
                <a:cs typeface="Consolas"/>
              </a:rPr>
              <a:t> </a:t>
            </a:r>
            <a:r>
              <a:rPr sz="1800" dirty="0">
                <a:solidFill>
                  <a:srgbClr val="00AF50"/>
                </a:solidFill>
                <a:latin typeface="Consolas"/>
                <a:cs typeface="Consolas"/>
              </a:rPr>
              <a:t>clk</a:t>
            </a:r>
            <a:endParaRPr sz="1800" dirty="0">
              <a:latin typeface="Consolas"/>
              <a:cs typeface="Consolas"/>
            </a:endParaRPr>
          </a:p>
          <a:p>
            <a:pPr marL="341630" marR="4251325" indent="-250825">
              <a:lnSpc>
                <a:spcPct val="100000"/>
              </a:lnSpc>
            </a:pPr>
            <a:r>
              <a:rPr sz="1800" spc="-5" dirty="0">
                <a:solidFill>
                  <a:srgbClr val="006FC0"/>
                </a:solidFill>
                <a:latin typeface="Consolas"/>
                <a:cs typeface="Consolas"/>
              </a:rPr>
              <a:t>always </a:t>
            </a:r>
            <a:r>
              <a:rPr sz="1800" spc="-5" dirty="0">
                <a:latin typeface="Consolas"/>
                <a:cs typeface="Consolas"/>
              </a:rPr>
              <a:t>@(</a:t>
            </a:r>
            <a:r>
              <a:rPr sz="1800" spc="-5" dirty="0">
                <a:solidFill>
                  <a:srgbClr val="006FC0"/>
                </a:solidFill>
                <a:latin typeface="Consolas"/>
                <a:cs typeface="Consolas"/>
              </a:rPr>
              <a:t>posedge</a:t>
            </a:r>
            <a:r>
              <a:rPr sz="1800" spc="-75" dirty="0">
                <a:solidFill>
                  <a:srgbClr val="006FC0"/>
                </a:solidFill>
                <a:latin typeface="Consolas"/>
                <a:cs typeface="Consolas"/>
              </a:rPr>
              <a:t> </a:t>
            </a:r>
            <a:r>
              <a:rPr sz="1800" spc="-5" dirty="0">
                <a:latin typeface="Consolas"/>
                <a:cs typeface="Consolas"/>
              </a:rPr>
              <a:t>clk)  </a:t>
            </a:r>
            <a:r>
              <a:rPr sz="1800" dirty="0">
                <a:latin typeface="Consolas"/>
                <a:cs typeface="Consolas"/>
              </a:rPr>
              <a:t>Y </a:t>
            </a:r>
            <a:r>
              <a:rPr lang="en-US" sz="1800" dirty="0">
                <a:latin typeface="Consolas"/>
                <a:cs typeface="Consolas"/>
              </a:rPr>
              <a:t>&lt;</a:t>
            </a:r>
            <a:r>
              <a:rPr sz="1800" dirty="0">
                <a:latin typeface="Consolas"/>
                <a:cs typeface="Consolas"/>
              </a:rPr>
              <a:t>= B &amp;</a:t>
            </a:r>
            <a:r>
              <a:rPr sz="1800" spc="-50" dirty="0">
                <a:latin typeface="Consolas"/>
                <a:cs typeface="Consolas"/>
              </a:rPr>
              <a:t> </a:t>
            </a:r>
            <a:r>
              <a:rPr sz="1800" dirty="0">
                <a:latin typeface="Consolas"/>
                <a:cs typeface="Consolas"/>
              </a:rPr>
              <a:t>C;</a:t>
            </a:r>
          </a:p>
          <a:p>
            <a:pPr>
              <a:lnSpc>
                <a:spcPct val="100000"/>
              </a:lnSpc>
              <a:spcBef>
                <a:spcPts val="50"/>
              </a:spcBef>
            </a:pPr>
            <a:endParaRPr sz="1800" dirty="0">
              <a:latin typeface="Consolas"/>
              <a:cs typeface="Consolas"/>
            </a:endParaRPr>
          </a:p>
          <a:p>
            <a:pPr marL="91440">
              <a:lnSpc>
                <a:spcPct val="100000"/>
              </a:lnSpc>
            </a:pPr>
            <a:r>
              <a:rPr sz="1800" dirty="0">
                <a:solidFill>
                  <a:srgbClr val="00AF50"/>
                </a:solidFill>
                <a:latin typeface="Consolas"/>
                <a:cs typeface="Consolas"/>
              </a:rPr>
              <a:t>// </a:t>
            </a:r>
            <a:r>
              <a:rPr sz="1800" spc="-5" dirty="0">
                <a:solidFill>
                  <a:srgbClr val="00AF50"/>
                </a:solidFill>
                <a:latin typeface="Consolas"/>
                <a:cs typeface="Consolas"/>
              </a:rPr>
              <a:t>Controlled by negative edge </a:t>
            </a:r>
            <a:r>
              <a:rPr sz="1800" dirty="0">
                <a:solidFill>
                  <a:srgbClr val="00AF50"/>
                </a:solidFill>
                <a:latin typeface="Consolas"/>
                <a:cs typeface="Consolas"/>
              </a:rPr>
              <a:t>of clk </a:t>
            </a:r>
            <a:r>
              <a:rPr sz="1800" spc="-5" dirty="0">
                <a:solidFill>
                  <a:srgbClr val="00AF50"/>
                </a:solidFill>
                <a:latin typeface="Consolas"/>
                <a:cs typeface="Consolas"/>
              </a:rPr>
              <a:t>or</a:t>
            </a:r>
            <a:r>
              <a:rPr sz="1800" spc="-10" dirty="0">
                <a:solidFill>
                  <a:srgbClr val="00AF50"/>
                </a:solidFill>
                <a:latin typeface="Consolas"/>
                <a:cs typeface="Consolas"/>
              </a:rPr>
              <a:t> </a:t>
            </a:r>
            <a:r>
              <a:rPr sz="1800" dirty="0">
                <a:solidFill>
                  <a:srgbClr val="00AF50"/>
                </a:solidFill>
                <a:latin typeface="Consolas"/>
                <a:cs typeface="Consolas"/>
              </a:rPr>
              <a:t>rst</a:t>
            </a:r>
            <a:endParaRPr sz="1800" dirty="0">
              <a:latin typeface="Consolas"/>
              <a:cs typeface="Consolas"/>
            </a:endParaRPr>
          </a:p>
          <a:p>
            <a:pPr marL="91440">
              <a:lnSpc>
                <a:spcPct val="100000"/>
              </a:lnSpc>
              <a:spcBef>
                <a:spcPts val="5"/>
              </a:spcBef>
            </a:pPr>
            <a:r>
              <a:rPr sz="1800" spc="-5" dirty="0">
                <a:solidFill>
                  <a:srgbClr val="006FC0"/>
                </a:solidFill>
                <a:latin typeface="Consolas"/>
                <a:cs typeface="Consolas"/>
              </a:rPr>
              <a:t>always </a:t>
            </a:r>
            <a:r>
              <a:rPr sz="1800" spc="-5" dirty="0">
                <a:latin typeface="Consolas"/>
                <a:cs typeface="Consolas"/>
              </a:rPr>
              <a:t>@(</a:t>
            </a:r>
            <a:r>
              <a:rPr sz="1800" spc="-5" dirty="0">
                <a:solidFill>
                  <a:srgbClr val="006FC0"/>
                </a:solidFill>
                <a:latin typeface="Consolas"/>
                <a:cs typeface="Consolas"/>
              </a:rPr>
              <a:t>negedge </a:t>
            </a:r>
            <a:r>
              <a:rPr sz="1800" dirty="0">
                <a:latin typeface="Consolas"/>
                <a:cs typeface="Consolas"/>
              </a:rPr>
              <a:t>clk, </a:t>
            </a:r>
            <a:r>
              <a:rPr sz="1800" spc="-5" dirty="0">
                <a:solidFill>
                  <a:srgbClr val="006FC0"/>
                </a:solidFill>
                <a:latin typeface="Consolas"/>
                <a:cs typeface="Consolas"/>
              </a:rPr>
              <a:t>negedge</a:t>
            </a:r>
            <a:r>
              <a:rPr sz="1800" spc="-80" dirty="0">
                <a:solidFill>
                  <a:srgbClr val="006FC0"/>
                </a:solidFill>
                <a:latin typeface="Consolas"/>
                <a:cs typeface="Consolas"/>
              </a:rPr>
              <a:t> </a:t>
            </a:r>
            <a:r>
              <a:rPr sz="1800" dirty="0">
                <a:latin typeface="Consolas"/>
                <a:cs typeface="Consolas"/>
              </a:rPr>
              <a:t>rst)</a:t>
            </a:r>
          </a:p>
          <a:p>
            <a:pPr marL="341630" marR="4122420">
              <a:lnSpc>
                <a:spcPct val="100000"/>
              </a:lnSpc>
              <a:tabLst>
                <a:tab pos="1595755" algn="l"/>
              </a:tabLst>
            </a:pPr>
            <a:r>
              <a:rPr sz="1800" spc="-5" dirty="0">
                <a:solidFill>
                  <a:srgbClr val="006FC0"/>
                </a:solidFill>
                <a:latin typeface="Consolas"/>
                <a:cs typeface="Consolas"/>
              </a:rPr>
              <a:t>if </a:t>
            </a:r>
            <a:r>
              <a:rPr sz="1800" spc="-5" dirty="0">
                <a:latin typeface="Consolas"/>
                <a:cs typeface="Consolas"/>
              </a:rPr>
              <a:t>(!rst) </a:t>
            </a:r>
            <a:r>
              <a:rPr sz="1800" dirty="0">
                <a:latin typeface="Consolas"/>
                <a:cs typeface="Consolas"/>
              </a:rPr>
              <a:t>Z </a:t>
            </a:r>
            <a:r>
              <a:rPr lang="en-US" sz="1800" dirty="0">
                <a:latin typeface="Consolas"/>
                <a:cs typeface="Consolas"/>
              </a:rPr>
              <a:t>&lt;</a:t>
            </a:r>
            <a:r>
              <a:rPr sz="1800" dirty="0">
                <a:latin typeface="Consolas"/>
                <a:cs typeface="Consolas"/>
              </a:rPr>
              <a:t>= B &amp;</a:t>
            </a:r>
            <a:r>
              <a:rPr sz="1800" spc="-80" dirty="0">
                <a:latin typeface="Consolas"/>
                <a:cs typeface="Consolas"/>
              </a:rPr>
              <a:t> </a:t>
            </a:r>
            <a:r>
              <a:rPr sz="1800" dirty="0">
                <a:latin typeface="Consolas"/>
                <a:cs typeface="Consolas"/>
              </a:rPr>
              <a:t>C;  </a:t>
            </a:r>
            <a:r>
              <a:rPr sz="1800" spc="-5" dirty="0">
                <a:solidFill>
                  <a:srgbClr val="006FC0"/>
                </a:solidFill>
                <a:latin typeface="Consolas"/>
                <a:cs typeface="Consolas"/>
              </a:rPr>
              <a:t>else	</a:t>
            </a:r>
            <a:r>
              <a:rPr sz="1800" dirty="0">
                <a:latin typeface="Consolas"/>
                <a:cs typeface="Consolas"/>
              </a:rPr>
              <a:t>Z </a:t>
            </a:r>
            <a:r>
              <a:rPr lang="en-US" sz="1800" dirty="0">
                <a:latin typeface="Consolas"/>
                <a:cs typeface="Consolas"/>
              </a:rPr>
              <a:t>&lt;</a:t>
            </a:r>
            <a:r>
              <a:rPr sz="1800" dirty="0">
                <a:latin typeface="Consolas"/>
                <a:cs typeface="Consolas"/>
              </a:rPr>
              <a:t>= B &amp;</a:t>
            </a:r>
            <a:r>
              <a:rPr sz="1800" spc="-114" dirty="0">
                <a:latin typeface="Consolas"/>
                <a:cs typeface="Consolas"/>
              </a:rPr>
              <a:t> </a:t>
            </a:r>
            <a:r>
              <a:rPr sz="1800" dirty="0">
                <a:latin typeface="Consolas"/>
                <a:cs typeface="Consolas"/>
              </a:rPr>
              <a:t>C;</a:t>
            </a:r>
          </a:p>
          <a:p>
            <a:pPr marL="91440">
              <a:lnSpc>
                <a:spcPct val="100000"/>
              </a:lnSpc>
            </a:pPr>
            <a:r>
              <a:rPr sz="1800" spc="-5" dirty="0">
                <a:solidFill>
                  <a:srgbClr val="006FC0"/>
                </a:solidFill>
                <a:latin typeface="Consolas"/>
                <a:cs typeface="Consolas"/>
              </a:rPr>
              <a:t>endmodule</a:t>
            </a:r>
            <a:endParaRPr sz="1800" dirty="0">
              <a:latin typeface="Consolas"/>
              <a:cs typeface="Consolas"/>
            </a:endParaRPr>
          </a:p>
        </p:txBody>
      </p:sp>
      <p:grpSp>
        <p:nvGrpSpPr>
          <p:cNvPr id="12" name="群組 11"/>
          <p:cNvGrpSpPr/>
          <p:nvPr/>
        </p:nvGrpSpPr>
        <p:grpSpPr>
          <a:xfrm>
            <a:off x="1733292" y="2852936"/>
            <a:ext cx="7747084" cy="433437"/>
            <a:chOff x="1733292" y="2852936"/>
            <a:chExt cx="7747084" cy="433437"/>
          </a:xfrm>
        </p:grpSpPr>
        <p:cxnSp>
          <p:nvCxnSpPr>
            <p:cNvPr id="5" name="直線單箭頭接點 4"/>
            <p:cNvCxnSpPr/>
            <p:nvPr/>
          </p:nvCxnSpPr>
          <p:spPr>
            <a:xfrm flipH="1" flipV="1">
              <a:off x="1733292" y="2852936"/>
              <a:ext cx="5370820" cy="288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文字方塊 5"/>
            <p:cNvSpPr txBox="1"/>
            <p:nvPr/>
          </p:nvSpPr>
          <p:spPr>
            <a:xfrm>
              <a:off x="7176120" y="2917041"/>
              <a:ext cx="2304256" cy="369332"/>
            </a:xfrm>
            <a:prstGeom prst="rect">
              <a:avLst/>
            </a:prstGeom>
            <a:noFill/>
          </p:spPr>
          <p:txBody>
            <a:bodyPr wrap="square" rtlCol="0">
              <a:spAutoFit/>
            </a:bodyPr>
            <a:lstStyle/>
            <a:p>
              <a:r>
                <a:rPr lang="en-US" altLang="zh-TW" dirty="0"/>
                <a:t>Blocking assignment</a:t>
              </a:r>
              <a:endParaRPr lang="zh-TW" altLang="en-US" dirty="0"/>
            </a:p>
          </p:txBody>
        </p:sp>
      </p:grpSp>
      <p:grpSp>
        <p:nvGrpSpPr>
          <p:cNvPr id="15" name="群組 14"/>
          <p:cNvGrpSpPr/>
          <p:nvPr/>
        </p:nvGrpSpPr>
        <p:grpSpPr>
          <a:xfrm>
            <a:off x="2963652" y="5373216"/>
            <a:ext cx="8280920" cy="433437"/>
            <a:chOff x="1733292" y="2852936"/>
            <a:chExt cx="7747084" cy="433437"/>
          </a:xfrm>
        </p:grpSpPr>
        <p:cxnSp>
          <p:nvCxnSpPr>
            <p:cNvPr id="16" name="直線單箭頭接點 15"/>
            <p:cNvCxnSpPr/>
            <p:nvPr/>
          </p:nvCxnSpPr>
          <p:spPr>
            <a:xfrm flipH="1" flipV="1">
              <a:off x="1733292" y="2852936"/>
              <a:ext cx="5370820" cy="2880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7176120" y="2917041"/>
              <a:ext cx="2304256" cy="369332"/>
            </a:xfrm>
            <a:prstGeom prst="rect">
              <a:avLst/>
            </a:prstGeom>
            <a:noFill/>
          </p:spPr>
          <p:txBody>
            <a:bodyPr wrap="square" rtlCol="0">
              <a:spAutoFit/>
            </a:bodyPr>
            <a:lstStyle/>
            <a:p>
              <a:r>
                <a:rPr lang="en-US" altLang="zh-TW" dirty="0" err="1"/>
                <a:t>NonBlocking</a:t>
              </a:r>
              <a:r>
                <a:rPr lang="en-US" altLang="zh-TW" dirty="0"/>
                <a:t> assignment</a:t>
              </a:r>
              <a:endParaRPr lang="zh-TW" altLang="en-US" dirty="0"/>
            </a:p>
          </p:txBody>
        </p:sp>
      </p:grpSp>
    </p:spTree>
    <p:extLst>
      <p:ext uri="{BB962C8B-B14F-4D97-AF65-F5344CB8AC3E}">
        <p14:creationId xmlns:p14="http://schemas.microsoft.com/office/powerpoint/2010/main" val="11327936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Procedural blocks (summary)</a:t>
            </a:r>
            <a:endParaRPr lang="zh-TW" altLang="en-US" dirty="0"/>
          </a:p>
        </p:txBody>
      </p:sp>
      <p:sp>
        <p:nvSpPr>
          <p:cNvPr id="3" name="內容版面配置區 2"/>
          <p:cNvSpPr>
            <a:spLocks noGrp="1"/>
          </p:cNvSpPr>
          <p:nvPr>
            <p:ph idx="1"/>
          </p:nvPr>
        </p:nvSpPr>
        <p:spPr/>
        <p:txBody>
          <a:bodyPr/>
          <a:lstStyle/>
          <a:p>
            <a:pPr marL="355600" marR="123825" indent="-343535">
              <a:lnSpc>
                <a:spcPts val="3460"/>
              </a:lnSpc>
              <a:spcBef>
                <a:spcPts val="535"/>
              </a:spcBef>
              <a:buFont typeface="Arial"/>
              <a:buChar char="•"/>
              <a:tabLst>
                <a:tab pos="355600" algn="l"/>
                <a:tab pos="356235" algn="l"/>
              </a:tabLst>
            </a:pPr>
            <a:r>
              <a:rPr lang="en-US" altLang="zh-TW" sz="3200" spc="-10" dirty="0">
                <a:latin typeface="Calibri"/>
                <a:cs typeface="Calibri"/>
              </a:rPr>
              <a:t>Blocks </a:t>
            </a:r>
            <a:r>
              <a:rPr lang="en-US" altLang="zh-TW" sz="3200" dirty="0">
                <a:latin typeface="Calibri"/>
                <a:cs typeface="Calibri"/>
              </a:rPr>
              <a:t>of </a:t>
            </a:r>
            <a:r>
              <a:rPr lang="en-US" altLang="zh-TW" sz="3200" spc="-5" dirty="0">
                <a:latin typeface="Calibri"/>
                <a:cs typeface="Calibri"/>
              </a:rPr>
              <a:t>code within </a:t>
            </a:r>
            <a:r>
              <a:rPr lang="en-US" altLang="zh-TW" sz="3200" dirty="0">
                <a:latin typeface="Calibri"/>
                <a:cs typeface="Calibri"/>
              </a:rPr>
              <a:t>a </a:t>
            </a:r>
            <a:r>
              <a:rPr lang="en-US" altLang="zh-TW" sz="3200" spc="-15" dirty="0">
                <a:latin typeface="Calibri"/>
                <a:cs typeface="Calibri"/>
              </a:rPr>
              <a:t>concurrent </a:t>
            </a:r>
            <a:r>
              <a:rPr lang="en-US" altLang="zh-TW" sz="3200" spc="-5" dirty="0">
                <a:latin typeface="Calibri"/>
                <a:cs typeface="Calibri"/>
              </a:rPr>
              <a:t>block  </a:t>
            </a:r>
            <a:r>
              <a:rPr lang="en-US" altLang="zh-TW" sz="3200" dirty="0">
                <a:latin typeface="Calibri"/>
                <a:cs typeface="Calibri"/>
              </a:rPr>
              <a:t>which </a:t>
            </a:r>
            <a:r>
              <a:rPr lang="en-US" altLang="zh-TW" sz="3200" spc="-15" dirty="0">
                <a:latin typeface="Calibri"/>
                <a:cs typeface="Calibri"/>
              </a:rPr>
              <a:t>are </a:t>
            </a:r>
            <a:r>
              <a:rPr lang="en-US" altLang="zh-TW" sz="3200" spc="-10" dirty="0">
                <a:latin typeface="Calibri"/>
                <a:cs typeface="Calibri"/>
              </a:rPr>
              <a:t>read (simulated, </a:t>
            </a:r>
            <a:r>
              <a:rPr lang="en-US" altLang="zh-TW" sz="3200" spc="-20" dirty="0">
                <a:latin typeface="Calibri"/>
                <a:cs typeface="Calibri"/>
              </a:rPr>
              <a:t>executed) </a:t>
            </a:r>
            <a:r>
              <a:rPr lang="en-US" altLang="zh-TW" sz="3200" dirty="0">
                <a:solidFill>
                  <a:srgbClr val="FF0000"/>
                </a:solidFill>
                <a:latin typeface="Calibri"/>
                <a:cs typeface="Calibri"/>
              </a:rPr>
              <a:t>in</a:t>
            </a:r>
            <a:r>
              <a:rPr lang="en-US" altLang="zh-TW" sz="3200" spc="45" dirty="0">
                <a:solidFill>
                  <a:srgbClr val="FF0000"/>
                </a:solidFill>
                <a:latin typeface="Calibri"/>
                <a:cs typeface="Calibri"/>
              </a:rPr>
              <a:t> </a:t>
            </a:r>
            <a:r>
              <a:rPr lang="en-US" altLang="zh-TW" sz="3200" spc="-15" dirty="0">
                <a:solidFill>
                  <a:srgbClr val="FF0000"/>
                </a:solidFill>
                <a:latin typeface="Calibri"/>
                <a:cs typeface="Calibri"/>
              </a:rPr>
              <a:t>order</a:t>
            </a:r>
            <a:endParaRPr lang="en-US" altLang="zh-TW" sz="3200" dirty="0">
              <a:solidFill>
                <a:srgbClr val="FF0000"/>
              </a:solidFill>
              <a:latin typeface="Calibri"/>
              <a:cs typeface="Calibri"/>
            </a:endParaRPr>
          </a:p>
          <a:p>
            <a:pPr marL="355600" indent="-343535">
              <a:spcBef>
                <a:spcPts val="330"/>
              </a:spcBef>
              <a:buFont typeface="Arial"/>
              <a:buChar char="•"/>
              <a:tabLst>
                <a:tab pos="355600" algn="l"/>
                <a:tab pos="356235" algn="l"/>
              </a:tabLst>
            </a:pPr>
            <a:r>
              <a:rPr lang="en-US" altLang="zh-TW" sz="3200" spc="-15" dirty="0">
                <a:latin typeface="Calibri"/>
                <a:cs typeface="Calibri"/>
              </a:rPr>
              <a:t>Procedural </a:t>
            </a:r>
            <a:r>
              <a:rPr lang="en-US" altLang="zh-TW" sz="3200" spc="-10" dirty="0">
                <a:latin typeface="Calibri"/>
                <a:cs typeface="Calibri"/>
              </a:rPr>
              <a:t>blocks </a:t>
            </a:r>
            <a:r>
              <a:rPr lang="en-US" altLang="zh-TW" sz="3200" spc="-25" dirty="0">
                <a:latin typeface="Calibri"/>
                <a:cs typeface="Calibri"/>
              </a:rPr>
              <a:t>may</a:t>
            </a:r>
            <a:r>
              <a:rPr lang="en-US" altLang="zh-TW" sz="3200" dirty="0">
                <a:latin typeface="Calibri"/>
                <a:cs typeface="Calibri"/>
              </a:rPr>
              <a:t> </a:t>
            </a:r>
            <a:r>
              <a:rPr lang="en-US" altLang="zh-TW" sz="3200" spc="-15" dirty="0">
                <a:latin typeface="Calibri"/>
                <a:cs typeface="Calibri"/>
              </a:rPr>
              <a:t>contain:</a:t>
            </a:r>
            <a:endParaRPr lang="en-US" altLang="zh-TW" sz="3200" dirty="0">
              <a:latin typeface="Calibri"/>
              <a:cs typeface="Calibri"/>
            </a:endParaRPr>
          </a:p>
          <a:p>
            <a:pPr marL="756285" lvl="1" indent="-287020">
              <a:spcBef>
                <a:spcPts val="355"/>
              </a:spcBef>
              <a:buFont typeface="Arial"/>
              <a:buChar char="–"/>
              <a:tabLst>
                <a:tab pos="756920" algn="l"/>
              </a:tabLst>
            </a:pPr>
            <a:r>
              <a:rPr lang="en-US" altLang="zh-TW" sz="2800" spc="-5" dirty="0">
                <a:latin typeface="Calibri"/>
                <a:cs typeface="Calibri"/>
              </a:rPr>
              <a:t>Blocking</a:t>
            </a:r>
            <a:r>
              <a:rPr lang="en-US" altLang="zh-TW" sz="2800" dirty="0">
                <a:latin typeface="Calibri"/>
                <a:cs typeface="Calibri"/>
              </a:rPr>
              <a:t> </a:t>
            </a:r>
            <a:r>
              <a:rPr lang="en-US" altLang="zh-TW" sz="2800" spc="-10" dirty="0">
                <a:latin typeface="Calibri"/>
                <a:cs typeface="Calibri"/>
              </a:rPr>
              <a:t>assignments</a:t>
            </a:r>
            <a:endParaRPr lang="en-US" altLang="zh-TW" sz="2800" dirty="0">
              <a:latin typeface="Calibri"/>
              <a:cs typeface="Calibri"/>
            </a:endParaRPr>
          </a:p>
          <a:p>
            <a:pPr marL="756285" lvl="1" indent="-287020">
              <a:spcBef>
                <a:spcPts val="335"/>
              </a:spcBef>
              <a:buFont typeface="Arial"/>
              <a:buChar char="–"/>
              <a:tabLst>
                <a:tab pos="756920" algn="l"/>
              </a:tabLst>
            </a:pPr>
            <a:r>
              <a:rPr lang="en-US" altLang="zh-TW" sz="2800" spc="-5" dirty="0" err="1">
                <a:latin typeface="Calibri"/>
                <a:cs typeface="Calibri"/>
              </a:rPr>
              <a:t>Nonblocking</a:t>
            </a:r>
            <a:r>
              <a:rPr lang="en-US" altLang="zh-TW" sz="2800" spc="35" dirty="0">
                <a:latin typeface="Calibri"/>
                <a:cs typeface="Calibri"/>
              </a:rPr>
              <a:t> </a:t>
            </a:r>
            <a:r>
              <a:rPr lang="en-US" altLang="zh-TW" sz="2800" spc="-10" dirty="0">
                <a:latin typeface="Calibri"/>
                <a:cs typeface="Calibri"/>
              </a:rPr>
              <a:t>assignments</a:t>
            </a:r>
            <a:endParaRPr lang="en-US" altLang="zh-TW" sz="2800" dirty="0">
              <a:latin typeface="Calibri"/>
              <a:cs typeface="Calibri"/>
            </a:endParaRPr>
          </a:p>
          <a:p>
            <a:pPr marL="756285" lvl="1" indent="-287020">
              <a:spcBef>
                <a:spcPts val="340"/>
              </a:spcBef>
              <a:buFont typeface="Arial"/>
              <a:buChar char="–"/>
              <a:tabLst>
                <a:tab pos="756920" algn="l"/>
              </a:tabLst>
            </a:pPr>
            <a:r>
              <a:rPr lang="en-US" altLang="zh-TW" sz="2800" spc="-20" dirty="0">
                <a:latin typeface="Calibri"/>
                <a:cs typeface="Calibri"/>
              </a:rPr>
              <a:t>Procedural control statements </a:t>
            </a:r>
            <a:r>
              <a:rPr lang="en-US" altLang="zh-TW" sz="2800" dirty="0">
                <a:latin typeface="Calibri"/>
                <a:cs typeface="Calibri"/>
              </a:rPr>
              <a:t>(</a:t>
            </a:r>
            <a:r>
              <a:rPr lang="en-US" altLang="zh-TW" sz="2600" dirty="0">
                <a:solidFill>
                  <a:srgbClr val="006FC0"/>
                </a:solidFill>
                <a:latin typeface="Consolas"/>
                <a:cs typeface="Consolas"/>
              </a:rPr>
              <a:t>if</a:t>
            </a:r>
            <a:r>
              <a:rPr lang="en-US" altLang="zh-TW" sz="2800" dirty="0">
                <a:latin typeface="Calibri"/>
                <a:cs typeface="Calibri"/>
              </a:rPr>
              <a:t>, </a:t>
            </a:r>
            <a:r>
              <a:rPr lang="en-US" altLang="zh-TW" sz="2600" spc="-5" dirty="0">
                <a:solidFill>
                  <a:srgbClr val="006FC0"/>
                </a:solidFill>
                <a:latin typeface="Consolas"/>
                <a:cs typeface="Consolas"/>
              </a:rPr>
              <a:t>for</a:t>
            </a:r>
            <a:r>
              <a:rPr lang="en-US" altLang="zh-TW" sz="2800" spc="-5" dirty="0">
                <a:latin typeface="Calibri"/>
                <a:cs typeface="Calibri"/>
              </a:rPr>
              <a:t>,</a:t>
            </a:r>
            <a:r>
              <a:rPr lang="en-US" altLang="zh-TW" sz="2800" spc="100" dirty="0">
                <a:latin typeface="Calibri"/>
                <a:cs typeface="Calibri"/>
              </a:rPr>
              <a:t> </a:t>
            </a:r>
            <a:r>
              <a:rPr lang="en-US" altLang="zh-TW" sz="2600" spc="-5" dirty="0">
                <a:solidFill>
                  <a:srgbClr val="006FC0"/>
                </a:solidFill>
                <a:latin typeface="Consolas"/>
                <a:cs typeface="Consolas"/>
              </a:rPr>
              <a:t>case</a:t>
            </a:r>
            <a:r>
              <a:rPr lang="en-US" altLang="zh-TW" sz="2800" spc="-5" dirty="0">
                <a:latin typeface="Calibri"/>
                <a:cs typeface="Calibri"/>
              </a:rPr>
              <a:t>)</a:t>
            </a:r>
            <a:endParaRPr lang="en-US" altLang="zh-TW" sz="2800" dirty="0">
              <a:latin typeface="Calibri"/>
              <a:cs typeface="Calibri"/>
            </a:endParaRPr>
          </a:p>
          <a:p>
            <a:pPr marL="756285" lvl="1" indent="-287020">
              <a:spcBef>
                <a:spcPts val="335"/>
              </a:spcBef>
              <a:buFont typeface="Arial"/>
              <a:buChar char="–"/>
              <a:tabLst>
                <a:tab pos="756920" algn="l"/>
              </a:tabLst>
            </a:pPr>
            <a:r>
              <a:rPr lang="en-US" altLang="zh-TW" sz="2600" spc="-5" dirty="0">
                <a:latin typeface="Consolas"/>
                <a:cs typeface="Consolas"/>
              </a:rPr>
              <a:t>function</a:t>
            </a:r>
            <a:r>
              <a:rPr lang="en-US" altLang="zh-TW" sz="2800" spc="-5" dirty="0">
                <a:latin typeface="Calibri"/>
                <a:cs typeface="Calibri"/>
              </a:rPr>
              <a:t>, or </a:t>
            </a:r>
            <a:r>
              <a:rPr lang="en-US" altLang="zh-TW" sz="2600" spc="-5" dirty="0">
                <a:latin typeface="Consolas"/>
                <a:cs typeface="Consolas"/>
              </a:rPr>
              <a:t>task</a:t>
            </a:r>
            <a:r>
              <a:rPr lang="en-US" altLang="zh-TW" sz="2600" spc="-865" dirty="0">
                <a:latin typeface="Consolas"/>
                <a:cs typeface="Consolas"/>
              </a:rPr>
              <a:t> </a:t>
            </a:r>
            <a:r>
              <a:rPr lang="en-US" altLang="zh-TW" sz="2800" spc="-10" dirty="0">
                <a:latin typeface="Calibri"/>
                <a:cs typeface="Calibri"/>
              </a:rPr>
              <a:t>calls</a:t>
            </a:r>
            <a:endParaRPr lang="en-US" altLang="zh-TW" sz="2800" dirty="0">
              <a:latin typeface="Calibri"/>
              <a:cs typeface="Calibri"/>
            </a:endParaRPr>
          </a:p>
          <a:p>
            <a:pPr marL="756285" lvl="1" indent="-287020">
              <a:spcBef>
                <a:spcPts val="335"/>
              </a:spcBef>
              <a:buFont typeface="Arial"/>
              <a:buChar char="–"/>
              <a:tabLst>
                <a:tab pos="756920" algn="l"/>
              </a:tabLst>
            </a:pPr>
            <a:r>
              <a:rPr lang="en-US" altLang="zh-TW" sz="2800" spc="-30" dirty="0">
                <a:latin typeface="Calibri"/>
                <a:cs typeface="Calibri"/>
              </a:rPr>
              <a:t>Event </a:t>
            </a:r>
            <a:r>
              <a:rPr lang="en-US" altLang="zh-TW" sz="2800" spc="-20" dirty="0">
                <a:latin typeface="Calibri"/>
                <a:cs typeface="Calibri"/>
              </a:rPr>
              <a:t>control</a:t>
            </a:r>
            <a:r>
              <a:rPr lang="en-US" altLang="zh-TW" sz="2800" spc="30" dirty="0">
                <a:latin typeface="Calibri"/>
                <a:cs typeface="Calibri"/>
              </a:rPr>
              <a:t> </a:t>
            </a:r>
            <a:r>
              <a:rPr lang="en-US" altLang="zh-TW" sz="2600" spc="-5" dirty="0">
                <a:latin typeface="Consolas"/>
                <a:cs typeface="Consolas"/>
              </a:rPr>
              <a:t>(‘@’)</a:t>
            </a:r>
            <a:endParaRPr lang="en-US" altLang="zh-TW" sz="2600" dirty="0">
              <a:latin typeface="Consolas"/>
              <a:cs typeface="Consolas"/>
            </a:endParaRPr>
          </a:p>
          <a:p>
            <a:pPr marL="756285" lvl="1" indent="-287020">
              <a:spcBef>
                <a:spcPts val="340"/>
              </a:spcBef>
              <a:buFont typeface="Arial"/>
              <a:buChar char="–"/>
              <a:tabLst>
                <a:tab pos="756920" algn="l"/>
              </a:tabLst>
            </a:pPr>
            <a:r>
              <a:rPr lang="en-US" altLang="zh-TW" sz="2800" spc="-20" dirty="0">
                <a:latin typeface="Calibri"/>
                <a:cs typeface="Calibri"/>
              </a:rPr>
              <a:t>procedural</a:t>
            </a:r>
            <a:r>
              <a:rPr lang="en-US" altLang="zh-TW" sz="2800" spc="30" dirty="0">
                <a:latin typeface="Calibri"/>
                <a:cs typeface="Calibri"/>
              </a:rPr>
              <a:t> </a:t>
            </a:r>
            <a:r>
              <a:rPr lang="en-US" altLang="zh-TW" sz="2800" spc="-15" dirty="0">
                <a:latin typeface="Calibri"/>
                <a:cs typeface="Calibri"/>
              </a:rPr>
              <a:t>blocks</a:t>
            </a:r>
            <a:r>
              <a:rPr lang="en-US" altLang="zh-TW" sz="2800" spc="25" dirty="0">
                <a:latin typeface="Calibri"/>
                <a:cs typeface="Calibri"/>
              </a:rPr>
              <a:t> </a:t>
            </a:r>
            <a:r>
              <a:rPr lang="en-US" altLang="zh-TW" sz="2800" spc="-5" dirty="0">
                <a:latin typeface="Calibri"/>
                <a:cs typeface="Calibri"/>
              </a:rPr>
              <a:t>enclosed</a:t>
            </a:r>
            <a:r>
              <a:rPr lang="en-US" altLang="zh-TW" sz="2800" spc="10" dirty="0">
                <a:latin typeface="Calibri"/>
                <a:cs typeface="Calibri"/>
              </a:rPr>
              <a:t> </a:t>
            </a:r>
            <a:r>
              <a:rPr lang="en-US" altLang="zh-TW" sz="2800" spc="-5" dirty="0">
                <a:latin typeface="Calibri"/>
                <a:cs typeface="Calibri"/>
              </a:rPr>
              <a:t>in</a:t>
            </a:r>
            <a:r>
              <a:rPr lang="en-US" altLang="zh-TW" sz="2800" spc="35" dirty="0">
                <a:latin typeface="Calibri"/>
                <a:cs typeface="Calibri"/>
              </a:rPr>
              <a:t> </a:t>
            </a:r>
            <a:r>
              <a:rPr lang="en-US" altLang="zh-TW" sz="2600" spc="-5" dirty="0">
                <a:solidFill>
                  <a:srgbClr val="006FC0"/>
                </a:solidFill>
                <a:latin typeface="Consolas"/>
                <a:cs typeface="Consolas"/>
              </a:rPr>
              <a:t>begin</a:t>
            </a:r>
            <a:r>
              <a:rPr lang="en-US" altLang="zh-TW" sz="2600" spc="-869" dirty="0">
                <a:solidFill>
                  <a:srgbClr val="006FC0"/>
                </a:solidFill>
                <a:latin typeface="Consolas"/>
                <a:cs typeface="Consolas"/>
              </a:rPr>
              <a:t> </a:t>
            </a:r>
            <a:r>
              <a:rPr lang="en-US" altLang="zh-TW" sz="2600" dirty="0">
                <a:latin typeface="Consolas"/>
                <a:cs typeface="Consolas"/>
              </a:rPr>
              <a:t>…</a:t>
            </a:r>
            <a:r>
              <a:rPr lang="en-US" altLang="zh-TW" sz="2600" spc="-850" dirty="0">
                <a:latin typeface="Consolas"/>
                <a:cs typeface="Consolas"/>
              </a:rPr>
              <a:t> </a:t>
            </a:r>
            <a:r>
              <a:rPr lang="en-US" altLang="zh-TW" sz="2600" spc="-5" dirty="0">
                <a:solidFill>
                  <a:srgbClr val="006FC0"/>
                </a:solidFill>
                <a:latin typeface="Consolas"/>
                <a:cs typeface="Consolas"/>
              </a:rPr>
              <a:t>end</a:t>
            </a:r>
            <a:endParaRPr lang="en-US" altLang="zh-TW" sz="2600" dirty="0">
              <a:latin typeface="Consolas"/>
              <a:cs typeface="Consolas"/>
            </a:endParaRPr>
          </a:p>
          <a:p>
            <a:endParaRPr lang="zh-TW" altLang="en-US" dirty="0"/>
          </a:p>
        </p:txBody>
      </p:sp>
    </p:spTree>
    <p:extLst>
      <p:ext uri="{BB962C8B-B14F-4D97-AF65-F5344CB8AC3E}">
        <p14:creationId xmlns:p14="http://schemas.microsoft.com/office/powerpoint/2010/main" val="15418974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2D52C715-B131-2370-745A-768AC63EE373}"/>
              </a:ext>
            </a:extLst>
          </p:cNvPr>
          <p:cNvSpPr>
            <a:spLocks noGrp="1"/>
          </p:cNvSpPr>
          <p:nvPr>
            <p:ph type="title"/>
          </p:nvPr>
        </p:nvSpPr>
        <p:spPr/>
        <p:txBody>
          <a:bodyPr/>
          <a:lstStyle/>
          <a:p>
            <a:r>
              <a:rPr lang="en-US" dirty="0"/>
              <a:t>Blocking vs. nonblocking</a:t>
            </a:r>
          </a:p>
        </p:txBody>
      </p:sp>
      <p:sp>
        <p:nvSpPr>
          <p:cNvPr id="5" name="文字版面配置區 4">
            <a:extLst>
              <a:ext uri="{FF2B5EF4-FFF2-40B4-BE49-F238E27FC236}">
                <a16:creationId xmlns:a16="http://schemas.microsoft.com/office/drawing/2014/main" id="{32951547-70CF-37FB-C22C-F34F49414B6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994382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Procedural Assignment</a:t>
            </a:r>
            <a:endParaRPr lang="en-US" dirty="0"/>
          </a:p>
        </p:txBody>
      </p:sp>
      <p:sp>
        <p:nvSpPr>
          <p:cNvPr id="9" name="內容版面配置區 8"/>
          <p:cNvSpPr>
            <a:spLocks noGrp="1"/>
          </p:cNvSpPr>
          <p:nvPr>
            <p:ph idx="1"/>
          </p:nvPr>
        </p:nvSpPr>
        <p:spPr/>
        <p:txBody>
          <a:bodyPr>
            <a:normAutofit lnSpcReduction="10000"/>
          </a:bodyPr>
          <a:lstStyle/>
          <a:p>
            <a:r>
              <a:rPr lang="en-US" altLang="zh-TW" dirty="0"/>
              <a:t>Assign value to registers</a:t>
            </a:r>
          </a:p>
          <a:p>
            <a:endParaRPr lang="en-US" altLang="zh-TW" dirty="0"/>
          </a:p>
          <a:p>
            <a:r>
              <a:rPr lang="en-US" altLang="zh-TW" dirty="0">
                <a:solidFill>
                  <a:srgbClr val="FF0000"/>
                </a:solidFill>
              </a:rPr>
              <a:t>Blocking </a:t>
            </a:r>
            <a:r>
              <a:rPr lang="en-US" altLang="zh-TW" dirty="0"/>
              <a:t>procedural assignment (for combinational logic)</a:t>
            </a:r>
          </a:p>
          <a:p>
            <a:pPr lvl="1"/>
            <a:r>
              <a:rPr lang="en-US" altLang="zh-TW" dirty="0"/>
              <a:t>Use “</a:t>
            </a:r>
            <a:r>
              <a:rPr lang="en-US" altLang="zh-TW" dirty="0">
                <a:solidFill>
                  <a:srgbClr val="FF0000"/>
                </a:solidFill>
              </a:rPr>
              <a:t>=</a:t>
            </a:r>
            <a:r>
              <a:rPr lang="en-US" altLang="zh-TW" dirty="0"/>
              <a:t>”</a:t>
            </a:r>
          </a:p>
          <a:p>
            <a:pPr lvl="1"/>
            <a:r>
              <a:rPr lang="en-US" altLang="zh-TW" dirty="0"/>
              <a:t>An assignment is completed before the next  assignment starts</a:t>
            </a:r>
          </a:p>
          <a:p>
            <a:pPr lvl="1"/>
            <a:r>
              <a:rPr lang="en-US" altLang="zh-TW" dirty="0"/>
              <a:t>Use for </a:t>
            </a:r>
            <a:r>
              <a:rPr lang="en-US" altLang="zh-TW" dirty="0">
                <a:solidFill>
                  <a:srgbClr val="FF0000"/>
                </a:solidFill>
              </a:rPr>
              <a:t>always@(*) </a:t>
            </a:r>
            <a:r>
              <a:rPr lang="en-US" altLang="zh-TW" dirty="0" err="1">
                <a:solidFill>
                  <a:srgbClr val="FF0000"/>
                </a:solidFill>
              </a:rPr>
              <a:t>always_comb</a:t>
            </a:r>
            <a:endParaRPr lang="en-US" altLang="zh-TW" dirty="0">
              <a:solidFill>
                <a:srgbClr val="FF0000"/>
              </a:solidFill>
            </a:endParaRPr>
          </a:p>
          <a:p>
            <a:endParaRPr lang="en-US" altLang="zh-TW" dirty="0"/>
          </a:p>
          <a:p>
            <a:r>
              <a:rPr lang="en-US" altLang="zh-TW" dirty="0">
                <a:solidFill>
                  <a:srgbClr val="FF0000"/>
                </a:solidFill>
              </a:rPr>
              <a:t>Non-blocking</a:t>
            </a:r>
            <a:r>
              <a:rPr lang="en-US" altLang="zh-TW" dirty="0"/>
              <a:t> procedural assignment (for sequential logic)</a:t>
            </a:r>
          </a:p>
          <a:p>
            <a:pPr lvl="1"/>
            <a:r>
              <a:rPr lang="en-US" altLang="zh-TW" dirty="0"/>
              <a:t>Use “</a:t>
            </a:r>
            <a:r>
              <a:rPr lang="en-US" altLang="zh-TW" dirty="0">
                <a:solidFill>
                  <a:srgbClr val="FF0000"/>
                </a:solidFill>
              </a:rPr>
              <a:t>&lt;=</a:t>
            </a:r>
            <a:r>
              <a:rPr lang="en-US" altLang="zh-TW" dirty="0"/>
              <a:t>”</a:t>
            </a:r>
          </a:p>
          <a:p>
            <a:pPr lvl="1"/>
            <a:r>
              <a:rPr lang="en-US" altLang="zh-TW" dirty="0"/>
              <a:t>Assignments are executed in parallel</a:t>
            </a:r>
          </a:p>
          <a:p>
            <a:pPr lvl="1"/>
            <a:r>
              <a:rPr lang="en-US" altLang="zh-TW" dirty="0"/>
              <a:t>Use for </a:t>
            </a:r>
            <a:r>
              <a:rPr lang="en-US" altLang="zh-TW" dirty="0">
                <a:solidFill>
                  <a:srgbClr val="FF0000"/>
                </a:solidFill>
              </a:rPr>
              <a:t>always@(</a:t>
            </a:r>
            <a:r>
              <a:rPr lang="en-US" altLang="zh-TW" dirty="0" err="1">
                <a:solidFill>
                  <a:srgbClr val="FF0000"/>
                </a:solidFill>
              </a:rPr>
              <a:t>posedge</a:t>
            </a:r>
            <a:r>
              <a:rPr lang="en-US" altLang="zh-TW" dirty="0">
                <a:solidFill>
                  <a:srgbClr val="FF0000"/>
                </a:solidFill>
              </a:rPr>
              <a:t> clock)</a:t>
            </a:r>
          </a:p>
          <a:p>
            <a:endParaRPr lang="zh-TW" altLang="en-US" dirty="0"/>
          </a:p>
        </p:txBody>
      </p:sp>
      <p:sp>
        <p:nvSpPr>
          <p:cNvPr id="4" name="object 4"/>
          <p:cNvSpPr txBox="1">
            <a:spLocks noGrp="1"/>
          </p:cNvSpPr>
          <p:nvPr>
            <p:ph type="ftr" sz="quarter" idx="11"/>
          </p:nvPr>
        </p:nvSpPr>
        <p:spPr/>
        <p:txBody>
          <a:bodyPr/>
          <a:lstStyle/>
          <a:p>
            <a:r>
              <a:rPr lang="en-US"/>
              <a:t>Verilog</a:t>
            </a:r>
            <a:endParaRPr lang="en-US" dirty="0"/>
          </a:p>
        </p:txBody>
      </p:sp>
      <p:sp>
        <p:nvSpPr>
          <p:cNvPr id="5" name="object 5"/>
          <p:cNvSpPr txBox="1">
            <a:spLocks noGrp="1"/>
          </p:cNvSpPr>
          <p:nvPr>
            <p:ph type="sldNum" sz="quarter" idx="12"/>
          </p:nvPr>
        </p:nvSpPr>
        <p:spPr/>
        <p:txBody>
          <a:bodyPr/>
          <a:lstStyle/>
          <a:p>
            <a:fld id="{81D60167-4931-47E6-BA6A-407CBD079E47}" type="slidenum">
              <a:rPr lang="en-US" altLang="zh-TW" smtClean="0"/>
              <a:pPr/>
              <a:t>23</a:t>
            </a:fld>
            <a:endParaRPr lang="en-US" altLang="zh-TW" dirty="0"/>
          </a:p>
        </p:txBody>
      </p:sp>
    </p:spTree>
    <p:extLst>
      <p:ext uri="{BB962C8B-B14F-4D97-AF65-F5344CB8AC3E}">
        <p14:creationId xmlns:p14="http://schemas.microsoft.com/office/powerpoint/2010/main" val="19662395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Blocking </a:t>
            </a:r>
            <a:r>
              <a:rPr lang="en-US" altLang="zh-TW" dirty="0" err="1"/>
              <a:t>v.s</a:t>
            </a:r>
            <a:r>
              <a:rPr lang="en-US" altLang="zh-TW" dirty="0"/>
              <a:t>. </a:t>
            </a:r>
            <a:r>
              <a:rPr lang="en-US" altLang="zh-TW" dirty="0" err="1"/>
              <a:t>NonBlocking</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610285" y="1357314"/>
            <a:ext cx="9496425" cy="5238750"/>
          </a:xfrm>
          <a:prstGeom prst="rect">
            <a:avLst/>
          </a:prstGeom>
        </p:spPr>
      </p:pic>
    </p:spTree>
    <p:extLst>
      <p:ext uri="{BB962C8B-B14F-4D97-AF65-F5344CB8AC3E}">
        <p14:creationId xmlns:p14="http://schemas.microsoft.com/office/powerpoint/2010/main" val="1661684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Blocking vs </a:t>
            </a:r>
            <a:r>
              <a:rPr lang="en-US" altLang="zh-TW" dirty="0" err="1"/>
              <a:t>NonBlocking</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a:blip r:embed="rId3"/>
          <a:stretch>
            <a:fillRect/>
          </a:stretch>
        </p:blipFill>
        <p:spPr>
          <a:xfrm>
            <a:off x="609600" y="1357314"/>
            <a:ext cx="9220200" cy="5162550"/>
          </a:xfrm>
          <a:prstGeom prst="rect">
            <a:avLst/>
          </a:prstGeom>
        </p:spPr>
      </p:pic>
    </p:spTree>
    <p:extLst>
      <p:ext uri="{BB962C8B-B14F-4D97-AF65-F5344CB8AC3E}">
        <p14:creationId xmlns:p14="http://schemas.microsoft.com/office/powerpoint/2010/main" val="10807406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pic>
        <p:nvPicPr>
          <p:cNvPr id="4" name="圖片 3"/>
          <p:cNvPicPr>
            <a:picLocks noChangeAspect="1"/>
          </p:cNvPicPr>
          <p:nvPr/>
        </p:nvPicPr>
        <p:blipFill rotWithShape="1">
          <a:blip r:embed="rId3"/>
          <a:srcRect r="49937"/>
          <a:stretch/>
        </p:blipFill>
        <p:spPr>
          <a:xfrm>
            <a:off x="609600" y="1360135"/>
            <a:ext cx="4639733" cy="5248275"/>
          </a:xfrm>
          <a:prstGeom prst="rect">
            <a:avLst/>
          </a:prstGeom>
        </p:spPr>
      </p:pic>
      <p:pic>
        <p:nvPicPr>
          <p:cNvPr id="5" name="圖片 4">
            <a:extLst>
              <a:ext uri="{FF2B5EF4-FFF2-40B4-BE49-F238E27FC236}">
                <a16:creationId xmlns:a16="http://schemas.microsoft.com/office/drawing/2014/main" id="{B9C690E8-7C52-594C-4D10-2F6104AAEA58}"/>
              </a:ext>
            </a:extLst>
          </p:cNvPr>
          <p:cNvPicPr>
            <a:picLocks noChangeAspect="1"/>
          </p:cNvPicPr>
          <p:nvPr/>
        </p:nvPicPr>
        <p:blipFill rotWithShape="1">
          <a:blip r:embed="rId3"/>
          <a:srcRect l="50099"/>
          <a:stretch/>
        </p:blipFill>
        <p:spPr>
          <a:xfrm>
            <a:off x="5375920" y="1360135"/>
            <a:ext cx="4624691" cy="5248275"/>
          </a:xfrm>
          <a:prstGeom prst="rect">
            <a:avLst/>
          </a:prstGeom>
        </p:spPr>
      </p:pic>
    </p:spTree>
    <p:extLst>
      <p:ext uri="{BB962C8B-B14F-4D97-AF65-F5344CB8AC3E}">
        <p14:creationId xmlns:p14="http://schemas.microsoft.com/office/powerpoint/2010/main" val="40157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1091" name="Rectangle 3"/>
          <p:cNvSpPr>
            <a:spLocks noGrp="1" noChangeArrowheads="1"/>
          </p:cNvSpPr>
          <p:nvPr>
            <p:ph type="body" idx="1"/>
          </p:nvPr>
        </p:nvSpPr>
        <p:spPr/>
        <p:txBody>
          <a:bodyPr/>
          <a:lstStyle/>
          <a:p>
            <a:r>
              <a:rPr lang="en-US" altLang="zh-TW" dirty="0"/>
              <a:t>Blocking assignment</a:t>
            </a:r>
            <a:br>
              <a:rPr lang="en-US" altLang="zh-TW" sz="1800" dirty="0">
                <a:latin typeface="Courier New" pitchFamily="49" charset="0"/>
              </a:rPr>
            </a:br>
            <a:r>
              <a:rPr lang="en-US" altLang="zh-TW" sz="1800" dirty="0">
                <a:latin typeface="Courier New" pitchFamily="49" charset="0"/>
              </a:rPr>
              <a:t>always @(posedge </a:t>
            </a:r>
            <a:r>
              <a:rPr lang="en-US" altLang="zh-TW" sz="1800" dirty="0" err="1">
                <a:latin typeface="Courier New" pitchFamily="49" charset="0"/>
              </a:rPr>
              <a:t>clk</a:t>
            </a:r>
            <a:r>
              <a:rPr lang="en-US" altLang="zh-TW" sz="1800" dirty="0">
                <a:latin typeface="Courier New" pitchFamily="49" charset="0"/>
              </a:rPr>
              <a:t>) </a:t>
            </a:r>
            <a:br>
              <a:rPr lang="en-US" altLang="zh-TW" sz="1800" dirty="0">
                <a:latin typeface="Courier New" pitchFamily="49" charset="0"/>
              </a:rPr>
            </a:br>
            <a:r>
              <a:rPr lang="en-US" altLang="zh-TW" sz="1800" dirty="0">
                <a:latin typeface="Courier New" pitchFamily="49" charset="0"/>
              </a:rPr>
              <a:t>begin</a:t>
            </a:r>
            <a:br>
              <a:rPr lang="en-US" altLang="zh-TW" sz="1800" dirty="0">
                <a:latin typeface="Courier New" pitchFamily="49" charset="0"/>
              </a:rPr>
            </a:br>
            <a:r>
              <a:rPr lang="en-US" altLang="zh-TW" sz="1800" dirty="0">
                <a:latin typeface="Courier New" pitchFamily="49" charset="0"/>
              </a:rPr>
              <a:t>  b = a;</a:t>
            </a:r>
            <a:br>
              <a:rPr lang="en-US" altLang="zh-TW" sz="1800" dirty="0">
                <a:latin typeface="Courier New" pitchFamily="49" charset="0"/>
              </a:rPr>
            </a:br>
            <a:r>
              <a:rPr lang="en-US" altLang="zh-TW" sz="1800" dirty="0">
                <a:latin typeface="Courier New" pitchFamily="49" charset="0"/>
              </a:rPr>
              <a:t>  c = b;</a:t>
            </a:r>
            <a:br>
              <a:rPr lang="en-US" altLang="zh-TW" sz="1800" dirty="0">
                <a:latin typeface="Courier New" pitchFamily="49" charset="0"/>
              </a:rPr>
            </a:br>
            <a:r>
              <a:rPr lang="en-US" altLang="zh-TW" sz="1800" dirty="0">
                <a:latin typeface="Courier New" pitchFamily="49" charset="0"/>
              </a:rPr>
              <a:t>end</a:t>
            </a:r>
          </a:p>
          <a:p>
            <a:endParaRPr lang="en-US" altLang="zh-TW" sz="1800" dirty="0">
              <a:latin typeface="Courier New" pitchFamily="49" charset="0"/>
            </a:endParaRPr>
          </a:p>
          <a:p>
            <a:endParaRPr lang="en-US" altLang="zh-TW" sz="1800" dirty="0">
              <a:latin typeface="Courier New" pitchFamily="49" charset="0"/>
            </a:endParaRPr>
          </a:p>
          <a:p>
            <a:r>
              <a:rPr lang="en-US" altLang="zh-TW" dirty="0"/>
              <a:t>Nonblocking assignment</a:t>
            </a:r>
            <a:br>
              <a:rPr lang="en-US" altLang="zh-TW" sz="1800" dirty="0">
                <a:latin typeface="Courier New" pitchFamily="49" charset="0"/>
              </a:rPr>
            </a:br>
            <a:r>
              <a:rPr lang="en-US" altLang="zh-TW" sz="1800" dirty="0">
                <a:latin typeface="Courier New" pitchFamily="49" charset="0"/>
              </a:rPr>
              <a:t>always @(posedge </a:t>
            </a:r>
            <a:r>
              <a:rPr lang="en-US" altLang="zh-TW" sz="1800" dirty="0" err="1">
                <a:latin typeface="Courier New" pitchFamily="49" charset="0"/>
              </a:rPr>
              <a:t>clk</a:t>
            </a:r>
            <a:r>
              <a:rPr lang="en-US" altLang="zh-TW" sz="1800" dirty="0">
                <a:latin typeface="Courier New" pitchFamily="49" charset="0"/>
              </a:rPr>
              <a:t>) </a:t>
            </a:r>
            <a:br>
              <a:rPr lang="en-US" altLang="zh-TW" sz="1800" dirty="0">
                <a:latin typeface="Courier New" pitchFamily="49" charset="0"/>
              </a:rPr>
            </a:br>
            <a:r>
              <a:rPr lang="en-US" altLang="zh-TW" sz="1800" dirty="0">
                <a:latin typeface="Courier New" pitchFamily="49" charset="0"/>
              </a:rPr>
              <a:t>begin</a:t>
            </a:r>
            <a:br>
              <a:rPr lang="en-US" altLang="zh-TW" sz="1800" dirty="0">
                <a:latin typeface="Courier New" pitchFamily="49" charset="0"/>
              </a:rPr>
            </a:br>
            <a:r>
              <a:rPr lang="en-US" altLang="zh-TW" sz="1800" dirty="0">
                <a:latin typeface="Courier New" pitchFamily="49" charset="0"/>
              </a:rPr>
              <a:t>  b &lt;= a;</a:t>
            </a:r>
            <a:br>
              <a:rPr lang="en-US" altLang="zh-TW" sz="1800" dirty="0">
                <a:latin typeface="Courier New" pitchFamily="49" charset="0"/>
              </a:rPr>
            </a:br>
            <a:r>
              <a:rPr lang="en-US" altLang="zh-TW" sz="1800" dirty="0">
                <a:latin typeface="Courier New" pitchFamily="49" charset="0"/>
              </a:rPr>
              <a:t>  c &lt;= b;</a:t>
            </a:r>
            <a:br>
              <a:rPr lang="en-US" altLang="zh-TW" sz="1800" dirty="0">
                <a:latin typeface="Courier New" pitchFamily="49" charset="0"/>
              </a:rPr>
            </a:br>
            <a:r>
              <a:rPr lang="en-US" altLang="zh-TW" sz="1800" dirty="0">
                <a:latin typeface="Courier New" pitchFamily="49" charset="0"/>
              </a:rPr>
              <a:t>end</a:t>
            </a:r>
          </a:p>
          <a:p>
            <a:endParaRPr lang="en-US" altLang="zh-TW" sz="1800" dirty="0">
              <a:latin typeface="Courier New" pitchFamily="49" charset="0"/>
            </a:endParaRPr>
          </a:p>
        </p:txBody>
      </p:sp>
      <p:sp>
        <p:nvSpPr>
          <p:cNvPr id="175" name="標題 2"/>
          <p:cNvSpPr>
            <a:spLocks noGrp="1"/>
          </p:cNvSpPr>
          <p:nvPr>
            <p:ph type="title"/>
          </p:nvPr>
        </p:nvSpPr>
        <p:spPr/>
        <p:txBody>
          <a:bodyPr>
            <a:normAutofit/>
          </a:bodyPr>
          <a:lstStyle/>
          <a:p>
            <a:r>
              <a:rPr lang="en-US" altLang="zh-TW" dirty="0"/>
              <a:t>Blocking vs. Nonblocking Assignment</a:t>
            </a:r>
            <a:endParaRPr lang="zh-TW" altLang="en-US" dirty="0"/>
          </a:p>
        </p:txBody>
      </p:sp>
      <p:grpSp>
        <p:nvGrpSpPr>
          <p:cNvPr id="23" name="Group 4">
            <a:extLst>
              <a:ext uri="{FF2B5EF4-FFF2-40B4-BE49-F238E27FC236}">
                <a16:creationId xmlns:a16="http://schemas.microsoft.com/office/drawing/2014/main" id="{C7E38860-3747-DAF3-FF2C-3E79C86BC318}"/>
              </a:ext>
            </a:extLst>
          </p:cNvPr>
          <p:cNvGrpSpPr>
            <a:grpSpLocks/>
          </p:cNvGrpSpPr>
          <p:nvPr/>
        </p:nvGrpSpPr>
        <p:grpSpPr bwMode="auto">
          <a:xfrm>
            <a:off x="7896200" y="1700808"/>
            <a:ext cx="2952750" cy="1368425"/>
            <a:chOff x="2976" y="1146"/>
            <a:chExt cx="2577" cy="1354"/>
          </a:xfrm>
        </p:grpSpPr>
        <p:sp>
          <p:nvSpPr>
            <p:cNvPr id="24" name="Rectangle 5">
              <a:extLst>
                <a:ext uri="{FF2B5EF4-FFF2-40B4-BE49-F238E27FC236}">
                  <a16:creationId xmlns:a16="http://schemas.microsoft.com/office/drawing/2014/main" id="{F8A333DA-BDA2-D88A-2EE5-5DAAF732B9E5}"/>
                </a:ext>
              </a:extLst>
            </p:cNvPr>
            <p:cNvSpPr>
              <a:spLocks noChangeArrowheads="1"/>
            </p:cNvSpPr>
            <p:nvPr/>
          </p:nvSpPr>
          <p:spPr bwMode="auto">
            <a:xfrm>
              <a:off x="3013" y="1181"/>
              <a:ext cx="2540" cy="1319"/>
            </a:xfrm>
            <a:prstGeom prst="rect">
              <a:avLst/>
            </a:prstGeom>
            <a:solidFill>
              <a:srgbClr val="3333CC"/>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25" name="Rectangle 6">
              <a:extLst>
                <a:ext uri="{FF2B5EF4-FFF2-40B4-BE49-F238E27FC236}">
                  <a16:creationId xmlns:a16="http://schemas.microsoft.com/office/drawing/2014/main" id="{F7EB09D0-4140-C5C0-F7F5-8DAEF58F8EE8}"/>
                </a:ext>
              </a:extLst>
            </p:cNvPr>
            <p:cNvSpPr>
              <a:spLocks noChangeArrowheads="1"/>
            </p:cNvSpPr>
            <p:nvPr/>
          </p:nvSpPr>
          <p:spPr bwMode="auto">
            <a:xfrm>
              <a:off x="2978" y="1146"/>
              <a:ext cx="2540" cy="1319"/>
            </a:xfrm>
            <a:prstGeom prst="rect">
              <a:avLst/>
            </a:prstGeom>
            <a:solidFill>
              <a:srgbClr val="CCCCFF"/>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nvGrpSpPr>
            <p:cNvPr id="26" name="Group 7">
              <a:extLst>
                <a:ext uri="{FF2B5EF4-FFF2-40B4-BE49-F238E27FC236}">
                  <a16:creationId xmlns:a16="http://schemas.microsoft.com/office/drawing/2014/main" id="{983DDFD5-A614-C75F-AAB9-3E51A7AEADC5}"/>
                </a:ext>
              </a:extLst>
            </p:cNvPr>
            <p:cNvGrpSpPr>
              <a:grpSpLocks/>
            </p:cNvGrpSpPr>
            <p:nvPr/>
          </p:nvGrpSpPr>
          <p:grpSpPr bwMode="auto">
            <a:xfrm>
              <a:off x="3575" y="1902"/>
              <a:ext cx="1891" cy="420"/>
              <a:chOff x="3559" y="1877"/>
              <a:chExt cx="1891" cy="420"/>
            </a:xfrm>
          </p:grpSpPr>
          <p:sp>
            <p:nvSpPr>
              <p:cNvPr id="1881165" name="AutoShape 8">
                <a:extLst>
                  <a:ext uri="{FF2B5EF4-FFF2-40B4-BE49-F238E27FC236}">
                    <a16:creationId xmlns:a16="http://schemas.microsoft.com/office/drawing/2014/main" id="{F8DCA295-176D-D1E0-1919-15C5D3BDDF3B}"/>
                  </a:ext>
                </a:extLst>
              </p:cNvPr>
              <p:cNvSpPr>
                <a:spLocks noChangeArrowheads="1"/>
              </p:cNvSpPr>
              <p:nvPr/>
            </p:nvSpPr>
            <p:spPr bwMode="auto">
              <a:xfrm>
                <a:off x="3559" y="1877"/>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1881171" name="AutoShape 9">
                <a:extLst>
                  <a:ext uri="{FF2B5EF4-FFF2-40B4-BE49-F238E27FC236}">
                    <a16:creationId xmlns:a16="http://schemas.microsoft.com/office/drawing/2014/main" id="{215B8570-5A46-04BE-3616-8B391D3AF5DF}"/>
                  </a:ext>
                </a:extLst>
              </p:cNvPr>
              <p:cNvSpPr>
                <a:spLocks noChangeArrowheads="1"/>
              </p:cNvSpPr>
              <p:nvPr/>
            </p:nvSpPr>
            <p:spPr bwMode="auto">
              <a:xfrm>
                <a:off x="4031" y="1877"/>
                <a:ext cx="469"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1881177" name="AutoShape 10">
                <a:extLst>
                  <a:ext uri="{FF2B5EF4-FFF2-40B4-BE49-F238E27FC236}">
                    <a16:creationId xmlns:a16="http://schemas.microsoft.com/office/drawing/2014/main" id="{59A95942-CC8A-165E-2D9C-A2839BC76068}"/>
                  </a:ext>
                </a:extLst>
              </p:cNvPr>
              <p:cNvSpPr>
                <a:spLocks noChangeArrowheads="1"/>
              </p:cNvSpPr>
              <p:nvPr/>
            </p:nvSpPr>
            <p:spPr bwMode="auto">
              <a:xfrm>
                <a:off x="4504" y="1877"/>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881181" name="AutoShape 11">
                <a:extLst>
                  <a:ext uri="{FF2B5EF4-FFF2-40B4-BE49-F238E27FC236}">
                    <a16:creationId xmlns:a16="http://schemas.microsoft.com/office/drawing/2014/main" id="{C737A356-5FE4-6E18-EC18-6F2BBDFDCF0F}"/>
                  </a:ext>
                </a:extLst>
              </p:cNvPr>
              <p:cNvSpPr>
                <a:spLocks noChangeArrowheads="1"/>
              </p:cNvSpPr>
              <p:nvPr/>
            </p:nvSpPr>
            <p:spPr bwMode="auto">
              <a:xfrm>
                <a:off x="3559" y="2119"/>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1881184" name="AutoShape 12">
                <a:extLst>
                  <a:ext uri="{FF2B5EF4-FFF2-40B4-BE49-F238E27FC236}">
                    <a16:creationId xmlns:a16="http://schemas.microsoft.com/office/drawing/2014/main" id="{14C0B874-4EC9-06C1-09E5-6F1E2800E40E}"/>
                  </a:ext>
                </a:extLst>
              </p:cNvPr>
              <p:cNvSpPr>
                <a:spLocks noChangeArrowheads="1"/>
              </p:cNvSpPr>
              <p:nvPr/>
            </p:nvSpPr>
            <p:spPr bwMode="auto">
              <a:xfrm>
                <a:off x="4031" y="2119"/>
                <a:ext cx="469"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1881203" name="AutoShape 13">
                <a:extLst>
                  <a:ext uri="{FF2B5EF4-FFF2-40B4-BE49-F238E27FC236}">
                    <a16:creationId xmlns:a16="http://schemas.microsoft.com/office/drawing/2014/main" id="{CF17E682-E065-2C56-7E13-2CE04DED3F0E}"/>
                  </a:ext>
                </a:extLst>
              </p:cNvPr>
              <p:cNvSpPr>
                <a:spLocks noChangeArrowheads="1"/>
              </p:cNvSpPr>
              <p:nvPr/>
            </p:nvSpPr>
            <p:spPr bwMode="auto">
              <a:xfrm>
                <a:off x="4504" y="2119"/>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881212" name="AutoShape 14">
                <a:extLst>
                  <a:ext uri="{FF2B5EF4-FFF2-40B4-BE49-F238E27FC236}">
                    <a16:creationId xmlns:a16="http://schemas.microsoft.com/office/drawing/2014/main" id="{4AC4E49D-7CA9-9FF2-2F32-D9EDF46DBAA5}"/>
                  </a:ext>
                </a:extLst>
              </p:cNvPr>
              <p:cNvSpPr>
                <a:spLocks noChangeArrowheads="1"/>
              </p:cNvSpPr>
              <p:nvPr/>
            </p:nvSpPr>
            <p:spPr bwMode="auto">
              <a:xfrm>
                <a:off x="4977" y="1877"/>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sp>
            <p:nvSpPr>
              <p:cNvPr id="1881230" name="AutoShape 15">
                <a:extLst>
                  <a:ext uri="{FF2B5EF4-FFF2-40B4-BE49-F238E27FC236}">
                    <a16:creationId xmlns:a16="http://schemas.microsoft.com/office/drawing/2014/main" id="{30326090-680E-9162-8100-B630847B4335}"/>
                  </a:ext>
                </a:extLst>
              </p:cNvPr>
              <p:cNvSpPr>
                <a:spLocks noChangeArrowheads="1"/>
              </p:cNvSpPr>
              <p:nvPr/>
            </p:nvSpPr>
            <p:spPr bwMode="auto">
              <a:xfrm>
                <a:off x="4982" y="2119"/>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grpSp>
        <p:sp>
          <p:nvSpPr>
            <p:cNvPr id="27" name="AutoShape 16">
              <a:extLst>
                <a:ext uri="{FF2B5EF4-FFF2-40B4-BE49-F238E27FC236}">
                  <a16:creationId xmlns:a16="http://schemas.microsoft.com/office/drawing/2014/main" id="{937EA40A-D0F8-76F5-E2BD-96BB886180AB}"/>
                </a:ext>
              </a:extLst>
            </p:cNvPr>
            <p:cNvSpPr>
              <a:spLocks noChangeArrowheads="1"/>
            </p:cNvSpPr>
            <p:nvPr/>
          </p:nvSpPr>
          <p:spPr bwMode="auto">
            <a:xfrm>
              <a:off x="3318" y="1637"/>
              <a:ext cx="468" cy="178"/>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28" name="AutoShape 17">
              <a:extLst>
                <a:ext uri="{FF2B5EF4-FFF2-40B4-BE49-F238E27FC236}">
                  <a16:creationId xmlns:a16="http://schemas.microsoft.com/office/drawing/2014/main" id="{216A3393-435F-40C7-F599-2C667E895EF3}"/>
                </a:ext>
              </a:extLst>
            </p:cNvPr>
            <p:cNvSpPr>
              <a:spLocks noChangeArrowheads="1"/>
            </p:cNvSpPr>
            <p:nvPr/>
          </p:nvSpPr>
          <p:spPr bwMode="auto">
            <a:xfrm>
              <a:off x="3793" y="1637"/>
              <a:ext cx="469" cy="178"/>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29" name="AutoShape 18">
              <a:extLst>
                <a:ext uri="{FF2B5EF4-FFF2-40B4-BE49-F238E27FC236}">
                  <a16:creationId xmlns:a16="http://schemas.microsoft.com/office/drawing/2014/main" id="{A476898F-E182-6A7D-2CB7-9579BE2A6E98}"/>
                </a:ext>
              </a:extLst>
            </p:cNvPr>
            <p:cNvSpPr>
              <a:spLocks noChangeArrowheads="1"/>
            </p:cNvSpPr>
            <p:nvPr/>
          </p:nvSpPr>
          <p:spPr bwMode="auto">
            <a:xfrm>
              <a:off x="4270" y="1637"/>
              <a:ext cx="468" cy="178"/>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30" name="Rectangle 19">
              <a:extLst>
                <a:ext uri="{FF2B5EF4-FFF2-40B4-BE49-F238E27FC236}">
                  <a16:creationId xmlns:a16="http://schemas.microsoft.com/office/drawing/2014/main" id="{0032813B-9A42-5CCD-C266-7051C420807C}"/>
                </a:ext>
              </a:extLst>
            </p:cNvPr>
            <p:cNvSpPr>
              <a:spLocks noChangeArrowheads="1"/>
            </p:cNvSpPr>
            <p:nvPr/>
          </p:nvSpPr>
          <p:spPr bwMode="auto">
            <a:xfrm>
              <a:off x="3047" y="1562"/>
              <a:ext cx="252" cy="36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a</a:t>
              </a:r>
            </a:p>
          </p:txBody>
        </p:sp>
        <p:sp>
          <p:nvSpPr>
            <p:cNvPr id="31" name="Rectangle 20">
              <a:extLst>
                <a:ext uri="{FF2B5EF4-FFF2-40B4-BE49-F238E27FC236}">
                  <a16:creationId xmlns:a16="http://schemas.microsoft.com/office/drawing/2014/main" id="{A1B3EC33-8585-53B1-7325-925A25D63FAD}"/>
                </a:ext>
              </a:extLst>
            </p:cNvPr>
            <p:cNvSpPr>
              <a:spLocks noChangeArrowheads="1"/>
            </p:cNvSpPr>
            <p:nvPr/>
          </p:nvSpPr>
          <p:spPr bwMode="auto">
            <a:xfrm>
              <a:off x="3047" y="1803"/>
              <a:ext cx="260" cy="36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b</a:t>
              </a:r>
            </a:p>
          </p:txBody>
        </p:sp>
        <p:sp>
          <p:nvSpPr>
            <p:cNvPr id="32" name="Rectangle 21">
              <a:extLst>
                <a:ext uri="{FF2B5EF4-FFF2-40B4-BE49-F238E27FC236}">
                  <a16:creationId xmlns:a16="http://schemas.microsoft.com/office/drawing/2014/main" id="{97F57EB2-0937-F960-FF05-D56FBB818BC9}"/>
                </a:ext>
              </a:extLst>
            </p:cNvPr>
            <p:cNvSpPr>
              <a:spLocks noChangeArrowheads="1"/>
            </p:cNvSpPr>
            <p:nvPr/>
          </p:nvSpPr>
          <p:spPr bwMode="auto">
            <a:xfrm>
              <a:off x="2976" y="1338"/>
              <a:ext cx="402" cy="362"/>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clk</a:t>
              </a:r>
            </a:p>
          </p:txBody>
        </p:sp>
        <p:sp>
          <p:nvSpPr>
            <p:cNvPr id="33" name="Line 22">
              <a:extLst>
                <a:ext uri="{FF2B5EF4-FFF2-40B4-BE49-F238E27FC236}">
                  <a16:creationId xmlns:a16="http://schemas.microsoft.com/office/drawing/2014/main" id="{D81F2D44-0CAD-690F-158D-312D67809A42}"/>
                </a:ext>
              </a:extLst>
            </p:cNvPr>
            <p:cNvSpPr>
              <a:spLocks noChangeShapeType="1"/>
            </p:cNvSpPr>
            <p:nvPr/>
          </p:nvSpPr>
          <p:spPr bwMode="auto">
            <a:xfrm>
              <a:off x="3555" y="1254"/>
              <a:ext cx="0" cy="1067"/>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34" name="Line 23">
              <a:extLst>
                <a:ext uri="{FF2B5EF4-FFF2-40B4-BE49-F238E27FC236}">
                  <a16:creationId xmlns:a16="http://schemas.microsoft.com/office/drawing/2014/main" id="{DB9BEFBD-6501-4F58-A10F-EC0862387501}"/>
                </a:ext>
              </a:extLst>
            </p:cNvPr>
            <p:cNvSpPr>
              <a:spLocks noChangeShapeType="1"/>
            </p:cNvSpPr>
            <p:nvPr/>
          </p:nvSpPr>
          <p:spPr bwMode="auto">
            <a:xfrm>
              <a:off x="4026" y="1267"/>
              <a:ext cx="0" cy="1067"/>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35" name="Line 24">
              <a:extLst>
                <a:ext uri="{FF2B5EF4-FFF2-40B4-BE49-F238E27FC236}">
                  <a16:creationId xmlns:a16="http://schemas.microsoft.com/office/drawing/2014/main" id="{936F7A99-B350-107C-9061-4381DC958055}"/>
                </a:ext>
              </a:extLst>
            </p:cNvPr>
            <p:cNvSpPr>
              <a:spLocks noChangeShapeType="1"/>
            </p:cNvSpPr>
            <p:nvPr/>
          </p:nvSpPr>
          <p:spPr bwMode="auto">
            <a:xfrm>
              <a:off x="4497" y="1274"/>
              <a:ext cx="0" cy="1067"/>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36" name="Rectangle 25">
              <a:extLst>
                <a:ext uri="{FF2B5EF4-FFF2-40B4-BE49-F238E27FC236}">
                  <a16:creationId xmlns:a16="http://schemas.microsoft.com/office/drawing/2014/main" id="{9816C6E1-811C-0138-9909-03029A89A340}"/>
                </a:ext>
              </a:extLst>
            </p:cNvPr>
            <p:cNvSpPr>
              <a:spLocks noChangeArrowheads="1"/>
            </p:cNvSpPr>
            <p:nvPr/>
          </p:nvSpPr>
          <p:spPr bwMode="auto">
            <a:xfrm>
              <a:off x="3047" y="2044"/>
              <a:ext cx="252" cy="36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c</a:t>
              </a:r>
            </a:p>
          </p:txBody>
        </p:sp>
        <p:sp>
          <p:nvSpPr>
            <p:cNvPr id="37" name="AutoShape 26">
              <a:extLst>
                <a:ext uri="{FF2B5EF4-FFF2-40B4-BE49-F238E27FC236}">
                  <a16:creationId xmlns:a16="http://schemas.microsoft.com/office/drawing/2014/main" id="{BA0FD2B4-D6FB-7590-9B6D-876B603F8A2D}"/>
                </a:ext>
              </a:extLst>
            </p:cNvPr>
            <p:cNvSpPr>
              <a:spLocks noChangeArrowheads="1"/>
            </p:cNvSpPr>
            <p:nvPr/>
          </p:nvSpPr>
          <p:spPr bwMode="auto">
            <a:xfrm>
              <a:off x="4746" y="1635"/>
              <a:ext cx="468" cy="178"/>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grpSp>
          <p:nvGrpSpPr>
            <p:cNvPr id="38" name="Group 27">
              <a:extLst>
                <a:ext uri="{FF2B5EF4-FFF2-40B4-BE49-F238E27FC236}">
                  <a16:creationId xmlns:a16="http://schemas.microsoft.com/office/drawing/2014/main" id="{10897134-F862-73E8-757B-B9A2363E58CA}"/>
                </a:ext>
              </a:extLst>
            </p:cNvPr>
            <p:cNvGrpSpPr>
              <a:grpSpLocks/>
            </p:cNvGrpSpPr>
            <p:nvPr/>
          </p:nvGrpSpPr>
          <p:grpSpPr bwMode="auto">
            <a:xfrm>
              <a:off x="3559" y="1877"/>
              <a:ext cx="1891" cy="420"/>
              <a:chOff x="3559" y="1877"/>
              <a:chExt cx="1891" cy="420"/>
            </a:xfrm>
          </p:grpSpPr>
          <p:sp>
            <p:nvSpPr>
              <p:cNvPr id="58" name="AutoShape 28">
                <a:extLst>
                  <a:ext uri="{FF2B5EF4-FFF2-40B4-BE49-F238E27FC236}">
                    <a16:creationId xmlns:a16="http://schemas.microsoft.com/office/drawing/2014/main" id="{F0BAAA5E-270F-F257-FCEB-11F4685DAA7D}"/>
                  </a:ext>
                </a:extLst>
              </p:cNvPr>
              <p:cNvSpPr>
                <a:spLocks noChangeArrowheads="1"/>
              </p:cNvSpPr>
              <p:nvPr/>
            </p:nvSpPr>
            <p:spPr bwMode="auto">
              <a:xfrm>
                <a:off x="3559" y="1877"/>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59" name="AutoShape 29">
                <a:extLst>
                  <a:ext uri="{FF2B5EF4-FFF2-40B4-BE49-F238E27FC236}">
                    <a16:creationId xmlns:a16="http://schemas.microsoft.com/office/drawing/2014/main" id="{BDB2B0B4-0F70-1F72-1A3A-E19EB49C4796}"/>
                  </a:ext>
                </a:extLst>
              </p:cNvPr>
              <p:cNvSpPr>
                <a:spLocks noChangeArrowheads="1"/>
              </p:cNvSpPr>
              <p:nvPr/>
            </p:nvSpPr>
            <p:spPr bwMode="auto">
              <a:xfrm>
                <a:off x="4031" y="1877"/>
                <a:ext cx="469"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60" name="AutoShape 30">
                <a:extLst>
                  <a:ext uri="{FF2B5EF4-FFF2-40B4-BE49-F238E27FC236}">
                    <a16:creationId xmlns:a16="http://schemas.microsoft.com/office/drawing/2014/main" id="{FA13C592-D3E5-0D8C-6012-6E30DFD2BE3C}"/>
                  </a:ext>
                </a:extLst>
              </p:cNvPr>
              <p:cNvSpPr>
                <a:spLocks noChangeArrowheads="1"/>
              </p:cNvSpPr>
              <p:nvPr/>
            </p:nvSpPr>
            <p:spPr bwMode="auto">
              <a:xfrm>
                <a:off x="4504" y="1877"/>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61" name="AutoShape 31">
                <a:extLst>
                  <a:ext uri="{FF2B5EF4-FFF2-40B4-BE49-F238E27FC236}">
                    <a16:creationId xmlns:a16="http://schemas.microsoft.com/office/drawing/2014/main" id="{E2E67E3E-90EF-3C29-0164-0D27833C31A3}"/>
                  </a:ext>
                </a:extLst>
              </p:cNvPr>
              <p:cNvSpPr>
                <a:spLocks noChangeArrowheads="1"/>
              </p:cNvSpPr>
              <p:nvPr/>
            </p:nvSpPr>
            <p:spPr bwMode="auto">
              <a:xfrm>
                <a:off x="3559" y="2119"/>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62" name="AutoShape 32">
                <a:extLst>
                  <a:ext uri="{FF2B5EF4-FFF2-40B4-BE49-F238E27FC236}">
                    <a16:creationId xmlns:a16="http://schemas.microsoft.com/office/drawing/2014/main" id="{CEC35BC9-2452-262B-D79B-772968A242A0}"/>
                  </a:ext>
                </a:extLst>
              </p:cNvPr>
              <p:cNvSpPr>
                <a:spLocks noChangeArrowheads="1"/>
              </p:cNvSpPr>
              <p:nvPr/>
            </p:nvSpPr>
            <p:spPr bwMode="auto">
              <a:xfrm>
                <a:off x="4031" y="2119"/>
                <a:ext cx="469"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63" name="AutoShape 33">
                <a:extLst>
                  <a:ext uri="{FF2B5EF4-FFF2-40B4-BE49-F238E27FC236}">
                    <a16:creationId xmlns:a16="http://schemas.microsoft.com/office/drawing/2014/main" id="{D6F673F0-07D8-B04E-4B54-1A0B97BDC992}"/>
                  </a:ext>
                </a:extLst>
              </p:cNvPr>
              <p:cNvSpPr>
                <a:spLocks noChangeArrowheads="1"/>
              </p:cNvSpPr>
              <p:nvPr/>
            </p:nvSpPr>
            <p:spPr bwMode="auto">
              <a:xfrm>
                <a:off x="4504" y="2119"/>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881154" name="AutoShape 34">
                <a:extLst>
                  <a:ext uri="{FF2B5EF4-FFF2-40B4-BE49-F238E27FC236}">
                    <a16:creationId xmlns:a16="http://schemas.microsoft.com/office/drawing/2014/main" id="{5A78AE86-D9A4-BA19-B6EC-528587E5ED60}"/>
                  </a:ext>
                </a:extLst>
              </p:cNvPr>
              <p:cNvSpPr>
                <a:spLocks noChangeArrowheads="1"/>
              </p:cNvSpPr>
              <p:nvPr/>
            </p:nvSpPr>
            <p:spPr bwMode="auto">
              <a:xfrm>
                <a:off x="4977" y="1877"/>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sp>
            <p:nvSpPr>
              <p:cNvPr id="1881161" name="AutoShape 35">
                <a:extLst>
                  <a:ext uri="{FF2B5EF4-FFF2-40B4-BE49-F238E27FC236}">
                    <a16:creationId xmlns:a16="http://schemas.microsoft.com/office/drawing/2014/main" id="{1677EE82-17A8-B5FD-AD4C-F129D86E3215}"/>
                  </a:ext>
                </a:extLst>
              </p:cNvPr>
              <p:cNvSpPr>
                <a:spLocks noChangeArrowheads="1"/>
              </p:cNvSpPr>
              <p:nvPr/>
            </p:nvSpPr>
            <p:spPr bwMode="auto">
              <a:xfrm>
                <a:off x="4982" y="2119"/>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grpSp>
        <p:sp>
          <p:nvSpPr>
            <p:cNvPr id="39" name="Line 36">
              <a:extLst>
                <a:ext uri="{FF2B5EF4-FFF2-40B4-BE49-F238E27FC236}">
                  <a16:creationId xmlns:a16="http://schemas.microsoft.com/office/drawing/2014/main" id="{6D8BBED7-2ABF-AF79-0F2F-EF11D46CA421}"/>
                </a:ext>
              </a:extLst>
            </p:cNvPr>
            <p:cNvSpPr>
              <a:spLocks noChangeShapeType="1"/>
            </p:cNvSpPr>
            <p:nvPr/>
          </p:nvSpPr>
          <p:spPr bwMode="auto">
            <a:xfrm>
              <a:off x="4973" y="1274"/>
              <a:ext cx="0" cy="1067"/>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nvGrpSpPr>
            <p:cNvPr id="40" name="Group 37">
              <a:extLst>
                <a:ext uri="{FF2B5EF4-FFF2-40B4-BE49-F238E27FC236}">
                  <a16:creationId xmlns:a16="http://schemas.microsoft.com/office/drawing/2014/main" id="{FF56493D-3E54-ED10-290F-5FE67F125F16}"/>
                </a:ext>
              </a:extLst>
            </p:cNvPr>
            <p:cNvGrpSpPr>
              <a:grpSpLocks/>
            </p:cNvGrpSpPr>
            <p:nvPr/>
          </p:nvGrpSpPr>
          <p:grpSpPr bwMode="auto">
            <a:xfrm>
              <a:off x="3309" y="1345"/>
              <a:ext cx="2135" cy="252"/>
              <a:chOff x="3386" y="2994"/>
              <a:chExt cx="2135" cy="252"/>
            </a:xfrm>
          </p:grpSpPr>
          <p:sp>
            <p:nvSpPr>
              <p:cNvPr id="41" name="Line 38">
                <a:extLst>
                  <a:ext uri="{FF2B5EF4-FFF2-40B4-BE49-F238E27FC236}">
                    <a16:creationId xmlns:a16="http://schemas.microsoft.com/office/drawing/2014/main" id="{4A86256F-0EAB-940D-D8C2-0C1E1363BFFF}"/>
                  </a:ext>
                </a:extLst>
              </p:cNvPr>
              <p:cNvSpPr>
                <a:spLocks noChangeShapeType="1"/>
              </p:cNvSpPr>
              <p:nvPr/>
            </p:nvSpPr>
            <p:spPr bwMode="auto">
              <a:xfrm>
                <a:off x="3386" y="3246"/>
                <a:ext cx="246"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2" name="Line 39">
                <a:extLst>
                  <a:ext uri="{FF2B5EF4-FFF2-40B4-BE49-F238E27FC236}">
                    <a16:creationId xmlns:a16="http://schemas.microsoft.com/office/drawing/2014/main" id="{F2B7BAE3-D02A-157B-FB94-FC3426CEC51E}"/>
                  </a:ext>
                </a:extLst>
              </p:cNvPr>
              <p:cNvSpPr>
                <a:spLocks noChangeShapeType="1"/>
              </p:cNvSpPr>
              <p:nvPr/>
            </p:nvSpPr>
            <p:spPr bwMode="auto">
              <a:xfrm flipV="1">
                <a:off x="3632"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3" name="Line 40">
                <a:extLst>
                  <a:ext uri="{FF2B5EF4-FFF2-40B4-BE49-F238E27FC236}">
                    <a16:creationId xmlns:a16="http://schemas.microsoft.com/office/drawing/2014/main" id="{2B771013-AE36-0267-93BB-B5D5E8021B50}"/>
                  </a:ext>
                </a:extLst>
              </p:cNvPr>
              <p:cNvSpPr>
                <a:spLocks noChangeShapeType="1"/>
              </p:cNvSpPr>
              <p:nvPr/>
            </p:nvSpPr>
            <p:spPr bwMode="auto">
              <a:xfrm>
                <a:off x="3632"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4" name="Line 41">
                <a:extLst>
                  <a:ext uri="{FF2B5EF4-FFF2-40B4-BE49-F238E27FC236}">
                    <a16:creationId xmlns:a16="http://schemas.microsoft.com/office/drawing/2014/main" id="{A2767DEA-1B14-544C-5507-5A4CA6C4A0A5}"/>
                  </a:ext>
                </a:extLst>
              </p:cNvPr>
              <p:cNvSpPr>
                <a:spLocks noChangeShapeType="1"/>
              </p:cNvSpPr>
              <p:nvPr/>
            </p:nvSpPr>
            <p:spPr bwMode="auto">
              <a:xfrm>
                <a:off x="3862"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5" name="Line 42">
                <a:extLst>
                  <a:ext uri="{FF2B5EF4-FFF2-40B4-BE49-F238E27FC236}">
                    <a16:creationId xmlns:a16="http://schemas.microsoft.com/office/drawing/2014/main" id="{1BB27740-3646-B170-9E1B-12B139B843EC}"/>
                  </a:ext>
                </a:extLst>
              </p:cNvPr>
              <p:cNvSpPr>
                <a:spLocks noChangeShapeType="1"/>
              </p:cNvSpPr>
              <p:nvPr/>
            </p:nvSpPr>
            <p:spPr bwMode="auto">
              <a:xfrm>
                <a:off x="3862"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6" name="Line 43">
                <a:extLst>
                  <a:ext uri="{FF2B5EF4-FFF2-40B4-BE49-F238E27FC236}">
                    <a16:creationId xmlns:a16="http://schemas.microsoft.com/office/drawing/2014/main" id="{83157C44-4B29-E211-EF36-37CD168660DF}"/>
                  </a:ext>
                </a:extLst>
              </p:cNvPr>
              <p:cNvSpPr>
                <a:spLocks noChangeShapeType="1"/>
              </p:cNvSpPr>
              <p:nvPr/>
            </p:nvSpPr>
            <p:spPr bwMode="auto">
              <a:xfrm flipV="1">
                <a:off x="4103"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7" name="Line 44">
                <a:extLst>
                  <a:ext uri="{FF2B5EF4-FFF2-40B4-BE49-F238E27FC236}">
                    <a16:creationId xmlns:a16="http://schemas.microsoft.com/office/drawing/2014/main" id="{FD7DD45C-9A62-F115-CE91-6B862DF6E6ED}"/>
                  </a:ext>
                </a:extLst>
              </p:cNvPr>
              <p:cNvSpPr>
                <a:spLocks noChangeShapeType="1"/>
              </p:cNvSpPr>
              <p:nvPr/>
            </p:nvSpPr>
            <p:spPr bwMode="auto">
              <a:xfrm>
                <a:off x="4103"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8" name="Line 45">
                <a:extLst>
                  <a:ext uri="{FF2B5EF4-FFF2-40B4-BE49-F238E27FC236}">
                    <a16:creationId xmlns:a16="http://schemas.microsoft.com/office/drawing/2014/main" id="{C538CCF4-7AD5-83E0-6BFA-2E807BCE0D93}"/>
                  </a:ext>
                </a:extLst>
              </p:cNvPr>
              <p:cNvSpPr>
                <a:spLocks noChangeShapeType="1"/>
              </p:cNvSpPr>
              <p:nvPr/>
            </p:nvSpPr>
            <p:spPr bwMode="auto">
              <a:xfrm>
                <a:off x="4333"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49" name="Line 46">
                <a:extLst>
                  <a:ext uri="{FF2B5EF4-FFF2-40B4-BE49-F238E27FC236}">
                    <a16:creationId xmlns:a16="http://schemas.microsoft.com/office/drawing/2014/main" id="{AA6285C1-2C98-D5AF-D593-9DB9FC724ABA}"/>
                  </a:ext>
                </a:extLst>
              </p:cNvPr>
              <p:cNvSpPr>
                <a:spLocks noChangeShapeType="1"/>
              </p:cNvSpPr>
              <p:nvPr/>
            </p:nvSpPr>
            <p:spPr bwMode="auto">
              <a:xfrm>
                <a:off x="4333"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0" name="Line 47">
                <a:extLst>
                  <a:ext uri="{FF2B5EF4-FFF2-40B4-BE49-F238E27FC236}">
                    <a16:creationId xmlns:a16="http://schemas.microsoft.com/office/drawing/2014/main" id="{BBD7B54E-12B9-AFC2-192B-464BCD3A2506}"/>
                  </a:ext>
                </a:extLst>
              </p:cNvPr>
              <p:cNvSpPr>
                <a:spLocks noChangeShapeType="1"/>
              </p:cNvSpPr>
              <p:nvPr/>
            </p:nvSpPr>
            <p:spPr bwMode="auto">
              <a:xfrm flipV="1">
                <a:off x="4574"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1" name="Line 48">
                <a:extLst>
                  <a:ext uri="{FF2B5EF4-FFF2-40B4-BE49-F238E27FC236}">
                    <a16:creationId xmlns:a16="http://schemas.microsoft.com/office/drawing/2014/main" id="{E361FCD6-52BE-1420-A6DC-653669DBE1D4}"/>
                  </a:ext>
                </a:extLst>
              </p:cNvPr>
              <p:cNvSpPr>
                <a:spLocks noChangeShapeType="1"/>
              </p:cNvSpPr>
              <p:nvPr/>
            </p:nvSpPr>
            <p:spPr bwMode="auto">
              <a:xfrm>
                <a:off x="4574"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2" name="Line 49">
                <a:extLst>
                  <a:ext uri="{FF2B5EF4-FFF2-40B4-BE49-F238E27FC236}">
                    <a16:creationId xmlns:a16="http://schemas.microsoft.com/office/drawing/2014/main" id="{3E2C7C88-571E-50A4-BE18-D44C538D6A64}"/>
                  </a:ext>
                </a:extLst>
              </p:cNvPr>
              <p:cNvSpPr>
                <a:spLocks noChangeShapeType="1"/>
              </p:cNvSpPr>
              <p:nvPr/>
            </p:nvSpPr>
            <p:spPr bwMode="auto">
              <a:xfrm>
                <a:off x="4804"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3" name="Line 50">
                <a:extLst>
                  <a:ext uri="{FF2B5EF4-FFF2-40B4-BE49-F238E27FC236}">
                    <a16:creationId xmlns:a16="http://schemas.microsoft.com/office/drawing/2014/main" id="{5804E73D-E641-7372-B708-3D6BFAE7DB15}"/>
                  </a:ext>
                </a:extLst>
              </p:cNvPr>
              <p:cNvSpPr>
                <a:spLocks noChangeShapeType="1"/>
              </p:cNvSpPr>
              <p:nvPr/>
            </p:nvSpPr>
            <p:spPr bwMode="auto">
              <a:xfrm>
                <a:off x="4804"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4" name="Line 51">
                <a:extLst>
                  <a:ext uri="{FF2B5EF4-FFF2-40B4-BE49-F238E27FC236}">
                    <a16:creationId xmlns:a16="http://schemas.microsoft.com/office/drawing/2014/main" id="{85D28722-1015-00F1-5C62-34A682E135C3}"/>
                  </a:ext>
                </a:extLst>
              </p:cNvPr>
              <p:cNvSpPr>
                <a:spLocks noChangeShapeType="1"/>
              </p:cNvSpPr>
              <p:nvPr/>
            </p:nvSpPr>
            <p:spPr bwMode="auto">
              <a:xfrm flipV="1">
                <a:off x="5050"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5" name="Line 52">
                <a:extLst>
                  <a:ext uri="{FF2B5EF4-FFF2-40B4-BE49-F238E27FC236}">
                    <a16:creationId xmlns:a16="http://schemas.microsoft.com/office/drawing/2014/main" id="{FF714888-7BC7-FC4D-4E40-79EDDF1431DE}"/>
                  </a:ext>
                </a:extLst>
              </p:cNvPr>
              <p:cNvSpPr>
                <a:spLocks noChangeShapeType="1"/>
              </p:cNvSpPr>
              <p:nvPr/>
            </p:nvSpPr>
            <p:spPr bwMode="auto">
              <a:xfrm>
                <a:off x="5050"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6" name="Line 53">
                <a:extLst>
                  <a:ext uri="{FF2B5EF4-FFF2-40B4-BE49-F238E27FC236}">
                    <a16:creationId xmlns:a16="http://schemas.microsoft.com/office/drawing/2014/main" id="{599B6BCB-8327-AAB9-FC56-346E9E15291A}"/>
                  </a:ext>
                </a:extLst>
              </p:cNvPr>
              <p:cNvSpPr>
                <a:spLocks noChangeShapeType="1"/>
              </p:cNvSpPr>
              <p:nvPr/>
            </p:nvSpPr>
            <p:spPr bwMode="auto">
              <a:xfrm>
                <a:off x="5280"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57" name="Line 54">
                <a:extLst>
                  <a:ext uri="{FF2B5EF4-FFF2-40B4-BE49-F238E27FC236}">
                    <a16:creationId xmlns:a16="http://schemas.microsoft.com/office/drawing/2014/main" id="{3E565DEA-C9C5-089C-E8D5-CF37BC51CA86}"/>
                  </a:ext>
                </a:extLst>
              </p:cNvPr>
              <p:cNvSpPr>
                <a:spLocks noChangeShapeType="1"/>
              </p:cNvSpPr>
              <p:nvPr/>
            </p:nvSpPr>
            <p:spPr bwMode="auto">
              <a:xfrm>
                <a:off x="5280"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grpSp>
      <p:grpSp>
        <p:nvGrpSpPr>
          <p:cNvPr id="1881232" name="Group 55">
            <a:extLst>
              <a:ext uri="{FF2B5EF4-FFF2-40B4-BE49-F238E27FC236}">
                <a16:creationId xmlns:a16="http://schemas.microsoft.com/office/drawing/2014/main" id="{90ECD444-E00A-7B6F-6583-440E8EB1CD31}"/>
              </a:ext>
            </a:extLst>
          </p:cNvPr>
          <p:cNvGrpSpPr>
            <a:grpSpLocks/>
          </p:cNvGrpSpPr>
          <p:nvPr/>
        </p:nvGrpSpPr>
        <p:grpSpPr bwMode="auto">
          <a:xfrm>
            <a:off x="3358828" y="5163915"/>
            <a:ext cx="4105275" cy="1312863"/>
            <a:chOff x="93" y="2659"/>
            <a:chExt cx="3500" cy="1516"/>
          </a:xfrm>
        </p:grpSpPr>
        <p:sp>
          <p:nvSpPr>
            <p:cNvPr id="1881237" name="Rectangle 56">
              <a:extLst>
                <a:ext uri="{FF2B5EF4-FFF2-40B4-BE49-F238E27FC236}">
                  <a16:creationId xmlns:a16="http://schemas.microsoft.com/office/drawing/2014/main" id="{84838EE7-C41F-90C7-BFBF-082D3C733F0F}"/>
                </a:ext>
              </a:extLst>
            </p:cNvPr>
            <p:cNvSpPr>
              <a:spLocks noChangeArrowheads="1"/>
            </p:cNvSpPr>
            <p:nvPr/>
          </p:nvSpPr>
          <p:spPr bwMode="auto">
            <a:xfrm>
              <a:off x="623" y="2858"/>
              <a:ext cx="490" cy="693"/>
            </a:xfrm>
            <a:prstGeom prst="rect">
              <a:avLst/>
            </a:prstGeom>
            <a:solidFill>
              <a:srgbClr val="3333CC"/>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42" name="Rectangle 57">
              <a:extLst>
                <a:ext uri="{FF2B5EF4-FFF2-40B4-BE49-F238E27FC236}">
                  <a16:creationId xmlns:a16="http://schemas.microsoft.com/office/drawing/2014/main" id="{5A8CC635-19A2-8A56-4C95-FAA5B971A4DA}"/>
                </a:ext>
              </a:extLst>
            </p:cNvPr>
            <p:cNvSpPr>
              <a:spLocks noChangeArrowheads="1"/>
            </p:cNvSpPr>
            <p:nvPr/>
          </p:nvSpPr>
          <p:spPr bwMode="auto">
            <a:xfrm>
              <a:off x="1573" y="2858"/>
              <a:ext cx="490" cy="693"/>
            </a:xfrm>
            <a:prstGeom prst="rect">
              <a:avLst/>
            </a:prstGeom>
            <a:solidFill>
              <a:srgbClr val="3333CC"/>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49" name="Line 58">
              <a:extLst>
                <a:ext uri="{FF2B5EF4-FFF2-40B4-BE49-F238E27FC236}">
                  <a16:creationId xmlns:a16="http://schemas.microsoft.com/office/drawing/2014/main" id="{0CD0EF3F-B494-34A6-3A2B-8D27A7961F6E}"/>
                </a:ext>
              </a:extLst>
            </p:cNvPr>
            <p:cNvSpPr>
              <a:spLocks noChangeShapeType="1"/>
            </p:cNvSpPr>
            <p:nvPr/>
          </p:nvSpPr>
          <p:spPr bwMode="auto">
            <a:xfrm>
              <a:off x="319" y="2933"/>
              <a:ext cx="3051"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53" name="Rectangle 59">
              <a:extLst>
                <a:ext uri="{FF2B5EF4-FFF2-40B4-BE49-F238E27FC236}">
                  <a16:creationId xmlns:a16="http://schemas.microsoft.com/office/drawing/2014/main" id="{A582EEA4-8917-1A5D-8FDD-6483C7817579}"/>
                </a:ext>
              </a:extLst>
            </p:cNvPr>
            <p:cNvSpPr>
              <a:spLocks noChangeArrowheads="1"/>
            </p:cNvSpPr>
            <p:nvPr/>
          </p:nvSpPr>
          <p:spPr bwMode="auto">
            <a:xfrm>
              <a:off x="1111" y="2659"/>
              <a:ext cx="409" cy="458"/>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a</a:t>
              </a:r>
            </a:p>
          </p:txBody>
        </p:sp>
        <p:sp>
          <p:nvSpPr>
            <p:cNvPr id="1881261" name="Rectangle 60">
              <a:extLst>
                <a:ext uri="{FF2B5EF4-FFF2-40B4-BE49-F238E27FC236}">
                  <a16:creationId xmlns:a16="http://schemas.microsoft.com/office/drawing/2014/main" id="{6030E813-9E3A-87E5-C514-B714BB244560}"/>
                </a:ext>
              </a:extLst>
            </p:cNvPr>
            <p:cNvSpPr>
              <a:spLocks noChangeArrowheads="1"/>
            </p:cNvSpPr>
            <p:nvPr/>
          </p:nvSpPr>
          <p:spPr bwMode="auto">
            <a:xfrm>
              <a:off x="2857" y="2659"/>
              <a:ext cx="736" cy="458"/>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c</a:t>
              </a:r>
            </a:p>
          </p:txBody>
        </p:sp>
        <p:grpSp>
          <p:nvGrpSpPr>
            <p:cNvPr id="1881262" name="Group 61">
              <a:extLst>
                <a:ext uri="{FF2B5EF4-FFF2-40B4-BE49-F238E27FC236}">
                  <a16:creationId xmlns:a16="http://schemas.microsoft.com/office/drawing/2014/main" id="{ECB5C09D-0906-DB5B-CD21-0ED73EAE2335}"/>
                </a:ext>
              </a:extLst>
            </p:cNvPr>
            <p:cNvGrpSpPr>
              <a:grpSpLocks/>
            </p:cNvGrpSpPr>
            <p:nvPr/>
          </p:nvGrpSpPr>
          <p:grpSpPr bwMode="auto">
            <a:xfrm>
              <a:off x="1504" y="2804"/>
              <a:ext cx="594" cy="693"/>
              <a:chOff x="1504" y="2907"/>
              <a:chExt cx="594" cy="693"/>
            </a:xfrm>
          </p:grpSpPr>
          <p:sp>
            <p:nvSpPr>
              <p:cNvPr id="138" name="Rectangle 62">
                <a:extLst>
                  <a:ext uri="{FF2B5EF4-FFF2-40B4-BE49-F238E27FC236}">
                    <a16:creationId xmlns:a16="http://schemas.microsoft.com/office/drawing/2014/main" id="{3FE868DF-C6D8-5EE9-EE80-C283107AC399}"/>
                  </a:ext>
                </a:extLst>
              </p:cNvPr>
              <p:cNvSpPr>
                <a:spLocks noChangeArrowheads="1"/>
              </p:cNvSpPr>
              <p:nvPr/>
            </p:nvSpPr>
            <p:spPr bwMode="auto">
              <a:xfrm>
                <a:off x="1533" y="2907"/>
                <a:ext cx="490" cy="693"/>
              </a:xfrm>
              <a:prstGeom prst="rect">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39" name="Rectangle 63">
                <a:extLst>
                  <a:ext uri="{FF2B5EF4-FFF2-40B4-BE49-F238E27FC236}">
                    <a16:creationId xmlns:a16="http://schemas.microsoft.com/office/drawing/2014/main" id="{A60A1BF6-F856-EFC2-7005-545EF279351F}"/>
                  </a:ext>
                </a:extLst>
              </p:cNvPr>
              <p:cNvSpPr>
                <a:spLocks noChangeArrowheads="1"/>
              </p:cNvSpPr>
              <p:nvPr/>
            </p:nvSpPr>
            <p:spPr bwMode="auto">
              <a:xfrm>
                <a:off x="1504" y="2977"/>
                <a:ext cx="267"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D</a:t>
                </a:r>
              </a:p>
            </p:txBody>
          </p:sp>
          <p:sp>
            <p:nvSpPr>
              <p:cNvPr id="140" name="Rectangle 64">
                <a:extLst>
                  <a:ext uri="{FF2B5EF4-FFF2-40B4-BE49-F238E27FC236}">
                    <a16:creationId xmlns:a16="http://schemas.microsoft.com/office/drawing/2014/main" id="{40A6025C-C3A9-D986-9963-E7EB0C9C1D30}"/>
                  </a:ext>
                </a:extLst>
              </p:cNvPr>
              <p:cNvSpPr>
                <a:spLocks noChangeArrowheads="1"/>
              </p:cNvSpPr>
              <p:nvPr/>
            </p:nvSpPr>
            <p:spPr bwMode="auto">
              <a:xfrm>
                <a:off x="1823" y="2977"/>
                <a:ext cx="275"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Q</a:t>
                </a:r>
              </a:p>
            </p:txBody>
          </p:sp>
          <p:sp>
            <p:nvSpPr>
              <p:cNvPr id="141" name="AutoShape 65">
                <a:extLst>
                  <a:ext uri="{FF2B5EF4-FFF2-40B4-BE49-F238E27FC236}">
                    <a16:creationId xmlns:a16="http://schemas.microsoft.com/office/drawing/2014/main" id="{C5ECA96D-2F14-308E-711E-97E03818AB28}"/>
                  </a:ext>
                </a:extLst>
              </p:cNvPr>
              <p:cNvSpPr>
                <a:spLocks noChangeArrowheads="1"/>
              </p:cNvSpPr>
              <p:nvPr/>
            </p:nvSpPr>
            <p:spPr bwMode="auto">
              <a:xfrm rot="5400000">
                <a:off x="1528" y="3456"/>
                <a:ext cx="125" cy="116"/>
              </a:xfrm>
              <a:prstGeom prst="triangle">
                <a:avLst>
                  <a:gd name="adj" fmla="val 50000"/>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grpSp>
          <p:nvGrpSpPr>
            <p:cNvPr id="1881263" name="Group 66">
              <a:extLst>
                <a:ext uri="{FF2B5EF4-FFF2-40B4-BE49-F238E27FC236}">
                  <a16:creationId xmlns:a16="http://schemas.microsoft.com/office/drawing/2014/main" id="{B937ED70-7958-21CF-D8D7-79CAB6AC40D9}"/>
                </a:ext>
              </a:extLst>
            </p:cNvPr>
            <p:cNvGrpSpPr>
              <a:grpSpLocks/>
            </p:cNvGrpSpPr>
            <p:nvPr/>
          </p:nvGrpSpPr>
          <p:grpSpPr bwMode="auto">
            <a:xfrm>
              <a:off x="489" y="2804"/>
              <a:ext cx="652" cy="693"/>
              <a:chOff x="489" y="2907"/>
              <a:chExt cx="652" cy="693"/>
            </a:xfrm>
          </p:grpSpPr>
          <p:sp>
            <p:nvSpPr>
              <p:cNvPr id="133" name="Rectangle 67">
                <a:extLst>
                  <a:ext uri="{FF2B5EF4-FFF2-40B4-BE49-F238E27FC236}">
                    <a16:creationId xmlns:a16="http://schemas.microsoft.com/office/drawing/2014/main" id="{F908CA29-55F1-87CD-A70D-D4D9F4F90CAD}"/>
                  </a:ext>
                </a:extLst>
              </p:cNvPr>
              <p:cNvSpPr>
                <a:spLocks noChangeArrowheads="1"/>
              </p:cNvSpPr>
              <p:nvPr/>
            </p:nvSpPr>
            <p:spPr bwMode="auto">
              <a:xfrm>
                <a:off x="576" y="2907"/>
                <a:ext cx="490" cy="693"/>
              </a:xfrm>
              <a:prstGeom prst="rect">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34" name="Rectangle 68">
                <a:extLst>
                  <a:ext uri="{FF2B5EF4-FFF2-40B4-BE49-F238E27FC236}">
                    <a16:creationId xmlns:a16="http://schemas.microsoft.com/office/drawing/2014/main" id="{2C2D4ABB-91F8-35A5-981D-A8E4F1F881EE}"/>
                  </a:ext>
                </a:extLst>
              </p:cNvPr>
              <p:cNvSpPr>
                <a:spLocks noChangeArrowheads="1"/>
              </p:cNvSpPr>
              <p:nvPr/>
            </p:nvSpPr>
            <p:spPr bwMode="auto">
              <a:xfrm>
                <a:off x="547" y="2977"/>
                <a:ext cx="267"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D</a:t>
                </a:r>
              </a:p>
            </p:txBody>
          </p:sp>
          <p:sp>
            <p:nvSpPr>
              <p:cNvPr id="135" name="Rectangle 69">
                <a:extLst>
                  <a:ext uri="{FF2B5EF4-FFF2-40B4-BE49-F238E27FC236}">
                    <a16:creationId xmlns:a16="http://schemas.microsoft.com/office/drawing/2014/main" id="{27A5E775-08AD-10CE-EC48-55E8AD6DF523}"/>
                  </a:ext>
                </a:extLst>
              </p:cNvPr>
              <p:cNvSpPr>
                <a:spLocks noChangeArrowheads="1"/>
              </p:cNvSpPr>
              <p:nvPr/>
            </p:nvSpPr>
            <p:spPr bwMode="auto">
              <a:xfrm>
                <a:off x="866" y="2977"/>
                <a:ext cx="275"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Q</a:t>
                </a:r>
              </a:p>
            </p:txBody>
          </p:sp>
          <p:sp>
            <p:nvSpPr>
              <p:cNvPr id="136" name="AutoShape 70">
                <a:extLst>
                  <a:ext uri="{FF2B5EF4-FFF2-40B4-BE49-F238E27FC236}">
                    <a16:creationId xmlns:a16="http://schemas.microsoft.com/office/drawing/2014/main" id="{AD617D19-A4FD-E578-0E2F-DD5C289A30D4}"/>
                  </a:ext>
                </a:extLst>
              </p:cNvPr>
              <p:cNvSpPr>
                <a:spLocks noChangeArrowheads="1"/>
              </p:cNvSpPr>
              <p:nvPr/>
            </p:nvSpPr>
            <p:spPr bwMode="auto">
              <a:xfrm rot="5400000">
                <a:off x="571" y="3456"/>
                <a:ext cx="125" cy="116"/>
              </a:xfrm>
              <a:prstGeom prst="triangle">
                <a:avLst>
                  <a:gd name="adj" fmla="val 50000"/>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37" name="Oval 71">
                <a:extLst>
                  <a:ext uri="{FF2B5EF4-FFF2-40B4-BE49-F238E27FC236}">
                    <a16:creationId xmlns:a16="http://schemas.microsoft.com/office/drawing/2014/main" id="{FDA52606-6834-41CC-CD6D-F8E51D3782FE}"/>
                  </a:ext>
                </a:extLst>
              </p:cNvPr>
              <p:cNvSpPr>
                <a:spLocks noChangeArrowheads="1"/>
              </p:cNvSpPr>
              <p:nvPr/>
            </p:nvSpPr>
            <p:spPr bwMode="auto">
              <a:xfrm>
                <a:off x="489" y="3463"/>
                <a:ext cx="87" cy="87"/>
              </a:xfrm>
              <a:prstGeom prst="ellipse">
                <a:avLst/>
              </a:prstGeom>
              <a:solidFill>
                <a:srgbClr val="CCCCFF"/>
              </a:solidFill>
              <a:ln w="9525">
                <a:solidFill>
                  <a:srgbClr val="000000"/>
                </a:solidFill>
                <a:round/>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sp>
          <p:nvSpPr>
            <p:cNvPr id="1881264" name="Line 72">
              <a:extLst>
                <a:ext uri="{FF2B5EF4-FFF2-40B4-BE49-F238E27FC236}">
                  <a16:creationId xmlns:a16="http://schemas.microsoft.com/office/drawing/2014/main" id="{95CAF495-5B53-59B8-934A-196C72F66E89}"/>
                </a:ext>
              </a:extLst>
            </p:cNvPr>
            <p:cNvSpPr>
              <a:spLocks noChangeShapeType="1"/>
            </p:cNvSpPr>
            <p:nvPr/>
          </p:nvSpPr>
          <p:spPr bwMode="auto">
            <a:xfrm>
              <a:off x="195" y="3751"/>
              <a:ext cx="3238"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nvGrpSpPr>
            <p:cNvPr id="1881265" name="Group 73">
              <a:extLst>
                <a:ext uri="{FF2B5EF4-FFF2-40B4-BE49-F238E27FC236}">
                  <a16:creationId xmlns:a16="http://schemas.microsoft.com/office/drawing/2014/main" id="{A601EAE5-F3F7-D809-C512-EB99F7FA3192}"/>
                </a:ext>
              </a:extLst>
            </p:cNvPr>
            <p:cNvGrpSpPr>
              <a:grpSpLocks/>
            </p:cNvGrpSpPr>
            <p:nvPr/>
          </p:nvGrpSpPr>
          <p:grpSpPr bwMode="auto">
            <a:xfrm>
              <a:off x="349" y="3407"/>
              <a:ext cx="141" cy="383"/>
              <a:chOff x="349" y="3331"/>
              <a:chExt cx="141" cy="383"/>
            </a:xfrm>
          </p:grpSpPr>
          <p:sp>
            <p:nvSpPr>
              <p:cNvPr id="130" name="Line 74">
                <a:extLst>
                  <a:ext uri="{FF2B5EF4-FFF2-40B4-BE49-F238E27FC236}">
                    <a16:creationId xmlns:a16="http://schemas.microsoft.com/office/drawing/2014/main" id="{58356DCC-0295-B1A0-F34E-A6DE5C1E3174}"/>
                  </a:ext>
                </a:extLst>
              </p:cNvPr>
              <p:cNvSpPr>
                <a:spLocks noChangeShapeType="1"/>
              </p:cNvSpPr>
              <p:nvPr/>
            </p:nvSpPr>
            <p:spPr bwMode="auto">
              <a:xfrm flipV="1">
                <a:off x="381" y="3331"/>
                <a:ext cx="0" cy="343"/>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31" name="Line 75">
                <a:extLst>
                  <a:ext uri="{FF2B5EF4-FFF2-40B4-BE49-F238E27FC236}">
                    <a16:creationId xmlns:a16="http://schemas.microsoft.com/office/drawing/2014/main" id="{B1A5A3BA-281A-75F0-D2F4-DA97C038E557}"/>
                  </a:ext>
                </a:extLst>
              </p:cNvPr>
              <p:cNvSpPr>
                <a:spLocks noChangeShapeType="1"/>
              </p:cNvSpPr>
              <p:nvPr/>
            </p:nvSpPr>
            <p:spPr bwMode="auto">
              <a:xfrm>
                <a:off x="381" y="3331"/>
                <a:ext cx="109"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32" name="Oval 76">
                <a:extLst>
                  <a:ext uri="{FF2B5EF4-FFF2-40B4-BE49-F238E27FC236}">
                    <a16:creationId xmlns:a16="http://schemas.microsoft.com/office/drawing/2014/main" id="{70808722-34AE-DAB9-3770-68458A4750C2}"/>
                  </a:ext>
                </a:extLst>
              </p:cNvPr>
              <p:cNvSpPr>
                <a:spLocks noChangeArrowheads="1"/>
              </p:cNvSpPr>
              <p:nvPr/>
            </p:nvSpPr>
            <p:spPr bwMode="auto">
              <a:xfrm>
                <a:off x="349" y="3627"/>
                <a:ext cx="87" cy="87"/>
              </a:xfrm>
              <a:prstGeom prst="ellipse">
                <a:avLst/>
              </a:prstGeom>
              <a:solidFill>
                <a:srgbClr val="000000"/>
              </a:solidFill>
              <a:ln w="9525">
                <a:solidFill>
                  <a:srgbClr val="000000"/>
                </a:solidFill>
                <a:round/>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grpSp>
          <p:nvGrpSpPr>
            <p:cNvPr id="1881266" name="Group 77">
              <a:extLst>
                <a:ext uri="{FF2B5EF4-FFF2-40B4-BE49-F238E27FC236}">
                  <a16:creationId xmlns:a16="http://schemas.microsoft.com/office/drawing/2014/main" id="{E26F7183-8523-C61F-2923-75160D2601AF}"/>
                </a:ext>
              </a:extLst>
            </p:cNvPr>
            <p:cNvGrpSpPr>
              <a:grpSpLocks/>
            </p:cNvGrpSpPr>
            <p:nvPr/>
          </p:nvGrpSpPr>
          <p:grpSpPr bwMode="auto">
            <a:xfrm>
              <a:off x="1385" y="3407"/>
              <a:ext cx="141" cy="383"/>
              <a:chOff x="349" y="3331"/>
              <a:chExt cx="141" cy="383"/>
            </a:xfrm>
          </p:grpSpPr>
          <p:sp>
            <p:nvSpPr>
              <p:cNvPr id="1881279" name="Line 78">
                <a:extLst>
                  <a:ext uri="{FF2B5EF4-FFF2-40B4-BE49-F238E27FC236}">
                    <a16:creationId xmlns:a16="http://schemas.microsoft.com/office/drawing/2014/main" id="{ADC763F3-3F92-D2E3-3176-AE9226079FF5}"/>
                  </a:ext>
                </a:extLst>
              </p:cNvPr>
              <p:cNvSpPr>
                <a:spLocks noChangeShapeType="1"/>
              </p:cNvSpPr>
              <p:nvPr/>
            </p:nvSpPr>
            <p:spPr bwMode="auto">
              <a:xfrm flipV="1">
                <a:off x="381" y="3331"/>
                <a:ext cx="0" cy="343"/>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28" name="Line 79">
                <a:extLst>
                  <a:ext uri="{FF2B5EF4-FFF2-40B4-BE49-F238E27FC236}">
                    <a16:creationId xmlns:a16="http://schemas.microsoft.com/office/drawing/2014/main" id="{D5E6C8B7-CBEB-2B9F-BF99-5DC9355321D6}"/>
                  </a:ext>
                </a:extLst>
              </p:cNvPr>
              <p:cNvSpPr>
                <a:spLocks noChangeShapeType="1"/>
              </p:cNvSpPr>
              <p:nvPr/>
            </p:nvSpPr>
            <p:spPr bwMode="auto">
              <a:xfrm>
                <a:off x="381" y="3331"/>
                <a:ext cx="109"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29" name="Oval 80">
                <a:extLst>
                  <a:ext uri="{FF2B5EF4-FFF2-40B4-BE49-F238E27FC236}">
                    <a16:creationId xmlns:a16="http://schemas.microsoft.com/office/drawing/2014/main" id="{F27963C0-C46A-7432-BE7C-41DC6F8760F0}"/>
                  </a:ext>
                </a:extLst>
              </p:cNvPr>
              <p:cNvSpPr>
                <a:spLocks noChangeArrowheads="1"/>
              </p:cNvSpPr>
              <p:nvPr/>
            </p:nvSpPr>
            <p:spPr bwMode="auto">
              <a:xfrm>
                <a:off x="349" y="3627"/>
                <a:ext cx="87" cy="87"/>
              </a:xfrm>
              <a:prstGeom prst="ellipse">
                <a:avLst/>
              </a:prstGeom>
              <a:solidFill>
                <a:srgbClr val="000000"/>
              </a:solidFill>
              <a:ln w="9525">
                <a:solidFill>
                  <a:srgbClr val="000000"/>
                </a:solidFill>
                <a:round/>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sp>
          <p:nvSpPr>
            <p:cNvPr id="1881267" name="Rectangle 81">
              <a:extLst>
                <a:ext uri="{FF2B5EF4-FFF2-40B4-BE49-F238E27FC236}">
                  <a16:creationId xmlns:a16="http://schemas.microsoft.com/office/drawing/2014/main" id="{7187E890-6001-990C-121F-93422C3A3FEB}"/>
                </a:ext>
              </a:extLst>
            </p:cNvPr>
            <p:cNvSpPr>
              <a:spLocks noChangeArrowheads="1"/>
            </p:cNvSpPr>
            <p:nvPr/>
          </p:nvSpPr>
          <p:spPr bwMode="auto">
            <a:xfrm>
              <a:off x="93" y="3751"/>
              <a:ext cx="518" cy="424"/>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clk</a:t>
              </a:r>
            </a:p>
          </p:txBody>
        </p:sp>
        <p:sp>
          <p:nvSpPr>
            <p:cNvPr id="1881268" name="Rectangle 82">
              <a:extLst>
                <a:ext uri="{FF2B5EF4-FFF2-40B4-BE49-F238E27FC236}">
                  <a16:creationId xmlns:a16="http://schemas.microsoft.com/office/drawing/2014/main" id="{18EF8CD8-C6D0-E0DA-F437-049EF926826B}"/>
                </a:ext>
              </a:extLst>
            </p:cNvPr>
            <p:cNvSpPr>
              <a:spLocks noChangeArrowheads="1"/>
            </p:cNvSpPr>
            <p:nvPr/>
          </p:nvSpPr>
          <p:spPr bwMode="auto">
            <a:xfrm>
              <a:off x="2593" y="2858"/>
              <a:ext cx="490" cy="693"/>
            </a:xfrm>
            <a:prstGeom prst="rect">
              <a:avLst/>
            </a:prstGeom>
            <a:solidFill>
              <a:srgbClr val="3333CC"/>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nvGrpSpPr>
            <p:cNvPr id="1881269" name="Group 83">
              <a:extLst>
                <a:ext uri="{FF2B5EF4-FFF2-40B4-BE49-F238E27FC236}">
                  <a16:creationId xmlns:a16="http://schemas.microsoft.com/office/drawing/2014/main" id="{DE0316B8-A932-6C9B-EA27-6BFF55CB42D4}"/>
                </a:ext>
              </a:extLst>
            </p:cNvPr>
            <p:cNvGrpSpPr>
              <a:grpSpLocks/>
            </p:cNvGrpSpPr>
            <p:nvPr/>
          </p:nvGrpSpPr>
          <p:grpSpPr bwMode="auto">
            <a:xfrm>
              <a:off x="2524" y="2804"/>
              <a:ext cx="594" cy="693"/>
              <a:chOff x="2524" y="2907"/>
              <a:chExt cx="594" cy="693"/>
            </a:xfrm>
          </p:grpSpPr>
          <p:sp>
            <p:nvSpPr>
              <p:cNvPr id="1881275" name="Rectangle 84">
                <a:extLst>
                  <a:ext uri="{FF2B5EF4-FFF2-40B4-BE49-F238E27FC236}">
                    <a16:creationId xmlns:a16="http://schemas.microsoft.com/office/drawing/2014/main" id="{1BDFB88F-CDC3-3C13-E473-C9FA66A5847A}"/>
                  </a:ext>
                </a:extLst>
              </p:cNvPr>
              <p:cNvSpPr>
                <a:spLocks noChangeArrowheads="1"/>
              </p:cNvSpPr>
              <p:nvPr/>
            </p:nvSpPr>
            <p:spPr bwMode="auto">
              <a:xfrm>
                <a:off x="2553" y="2907"/>
                <a:ext cx="490" cy="693"/>
              </a:xfrm>
              <a:prstGeom prst="rect">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76" name="Rectangle 85">
                <a:extLst>
                  <a:ext uri="{FF2B5EF4-FFF2-40B4-BE49-F238E27FC236}">
                    <a16:creationId xmlns:a16="http://schemas.microsoft.com/office/drawing/2014/main" id="{B67C41DE-81B0-B6B7-B059-782D49D51787}"/>
                  </a:ext>
                </a:extLst>
              </p:cNvPr>
              <p:cNvSpPr>
                <a:spLocks noChangeArrowheads="1"/>
              </p:cNvSpPr>
              <p:nvPr/>
            </p:nvSpPr>
            <p:spPr bwMode="auto">
              <a:xfrm>
                <a:off x="2843" y="2977"/>
                <a:ext cx="275"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Q</a:t>
                </a:r>
              </a:p>
            </p:txBody>
          </p:sp>
          <p:sp>
            <p:nvSpPr>
              <p:cNvPr id="1881277" name="Rectangle 86">
                <a:extLst>
                  <a:ext uri="{FF2B5EF4-FFF2-40B4-BE49-F238E27FC236}">
                    <a16:creationId xmlns:a16="http://schemas.microsoft.com/office/drawing/2014/main" id="{798C8B4E-D518-DB4C-67D0-7CAF8A0D58C7}"/>
                  </a:ext>
                </a:extLst>
              </p:cNvPr>
              <p:cNvSpPr>
                <a:spLocks noChangeArrowheads="1"/>
              </p:cNvSpPr>
              <p:nvPr/>
            </p:nvSpPr>
            <p:spPr bwMode="auto">
              <a:xfrm>
                <a:off x="2524" y="2977"/>
                <a:ext cx="267"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D</a:t>
                </a:r>
              </a:p>
            </p:txBody>
          </p:sp>
          <p:sp>
            <p:nvSpPr>
              <p:cNvPr id="1881278" name="AutoShape 87">
                <a:extLst>
                  <a:ext uri="{FF2B5EF4-FFF2-40B4-BE49-F238E27FC236}">
                    <a16:creationId xmlns:a16="http://schemas.microsoft.com/office/drawing/2014/main" id="{8247D395-7500-61F0-EC43-E625310AF8BE}"/>
                  </a:ext>
                </a:extLst>
              </p:cNvPr>
              <p:cNvSpPr>
                <a:spLocks noChangeArrowheads="1"/>
              </p:cNvSpPr>
              <p:nvPr/>
            </p:nvSpPr>
            <p:spPr bwMode="auto">
              <a:xfrm rot="5400000">
                <a:off x="2548" y="3456"/>
                <a:ext cx="125" cy="116"/>
              </a:xfrm>
              <a:prstGeom prst="triangle">
                <a:avLst>
                  <a:gd name="adj" fmla="val 50000"/>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sp>
          <p:nvSpPr>
            <p:cNvPr id="1881270" name="Rectangle 88">
              <a:extLst>
                <a:ext uri="{FF2B5EF4-FFF2-40B4-BE49-F238E27FC236}">
                  <a16:creationId xmlns:a16="http://schemas.microsoft.com/office/drawing/2014/main" id="{EA7E9A22-53C3-93DE-127F-4E0E059871DD}"/>
                </a:ext>
              </a:extLst>
            </p:cNvPr>
            <p:cNvSpPr>
              <a:spLocks noChangeArrowheads="1"/>
            </p:cNvSpPr>
            <p:nvPr/>
          </p:nvSpPr>
          <p:spPr bwMode="auto">
            <a:xfrm>
              <a:off x="1921" y="2659"/>
              <a:ext cx="735" cy="458"/>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b</a:t>
              </a:r>
            </a:p>
          </p:txBody>
        </p:sp>
        <p:grpSp>
          <p:nvGrpSpPr>
            <p:cNvPr id="1881271" name="Group 89">
              <a:extLst>
                <a:ext uri="{FF2B5EF4-FFF2-40B4-BE49-F238E27FC236}">
                  <a16:creationId xmlns:a16="http://schemas.microsoft.com/office/drawing/2014/main" id="{B5BBA71C-7D9D-59A5-D282-48343C3964EF}"/>
                </a:ext>
              </a:extLst>
            </p:cNvPr>
            <p:cNvGrpSpPr>
              <a:grpSpLocks/>
            </p:cNvGrpSpPr>
            <p:nvPr/>
          </p:nvGrpSpPr>
          <p:grpSpPr bwMode="auto">
            <a:xfrm>
              <a:off x="2405" y="3407"/>
              <a:ext cx="141" cy="383"/>
              <a:chOff x="349" y="3331"/>
              <a:chExt cx="141" cy="383"/>
            </a:xfrm>
          </p:grpSpPr>
          <p:sp>
            <p:nvSpPr>
              <p:cNvPr id="1881272" name="Line 90">
                <a:extLst>
                  <a:ext uri="{FF2B5EF4-FFF2-40B4-BE49-F238E27FC236}">
                    <a16:creationId xmlns:a16="http://schemas.microsoft.com/office/drawing/2014/main" id="{14707A01-7A09-8358-C766-12ABAA3181F7}"/>
                  </a:ext>
                </a:extLst>
              </p:cNvPr>
              <p:cNvSpPr>
                <a:spLocks noChangeShapeType="1"/>
              </p:cNvSpPr>
              <p:nvPr/>
            </p:nvSpPr>
            <p:spPr bwMode="auto">
              <a:xfrm flipV="1">
                <a:off x="381" y="3331"/>
                <a:ext cx="0" cy="343"/>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73" name="Line 91">
                <a:extLst>
                  <a:ext uri="{FF2B5EF4-FFF2-40B4-BE49-F238E27FC236}">
                    <a16:creationId xmlns:a16="http://schemas.microsoft.com/office/drawing/2014/main" id="{884FC2FC-1773-6A88-276F-639AFB2392DE}"/>
                  </a:ext>
                </a:extLst>
              </p:cNvPr>
              <p:cNvSpPr>
                <a:spLocks noChangeShapeType="1"/>
              </p:cNvSpPr>
              <p:nvPr/>
            </p:nvSpPr>
            <p:spPr bwMode="auto">
              <a:xfrm>
                <a:off x="381" y="3331"/>
                <a:ext cx="109"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74" name="Oval 92">
                <a:extLst>
                  <a:ext uri="{FF2B5EF4-FFF2-40B4-BE49-F238E27FC236}">
                    <a16:creationId xmlns:a16="http://schemas.microsoft.com/office/drawing/2014/main" id="{1BB0C04F-6A15-E15C-FBAF-2403B67703B0}"/>
                  </a:ext>
                </a:extLst>
              </p:cNvPr>
              <p:cNvSpPr>
                <a:spLocks noChangeArrowheads="1"/>
              </p:cNvSpPr>
              <p:nvPr/>
            </p:nvSpPr>
            <p:spPr bwMode="auto">
              <a:xfrm>
                <a:off x="349" y="3627"/>
                <a:ext cx="87" cy="87"/>
              </a:xfrm>
              <a:prstGeom prst="ellipse">
                <a:avLst/>
              </a:prstGeom>
              <a:solidFill>
                <a:srgbClr val="000000"/>
              </a:solidFill>
              <a:ln w="9525">
                <a:solidFill>
                  <a:srgbClr val="000000"/>
                </a:solidFill>
                <a:round/>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grpSp>
      <p:grpSp>
        <p:nvGrpSpPr>
          <p:cNvPr id="142" name="Group 93">
            <a:extLst>
              <a:ext uri="{FF2B5EF4-FFF2-40B4-BE49-F238E27FC236}">
                <a16:creationId xmlns:a16="http://schemas.microsoft.com/office/drawing/2014/main" id="{1F6E9BBB-477C-E9EA-5562-3E5629B01FD6}"/>
              </a:ext>
            </a:extLst>
          </p:cNvPr>
          <p:cNvGrpSpPr>
            <a:grpSpLocks/>
          </p:cNvGrpSpPr>
          <p:nvPr/>
        </p:nvGrpSpPr>
        <p:grpSpPr bwMode="auto">
          <a:xfrm>
            <a:off x="7896200" y="4947469"/>
            <a:ext cx="2987675" cy="1368425"/>
            <a:chOff x="3198" y="1298"/>
            <a:chExt cx="1995" cy="907"/>
          </a:xfrm>
        </p:grpSpPr>
        <p:sp>
          <p:nvSpPr>
            <p:cNvPr id="143" name="Rectangle 94">
              <a:extLst>
                <a:ext uri="{FF2B5EF4-FFF2-40B4-BE49-F238E27FC236}">
                  <a16:creationId xmlns:a16="http://schemas.microsoft.com/office/drawing/2014/main" id="{F51C8854-FA3B-1144-DE91-77D5142E60ED}"/>
                </a:ext>
              </a:extLst>
            </p:cNvPr>
            <p:cNvSpPr>
              <a:spLocks noChangeArrowheads="1"/>
            </p:cNvSpPr>
            <p:nvPr/>
          </p:nvSpPr>
          <p:spPr bwMode="auto">
            <a:xfrm>
              <a:off x="3265" y="1321"/>
              <a:ext cx="1928" cy="884"/>
            </a:xfrm>
            <a:prstGeom prst="rect">
              <a:avLst/>
            </a:prstGeom>
            <a:solidFill>
              <a:srgbClr val="3333CC"/>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44" name="Rectangle 95">
              <a:extLst>
                <a:ext uri="{FF2B5EF4-FFF2-40B4-BE49-F238E27FC236}">
                  <a16:creationId xmlns:a16="http://schemas.microsoft.com/office/drawing/2014/main" id="{5A04C852-5A6B-D260-A0BC-C7B30A6E6FB0}"/>
                </a:ext>
              </a:extLst>
            </p:cNvPr>
            <p:cNvSpPr>
              <a:spLocks noChangeArrowheads="1"/>
            </p:cNvSpPr>
            <p:nvPr/>
          </p:nvSpPr>
          <p:spPr bwMode="auto">
            <a:xfrm>
              <a:off x="3238" y="1298"/>
              <a:ext cx="1928" cy="884"/>
            </a:xfrm>
            <a:prstGeom prst="rect">
              <a:avLst/>
            </a:prstGeom>
            <a:solidFill>
              <a:srgbClr val="CCCCFF"/>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nvGrpSpPr>
            <p:cNvPr id="145" name="Group 96">
              <a:extLst>
                <a:ext uri="{FF2B5EF4-FFF2-40B4-BE49-F238E27FC236}">
                  <a16:creationId xmlns:a16="http://schemas.microsoft.com/office/drawing/2014/main" id="{876FB87A-4022-BEE8-6B32-6982D88634D8}"/>
                </a:ext>
              </a:extLst>
            </p:cNvPr>
            <p:cNvGrpSpPr>
              <a:grpSpLocks/>
            </p:cNvGrpSpPr>
            <p:nvPr/>
          </p:nvGrpSpPr>
          <p:grpSpPr bwMode="auto">
            <a:xfrm>
              <a:off x="3695" y="1800"/>
              <a:ext cx="1432" cy="282"/>
              <a:chOff x="3572" y="1872"/>
              <a:chExt cx="1886" cy="420"/>
            </a:xfrm>
          </p:grpSpPr>
          <p:sp>
            <p:nvSpPr>
              <p:cNvPr id="186" name="AutoShape 97">
                <a:extLst>
                  <a:ext uri="{FF2B5EF4-FFF2-40B4-BE49-F238E27FC236}">
                    <a16:creationId xmlns:a16="http://schemas.microsoft.com/office/drawing/2014/main" id="{C3ECF267-7522-E745-0620-DE1169D34F0B}"/>
                  </a:ext>
                </a:extLst>
              </p:cNvPr>
              <p:cNvSpPr>
                <a:spLocks noChangeArrowheads="1"/>
              </p:cNvSpPr>
              <p:nvPr/>
            </p:nvSpPr>
            <p:spPr bwMode="auto">
              <a:xfrm>
                <a:off x="3572" y="1872"/>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187" name="AutoShape 98">
                <a:extLst>
                  <a:ext uri="{FF2B5EF4-FFF2-40B4-BE49-F238E27FC236}">
                    <a16:creationId xmlns:a16="http://schemas.microsoft.com/office/drawing/2014/main" id="{146AA013-D3F4-E5DC-E243-277460173739}"/>
                  </a:ext>
                </a:extLst>
              </p:cNvPr>
              <p:cNvSpPr>
                <a:spLocks noChangeArrowheads="1"/>
              </p:cNvSpPr>
              <p:nvPr/>
            </p:nvSpPr>
            <p:spPr bwMode="auto">
              <a:xfrm>
                <a:off x="4044" y="1872"/>
                <a:ext cx="469"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188" name="AutoShape 99">
                <a:extLst>
                  <a:ext uri="{FF2B5EF4-FFF2-40B4-BE49-F238E27FC236}">
                    <a16:creationId xmlns:a16="http://schemas.microsoft.com/office/drawing/2014/main" id="{61E8639D-377D-3235-B976-E5AEF689CD12}"/>
                  </a:ext>
                </a:extLst>
              </p:cNvPr>
              <p:cNvSpPr>
                <a:spLocks noChangeArrowheads="1"/>
              </p:cNvSpPr>
              <p:nvPr/>
            </p:nvSpPr>
            <p:spPr bwMode="auto">
              <a:xfrm>
                <a:off x="4517" y="1872"/>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89" name="AutoShape 100">
                <a:extLst>
                  <a:ext uri="{FF2B5EF4-FFF2-40B4-BE49-F238E27FC236}">
                    <a16:creationId xmlns:a16="http://schemas.microsoft.com/office/drawing/2014/main" id="{2C965CDA-3062-57C1-D03A-9A643942D350}"/>
                  </a:ext>
                </a:extLst>
              </p:cNvPr>
              <p:cNvSpPr>
                <a:spLocks noChangeArrowheads="1"/>
              </p:cNvSpPr>
              <p:nvPr/>
            </p:nvSpPr>
            <p:spPr bwMode="auto">
              <a:xfrm>
                <a:off x="4044" y="2114"/>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190" name="AutoShape 101">
                <a:extLst>
                  <a:ext uri="{FF2B5EF4-FFF2-40B4-BE49-F238E27FC236}">
                    <a16:creationId xmlns:a16="http://schemas.microsoft.com/office/drawing/2014/main" id="{E853C4D2-B4F6-3943-6C32-45A4ED813A38}"/>
                  </a:ext>
                </a:extLst>
              </p:cNvPr>
              <p:cNvSpPr>
                <a:spLocks noChangeArrowheads="1"/>
              </p:cNvSpPr>
              <p:nvPr/>
            </p:nvSpPr>
            <p:spPr bwMode="auto">
              <a:xfrm>
                <a:off x="4516" y="2114"/>
                <a:ext cx="469"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191" name="AutoShape 102">
                <a:extLst>
                  <a:ext uri="{FF2B5EF4-FFF2-40B4-BE49-F238E27FC236}">
                    <a16:creationId xmlns:a16="http://schemas.microsoft.com/office/drawing/2014/main" id="{52636A8A-7171-D593-ACFB-958CAED23A52}"/>
                  </a:ext>
                </a:extLst>
              </p:cNvPr>
              <p:cNvSpPr>
                <a:spLocks noChangeArrowheads="1"/>
              </p:cNvSpPr>
              <p:nvPr/>
            </p:nvSpPr>
            <p:spPr bwMode="auto">
              <a:xfrm>
                <a:off x="4989" y="2114"/>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881088" name="AutoShape 103">
                <a:extLst>
                  <a:ext uri="{FF2B5EF4-FFF2-40B4-BE49-F238E27FC236}">
                    <a16:creationId xmlns:a16="http://schemas.microsoft.com/office/drawing/2014/main" id="{968F6CED-96B6-940C-EDAA-7AB20604D1BD}"/>
                  </a:ext>
                </a:extLst>
              </p:cNvPr>
              <p:cNvSpPr>
                <a:spLocks noChangeArrowheads="1"/>
              </p:cNvSpPr>
              <p:nvPr/>
            </p:nvSpPr>
            <p:spPr bwMode="auto">
              <a:xfrm>
                <a:off x="4990" y="1872"/>
                <a:ext cx="468" cy="178"/>
              </a:xfrm>
              <a:prstGeom prst="flowChartPreparation">
                <a:avLst/>
              </a:prstGeom>
              <a:solidFill>
                <a:srgbClr val="3333CC"/>
              </a:solidFill>
              <a:ln w="9525">
                <a:no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grpSp>
        <p:sp>
          <p:nvSpPr>
            <p:cNvPr id="146" name="AutoShape 104">
              <a:extLst>
                <a:ext uri="{FF2B5EF4-FFF2-40B4-BE49-F238E27FC236}">
                  <a16:creationId xmlns:a16="http://schemas.microsoft.com/office/drawing/2014/main" id="{E0DD1355-3026-06E5-1408-40505B6B3CE7}"/>
                </a:ext>
              </a:extLst>
            </p:cNvPr>
            <p:cNvSpPr>
              <a:spLocks noChangeArrowheads="1"/>
            </p:cNvSpPr>
            <p:nvPr/>
          </p:nvSpPr>
          <p:spPr bwMode="auto">
            <a:xfrm>
              <a:off x="3506" y="1624"/>
              <a:ext cx="355" cy="119"/>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147" name="AutoShape 105">
              <a:extLst>
                <a:ext uri="{FF2B5EF4-FFF2-40B4-BE49-F238E27FC236}">
                  <a16:creationId xmlns:a16="http://schemas.microsoft.com/office/drawing/2014/main" id="{89B6C790-8BA5-84CF-DD6B-997934930B4A}"/>
                </a:ext>
              </a:extLst>
            </p:cNvPr>
            <p:cNvSpPr>
              <a:spLocks noChangeArrowheads="1"/>
            </p:cNvSpPr>
            <p:nvPr/>
          </p:nvSpPr>
          <p:spPr bwMode="auto">
            <a:xfrm>
              <a:off x="3867" y="1624"/>
              <a:ext cx="356" cy="119"/>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148" name="AutoShape 106">
              <a:extLst>
                <a:ext uri="{FF2B5EF4-FFF2-40B4-BE49-F238E27FC236}">
                  <a16:creationId xmlns:a16="http://schemas.microsoft.com/office/drawing/2014/main" id="{9E0F1743-F6CB-8E2B-E1B7-239FA20CCEAD}"/>
                </a:ext>
              </a:extLst>
            </p:cNvPr>
            <p:cNvSpPr>
              <a:spLocks noChangeArrowheads="1"/>
            </p:cNvSpPr>
            <p:nvPr/>
          </p:nvSpPr>
          <p:spPr bwMode="auto">
            <a:xfrm>
              <a:off x="4229" y="1624"/>
              <a:ext cx="355" cy="119"/>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49" name="Rectangle 107">
              <a:extLst>
                <a:ext uri="{FF2B5EF4-FFF2-40B4-BE49-F238E27FC236}">
                  <a16:creationId xmlns:a16="http://schemas.microsoft.com/office/drawing/2014/main" id="{C8144341-4428-A33E-A371-565B7E277A47}"/>
                </a:ext>
              </a:extLst>
            </p:cNvPr>
            <p:cNvSpPr>
              <a:spLocks noChangeArrowheads="1"/>
            </p:cNvSpPr>
            <p:nvPr/>
          </p:nvSpPr>
          <p:spPr bwMode="auto">
            <a:xfrm>
              <a:off x="3300" y="1574"/>
              <a:ext cx="193" cy="24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a</a:t>
              </a:r>
            </a:p>
          </p:txBody>
        </p:sp>
        <p:sp>
          <p:nvSpPr>
            <p:cNvPr id="150" name="Rectangle 108">
              <a:extLst>
                <a:ext uri="{FF2B5EF4-FFF2-40B4-BE49-F238E27FC236}">
                  <a16:creationId xmlns:a16="http://schemas.microsoft.com/office/drawing/2014/main" id="{47C0DEFD-1506-FFE6-E92B-D4CAE71654C9}"/>
                </a:ext>
              </a:extLst>
            </p:cNvPr>
            <p:cNvSpPr>
              <a:spLocks noChangeArrowheads="1"/>
            </p:cNvSpPr>
            <p:nvPr/>
          </p:nvSpPr>
          <p:spPr bwMode="auto">
            <a:xfrm>
              <a:off x="3300" y="1735"/>
              <a:ext cx="199" cy="24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b</a:t>
              </a:r>
            </a:p>
          </p:txBody>
        </p:sp>
        <p:sp>
          <p:nvSpPr>
            <p:cNvPr id="151" name="Rectangle 109">
              <a:extLst>
                <a:ext uri="{FF2B5EF4-FFF2-40B4-BE49-F238E27FC236}">
                  <a16:creationId xmlns:a16="http://schemas.microsoft.com/office/drawing/2014/main" id="{708C1A0A-6F45-8EFD-E119-F46F98027931}"/>
                </a:ext>
              </a:extLst>
            </p:cNvPr>
            <p:cNvSpPr>
              <a:spLocks noChangeArrowheads="1"/>
            </p:cNvSpPr>
            <p:nvPr/>
          </p:nvSpPr>
          <p:spPr bwMode="auto">
            <a:xfrm>
              <a:off x="3198" y="1423"/>
              <a:ext cx="345" cy="243"/>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clk</a:t>
              </a:r>
            </a:p>
          </p:txBody>
        </p:sp>
        <p:sp>
          <p:nvSpPr>
            <p:cNvPr id="152" name="Line 110">
              <a:extLst>
                <a:ext uri="{FF2B5EF4-FFF2-40B4-BE49-F238E27FC236}">
                  <a16:creationId xmlns:a16="http://schemas.microsoft.com/office/drawing/2014/main" id="{8558333D-A425-89A8-BC30-94C4D29849E5}"/>
                </a:ext>
              </a:extLst>
            </p:cNvPr>
            <p:cNvSpPr>
              <a:spLocks noChangeShapeType="1"/>
            </p:cNvSpPr>
            <p:nvPr/>
          </p:nvSpPr>
          <p:spPr bwMode="auto">
            <a:xfrm>
              <a:off x="3686" y="1367"/>
              <a:ext cx="0" cy="715"/>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53" name="Line 111">
              <a:extLst>
                <a:ext uri="{FF2B5EF4-FFF2-40B4-BE49-F238E27FC236}">
                  <a16:creationId xmlns:a16="http://schemas.microsoft.com/office/drawing/2014/main" id="{EB039599-4F26-683F-A317-3C5C91CC84B7}"/>
                </a:ext>
              </a:extLst>
            </p:cNvPr>
            <p:cNvSpPr>
              <a:spLocks noChangeShapeType="1"/>
            </p:cNvSpPr>
            <p:nvPr/>
          </p:nvSpPr>
          <p:spPr bwMode="auto">
            <a:xfrm>
              <a:off x="4044" y="1376"/>
              <a:ext cx="0" cy="714"/>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54" name="Line 112">
              <a:extLst>
                <a:ext uri="{FF2B5EF4-FFF2-40B4-BE49-F238E27FC236}">
                  <a16:creationId xmlns:a16="http://schemas.microsoft.com/office/drawing/2014/main" id="{C378BA61-477E-8036-EE6F-AAF2332F7558}"/>
                </a:ext>
              </a:extLst>
            </p:cNvPr>
            <p:cNvSpPr>
              <a:spLocks noChangeShapeType="1"/>
            </p:cNvSpPr>
            <p:nvPr/>
          </p:nvSpPr>
          <p:spPr bwMode="auto">
            <a:xfrm>
              <a:off x="4401" y="1380"/>
              <a:ext cx="0" cy="715"/>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55" name="Rectangle 113">
              <a:extLst>
                <a:ext uri="{FF2B5EF4-FFF2-40B4-BE49-F238E27FC236}">
                  <a16:creationId xmlns:a16="http://schemas.microsoft.com/office/drawing/2014/main" id="{2D9E80E3-A9CD-AB2E-EDDA-FFA80993534F}"/>
                </a:ext>
              </a:extLst>
            </p:cNvPr>
            <p:cNvSpPr>
              <a:spLocks noChangeArrowheads="1"/>
            </p:cNvSpPr>
            <p:nvPr/>
          </p:nvSpPr>
          <p:spPr bwMode="auto">
            <a:xfrm>
              <a:off x="3300" y="1897"/>
              <a:ext cx="193" cy="243"/>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Narrow" pitchFamily="34" charset="0"/>
                  <a:ea typeface="新細明體" panose="02020500000000000000" pitchFamily="18" charset="-120"/>
                  <a:cs typeface="+mn-cs"/>
                </a:rPr>
                <a:t>c</a:t>
              </a:r>
            </a:p>
          </p:txBody>
        </p:sp>
        <p:sp>
          <p:nvSpPr>
            <p:cNvPr id="156" name="AutoShape 114">
              <a:extLst>
                <a:ext uri="{FF2B5EF4-FFF2-40B4-BE49-F238E27FC236}">
                  <a16:creationId xmlns:a16="http://schemas.microsoft.com/office/drawing/2014/main" id="{CBE953C0-4CE2-90E2-EC2A-F9C4810EFC04}"/>
                </a:ext>
              </a:extLst>
            </p:cNvPr>
            <p:cNvSpPr>
              <a:spLocks noChangeArrowheads="1"/>
            </p:cNvSpPr>
            <p:nvPr/>
          </p:nvSpPr>
          <p:spPr bwMode="auto">
            <a:xfrm>
              <a:off x="4590" y="1622"/>
              <a:ext cx="356" cy="119"/>
            </a:xfrm>
            <a:prstGeom prst="flowChartPreparation">
              <a:avLst/>
            </a:prstGeom>
            <a:solidFill>
              <a:srgbClr val="0000FF"/>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grpSp>
          <p:nvGrpSpPr>
            <p:cNvPr id="157" name="Group 115">
              <a:extLst>
                <a:ext uri="{FF2B5EF4-FFF2-40B4-BE49-F238E27FC236}">
                  <a16:creationId xmlns:a16="http://schemas.microsoft.com/office/drawing/2014/main" id="{BE1C0160-C6D5-1DA5-1139-7336430C977B}"/>
                </a:ext>
              </a:extLst>
            </p:cNvPr>
            <p:cNvGrpSpPr>
              <a:grpSpLocks/>
            </p:cNvGrpSpPr>
            <p:nvPr/>
          </p:nvGrpSpPr>
          <p:grpSpPr bwMode="auto">
            <a:xfrm>
              <a:off x="3689" y="1784"/>
              <a:ext cx="1432" cy="282"/>
              <a:chOff x="3572" y="1872"/>
              <a:chExt cx="1886" cy="420"/>
            </a:xfrm>
          </p:grpSpPr>
          <p:sp>
            <p:nvSpPr>
              <p:cNvPr id="179" name="AutoShape 116">
                <a:extLst>
                  <a:ext uri="{FF2B5EF4-FFF2-40B4-BE49-F238E27FC236}">
                    <a16:creationId xmlns:a16="http://schemas.microsoft.com/office/drawing/2014/main" id="{FE8C2117-DAAD-4D3A-1D55-8FF99A76F28D}"/>
                  </a:ext>
                </a:extLst>
              </p:cNvPr>
              <p:cNvSpPr>
                <a:spLocks noChangeArrowheads="1"/>
              </p:cNvSpPr>
              <p:nvPr/>
            </p:nvSpPr>
            <p:spPr bwMode="auto">
              <a:xfrm>
                <a:off x="3572" y="1872"/>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180" name="AutoShape 117">
                <a:extLst>
                  <a:ext uri="{FF2B5EF4-FFF2-40B4-BE49-F238E27FC236}">
                    <a16:creationId xmlns:a16="http://schemas.microsoft.com/office/drawing/2014/main" id="{AC2C08FB-0019-451A-A0F5-5FD9CEC88CFF}"/>
                  </a:ext>
                </a:extLst>
              </p:cNvPr>
              <p:cNvSpPr>
                <a:spLocks noChangeArrowheads="1"/>
              </p:cNvSpPr>
              <p:nvPr/>
            </p:nvSpPr>
            <p:spPr bwMode="auto">
              <a:xfrm>
                <a:off x="4044" y="1872"/>
                <a:ext cx="469"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181" name="AutoShape 118">
                <a:extLst>
                  <a:ext uri="{FF2B5EF4-FFF2-40B4-BE49-F238E27FC236}">
                    <a16:creationId xmlns:a16="http://schemas.microsoft.com/office/drawing/2014/main" id="{470B79F8-217F-B66E-521B-627E147F1A2F}"/>
                  </a:ext>
                </a:extLst>
              </p:cNvPr>
              <p:cNvSpPr>
                <a:spLocks noChangeArrowheads="1"/>
              </p:cNvSpPr>
              <p:nvPr/>
            </p:nvSpPr>
            <p:spPr bwMode="auto">
              <a:xfrm>
                <a:off x="4517" y="1872"/>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82" name="AutoShape 119">
                <a:extLst>
                  <a:ext uri="{FF2B5EF4-FFF2-40B4-BE49-F238E27FC236}">
                    <a16:creationId xmlns:a16="http://schemas.microsoft.com/office/drawing/2014/main" id="{413A3F41-4B8D-9979-BE20-D1AE16A03399}"/>
                  </a:ext>
                </a:extLst>
              </p:cNvPr>
              <p:cNvSpPr>
                <a:spLocks noChangeArrowheads="1"/>
              </p:cNvSpPr>
              <p:nvPr/>
            </p:nvSpPr>
            <p:spPr bwMode="auto">
              <a:xfrm>
                <a:off x="4044" y="2114"/>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1</a:t>
                </a:r>
              </a:p>
            </p:txBody>
          </p:sp>
          <p:sp>
            <p:nvSpPr>
              <p:cNvPr id="183" name="AutoShape 120">
                <a:extLst>
                  <a:ext uri="{FF2B5EF4-FFF2-40B4-BE49-F238E27FC236}">
                    <a16:creationId xmlns:a16="http://schemas.microsoft.com/office/drawing/2014/main" id="{30DC7C53-E178-D15A-5039-1D52AD9D4EB0}"/>
                  </a:ext>
                </a:extLst>
              </p:cNvPr>
              <p:cNvSpPr>
                <a:spLocks noChangeArrowheads="1"/>
              </p:cNvSpPr>
              <p:nvPr/>
            </p:nvSpPr>
            <p:spPr bwMode="auto">
              <a:xfrm>
                <a:off x="4516" y="2114"/>
                <a:ext cx="469"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2</a:t>
                </a:r>
              </a:p>
            </p:txBody>
          </p:sp>
          <p:sp>
            <p:nvSpPr>
              <p:cNvPr id="184" name="AutoShape 121">
                <a:extLst>
                  <a:ext uri="{FF2B5EF4-FFF2-40B4-BE49-F238E27FC236}">
                    <a16:creationId xmlns:a16="http://schemas.microsoft.com/office/drawing/2014/main" id="{0C34D448-22BE-F5D6-317A-1DCA200647D5}"/>
                  </a:ext>
                </a:extLst>
              </p:cNvPr>
              <p:cNvSpPr>
                <a:spLocks noChangeArrowheads="1"/>
              </p:cNvSpPr>
              <p:nvPr/>
            </p:nvSpPr>
            <p:spPr bwMode="auto">
              <a:xfrm>
                <a:off x="4989" y="2114"/>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3</a:t>
                </a:r>
              </a:p>
            </p:txBody>
          </p:sp>
          <p:sp>
            <p:nvSpPr>
              <p:cNvPr id="185" name="AutoShape 122">
                <a:extLst>
                  <a:ext uri="{FF2B5EF4-FFF2-40B4-BE49-F238E27FC236}">
                    <a16:creationId xmlns:a16="http://schemas.microsoft.com/office/drawing/2014/main" id="{8E783E57-3B5C-17E5-7650-9EF3B8CA93C5}"/>
                  </a:ext>
                </a:extLst>
              </p:cNvPr>
              <p:cNvSpPr>
                <a:spLocks noChangeArrowheads="1"/>
              </p:cNvSpPr>
              <p:nvPr/>
            </p:nvSpPr>
            <p:spPr bwMode="auto">
              <a:xfrm>
                <a:off x="4990" y="1872"/>
                <a:ext cx="468" cy="178"/>
              </a:xfrm>
              <a:prstGeom prst="flowChartPreparation">
                <a:avLst/>
              </a:prstGeom>
              <a:solidFill>
                <a:srgbClr val="800000"/>
              </a:solidFill>
              <a:ln w="9525">
                <a:solidFill>
                  <a:srgbClr val="000000"/>
                </a:solidFill>
                <a:miter lim="800000"/>
                <a:headEnd/>
                <a:tailE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1600" b="1" i="0" u="none" strike="noStrike" kern="0" cap="none" spc="0" normalizeH="0" baseline="0" noProof="0">
                    <a:ln>
                      <a:noFill/>
                    </a:ln>
                    <a:solidFill>
                      <a:srgbClr val="FFFFFF"/>
                    </a:solidFill>
                    <a:effectLst/>
                    <a:uLnTx/>
                    <a:uFillTx/>
                    <a:latin typeface="Arial Narrow" pitchFamily="34" charset="0"/>
                    <a:ea typeface="新細明體" panose="02020500000000000000" pitchFamily="18" charset="-120"/>
                    <a:cs typeface="+mn-cs"/>
                  </a:rPr>
                  <a:t>4</a:t>
                </a:r>
              </a:p>
            </p:txBody>
          </p:sp>
        </p:grpSp>
        <p:sp>
          <p:nvSpPr>
            <p:cNvPr id="158" name="Line 123">
              <a:extLst>
                <a:ext uri="{FF2B5EF4-FFF2-40B4-BE49-F238E27FC236}">
                  <a16:creationId xmlns:a16="http://schemas.microsoft.com/office/drawing/2014/main" id="{16A872D3-8FB9-B041-172E-99E65CA00D4F}"/>
                </a:ext>
              </a:extLst>
            </p:cNvPr>
            <p:cNvSpPr>
              <a:spLocks noChangeShapeType="1"/>
            </p:cNvSpPr>
            <p:nvPr/>
          </p:nvSpPr>
          <p:spPr bwMode="auto">
            <a:xfrm>
              <a:off x="4763" y="1380"/>
              <a:ext cx="0" cy="715"/>
            </a:xfrm>
            <a:prstGeom prst="line">
              <a:avLst/>
            </a:prstGeom>
            <a:noFill/>
            <a:ln w="12700">
              <a:solidFill>
                <a:srgbClr val="FF3300"/>
              </a:solidFill>
              <a:prstDash val="sysDot"/>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nvGrpSpPr>
            <p:cNvPr id="159" name="Group 124">
              <a:extLst>
                <a:ext uri="{FF2B5EF4-FFF2-40B4-BE49-F238E27FC236}">
                  <a16:creationId xmlns:a16="http://schemas.microsoft.com/office/drawing/2014/main" id="{6B55192B-26B1-E03C-4F0D-D06A0CF3C05B}"/>
                </a:ext>
              </a:extLst>
            </p:cNvPr>
            <p:cNvGrpSpPr>
              <a:grpSpLocks/>
            </p:cNvGrpSpPr>
            <p:nvPr/>
          </p:nvGrpSpPr>
          <p:grpSpPr bwMode="auto">
            <a:xfrm>
              <a:off x="3499" y="1428"/>
              <a:ext cx="1621" cy="169"/>
              <a:chOff x="3386" y="2994"/>
              <a:chExt cx="2135" cy="252"/>
            </a:xfrm>
          </p:grpSpPr>
          <p:sp>
            <p:nvSpPr>
              <p:cNvPr id="160" name="Line 125">
                <a:extLst>
                  <a:ext uri="{FF2B5EF4-FFF2-40B4-BE49-F238E27FC236}">
                    <a16:creationId xmlns:a16="http://schemas.microsoft.com/office/drawing/2014/main" id="{141E1769-B81E-9251-28D2-EF23CC69AD72}"/>
                  </a:ext>
                </a:extLst>
              </p:cNvPr>
              <p:cNvSpPr>
                <a:spLocks noChangeShapeType="1"/>
              </p:cNvSpPr>
              <p:nvPr/>
            </p:nvSpPr>
            <p:spPr bwMode="auto">
              <a:xfrm>
                <a:off x="3386" y="3246"/>
                <a:ext cx="246"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1" name="Line 126">
                <a:extLst>
                  <a:ext uri="{FF2B5EF4-FFF2-40B4-BE49-F238E27FC236}">
                    <a16:creationId xmlns:a16="http://schemas.microsoft.com/office/drawing/2014/main" id="{DBFCAA14-D391-1DA5-7EE4-DA1AC4F5769C}"/>
                  </a:ext>
                </a:extLst>
              </p:cNvPr>
              <p:cNvSpPr>
                <a:spLocks noChangeShapeType="1"/>
              </p:cNvSpPr>
              <p:nvPr/>
            </p:nvSpPr>
            <p:spPr bwMode="auto">
              <a:xfrm flipV="1">
                <a:off x="3632"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2" name="Line 127">
                <a:extLst>
                  <a:ext uri="{FF2B5EF4-FFF2-40B4-BE49-F238E27FC236}">
                    <a16:creationId xmlns:a16="http://schemas.microsoft.com/office/drawing/2014/main" id="{735067CC-313D-C01A-AA2B-D7E3FBD3F270}"/>
                  </a:ext>
                </a:extLst>
              </p:cNvPr>
              <p:cNvSpPr>
                <a:spLocks noChangeShapeType="1"/>
              </p:cNvSpPr>
              <p:nvPr/>
            </p:nvSpPr>
            <p:spPr bwMode="auto">
              <a:xfrm>
                <a:off x="3632"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3" name="Line 128">
                <a:extLst>
                  <a:ext uri="{FF2B5EF4-FFF2-40B4-BE49-F238E27FC236}">
                    <a16:creationId xmlns:a16="http://schemas.microsoft.com/office/drawing/2014/main" id="{782D0C0C-FB7C-5CD4-83B5-0D887A6ADE85}"/>
                  </a:ext>
                </a:extLst>
              </p:cNvPr>
              <p:cNvSpPr>
                <a:spLocks noChangeShapeType="1"/>
              </p:cNvSpPr>
              <p:nvPr/>
            </p:nvSpPr>
            <p:spPr bwMode="auto">
              <a:xfrm>
                <a:off x="3862"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4" name="Line 129">
                <a:extLst>
                  <a:ext uri="{FF2B5EF4-FFF2-40B4-BE49-F238E27FC236}">
                    <a16:creationId xmlns:a16="http://schemas.microsoft.com/office/drawing/2014/main" id="{57726464-5877-82B7-EFAF-C1B421A0A2BC}"/>
                  </a:ext>
                </a:extLst>
              </p:cNvPr>
              <p:cNvSpPr>
                <a:spLocks noChangeShapeType="1"/>
              </p:cNvSpPr>
              <p:nvPr/>
            </p:nvSpPr>
            <p:spPr bwMode="auto">
              <a:xfrm>
                <a:off x="3862"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5" name="Line 130">
                <a:extLst>
                  <a:ext uri="{FF2B5EF4-FFF2-40B4-BE49-F238E27FC236}">
                    <a16:creationId xmlns:a16="http://schemas.microsoft.com/office/drawing/2014/main" id="{9D2D762F-FB1B-4BC5-9D47-7C8762666229}"/>
                  </a:ext>
                </a:extLst>
              </p:cNvPr>
              <p:cNvSpPr>
                <a:spLocks noChangeShapeType="1"/>
              </p:cNvSpPr>
              <p:nvPr/>
            </p:nvSpPr>
            <p:spPr bwMode="auto">
              <a:xfrm flipV="1">
                <a:off x="4103"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6" name="Line 131">
                <a:extLst>
                  <a:ext uri="{FF2B5EF4-FFF2-40B4-BE49-F238E27FC236}">
                    <a16:creationId xmlns:a16="http://schemas.microsoft.com/office/drawing/2014/main" id="{85F39DC5-F1D7-466F-FC57-DC2F5A796DF9}"/>
                  </a:ext>
                </a:extLst>
              </p:cNvPr>
              <p:cNvSpPr>
                <a:spLocks noChangeShapeType="1"/>
              </p:cNvSpPr>
              <p:nvPr/>
            </p:nvSpPr>
            <p:spPr bwMode="auto">
              <a:xfrm>
                <a:off x="4103"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7" name="Line 132">
                <a:extLst>
                  <a:ext uri="{FF2B5EF4-FFF2-40B4-BE49-F238E27FC236}">
                    <a16:creationId xmlns:a16="http://schemas.microsoft.com/office/drawing/2014/main" id="{7699C831-83E0-5BBE-8D9C-D3E2C3140476}"/>
                  </a:ext>
                </a:extLst>
              </p:cNvPr>
              <p:cNvSpPr>
                <a:spLocks noChangeShapeType="1"/>
              </p:cNvSpPr>
              <p:nvPr/>
            </p:nvSpPr>
            <p:spPr bwMode="auto">
              <a:xfrm>
                <a:off x="4333"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8" name="Line 133">
                <a:extLst>
                  <a:ext uri="{FF2B5EF4-FFF2-40B4-BE49-F238E27FC236}">
                    <a16:creationId xmlns:a16="http://schemas.microsoft.com/office/drawing/2014/main" id="{7E83FC2F-6B55-D5D1-95A8-9D22DD0D2458}"/>
                  </a:ext>
                </a:extLst>
              </p:cNvPr>
              <p:cNvSpPr>
                <a:spLocks noChangeShapeType="1"/>
              </p:cNvSpPr>
              <p:nvPr/>
            </p:nvSpPr>
            <p:spPr bwMode="auto">
              <a:xfrm>
                <a:off x="4333"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69" name="Line 134">
                <a:extLst>
                  <a:ext uri="{FF2B5EF4-FFF2-40B4-BE49-F238E27FC236}">
                    <a16:creationId xmlns:a16="http://schemas.microsoft.com/office/drawing/2014/main" id="{42F2AA13-8B41-1B76-9473-077001D9F186}"/>
                  </a:ext>
                </a:extLst>
              </p:cNvPr>
              <p:cNvSpPr>
                <a:spLocks noChangeShapeType="1"/>
              </p:cNvSpPr>
              <p:nvPr/>
            </p:nvSpPr>
            <p:spPr bwMode="auto">
              <a:xfrm flipV="1">
                <a:off x="4574"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70" name="Line 135">
                <a:extLst>
                  <a:ext uri="{FF2B5EF4-FFF2-40B4-BE49-F238E27FC236}">
                    <a16:creationId xmlns:a16="http://schemas.microsoft.com/office/drawing/2014/main" id="{FFEE7351-AFD8-2948-DD29-03CCE9FDF260}"/>
                  </a:ext>
                </a:extLst>
              </p:cNvPr>
              <p:cNvSpPr>
                <a:spLocks noChangeShapeType="1"/>
              </p:cNvSpPr>
              <p:nvPr/>
            </p:nvSpPr>
            <p:spPr bwMode="auto">
              <a:xfrm>
                <a:off x="4574"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71" name="Line 136">
                <a:extLst>
                  <a:ext uri="{FF2B5EF4-FFF2-40B4-BE49-F238E27FC236}">
                    <a16:creationId xmlns:a16="http://schemas.microsoft.com/office/drawing/2014/main" id="{AC6373CF-A770-6F5A-9727-E5BDD756C470}"/>
                  </a:ext>
                </a:extLst>
              </p:cNvPr>
              <p:cNvSpPr>
                <a:spLocks noChangeShapeType="1"/>
              </p:cNvSpPr>
              <p:nvPr/>
            </p:nvSpPr>
            <p:spPr bwMode="auto">
              <a:xfrm>
                <a:off x="4804"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72" name="Line 137">
                <a:extLst>
                  <a:ext uri="{FF2B5EF4-FFF2-40B4-BE49-F238E27FC236}">
                    <a16:creationId xmlns:a16="http://schemas.microsoft.com/office/drawing/2014/main" id="{7421C2E4-7E51-41A4-61AD-8E7981C37AAF}"/>
                  </a:ext>
                </a:extLst>
              </p:cNvPr>
              <p:cNvSpPr>
                <a:spLocks noChangeShapeType="1"/>
              </p:cNvSpPr>
              <p:nvPr/>
            </p:nvSpPr>
            <p:spPr bwMode="auto">
              <a:xfrm>
                <a:off x="4804"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73" name="Line 138">
                <a:extLst>
                  <a:ext uri="{FF2B5EF4-FFF2-40B4-BE49-F238E27FC236}">
                    <a16:creationId xmlns:a16="http://schemas.microsoft.com/office/drawing/2014/main" id="{0B9CEF2E-D0EC-D507-B6D3-39E6F90406E0}"/>
                  </a:ext>
                </a:extLst>
              </p:cNvPr>
              <p:cNvSpPr>
                <a:spLocks noChangeShapeType="1"/>
              </p:cNvSpPr>
              <p:nvPr/>
            </p:nvSpPr>
            <p:spPr bwMode="auto">
              <a:xfrm flipV="1">
                <a:off x="5050"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76" name="Line 139">
                <a:extLst>
                  <a:ext uri="{FF2B5EF4-FFF2-40B4-BE49-F238E27FC236}">
                    <a16:creationId xmlns:a16="http://schemas.microsoft.com/office/drawing/2014/main" id="{7DAEA9AB-C040-ABBE-CB77-1967F88E53CE}"/>
                  </a:ext>
                </a:extLst>
              </p:cNvPr>
              <p:cNvSpPr>
                <a:spLocks noChangeShapeType="1"/>
              </p:cNvSpPr>
              <p:nvPr/>
            </p:nvSpPr>
            <p:spPr bwMode="auto">
              <a:xfrm>
                <a:off x="5050" y="2994"/>
                <a:ext cx="230"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77" name="Line 140">
                <a:extLst>
                  <a:ext uri="{FF2B5EF4-FFF2-40B4-BE49-F238E27FC236}">
                    <a16:creationId xmlns:a16="http://schemas.microsoft.com/office/drawing/2014/main" id="{54504FB9-3B54-9CEB-4125-04E894FA83AC}"/>
                  </a:ext>
                </a:extLst>
              </p:cNvPr>
              <p:cNvSpPr>
                <a:spLocks noChangeShapeType="1"/>
              </p:cNvSpPr>
              <p:nvPr/>
            </p:nvSpPr>
            <p:spPr bwMode="auto">
              <a:xfrm>
                <a:off x="5280" y="2994"/>
                <a:ext cx="0" cy="252"/>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78" name="Line 141">
                <a:extLst>
                  <a:ext uri="{FF2B5EF4-FFF2-40B4-BE49-F238E27FC236}">
                    <a16:creationId xmlns:a16="http://schemas.microsoft.com/office/drawing/2014/main" id="{A04A4E50-0124-CD35-C1D8-0C29C58731D6}"/>
                  </a:ext>
                </a:extLst>
              </p:cNvPr>
              <p:cNvSpPr>
                <a:spLocks noChangeShapeType="1"/>
              </p:cNvSpPr>
              <p:nvPr/>
            </p:nvSpPr>
            <p:spPr bwMode="auto">
              <a:xfrm>
                <a:off x="5280" y="3246"/>
                <a:ext cx="241" cy="0"/>
              </a:xfrm>
              <a:prstGeom prst="line">
                <a:avLst/>
              </a:prstGeom>
              <a:noFill/>
              <a:ln w="19050">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grpSp>
      <p:grpSp>
        <p:nvGrpSpPr>
          <p:cNvPr id="1881089" name="Group 142">
            <a:extLst>
              <a:ext uri="{FF2B5EF4-FFF2-40B4-BE49-F238E27FC236}">
                <a16:creationId xmlns:a16="http://schemas.microsoft.com/office/drawing/2014/main" id="{EE19F9DA-EE4F-1636-F6A1-DBC70ED54BD7}"/>
              </a:ext>
            </a:extLst>
          </p:cNvPr>
          <p:cNvGrpSpPr>
            <a:grpSpLocks/>
          </p:cNvGrpSpPr>
          <p:nvPr/>
        </p:nvGrpSpPr>
        <p:grpSpPr bwMode="auto">
          <a:xfrm>
            <a:off x="4079553" y="1989535"/>
            <a:ext cx="3149600" cy="1301750"/>
            <a:chOff x="1610" y="1344"/>
            <a:chExt cx="1984" cy="820"/>
          </a:xfrm>
        </p:grpSpPr>
        <p:sp>
          <p:nvSpPr>
            <p:cNvPr id="1881090" name="Rectangle 143">
              <a:extLst>
                <a:ext uri="{FF2B5EF4-FFF2-40B4-BE49-F238E27FC236}">
                  <a16:creationId xmlns:a16="http://schemas.microsoft.com/office/drawing/2014/main" id="{FECC0740-0C76-CA28-2AF2-8402207CF1B2}"/>
                </a:ext>
              </a:extLst>
            </p:cNvPr>
            <p:cNvSpPr>
              <a:spLocks noChangeArrowheads="1"/>
            </p:cNvSpPr>
            <p:nvPr/>
          </p:nvSpPr>
          <p:spPr bwMode="auto">
            <a:xfrm>
              <a:off x="1610" y="1933"/>
              <a:ext cx="383" cy="231"/>
            </a:xfrm>
            <a:prstGeom prst="rect">
              <a:avLst/>
            </a:prstGeom>
            <a:noFill/>
            <a:ln w="9525">
              <a:noFill/>
              <a:miter lim="800000"/>
              <a:headEnd/>
              <a:tailEnd/>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800" b="1"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clk</a:t>
              </a:r>
            </a:p>
          </p:txBody>
        </p:sp>
        <p:grpSp>
          <p:nvGrpSpPr>
            <p:cNvPr id="1881092" name="Group 144">
              <a:extLst>
                <a:ext uri="{FF2B5EF4-FFF2-40B4-BE49-F238E27FC236}">
                  <a16:creationId xmlns:a16="http://schemas.microsoft.com/office/drawing/2014/main" id="{12D5603D-9AB0-2B04-4BA8-D9DDA2914BFB}"/>
                </a:ext>
              </a:extLst>
            </p:cNvPr>
            <p:cNvGrpSpPr>
              <a:grpSpLocks/>
            </p:cNvGrpSpPr>
            <p:nvPr/>
          </p:nvGrpSpPr>
          <p:grpSpPr bwMode="auto">
            <a:xfrm>
              <a:off x="1746" y="1344"/>
              <a:ext cx="1848" cy="617"/>
              <a:chOff x="1202" y="1797"/>
              <a:chExt cx="1848" cy="617"/>
            </a:xfrm>
          </p:grpSpPr>
          <p:sp>
            <p:nvSpPr>
              <p:cNvPr id="1881095" name="Rectangle 145">
                <a:extLst>
                  <a:ext uri="{FF2B5EF4-FFF2-40B4-BE49-F238E27FC236}">
                    <a16:creationId xmlns:a16="http://schemas.microsoft.com/office/drawing/2014/main" id="{EF95A1DF-4922-FF9B-B90D-0AFA078FB29A}"/>
                  </a:ext>
                </a:extLst>
              </p:cNvPr>
              <p:cNvSpPr>
                <a:spLocks noChangeArrowheads="1"/>
              </p:cNvSpPr>
              <p:nvPr/>
            </p:nvSpPr>
            <p:spPr bwMode="auto">
              <a:xfrm>
                <a:off x="1548" y="1906"/>
                <a:ext cx="362" cy="378"/>
              </a:xfrm>
              <a:prstGeom prst="rect">
                <a:avLst/>
              </a:prstGeom>
              <a:solidFill>
                <a:srgbClr val="3333CC"/>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115" name="Rectangle 146">
                <a:extLst>
                  <a:ext uri="{FF2B5EF4-FFF2-40B4-BE49-F238E27FC236}">
                    <a16:creationId xmlns:a16="http://schemas.microsoft.com/office/drawing/2014/main" id="{D07D0DB0-F53A-E287-506A-C2A0F5360F6B}"/>
                  </a:ext>
                </a:extLst>
              </p:cNvPr>
              <p:cNvSpPr>
                <a:spLocks noChangeArrowheads="1"/>
              </p:cNvSpPr>
              <p:nvPr/>
            </p:nvSpPr>
            <p:spPr bwMode="auto">
              <a:xfrm>
                <a:off x="2250" y="1906"/>
                <a:ext cx="362" cy="378"/>
              </a:xfrm>
              <a:prstGeom prst="rect">
                <a:avLst/>
              </a:prstGeom>
              <a:solidFill>
                <a:srgbClr val="3333CC"/>
              </a:solidFill>
              <a:ln w="9525">
                <a:no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125" name="Line 147">
                <a:extLst>
                  <a:ext uri="{FF2B5EF4-FFF2-40B4-BE49-F238E27FC236}">
                    <a16:creationId xmlns:a16="http://schemas.microsoft.com/office/drawing/2014/main" id="{4CCFB738-CA39-C884-F37B-456230D06D17}"/>
                  </a:ext>
                </a:extLst>
              </p:cNvPr>
              <p:cNvSpPr>
                <a:spLocks noChangeShapeType="1"/>
              </p:cNvSpPr>
              <p:nvPr/>
            </p:nvSpPr>
            <p:spPr bwMode="auto">
              <a:xfrm>
                <a:off x="1338" y="1933"/>
                <a:ext cx="1542"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143" name="Rectangle 148">
                <a:extLst>
                  <a:ext uri="{FF2B5EF4-FFF2-40B4-BE49-F238E27FC236}">
                    <a16:creationId xmlns:a16="http://schemas.microsoft.com/office/drawing/2014/main" id="{2EFFEC46-8368-BD98-DA07-5FEB06285E3A}"/>
                  </a:ext>
                </a:extLst>
              </p:cNvPr>
              <p:cNvSpPr>
                <a:spLocks noChangeArrowheads="1"/>
              </p:cNvSpPr>
              <p:nvPr/>
            </p:nvSpPr>
            <p:spPr bwMode="auto">
              <a:xfrm>
                <a:off x="1908" y="1797"/>
                <a:ext cx="302" cy="25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a</a:t>
                </a:r>
              </a:p>
            </p:txBody>
          </p:sp>
          <p:grpSp>
            <p:nvGrpSpPr>
              <p:cNvPr id="1881149" name="Group 149">
                <a:extLst>
                  <a:ext uri="{FF2B5EF4-FFF2-40B4-BE49-F238E27FC236}">
                    <a16:creationId xmlns:a16="http://schemas.microsoft.com/office/drawing/2014/main" id="{54E74311-1C23-2928-AB0A-C5B0003CF23D}"/>
                  </a:ext>
                </a:extLst>
              </p:cNvPr>
              <p:cNvGrpSpPr>
                <a:grpSpLocks/>
              </p:cNvGrpSpPr>
              <p:nvPr/>
            </p:nvGrpSpPr>
            <p:grpSpPr bwMode="auto">
              <a:xfrm>
                <a:off x="2199" y="1876"/>
                <a:ext cx="438" cy="378"/>
                <a:chOff x="1504" y="2907"/>
                <a:chExt cx="594" cy="693"/>
              </a:xfrm>
            </p:grpSpPr>
            <p:sp>
              <p:nvSpPr>
                <p:cNvPr id="1881296" name="Rectangle 150">
                  <a:extLst>
                    <a:ext uri="{FF2B5EF4-FFF2-40B4-BE49-F238E27FC236}">
                      <a16:creationId xmlns:a16="http://schemas.microsoft.com/office/drawing/2014/main" id="{D5694E43-6260-224E-0588-23A7D154D0C7}"/>
                    </a:ext>
                  </a:extLst>
                </p:cNvPr>
                <p:cNvSpPr>
                  <a:spLocks noChangeArrowheads="1"/>
                </p:cNvSpPr>
                <p:nvPr/>
              </p:nvSpPr>
              <p:spPr bwMode="auto">
                <a:xfrm>
                  <a:off x="1533" y="2907"/>
                  <a:ext cx="490" cy="693"/>
                </a:xfrm>
                <a:prstGeom prst="rect">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97" name="Rectangle 151">
                  <a:extLst>
                    <a:ext uri="{FF2B5EF4-FFF2-40B4-BE49-F238E27FC236}">
                      <a16:creationId xmlns:a16="http://schemas.microsoft.com/office/drawing/2014/main" id="{DFBBB63A-D07E-4141-1A96-2E8664BBB973}"/>
                    </a:ext>
                  </a:extLst>
                </p:cNvPr>
                <p:cNvSpPr>
                  <a:spLocks noChangeArrowheads="1"/>
                </p:cNvSpPr>
                <p:nvPr/>
              </p:nvSpPr>
              <p:spPr bwMode="auto">
                <a:xfrm>
                  <a:off x="1504" y="2977"/>
                  <a:ext cx="267"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D</a:t>
                  </a:r>
                </a:p>
              </p:txBody>
            </p:sp>
            <p:sp>
              <p:nvSpPr>
                <p:cNvPr id="1881298" name="Rectangle 152">
                  <a:extLst>
                    <a:ext uri="{FF2B5EF4-FFF2-40B4-BE49-F238E27FC236}">
                      <a16:creationId xmlns:a16="http://schemas.microsoft.com/office/drawing/2014/main" id="{CEFD9B3D-C836-4595-F2B6-4D871C272F61}"/>
                    </a:ext>
                  </a:extLst>
                </p:cNvPr>
                <p:cNvSpPr>
                  <a:spLocks noChangeArrowheads="1"/>
                </p:cNvSpPr>
                <p:nvPr/>
              </p:nvSpPr>
              <p:spPr bwMode="auto">
                <a:xfrm>
                  <a:off x="1823" y="2977"/>
                  <a:ext cx="275"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Q</a:t>
                  </a:r>
                </a:p>
              </p:txBody>
            </p:sp>
            <p:sp>
              <p:nvSpPr>
                <p:cNvPr id="1881299" name="AutoShape 153">
                  <a:extLst>
                    <a:ext uri="{FF2B5EF4-FFF2-40B4-BE49-F238E27FC236}">
                      <a16:creationId xmlns:a16="http://schemas.microsoft.com/office/drawing/2014/main" id="{00038376-920C-8F26-91A3-AE32C6AF1229}"/>
                    </a:ext>
                  </a:extLst>
                </p:cNvPr>
                <p:cNvSpPr>
                  <a:spLocks noChangeArrowheads="1"/>
                </p:cNvSpPr>
                <p:nvPr/>
              </p:nvSpPr>
              <p:spPr bwMode="auto">
                <a:xfrm rot="5400000">
                  <a:off x="1528" y="3456"/>
                  <a:ext cx="125" cy="116"/>
                </a:xfrm>
                <a:prstGeom prst="triangle">
                  <a:avLst>
                    <a:gd name="adj" fmla="val 50000"/>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grpSp>
            <p:nvGrpSpPr>
              <p:cNvPr id="1881280" name="Group 154">
                <a:extLst>
                  <a:ext uri="{FF2B5EF4-FFF2-40B4-BE49-F238E27FC236}">
                    <a16:creationId xmlns:a16="http://schemas.microsoft.com/office/drawing/2014/main" id="{60C292D5-545A-8B52-6460-18A9D2FED0F9}"/>
                  </a:ext>
                </a:extLst>
              </p:cNvPr>
              <p:cNvGrpSpPr>
                <a:grpSpLocks/>
              </p:cNvGrpSpPr>
              <p:nvPr/>
            </p:nvGrpSpPr>
            <p:grpSpPr bwMode="auto">
              <a:xfrm>
                <a:off x="1449" y="1876"/>
                <a:ext cx="481" cy="378"/>
                <a:chOff x="489" y="2907"/>
                <a:chExt cx="652" cy="693"/>
              </a:xfrm>
            </p:grpSpPr>
            <p:sp>
              <p:nvSpPr>
                <p:cNvPr id="1881291" name="Rectangle 155">
                  <a:extLst>
                    <a:ext uri="{FF2B5EF4-FFF2-40B4-BE49-F238E27FC236}">
                      <a16:creationId xmlns:a16="http://schemas.microsoft.com/office/drawing/2014/main" id="{F925992D-35EF-3121-A5FE-1BC16183092E}"/>
                    </a:ext>
                  </a:extLst>
                </p:cNvPr>
                <p:cNvSpPr>
                  <a:spLocks noChangeArrowheads="1"/>
                </p:cNvSpPr>
                <p:nvPr/>
              </p:nvSpPr>
              <p:spPr bwMode="auto">
                <a:xfrm>
                  <a:off x="576" y="2907"/>
                  <a:ext cx="490" cy="693"/>
                </a:xfrm>
                <a:prstGeom prst="rect">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92" name="Rectangle 156">
                  <a:extLst>
                    <a:ext uri="{FF2B5EF4-FFF2-40B4-BE49-F238E27FC236}">
                      <a16:creationId xmlns:a16="http://schemas.microsoft.com/office/drawing/2014/main" id="{D2928101-5444-074A-0348-3E8C921941AD}"/>
                    </a:ext>
                  </a:extLst>
                </p:cNvPr>
                <p:cNvSpPr>
                  <a:spLocks noChangeArrowheads="1"/>
                </p:cNvSpPr>
                <p:nvPr/>
              </p:nvSpPr>
              <p:spPr bwMode="auto">
                <a:xfrm>
                  <a:off x="547" y="2977"/>
                  <a:ext cx="267"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D</a:t>
                  </a:r>
                </a:p>
              </p:txBody>
            </p:sp>
            <p:sp>
              <p:nvSpPr>
                <p:cNvPr id="1881293" name="Rectangle 157">
                  <a:extLst>
                    <a:ext uri="{FF2B5EF4-FFF2-40B4-BE49-F238E27FC236}">
                      <a16:creationId xmlns:a16="http://schemas.microsoft.com/office/drawing/2014/main" id="{FB4227F1-360E-FCA8-06B8-52204CDAF7CC}"/>
                    </a:ext>
                  </a:extLst>
                </p:cNvPr>
                <p:cNvSpPr>
                  <a:spLocks noChangeArrowheads="1"/>
                </p:cNvSpPr>
                <p:nvPr/>
              </p:nvSpPr>
              <p:spPr bwMode="auto">
                <a:xfrm>
                  <a:off x="866" y="2977"/>
                  <a:ext cx="275" cy="352"/>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TW" sz="14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Q</a:t>
                  </a:r>
                </a:p>
              </p:txBody>
            </p:sp>
            <p:sp>
              <p:nvSpPr>
                <p:cNvPr id="1881294" name="AutoShape 158">
                  <a:extLst>
                    <a:ext uri="{FF2B5EF4-FFF2-40B4-BE49-F238E27FC236}">
                      <a16:creationId xmlns:a16="http://schemas.microsoft.com/office/drawing/2014/main" id="{D0E8F0CA-46FF-E283-3C6E-0F6AF6A45E29}"/>
                    </a:ext>
                  </a:extLst>
                </p:cNvPr>
                <p:cNvSpPr>
                  <a:spLocks noChangeArrowheads="1"/>
                </p:cNvSpPr>
                <p:nvPr/>
              </p:nvSpPr>
              <p:spPr bwMode="auto">
                <a:xfrm rot="5400000">
                  <a:off x="571" y="3456"/>
                  <a:ext cx="125" cy="116"/>
                </a:xfrm>
                <a:prstGeom prst="triangle">
                  <a:avLst>
                    <a:gd name="adj" fmla="val 50000"/>
                  </a:avLst>
                </a:prstGeom>
                <a:solidFill>
                  <a:srgbClr val="CCCCFF"/>
                </a:solidFill>
                <a:ln w="9525">
                  <a:solidFill>
                    <a:srgbClr val="0000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95" name="Oval 159">
                  <a:extLst>
                    <a:ext uri="{FF2B5EF4-FFF2-40B4-BE49-F238E27FC236}">
                      <a16:creationId xmlns:a16="http://schemas.microsoft.com/office/drawing/2014/main" id="{9FE79CFF-37C7-1E9E-ADE5-E76B6EC76589}"/>
                    </a:ext>
                  </a:extLst>
                </p:cNvPr>
                <p:cNvSpPr>
                  <a:spLocks noChangeArrowheads="1"/>
                </p:cNvSpPr>
                <p:nvPr/>
              </p:nvSpPr>
              <p:spPr bwMode="auto">
                <a:xfrm>
                  <a:off x="489" y="3463"/>
                  <a:ext cx="87" cy="87"/>
                </a:xfrm>
                <a:prstGeom prst="ellipse">
                  <a:avLst/>
                </a:prstGeom>
                <a:solidFill>
                  <a:srgbClr val="CCCCFF"/>
                </a:solidFill>
                <a:ln w="9525">
                  <a:solidFill>
                    <a:srgbClr val="000000"/>
                  </a:solidFill>
                  <a:round/>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sp>
            <p:nvSpPr>
              <p:cNvPr id="1881281" name="Line 160">
                <a:extLst>
                  <a:ext uri="{FF2B5EF4-FFF2-40B4-BE49-F238E27FC236}">
                    <a16:creationId xmlns:a16="http://schemas.microsoft.com/office/drawing/2014/main" id="{80DDE473-808B-41B2-78CA-FE69E44520E6}"/>
                  </a:ext>
                </a:extLst>
              </p:cNvPr>
              <p:cNvSpPr>
                <a:spLocks noChangeShapeType="1"/>
              </p:cNvSpPr>
              <p:nvPr/>
            </p:nvSpPr>
            <p:spPr bwMode="auto">
              <a:xfrm flipV="1">
                <a:off x="1202" y="2387"/>
                <a:ext cx="1678"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nvGrpSpPr>
              <p:cNvPr id="1881282" name="Group 161">
                <a:extLst>
                  <a:ext uri="{FF2B5EF4-FFF2-40B4-BE49-F238E27FC236}">
                    <a16:creationId xmlns:a16="http://schemas.microsoft.com/office/drawing/2014/main" id="{F068A8EB-9A5C-2188-D6C6-B222930B36FD}"/>
                  </a:ext>
                </a:extLst>
              </p:cNvPr>
              <p:cNvGrpSpPr>
                <a:grpSpLocks/>
              </p:cNvGrpSpPr>
              <p:nvPr/>
            </p:nvGrpSpPr>
            <p:grpSpPr bwMode="auto">
              <a:xfrm>
                <a:off x="1345" y="2205"/>
                <a:ext cx="104" cy="209"/>
                <a:chOff x="349" y="3331"/>
                <a:chExt cx="141" cy="383"/>
              </a:xfrm>
            </p:grpSpPr>
            <p:sp>
              <p:nvSpPr>
                <p:cNvPr id="1881288" name="Line 162">
                  <a:extLst>
                    <a:ext uri="{FF2B5EF4-FFF2-40B4-BE49-F238E27FC236}">
                      <a16:creationId xmlns:a16="http://schemas.microsoft.com/office/drawing/2014/main" id="{5BD3D961-9B48-1573-A07F-8D74D131BD91}"/>
                    </a:ext>
                  </a:extLst>
                </p:cNvPr>
                <p:cNvSpPr>
                  <a:spLocks noChangeShapeType="1"/>
                </p:cNvSpPr>
                <p:nvPr/>
              </p:nvSpPr>
              <p:spPr bwMode="auto">
                <a:xfrm flipV="1">
                  <a:off x="381" y="3331"/>
                  <a:ext cx="0" cy="343"/>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89" name="Line 163">
                  <a:extLst>
                    <a:ext uri="{FF2B5EF4-FFF2-40B4-BE49-F238E27FC236}">
                      <a16:creationId xmlns:a16="http://schemas.microsoft.com/office/drawing/2014/main" id="{DF88B679-2A91-F4E2-78DE-F044C91270B9}"/>
                    </a:ext>
                  </a:extLst>
                </p:cNvPr>
                <p:cNvSpPr>
                  <a:spLocks noChangeShapeType="1"/>
                </p:cNvSpPr>
                <p:nvPr/>
              </p:nvSpPr>
              <p:spPr bwMode="auto">
                <a:xfrm>
                  <a:off x="381" y="3331"/>
                  <a:ext cx="109"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90" name="Oval 164">
                  <a:extLst>
                    <a:ext uri="{FF2B5EF4-FFF2-40B4-BE49-F238E27FC236}">
                      <a16:creationId xmlns:a16="http://schemas.microsoft.com/office/drawing/2014/main" id="{3B8496C3-CDBE-EDCC-2DC6-F38505FBFCAC}"/>
                    </a:ext>
                  </a:extLst>
                </p:cNvPr>
                <p:cNvSpPr>
                  <a:spLocks noChangeArrowheads="1"/>
                </p:cNvSpPr>
                <p:nvPr/>
              </p:nvSpPr>
              <p:spPr bwMode="auto">
                <a:xfrm>
                  <a:off x="349" y="3627"/>
                  <a:ext cx="87" cy="87"/>
                </a:xfrm>
                <a:prstGeom prst="ellipse">
                  <a:avLst/>
                </a:prstGeom>
                <a:solidFill>
                  <a:srgbClr val="000000"/>
                </a:solidFill>
                <a:ln w="9525">
                  <a:solidFill>
                    <a:srgbClr val="000000"/>
                  </a:solidFill>
                  <a:round/>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grpSp>
            <p:nvGrpSpPr>
              <p:cNvPr id="1881283" name="Group 165">
                <a:extLst>
                  <a:ext uri="{FF2B5EF4-FFF2-40B4-BE49-F238E27FC236}">
                    <a16:creationId xmlns:a16="http://schemas.microsoft.com/office/drawing/2014/main" id="{5AAEBFDF-9601-E545-8B46-E1AAC4860778}"/>
                  </a:ext>
                </a:extLst>
              </p:cNvPr>
              <p:cNvGrpSpPr>
                <a:grpSpLocks/>
              </p:cNvGrpSpPr>
              <p:nvPr/>
            </p:nvGrpSpPr>
            <p:grpSpPr bwMode="auto">
              <a:xfrm>
                <a:off x="2111" y="2205"/>
                <a:ext cx="104" cy="209"/>
                <a:chOff x="349" y="3331"/>
                <a:chExt cx="141" cy="383"/>
              </a:xfrm>
            </p:grpSpPr>
            <p:sp>
              <p:nvSpPr>
                <p:cNvPr id="1881285" name="Line 166">
                  <a:extLst>
                    <a:ext uri="{FF2B5EF4-FFF2-40B4-BE49-F238E27FC236}">
                      <a16:creationId xmlns:a16="http://schemas.microsoft.com/office/drawing/2014/main" id="{DF0EC8A9-FF64-05D8-C41C-5E5CB330C203}"/>
                    </a:ext>
                  </a:extLst>
                </p:cNvPr>
                <p:cNvSpPr>
                  <a:spLocks noChangeShapeType="1"/>
                </p:cNvSpPr>
                <p:nvPr/>
              </p:nvSpPr>
              <p:spPr bwMode="auto">
                <a:xfrm flipV="1">
                  <a:off x="381" y="3331"/>
                  <a:ext cx="0" cy="343"/>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86" name="Line 167">
                  <a:extLst>
                    <a:ext uri="{FF2B5EF4-FFF2-40B4-BE49-F238E27FC236}">
                      <a16:creationId xmlns:a16="http://schemas.microsoft.com/office/drawing/2014/main" id="{867043CF-544F-BBDA-213F-0A0D9CB7AF1F}"/>
                    </a:ext>
                  </a:extLst>
                </p:cNvPr>
                <p:cNvSpPr>
                  <a:spLocks noChangeShapeType="1"/>
                </p:cNvSpPr>
                <p:nvPr/>
              </p:nvSpPr>
              <p:spPr bwMode="auto">
                <a:xfrm>
                  <a:off x="381" y="3331"/>
                  <a:ext cx="109" cy="0"/>
                </a:xfrm>
                <a:prstGeom prst="line">
                  <a:avLst/>
                </a:prstGeom>
                <a:noFill/>
                <a:ln w="9525">
                  <a:solidFill>
                    <a:srgbClr val="000000"/>
                  </a:solidFill>
                  <a:round/>
                  <a:headEnd/>
                  <a:tailEnd/>
                </a:ln>
                <a:effectLst/>
              </p:spPr>
              <p:txBody>
                <a:bodyPr wrap="none"/>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287" name="Oval 168">
                  <a:extLst>
                    <a:ext uri="{FF2B5EF4-FFF2-40B4-BE49-F238E27FC236}">
                      <a16:creationId xmlns:a16="http://schemas.microsoft.com/office/drawing/2014/main" id="{9F98D9F7-2CCD-5F95-5017-C113435E1858}"/>
                    </a:ext>
                  </a:extLst>
                </p:cNvPr>
                <p:cNvSpPr>
                  <a:spLocks noChangeArrowheads="1"/>
                </p:cNvSpPr>
                <p:nvPr/>
              </p:nvSpPr>
              <p:spPr bwMode="auto">
                <a:xfrm>
                  <a:off x="349" y="3627"/>
                  <a:ext cx="87" cy="87"/>
                </a:xfrm>
                <a:prstGeom prst="ellipse">
                  <a:avLst/>
                </a:prstGeom>
                <a:solidFill>
                  <a:srgbClr val="000000"/>
                </a:solidFill>
                <a:ln w="9525">
                  <a:solidFill>
                    <a:srgbClr val="000000"/>
                  </a:solidFill>
                  <a:round/>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grpSp>
          <p:sp>
            <p:nvSpPr>
              <p:cNvPr id="1881284" name="Rectangle 169">
                <a:extLst>
                  <a:ext uri="{FF2B5EF4-FFF2-40B4-BE49-F238E27FC236}">
                    <a16:creationId xmlns:a16="http://schemas.microsoft.com/office/drawing/2014/main" id="{66BE1B47-BAAB-F9F4-0AE7-A5FF9E19254D}"/>
                  </a:ext>
                </a:extLst>
              </p:cNvPr>
              <p:cNvSpPr>
                <a:spLocks noChangeArrowheads="1"/>
              </p:cNvSpPr>
              <p:nvPr/>
            </p:nvSpPr>
            <p:spPr bwMode="auto">
              <a:xfrm>
                <a:off x="2507" y="1797"/>
                <a:ext cx="543" cy="250"/>
              </a:xfrm>
              <a:prstGeom prst="rect">
                <a:avLst/>
              </a:prstGeom>
              <a:noFill/>
              <a:ln w="9525">
                <a:noFill/>
                <a:miter lim="800000"/>
                <a:headEnd/>
                <a:tailEnd/>
              </a:ln>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TW" sz="2000" b="1" i="0" u="none" strike="noStrike" kern="0" cap="none" spc="0" normalizeH="0" baseline="0" noProof="0">
                    <a:ln>
                      <a:noFill/>
                    </a:ln>
                    <a:solidFill>
                      <a:srgbClr val="000000"/>
                    </a:solidFill>
                    <a:effectLst/>
                    <a:uLnTx/>
                    <a:uFillTx/>
                    <a:latin typeface="Arial" charset="0"/>
                    <a:ea typeface="新細明體" panose="02020500000000000000" pitchFamily="18" charset="-120"/>
                    <a:cs typeface="+mn-cs"/>
                  </a:rPr>
                  <a:t>c</a:t>
                </a:r>
              </a:p>
            </p:txBody>
          </p:sp>
        </p:grpSp>
      </p:grpSp>
      <p:sp>
        <p:nvSpPr>
          <p:cNvPr id="1881300" name="Text Box 170">
            <a:extLst>
              <a:ext uri="{FF2B5EF4-FFF2-40B4-BE49-F238E27FC236}">
                <a16:creationId xmlns:a16="http://schemas.microsoft.com/office/drawing/2014/main" id="{D4465FFC-BE5E-83A6-6706-E1AC685C0461}"/>
              </a:ext>
            </a:extLst>
          </p:cNvPr>
          <p:cNvSpPr txBox="1">
            <a:spLocks noChangeArrowheads="1"/>
          </p:cNvSpPr>
          <p:nvPr/>
        </p:nvSpPr>
        <p:spPr bwMode="auto">
          <a:xfrm>
            <a:off x="6168703" y="1557735"/>
            <a:ext cx="1655762" cy="396875"/>
          </a:xfrm>
          <a:prstGeom prst="rect">
            <a:avLst/>
          </a:prstGeom>
          <a:noFill/>
          <a:ln w="25400" algn="ctr">
            <a:noFill/>
            <a:miter lim="800000"/>
            <a:headEnd/>
            <a:tailEnd/>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TW" sz="2000" b="1" i="0" u="none" strike="noStrike" kern="1200" cap="none" spc="0" normalizeH="0" baseline="0" noProof="0">
                <a:ln>
                  <a:noFill/>
                </a:ln>
                <a:solidFill>
                  <a:srgbClr val="FF0000"/>
                </a:solidFill>
                <a:effectLst/>
                <a:uLnTx/>
                <a:uFillTx/>
                <a:latin typeface="Arial" charset="0"/>
                <a:ea typeface="新細明體" panose="02020500000000000000" pitchFamily="18" charset="-120"/>
                <a:cs typeface="+mn-cs"/>
              </a:rPr>
              <a:t>i.e. a = b = c</a:t>
            </a:r>
          </a:p>
        </p:txBody>
      </p:sp>
      <p:sp>
        <p:nvSpPr>
          <p:cNvPr id="1881301" name="Rectangle 171">
            <a:extLst>
              <a:ext uri="{FF2B5EF4-FFF2-40B4-BE49-F238E27FC236}">
                <a16:creationId xmlns:a16="http://schemas.microsoft.com/office/drawing/2014/main" id="{60B8BAA8-0477-00F5-20AE-0ABF4F9F174D}"/>
              </a:ext>
            </a:extLst>
          </p:cNvPr>
          <p:cNvSpPr>
            <a:spLocks noChangeArrowheads="1"/>
          </p:cNvSpPr>
          <p:nvPr/>
        </p:nvSpPr>
        <p:spPr bwMode="auto">
          <a:xfrm>
            <a:off x="5519415" y="1989535"/>
            <a:ext cx="1728788" cy="1079500"/>
          </a:xfrm>
          <a:prstGeom prst="rect">
            <a:avLst/>
          </a:prstGeom>
          <a:noFill/>
          <a:ln w="25400" algn="ctr">
            <a:solidFill>
              <a:srgbClr val="00CC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sp>
        <p:nvSpPr>
          <p:cNvPr id="1881302" name="Rectangle 172">
            <a:extLst>
              <a:ext uri="{FF2B5EF4-FFF2-40B4-BE49-F238E27FC236}">
                <a16:creationId xmlns:a16="http://schemas.microsoft.com/office/drawing/2014/main" id="{08E58622-A99C-F92B-1DC7-583358DB1312}"/>
              </a:ext>
            </a:extLst>
          </p:cNvPr>
          <p:cNvSpPr>
            <a:spLocks noChangeArrowheads="1"/>
          </p:cNvSpPr>
          <p:nvPr/>
        </p:nvSpPr>
        <p:spPr bwMode="auto">
          <a:xfrm>
            <a:off x="4654228" y="5163915"/>
            <a:ext cx="2665412" cy="1079500"/>
          </a:xfrm>
          <a:prstGeom prst="rect">
            <a:avLst/>
          </a:prstGeom>
          <a:noFill/>
          <a:ln w="25400" algn="ctr">
            <a:solidFill>
              <a:srgbClr val="00CC00"/>
            </a:solidFill>
            <a:miter lim="800000"/>
            <a:headEnd/>
            <a:tailEnd/>
          </a:ln>
          <a:effectLst/>
        </p:spPr>
        <p:txBody>
          <a:bodyPr wrap="none" anchor="ct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a:ln>
                <a:noFill/>
              </a:ln>
              <a:solidFill>
                <a:srgbClr val="000000"/>
              </a:solidFill>
              <a:effectLst/>
              <a:uLnTx/>
              <a:uFillTx/>
              <a:latin typeface="Arial" charset="0"/>
              <a:ea typeface="新細明體" panose="02020500000000000000" pitchFamily="18" charset="-120"/>
              <a:cs typeface="+mn-cs"/>
            </a:endParaRPr>
          </a:p>
        </p:txBody>
      </p:sp>
      <p:pic>
        <p:nvPicPr>
          <p:cNvPr id="1881303" name="Picture 4">
            <a:extLst>
              <a:ext uri="{FF2B5EF4-FFF2-40B4-BE49-F238E27FC236}">
                <a16:creationId xmlns:a16="http://schemas.microsoft.com/office/drawing/2014/main" id="{86F89421-6588-48C3-D69E-40E5021BE465}"/>
              </a:ext>
            </a:extLst>
          </p:cNvPr>
          <p:cNvPicPr>
            <a:picLocks noChangeAspect="1" noChangeArrowheads="1"/>
          </p:cNvPicPr>
          <p:nvPr/>
        </p:nvPicPr>
        <p:blipFill rotWithShape="1">
          <a:blip r:embed="rId2" cstate="print"/>
          <a:srcRect r="80351"/>
          <a:stretch/>
        </p:blipFill>
        <p:spPr bwMode="auto">
          <a:xfrm>
            <a:off x="10861948" y="1556792"/>
            <a:ext cx="1330052" cy="1657350"/>
          </a:xfrm>
          <a:prstGeom prst="rect">
            <a:avLst/>
          </a:prstGeom>
          <a:noFill/>
          <a:ln w="25400" algn="ctr">
            <a:noFill/>
            <a:miter lim="800000"/>
            <a:headEnd/>
            <a:tailEnd/>
          </a:ln>
        </p:spPr>
      </p:pic>
      <p:pic>
        <p:nvPicPr>
          <p:cNvPr id="1881304" name="Picture 4">
            <a:extLst>
              <a:ext uri="{FF2B5EF4-FFF2-40B4-BE49-F238E27FC236}">
                <a16:creationId xmlns:a16="http://schemas.microsoft.com/office/drawing/2014/main" id="{33812205-6763-D400-EDBC-43A08219A8DF}"/>
              </a:ext>
            </a:extLst>
          </p:cNvPr>
          <p:cNvPicPr>
            <a:picLocks noChangeAspect="1" noChangeArrowheads="1"/>
          </p:cNvPicPr>
          <p:nvPr/>
        </p:nvPicPr>
        <p:blipFill rotWithShape="1">
          <a:blip r:embed="rId2" cstate="print"/>
          <a:srcRect r="80351"/>
          <a:stretch/>
        </p:blipFill>
        <p:spPr bwMode="auto">
          <a:xfrm>
            <a:off x="10920536" y="4869160"/>
            <a:ext cx="1330052" cy="1657350"/>
          </a:xfrm>
          <a:prstGeom prst="rect">
            <a:avLst/>
          </a:prstGeom>
          <a:noFill/>
          <a:ln w="25400" algn="ctr">
            <a:noFill/>
            <a:miter lim="800000"/>
            <a:headEnd/>
            <a:tailEnd/>
          </a:ln>
        </p:spPr>
      </p:pic>
      <p:sp>
        <p:nvSpPr>
          <p:cNvPr id="1881305" name="向下箭號 8">
            <a:extLst>
              <a:ext uri="{FF2B5EF4-FFF2-40B4-BE49-F238E27FC236}">
                <a16:creationId xmlns:a16="http://schemas.microsoft.com/office/drawing/2014/main" id="{BB0F7224-6270-3BB1-9244-66FAE326F17E}"/>
              </a:ext>
            </a:extLst>
          </p:cNvPr>
          <p:cNvSpPr/>
          <p:nvPr/>
        </p:nvSpPr>
        <p:spPr bwMode="auto">
          <a:xfrm>
            <a:off x="11280576" y="2060848"/>
            <a:ext cx="504056" cy="864096"/>
          </a:xfrm>
          <a:prstGeom prst="downArrow">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1" i="0" u="none" strike="noStrike" kern="1200" cap="none" spc="0" normalizeH="0" baseline="0" noProof="0">
              <a:ln>
                <a:noFill/>
              </a:ln>
              <a:solidFill>
                <a:prstClr val="black"/>
              </a:solidFill>
              <a:effectLst/>
              <a:uLnTx/>
              <a:uFillTx/>
              <a:latin typeface="Arial" charset="0"/>
              <a:ea typeface="新細明體" pitchFamily="18" charset="-120"/>
              <a:cs typeface="+mn-cs"/>
            </a:endParaRPr>
          </a:p>
        </p:txBody>
      </p:sp>
      <p:sp>
        <p:nvSpPr>
          <p:cNvPr id="1881306" name="向右箭號 10">
            <a:extLst>
              <a:ext uri="{FF2B5EF4-FFF2-40B4-BE49-F238E27FC236}">
                <a16:creationId xmlns:a16="http://schemas.microsoft.com/office/drawing/2014/main" id="{CC96377A-541F-4E1A-F117-30882F4FB313}"/>
              </a:ext>
            </a:extLst>
          </p:cNvPr>
          <p:cNvSpPr/>
          <p:nvPr/>
        </p:nvSpPr>
        <p:spPr bwMode="auto">
          <a:xfrm>
            <a:off x="11280576" y="5445224"/>
            <a:ext cx="792088" cy="720080"/>
          </a:xfrm>
          <a:prstGeom prst="rightArrow">
            <a:avLst/>
          </a:prstGeom>
          <a:noFill/>
          <a:ln w="25400"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1" i="0" u="none" strike="noStrike" kern="1200" cap="none" spc="0" normalizeH="0" baseline="0" noProof="0">
              <a:ln>
                <a:noFill/>
              </a:ln>
              <a:solidFill>
                <a:prstClr val="black"/>
              </a:solidFill>
              <a:effectLst/>
              <a:uLnTx/>
              <a:uFillTx/>
              <a:latin typeface="Arial" charset="0"/>
              <a:ea typeface="新細明體" pitchFamily="18" charset="-120"/>
              <a:cs typeface="+mn-cs"/>
            </a:endParaRPr>
          </a:p>
        </p:txBody>
      </p:sp>
    </p:spTree>
    <p:extLst>
      <p:ext uri="{BB962C8B-B14F-4D97-AF65-F5344CB8AC3E}">
        <p14:creationId xmlns:p14="http://schemas.microsoft.com/office/powerpoint/2010/main" val="11756376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Six guidelines for using blocking and non-blocking assignment </a:t>
            </a:r>
            <a:r>
              <a:rPr lang="en-US" altLang="zh-TW" dirty="0" err="1"/>
              <a:t>statments</a:t>
            </a:r>
            <a:endParaRPr lang="zh-TW" altLang="en-US" dirty="0"/>
          </a:p>
        </p:txBody>
      </p:sp>
      <p:sp>
        <p:nvSpPr>
          <p:cNvPr id="3" name="內容版面配置區 2"/>
          <p:cNvSpPr>
            <a:spLocks noGrp="1"/>
          </p:cNvSpPr>
          <p:nvPr>
            <p:ph idx="1"/>
          </p:nvPr>
        </p:nvSpPr>
        <p:spPr/>
        <p:txBody>
          <a:bodyPr/>
          <a:lstStyle/>
          <a:p>
            <a:r>
              <a:rPr lang="en-US" altLang="zh-TW" dirty="0"/>
              <a:t>1. </a:t>
            </a:r>
            <a:r>
              <a:rPr lang="en-US" altLang="zh-TW" dirty="0">
                <a:solidFill>
                  <a:srgbClr val="FF0000"/>
                </a:solidFill>
              </a:rPr>
              <a:t>Flip-flops </a:t>
            </a:r>
            <a:r>
              <a:rPr lang="en-US" altLang="zh-TW" dirty="0"/>
              <a:t>should use non-blocking </a:t>
            </a:r>
          </a:p>
          <a:p>
            <a:r>
              <a:rPr lang="en-US" altLang="zh-TW" dirty="0"/>
              <a:t>2. </a:t>
            </a:r>
            <a:r>
              <a:rPr lang="en-US" altLang="zh-TW" dirty="0">
                <a:solidFill>
                  <a:srgbClr val="FF0000"/>
                </a:solidFill>
              </a:rPr>
              <a:t>Latches</a:t>
            </a:r>
            <a:r>
              <a:rPr lang="en-US" altLang="zh-TW" dirty="0"/>
              <a:t> should use non-blocking </a:t>
            </a:r>
          </a:p>
          <a:p>
            <a:r>
              <a:rPr lang="en-US" altLang="zh-TW" dirty="0"/>
              <a:t>3. </a:t>
            </a:r>
            <a:r>
              <a:rPr lang="en-US" altLang="zh-TW" dirty="0">
                <a:solidFill>
                  <a:srgbClr val="FF0000"/>
                </a:solidFill>
              </a:rPr>
              <a:t>Combinational logic should use blocking </a:t>
            </a:r>
          </a:p>
          <a:p>
            <a:r>
              <a:rPr lang="en-US" altLang="zh-TW" dirty="0"/>
              <a:t>4. </a:t>
            </a:r>
            <a:r>
              <a:rPr lang="en-US" altLang="zh-TW" dirty="0">
                <a:solidFill>
                  <a:srgbClr val="FF0000"/>
                </a:solidFill>
              </a:rPr>
              <a:t>Do not mix</a:t>
            </a:r>
            <a:r>
              <a:rPr lang="en-US" altLang="zh-TW" dirty="0"/>
              <a:t> combinational and sequential logic in the same always block</a:t>
            </a:r>
          </a:p>
          <a:p>
            <a:pPr lvl="1"/>
            <a:r>
              <a:rPr lang="en-US" altLang="zh-TW" dirty="0"/>
              <a:t>Hard to debug with waveform</a:t>
            </a:r>
          </a:p>
          <a:p>
            <a:r>
              <a:rPr lang="en-US" altLang="zh-TW" dirty="0"/>
              <a:t>5. Do not assign to the same variable from more than one always block</a:t>
            </a:r>
          </a:p>
          <a:p>
            <a:pPr lvl="1"/>
            <a:r>
              <a:rPr lang="en-US" altLang="zh-TW" dirty="0"/>
              <a:t>See </a:t>
            </a:r>
            <a:r>
              <a:rPr lang="en-US" altLang="zh-TW" dirty="0">
                <a:hlinkClick r:id="" action="ppaction://noaction"/>
              </a:rPr>
              <a:t>Multi-driver slide in the “</a:t>
            </a:r>
            <a:r>
              <a:rPr lang="en-US" altLang="zh-TW" dirty="0" err="1">
                <a:hlinkClick r:id="" action="ppaction://noaction"/>
              </a:rPr>
              <a:t>Gotcha</a:t>
            </a:r>
            <a:r>
              <a:rPr lang="en-US" altLang="zh-TW" dirty="0">
                <a:hlinkClick r:id="" action="ppaction://noaction"/>
              </a:rPr>
              <a:t>” part</a:t>
            </a:r>
            <a:endParaRPr lang="en-US" altLang="zh-TW" dirty="0"/>
          </a:p>
          <a:p>
            <a:endParaRPr lang="zh-TW" altLang="en-US" dirty="0"/>
          </a:p>
        </p:txBody>
      </p:sp>
      <p:grpSp>
        <p:nvGrpSpPr>
          <p:cNvPr id="7" name="群組 6"/>
          <p:cNvGrpSpPr/>
          <p:nvPr/>
        </p:nvGrpSpPr>
        <p:grpSpPr>
          <a:xfrm>
            <a:off x="7320136" y="1556792"/>
            <a:ext cx="2657531" cy="792088"/>
            <a:chOff x="7320136" y="1556792"/>
            <a:chExt cx="2657531" cy="792088"/>
          </a:xfrm>
        </p:grpSpPr>
        <p:sp>
          <p:nvSpPr>
            <p:cNvPr id="5" name="右大括弧 4"/>
            <p:cNvSpPr/>
            <p:nvPr/>
          </p:nvSpPr>
          <p:spPr>
            <a:xfrm>
              <a:off x="7320136" y="1556792"/>
              <a:ext cx="288032" cy="792088"/>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 name="文字方塊 5"/>
            <p:cNvSpPr txBox="1"/>
            <p:nvPr/>
          </p:nvSpPr>
          <p:spPr>
            <a:xfrm>
              <a:off x="7824192" y="1722003"/>
              <a:ext cx="2153475" cy="461665"/>
            </a:xfrm>
            <a:prstGeom prst="rect">
              <a:avLst/>
            </a:prstGeom>
            <a:noFill/>
          </p:spPr>
          <p:txBody>
            <a:bodyPr wrap="none" rtlCol="0">
              <a:spAutoFit/>
            </a:bodyPr>
            <a:lstStyle/>
            <a:p>
              <a:r>
                <a:rPr lang="en-US" altLang="zh-TW" sz="2400" dirty="0">
                  <a:solidFill>
                    <a:schemeClr val="accent6">
                      <a:lumMod val="75000"/>
                    </a:schemeClr>
                  </a:solidFill>
                </a:rPr>
                <a:t>Sequential logic</a:t>
              </a:r>
              <a:endParaRPr lang="zh-TW" altLang="en-US" sz="2400" dirty="0">
                <a:solidFill>
                  <a:schemeClr val="accent6">
                    <a:lumMod val="75000"/>
                  </a:schemeClr>
                </a:solidFill>
              </a:endParaRPr>
            </a:p>
          </p:txBody>
        </p:sp>
      </p:grpSp>
      <p:sp>
        <p:nvSpPr>
          <p:cNvPr id="8" name="Text Box 18"/>
          <p:cNvSpPr txBox="1">
            <a:spLocks noChangeArrowheads="1"/>
          </p:cNvSpPr>
          <p:nvPr/>
        </p:nvSpPr>
        <p:spPr bwMode="auto">
          <a:xfrm>
            <a:off x="5741268" y="3212976"/>
            <a:ext cx="5107260" cy="141659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TW" sz="1800" b="1" dirty="0">
                <a:solidFill>
                  <a:srgbClr val="3333CC"/>
                </a:solidFill>
                <a:latin typeface="Courier New" panose="02070309020205020404" pitchFamily="49" charset="0"/>
              </a:rPr>
              <a:t>always</a:t>
            </a:r>
            <a:r>
              <a:rPr lang="en-US" altLang="zh-TW" sz="1800" b="1" dirty="0">
                <a:solidFill>
                  <a:srgbClr val="000000"/>
                </a:solidFill>
                <a:latin typeface="Courier New" panose="02070309020205020404" pitchFamily="49" charset="0"/>
              </a:rPr>
              <a:t> @( </a:t>
            </a:r>
            <a:r>
              <a:rPr lang="en-US" altLang="zh-TW" sz="1800" b="1" dirty="0" err="1">
                <a:solidFill>
                  <a:srgbClr val="3333CC"/>
                </a:solidFill>
                <a:latin typeface="Courier New" panose="02070309020205020404" pitchFamily="49" charset="0"/>
              </a:rPr>
              <a:t>posedge</a:t>
            </a:r>
            <a:r>
              <a:rPr lang="en-US" altLang="zh-TW" sz="1800" b="1" dirty="0">
                <a:solidFill>
                  <a:srgbClr val="000000"/>
                </a:solidFill>
                <a:latin typeface="Courier New" panose="02070309020205020404" pitchFamily="49" charset="0"/>
              </a:rPr>
              <a:t> </a:t>
            </a:r>
            <a:r>
              <a:rPr lang="en-US" altLang="zh-TW" sz="1800" b="1" dirty="0" err="1">
                <a:solidFill>
                  <a:srgbClr val="000000"/>
                </a:solidFill>
                <a:latin typeface="Courier New" panose="02070309020205020404" pitchFamily="49" charset="0"/>
              </a:rPr>
              <a:t>clk</a:t>
            </a:r>
            <a:r>
              <a:rPr lang="en-US" altLang="zh-TW" sz="1800" b="1" dirty="0">
                <a:solidFill>
                  <a:srgbClr val="000000"/>
                </a:solidFill>
                <a:latin typeface="Courier New" panose="02070309020205020404" pitchFamily="49" charset="0"/>
              </a:rPr>
              <a:t> )</a:t>
            </a:r>
          </a:p>
          <a:p>
            <a:pPr eaLnBrk="0" fontAlgn="base" hangingPunct="0">
              <a:spcBef>
                <a:spcPct val="0"/>
              </a:spcBef>
              <a:spcAft>
                <a:spcPct val="0"/>
              </a:spcAft>
            </a:pPr>
            <a:r>
              <a:rPr lang="en-US" altLang="zh-TW" sz="1800" b="1" dirty="0">
                <a:solidFill>
                  <a:srgbClr val="3333CC"/>
                </a:solidFill>
                <a:latin typeface="Courier New" panose="02070309020205020404" pitchFamily="49" charset="0"/>
              </a:rPr>
              <a:t>begin</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q &lt;= d ? (a+1): (</a:t>
            </a:r>
            <a:r>
              <a:rPr lang="en-US" altLang="zh-TW" sz="1800" b="1" dirty="0" err="1">
                <a:solidFill>
                  <a:srgbClr val="000000"/>
                </a:solidFill>
                <a:latin typeface="Courier New" panose="02070309020205020404" pitchFamily="49" charset="0"/>
              </a:rPr>
              <a:t>d+f</a:t>
            </a:r>
            <a:r>
              <a:rPr lang="en-US" altLang="zh-TW" sz="1800" b="1" dirty="0">
                <a:solidFill>
                  <a:srgbClr val="000000"/>
                </a:solidFill>
                <a:latin typeface="Courier New" panose="02070309020205020404" pitchFamily="49" charset="0"/>
              </a:rPr>
              <a:t>);</a:t>
            </a:r>
          </a:p>
          <a:p>
            <a:pPr eaLnBrk="0" fontAlgn="base" hangingPunct="0">
              <a:spcBef>
                <a:spcPct val="0"/>
              </a:spcBef>
              <a:spcAft>
                <a:spcPct val="0"/>
              </a:spcAft>
            </a:pPr>
            <a:r>
              <a:rPr lang="en-US" altLang="zh-TW" sz="1800" b="1" dirty="0">
                <a:solidFill>
                  <a:srgbClr val="3333CC"/>
                </a:solidFill>
                <a:latin typeface="Courier New" panose="02070309020205020404" pitchFamily="49" charset="0"/>
              </a:rPr>
              <a:t>end</a:t>
            </a:r>
          </a:p>
        </p:txBody>
      </p:sp>
      <p:grpSp>
        <p:nvGrpSpPr>
          <p:cNvPr id="11" name="群組 10"/>
          <p:cNvGrpSpPr/>
          <p:nvPr/>
        </p:nvGrpSpPr>
        <p:grpSpPr>
          <a:xfrm>
            <a:off x="7186803" y="4788409"/>
            <a:ext cx="4395597" cy="1694013"/>
            <a:chOff x="7315120" y="4527639"/>
            <a:chExt cx="4395597" cy="1694013"/>
          </a:xfrm>
        </p:grpSpPr>
        <p:pic>
          <p:nvPicPr>
            <p:cNvPr id="9" name="圖片 8"/>
            <p:cNvPicPr>
              <a:picLocks noChangeAspect="1"/>
            </p:cNvPicPr>
            <p:nvPr/>
          </p:nvPicPr>
          <p:blipFill rotWithShape="1">
            <a:blip r:embed="rId2"/>
            <a:srcRect l="49469" t="25542" r="2191" b="54193"/>
            <a:stretch/>
          </p:blipFill>
          <p:spPr>
            <a:xfrm>
              <a:off x="7315120" y="4527639"/>
              <a:ext cx="4392538" cy="1061601"/>
            </a:xfrm>
            <a:prstGeom prst="rect">
              <a:avLst/>
            </a:prstGeom>
          </p:spPr>
        </p:pic>
        <p:pic>
          <p:nvPicPr>
            <p:cNvPr id="10" name="圖片 9"/>
            <p:cNvPicPr>
              <a:picLocks noChangeAspect="1"/>
            </p:cNvPicPr>
            <p:nvPr/>
          </p:nvPicPr>
          <p:blipFill rotWithShape="1">
            <a:blip r:embed="rId3"/>
            <a:srcRect t="75469"/>
            <a:stretch/>
          </p:blipFill>
          <p:spPr>
            <a:xfrm>
              <a:off x="7315120" y="5666810"/>
              <a:ext cx="4395597" cy="554842"/>
            </a:xfrm>
            <a:prstGeom prst="rect">
              <a:avLst/>
            </a:prstGeom>
          </p:spPr>
        </p:pic>
      </p:grpSp>
      <p:sp>
        <p:nvSpPr>
          <p:cNvPr id="12" name="文字方塊 11"/>
          <p:cNvSpPr txBox="1"/>
          <p:nvPr/>
        </p:nvSpPr>
        <p:spPr>
          <a:xfrm>
            <a:off x="8760296" y="5474210"/>
            <a:ext cx="1947841" cy="369332"/>
          </a:xfrm>
          <a:prstGeom prst="rect">
            <a:avLst/>
          </a:prstGeom>
          <a:noFill/>
        </p:spPr>
        <p:txBody>
          <a:bodyPr wrap="none" rtlCol="0">
            <a:spAutoFit/>
          </a:bodyPr>
          <a:lstStyle/>
          <a:p>
            <a:r>
              <a:rPr lang="en-US" altLang="zh-TW" dirty="0"/>
              <a:t>Input change here </a:t>
            </a:r>
            <a:endParaRPr lang="zh-TW" altLang="en-US" dirty="0"/>
          </a:p>
        </p:txBody>
      </p:sp>
      <p:sp>
        <p:nvSpPr>
          <p:cNvPr id="13" name="文字方塊 12"/>
          <p:cNvSpPr txBox="1"/>
          <p:nvPr/>
        </p:nvSpPr>
        <p:spPr>
          <a:xfrm>
            <a:off x="8962436" y="6332114"/>
            <a:ext cx="2959977" cy="369332"/>
          </a:xfrm>
          <a:prstGeom prst="rect">
            <a:avLst/>
          </a:prstGeom>
          <a:noFill/>
        </p:spPr>
        <p:txBody>
          <a:bodyPr wrap="none" rtlCol="0">
            <a:spAutoFit/>
          </a:bodyPr>
          <a:lstStyle/>
          <a:p>
            <a:r>
              <a:rPr lang="en-US" altLang="zh-TW" dirty="0"/>
              <a:t>Output change here, not sync</a:t>
            </a:r>
            <a:endParaRPr lang="zh-TW" altLang="en-US" dirty="0"/>
          </a:p>
        </p:txBody>
      </p:sp>
    </p:spTree>
    <p:extLst>
      <p:ext uri="{BB962C8B-B14F-4D97-AF65-F5344CB8AC3E}">
        <p14:creationId xmlns:p14="http://schemas.microsoft.com/office/powerpoint/2010/main" val="37334221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Six guidelines for using blocking and non-blocking assignment statements</a:t>
            </a:r>
            <a:endParaRPr lang="zh-TW" altLang="en-US" dirty="0"/>
          </a:p>
        </p:txBody>
      </p:sp>
      <p:sp>
        <p:nvSpPr>
          <p:cNvPr id="3" name="內容版面配置區 2"/>
          <p:cNvSpPr>
            <a:spLocks noGrp="1"/>
          </p:cNvSpPr>
          <p:nvPr>
            <p:ph idx="1"/>
          </p:nvPr>
        </p:nvSpPr>
        <p:spPr/>
        <p:txBody>
          <a:bodyPr/>
          <a:lstStyle/>
          <a:p>
            <a:r>
              <a:rPr lang="en-US" altLang="zh-TW" dirty="0"/>
              <a:t>Do not mix blocking and non-blocking assignment</a:t>
            </a:r>
            <a:endParaRPr lang="zh-TW" altLang="en-US" dirty="0"/>
          </a:p>
        </p:txBody>
      </p:sp>
      <p:sp>
        <p:nvSpPr>
          <p:cNvPr id="4" name="矩形 3"/>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
        <p:nvSpPr>
          <p:cNvPr id="8" name="Text Box 18"/>
          <p:cNvSpPr txBox="1">
            <a:spLocks noChangeArrowheads="1"/>
          </p:cNvSpPr>
          <p:nvPr/>
        </p:nvSpPr>
        <p:spPr bwMode="auto">
          <a:xfrm>
            <a:off x="1271464" y="2348880"/>
            <a:ext cx="5107260" cy="1693591"/>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TW" sz="1800" b="1" dirty="0">
                <a:solidFill>
                  <a:srgbClr val="3333CC"/>
                </a:solidFill>
                <a:latin typeface="Courier New" panose="02070309020205020404" pitchFamily="49" charset="0"/>
              </a:rPr>
              <a:t>always</a:t>
            </a:r>
            <a:r>
              <a:rPr lang="en-US" altLang="zh-TW" sz="1800" b="1" dirty="0">
                <a:solidFill>
                  <a:srgbClr val="000000"/>
                </a:solidFill>
                <a:latin typeface="Courier New" panose="02070309020205020404" pitchFamily="49" charset="0"/>
              </a:rPr>
              <a:t> @( </a:t>
            </a:r>
            <a:r>
              <a:rPr lang="en-US" altLang="zh-TW" sz="1800" b="1" dirty="0" err="1">
                <a:solidFill>
                  <a:srgbClr val="3333CC"/>
                </a:solidFill>
                <a:latin typeface="Courier New" panose="02070309020205020404" pitchFamily="49" charset="0"/>
              </a:rPr>
              <a:t>posedge</a:t>
            </a:r>
            <a:r>
              <a:rPr lang="en-US" altLang="zh-TW" sz="1800" b="1" dirty="0">
                <a:solidFill>
                  <a:srgbClr val="000000"/>
                </a:solidFill>
                <a:latin typeface="Courier New" panose="02070309020205020404" pitchFamily="49" charset="0"/>
              </a:rPr>
              <a:t> </a:t>
            </a:r>
            <a:r>
              <a:rPr lang="en-US" altLang="zh-TW" sz="1800" b="1" dirty="0" err="1">
                <a:solidFill>
                  <a:srgbClr val="000000"/>
                </a:solidFill>
                <a:latin typeface="Courier New" panose="02070309020205020404" pitchFamily="49" charset="0"/>
              </a:rPr>
              <a:t>clk</a:t>
            </a:r>
            <a:r>
              <a:rPr lang="en-US" altLang="zh-TW" sz="1800" b="1" dirty="0">
                <a:solidFill>
                  <a:srgbClr val="000000"/>
                </a:solidFill>
                <a:latin typeface="Courier New" panose="02070309020205020404" pitchFamily="49" charset="0"/>
              </a:rPr>
              <a:t> )</a:t>
            </a:r>
          </a:p>
          <a:p>
            <a:pPr eaLnBrk="0" fontAlgn="base" hangingPunct="0">
              <a:spcBef>
                <a:spcPct val="0"/>
              </a:spcBef>
              <a:spcAft>
                <a:spcPct val="0"/>
              </a:spcAft>
            </a:pPr>
            <a:r>
              <a:rPr lang="en-US" altLang="zh-TW" sz="1800" b="1" dirty="0">
                <a:solidFill>
                  <a:srgbClr val="3333CC"/>
                </a:solidFill>
                <a:latin typeface="Courier New" panose="02070309020205020404" pitchFamily="49" charset="0"/>
              </a:rPr>
              <a:t>begin</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q &lt;= d ? (a+1): (</a:t>
            </a:r>
            <a:r>
              <a:rPr lang="en-US" altLang="zh-TW" sz="1800" b="1" dirty="0" err="1">
                <a:solidFill>
                  <a:srgbClr val="000000"/>
                </a:solidFill>
                <a:latin typeface="Courier New" panose="02070309020205020404" pitchFamily="49" charset="0"/>
              </a:rPr>
              <a:t>d+f</a:t>
            </a:r>
            <a:r>
              <a:rPr lang="en-US" altLang="zh-TW" sz="1800" b="1" dirty="0">
                <a:solidFill>
                  <a:srgbClr val="000000"/>
                </a:solidFill>
                <a:latin typeface="Courier New" panose="02070309020205020404" pitchFamily="49" charset="0"/>
              </a:rPr>
              <a:t>);</a:t>
            </a:r>
          </a:p>
          <a:p>
            <a:pPr eaLnBrk="0" fontAlgn="base" hangingPunct="0">
              <a:spcBef>
                <a:spcPct val="0"/>
              </a:spcBef>
              <a:spcAft>
                <a:spcPct val="0"/>
              </a:spcAft>
            </a:pPr>
            <a:r>
              <a:rPr lang="en-US" altLang="zh-TW" sz="1800" b="1" dirty="0">
                <a:solidFill>
                  <a:srgbClr val="000000"/>
                </a:solidFill>
                <a:latin typeface="Courier New" panose="02070309020205020404" pitchFamily="49" charset="0"/>
              </a:rPr>
              <a:t>  a = c + d;</a:t>
            </a:r>
          </a:p>
          <a:p>
            <a:pPr eaLnBrk="0" fontAlgn="base" hangingPunct="0">
              <a:spcBef>
                <a:spcPct val="0"/>
              </a:spcBef>
              <a:spcAft>
                <a:spcPct val="0"/>
              </a:spcAft>
            </a:pPr>
            <a:r>
              <a:rPr lang="en-US" altLang="zh-TW" sz="1800" b="1" dirty="0">
                <a:solidFill>
                  <a:srgbClr val="3333CC"/>
                </a:solidFill>
                <a:latin typeface="Courier New" panose="02070309020205020404" pitchFamily="49" charset="0"/>
              </a:rPr>
              <a:t>end</a:t>
            </a:r>
          </a:p>
        </p:txBody>
      </p:sp>
    </p:spTree>
    <p:extLst>
      <p:ext uri="{BB962C8B-B14F-4D97-AF65-F5344CB8AC3E}">
        <p14:creationId xmlns:p14="http://schemas.microsoft.com/office/powerpoint/2010/main" val="30341893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p:txBody>
          <a:bodyPr/>
          <a:lstStyle/>
          <a:p>
            <a:r>
              <a:rPr lang="en-US" altLang="zh-TW"/>
              <a:t>Levels of Abstraction</a:t>
            </a:r>
            <a:endParaRPr lang="en-US" altLang="zh-TW" dirty="0"/>
          </a:p>
        </p:txBody>
      </p:sp>
      <p:sp>
        <p:nvSpPr>
          <p:cNvPr id="517123" name="Rectangle 3"/>
          <p:cNvSpPr>
            <a:spLocks noGrp="1" noChangeArrowheads="1"/>
          </p:cNvSpPr>
          <p:nvPr>
            <p:ph idx="1"/>
          </p:nvPr>
        </p:nvSpPr>
        <p:spPr/>
        <p:txBody>
          <a:bodyPr/>
          <a:lstStyle/>
          <a:p>
            <a:r>
              <a:rPr lang="en-US" altLang="zh-TW" b="1" dirty="0">
                <a:solidFill>
                  <a:srgbClr val="FF0000"/>
                </a:solidFill>
              </a:rPr>
              <a:t>One design, many coding styles </a:t>
            </a:r>
            <a:r>
              <a:rPr lang="en-US" altLang="zh-TW" dirty="0"/>
              <a:t>to describe hardware functions</a:t>
            </a:r>
          </a:p>
        </p:txBody>
      </p:sp>
      <p:sp>
        <p:nvSpPr>
          <p:cNvPr id="13" name="投影片編號版面配置區 5"/>
          <p:cNvSpPr>
            <a:spLocks noGrp="1"/>
          </p:cNvSpPr>
          <p:nvPr>
            <p:ph type="sldNum" sz="quarter" idx="12"/>
          </p:nvPr>
        </p:nvSpPr>
        <p:spPr>
          <a:xfrm>
            <a:off x="8737005" y="6656315"/>
            <a:ext cx="2844800" cy="365125"/>
          </a:xfrm>
        </p:spPr>
        <p:txBody>
          <a:bodyPr/>
          <a:lstStyle/>
          <a:p>
            <a:pPr lvl="0"/>
            <a:fld id="{D4D67ADA-3AAD-4FA5-9A9F-B3770ED2C76B}" type="slidenum">
              <a:rPr lang="en-US" altLang="zh-TW" noProof="0" smtClean="0"/>
              <a:pPr lvl="0"/>
              <a:t>3</a:t>
            </a:fld>
            <a:endParaRPr lang="en-US" altLang="zh-TW" noProof="0"/>
          </a:p>
        </p:txBody>
      </p:sp>
      <p:pic>
        <p:nvPicPr>
          <p:cNvPr id="517124" name="Picture 4"/>
          <p:cNvPicPr>
            <a:picLocks noChangeAspect="1" noChangeArrowheads="1"/>
          </p:cNvPicPr>
          <p:nvPr/>
        </p:nvPicPr>
        <p:blipFill rotWithShape="1">
          <a:blip r:embed="rId2" cstate="print"/>
          <a:srcRect r="31542"/>
          <a:stretch/>
        </p:blipFill>
        <p:spPr bwMode="auto">
          <a:xfrm>
            <a:off x="3215680" y="2564904"/>
            <a:ext cx="4607917" cy="4116388"/>
          </a:xfrm>
          <a:prstGeom prst="rect">
            <a:avLst/>
          </a:prstGeom>
          <a:noFill/>
          <a:ln w="25400" algn="ctr">
            <a:noFill/>
            <a:miter lim="800000"/>
            <a:headEnd/>
            <a:tailEnd/>
          </a:ln>
          <a:effectLst/>
        </p:spPr>
      </p:pic>
      <p:sp>
        <p:nvSpPr>
          <p:cNvPr id="517129" name="Line 9"/>
          <p:cNvSpPr>
            <a:spLocks noChangeShapeType="1"/>
          </p:cNvSpPr>
          <p:nvPr/>
        </p:nvSpPr>
        <p:spPr bwMode="auto">
          <a:xfrm>
            <a:off x="2494955" y="3212604"/>
            <a:ext cx="0" cy="2736850"/>
          </a:xfrm>
          <a:prstGeom prst="line">
            <a:avLst/>
          </a:prstGeom>
          <a:noFill/>
          <a:ln w="25400">
            <a:solidFill>
              <a:srgbClr val="339933"/>
            </a:solidFill>
            <a:round/>
            <a:headEnd type="triangle" w="lg" len="lg"/>
            <a:tailEnd type="triangle" w="lg" len="lg"/>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517130" name="Text Box 10"/>
          <p:cNvSpPr txBox="1">
            <a:spLocks noChangeArrowheads="1"/>
          </p:cNvSpPr>
          <p:nvPr/>
        </p:nvSpPr>
        <p:spPr bwMode="auto">
          <a:xfrm>
            <a:off x="1631356" y="2637930"/>
            <a:ext cx="1655763" cy="544765"/>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10000"/>
              </a:spcBef>
              <a:spcAft>
                <a:spcPts val="0"/>
              </a:spcAft>
              <a:buClrTx/>
              <a:buSzTx/>
              <a:buFontTx/>
              <a:buNone/>
              <a:tabLst/>
              <a:defRPr/>
            </a:pPr>
            <a:r>
              <a:rPr kumimoji="0" lang="en-US" altLang="zh-TW" sz="1400" b="1" i="0" u="none" strike="noStrike" kern="1200" cap="none" spc="0" normalizeH="0" baseline="0" noProof="0" dirty="0">
                <a:ln>
                  <a:noFill/>
                </a:ln>
                <a:solidFill>
                  <a:srgbClr val="339933"/>
                </a:solidFill>
                <a:effectLst/>
                <a:uLnTx/>
                <a:uFillTx/>
                <a:latin typeface="Calibri"/>
                <a:ea typeface="新細明體" panose="02020500000000000000" pitchFamily="18" charset="-120"/>
                <a:cs typeface="+mn-cs"/>
              </a:rPr>
              <a:t>Faster simulation</a:t>
            </a:r>
          </a:p>
          <a:p>
            <a:pPr marL="0" marR="0" lvl="0" indent="0" algn="ctr" defTabSz="914400" rtl="0" eaLnBrk="1" fontAlgn="auto" latinLnBrk="0" hangingPunct="1">
              <a:lnSpc>
                <a:spcPct val="100000"/>
              </a:lnSpc>
              <a:spcBef>
                <a:spcPct val="10000"/>
              </a:spcBef>
              <a:spcAft>
                <a:spcPts val="0"/>
              </a:spcAft>
              <a:buClrTx/>
              <a:buSzTx/>
              <a:buFontTx/>
              <a:buNone/>
              <a:tabLst/>
              <a:defRPr/>
            </a:pPr>
            <a:r>
              <a:rPr kumimoji="0" lang="en-US" altLang="zh-TW" sz="1400" b="1" i="0" u="none" strike="noStrike" kern="1200" cap="none" spc="0" normalizeH="0" baseline="0" noProof="0" dirty="0">
                <a:ln>
                  <a:noFill/>
                </a:ln>
                <a:solidFill>
                  <a:srgbClr val="339933"/>
                </a:solidFill>
                <a:effectLst/>
                <a:uLnTx/>
                <a:uFillTx/>
                <a:latin typeface="Calibri"/>
                <a:ea typeface="新細明體" panose="02020500000000000000" pitchFamily="18" charset="-120"/>
                <a:cs typeface="+mn-cs"/>
              </a:rPr>
              <a:t>(Less detailed)</a:t>
            </a:r>
          </a:p>
        </p:txBody>
      </p:sp>
      <p:sp>
        <p:nvSpPr>
          <p:cNvPr id="517131" name="Text Box 11"/>
          <p:cNvSpPr txBox="1">
            <a:spLocks noChangeArrowheads="1"/>
          </p:cNvSpPr>
          <p:nvPr/>
        </p:nvSpPr>
        <p:spPr bwMode="auto">
          <a:xfrm>
            <a:off x="1631355" y="6020893"/>
            <a:ext cx="1727200" cy="544765"/>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10000"/>
              </a:spcBef>
              <a:spcAft>
                <a:spcPts val="0"/>
              </a:spcAft>
              <a:buClrTx/>
              <a:buSzTx/>
              <a:buFontTx/>
              <a:buNone/>
              <a:tabLst/>
              <a:defRPr/>
            </a:pPr>
            <a:r>
              <a:rPr kumimoji="0" lang="en-US" altLang="zh-TW" sz="1400" b="1" i="0" u="none" strike="noStrike" kern="1200" cap="none" spc="0" normalizeH="0" baseline="0" noProof="0">
                <a:ln>
                  <a:noFill/>
                </a:ln>
                <a:solidFill>
                  <a:srgbClr val="339933"/>
                </a:solidFill>
                <a:effectLst/>
                <a:uLnTx/>
                <a:uFillTx/>
                <a:latin typeface="Calibri"/>
                <a:ea typeface="新細明體" panose="02020500000000000000" pitchFamily="18" charset="-120"/>
                <a:cs typeface="+mn-cs"/>
              </a:rPr>
              <a:t>Slower simulation</a:t>
            </a:r>
          </a:p>
          <a:p>
            <a:pPr marL="0" marR="0" lvl="0" indent="0" algn="ctr" defTabSz="914400" rtl="0" eaLnBrk="1" fontAlgn="auto" latinLnBrk="0" hangingPunct="1">
              <a:lnSpc>
                <a:spcPct val="100000"/>
              </a:lnSpc>
              <a:spcBef>
                <a:spcPct val="10000"/>
              </a:spcBef>
              <a:spcAft>
                <a:spcPts val="0"/>
              </a:spcAft>
              <a:buClrTx/>
              <a:buSzTx/>
              <a:buFontTx/>
              <a:buNone/>
              <a:tabLst/>
              <a:defRPr/>
            </a:pPr>
            <a:r>
              <a:rPr kumimoji="0" lang="en-US" altLang="zh-TW" sz="1400" b="1" i="0" u="none" strike="noStrike" kern="1200" cap="none" spc="0" normalizeH="0" baseline="0" noProof="0">
                <a:ln>
                  <a:noFill/>
                </a:ln>
                <a:solidFill>
                  <a:srgbClr val="339933"/>
                </a:solidFill>
                <a:effectLst/>
                <a:uLnTx/>
                <a:uFillTx/>
                <a:latin typeface="Calibri"/>
                <a:ea typeface="新細明體" panose="02020500000000000000" pitchFamily="18" charset="-120"/>
                <a:cs typeface="+mn-cs"/>
              </a:rPr>
              <a:t>(More detailed)</a:t>
            </a:r>
          </a:p>
        </p:txBody>
      </p:sp>
      <p:sp>
        <p:nvSpPr>
          <p:cNvPr id="517132" name="Text Box 12"/>
          <p:cNvSpPr txBox="1">
            <a:spLocks noChangeArrowheads="1"/>
          </p:cNvSpPr>
          <p:nvPr/>
        </p:nvSpPr>
        <p:spPr bwMode="auto">
          <a:xfrm>
            <a:off x="4800006" y="2564904"/>
            <a:ext cx="1152525" cy="523220"/>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400" b="1"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C / </a:t>
            </a:r>
            <a:r>
              <a:rPr kumimoji="0" lang="en-US" altLang="zh-TW" sz="1400" b="1" i="0" u="none" strike="noStrike" kern="1200" cap="none" spc="0" normalizeH="0" baseline="0" noProof="0" dirty="0" err="1">
                <a:ln>
                  <a:noFill/>
                </a:ln>
                <a:solidFill>
                  <a:srgbClr val="FF0000"/>
                </a:solidFill>
                <a:effectLst/>
                <a:uLnTx/>
                <a:uFillTx/>
                <a:latin typeface="Calibri"/>
                <a:ea typeface="新細明體" panose="02020500000000000000" pitchFamily="18" charset="-120"/>
                <a:cs typeface="+mn-cs"/>
              </a:rPr>
              <a:t>matlab</a:t>
            </a:r>
            <a:r>
              <a:rPr kumimoji="0" lang="en-US" altLang="zh-TW" sz="1400" b="1"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 / </a:t>
            </a:r>
            <a:r>
              <a:rPr kumimoji="0" lang="en-US" altLang="zh-TW" sz="1400" b="1" i="0" u="none" strike="noStrike" kern="1200" cap="none" spc="0" normalizeH="0" baseline="0" noProof="0" dirty="0" err="1">
                <a:ln>
                  <a:noFill/>
                </a:ln>
                <a:solidFill>
                  <a:srgbClr val="FF0000"/>
                </a:solidFill>
                <a:effectLst/>
                <a:uLnTx/>
                <a:uFillTx/>
                <a:latin typeface="Calibri"/>
                <a:ea typeface="新細明體" panose="02020500000000000000" pitchFamily="18" charset="-120"/>
                <a:cs typeface="+mn-cs"/>
              </a:rPr>
              <a:t>systemC</a:t>
            </a:r>
            <a:r>
              <a:rPr kumimoji="0" lang="en-US" altLang="zh-TW" sz="1400" b="1"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 …</a:t>
            </a:r>
          </a:p>
        </p:txBody>
      </p:sp>
      <p:sp>
        <p:nvSpPr>
          <p:cNvPr id="15" name="矩形 14"/>
          <p:cNvSpPr/>
          <p:nvPr/>
        </p:nvSpPr>
        <p:spPr bwMode="auto">
          <a:xfrm>
            <a:off x="3215680" y="3573289"/>
            <a:ext cx="1799605" cy="2006474"/>
          </a:xfrm>
          <a:prstGeom prst="rect">
            <a:avLst/>
          </a:prstGeom>
          <a:noFill/>
          <a:ln w="2540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endParaRPr kumimoji="1" lang="zh-TW" altLang="en-US" sz="2000" b="0" i="0" u="none" strike="noStrike" kern="1200" cap="none" spc="0" normalizeH="0" baseline="0" noProof="0">
              <a:ln>
                <a:noFill/>
              </a:ln>
              <a:solidFill>
                <a:prstClr val="black"/>
              </a:solidFill>
              <a:effectLst/>
              <a:uLnTx/>
              <a:uFillTx/>
              <a:latin typeface="Arial" charset="0"/>
              <a:ea typeface="新細明體" pitchFamily="18" charset="-120"/>
              <a:cs typeface="+mn-cs"/>
            </a:endParaRPr>
          </a:p>
        </p:txBody>
      </p:sp>
      <p:sp>
        <p:nvSpPr>
          <p:cNvPr id="5" name="矩形 4"/>
          <p:cNvSpPr/>
          <p:nvPr/>
        </p:nvSpPr>
        <p:spPr>
          <a:xfrm>
            <a:off x="7615796" y="3590578"/>
            <a:ext cx="3817019" cy="646331"/>
          </a:xfrm>
          <a:prstGeom prst="rect">
            <a:avLst/>
          </a:prstGeom>
        </p:spPr>
        <p:txBody>
          <a:bodyPr wrap="square">
            <a:spAutoFit/>
          </a:bodyPr>
          <a:lstStyle/>
          <a:p>
            <a:pPr lvl="1"/>
            <a:r>
              <a:rPr lang="en-US" altLang="zh-TW" dirty="0">
                <a:solidFill>
                  <a:srgbClr val="FF0000"/>
                </a:solidFill>
              </a:rPr>
              <a:t>Behavior style Verilog: always</a:t>
            </a:r>
          </a:p>
          <a:p>
            <a:pPr lvl="1"/>
            <a:r>
              <a:rPr lang="en-US" altLang="zh-TW" dirty="0">
                <a:solidFill>
                  <a:srgbClr val="FF0000"/>
                </a:solidFill>
              </a:rPr>
              <a:t>Dataflow style Verilog: assign</a:t>
            </a:r>
          </a:p>
        </p:txBody>
      </p:sp>
      <p:sp>
        <p:nvSpPr>
          <p:cNvPr id="6" name="矩形 5"/>
          <p:cNvSpPr/>
          <p:nvPr/>
        </p:nvSpPr>
        <p:spPr>
          <a:xfrm>
            <a:off x="7646871" y="4809084"/>
            <a:ext cx="3472746" cy="369332"/>
          </a:xfrm>
          <a:prstGeom prst="rect">
            <a:avLst/>
          </a:prstGeom>
        </p:spPr>
        <p:txBody>
          <a:bodyPr wrap="none">
            <a:spAutoFit/>
          </a:bodyPr>
          <a:lstStyle/>
          <a:p>
            <a:pPr lvl="1"/>
            <a:r>
              <a:rPr lang="en-US" altLang="zh-TW" dirty="0">
                <a:solidFill>
                  <a:srgbClr val="FF0000"/>
                </a:solidFill>
              </a:rPr>
              <a:t>Structural or gate level Verilog</a:t>
            </a:r>
          </a:p>
        </p:txBody>
      </p:sp>
    </p:spTree>
    <p:extLst>
      <p:ext uri="{BB962C8B-B14F-4D97-AF65-F5344CB8AC3E}">
        <p14:creationId xmlns:p14="http://schemas.microsoft.com/office/powerpoint/2010/main" val="186999613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7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9" grpId="0" animBg="1"/>
      <p:bldP spid="517130" grpId="0"/>
      <p:bldP spid="517131" grpId="0"/>
      <p:bldP spid="517132" grpId="0"/>
      <p:bldP spid="15" grpId="0" animBg="1"/>
      <p:bldP spid="5"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Continuous and procedural assignment statements are very different</a:t>
            </a:r>
            <a:endParaRPr lang="zh-TW" altLang="en-US" dirty="0"/>
          </a:p>
        </p:txBody>
      </p:sp>
      <p:sp>
        <p:nvSpPr>
          <p:cNvPr id="3" name="Text Box 4"/>
          <p:cNvSpPr txBox="1">
            <a:spLocks noChangeArrowheads="1"/>
          </p:cNvSpPr>
          <p:nvPr/>
        </p:nvSpPr>
        <p:spPr bwMode="auto">
          <a:xfrm>
            <a:off x="609600" y="1412776"/>
            <a:ext cx="7947025" cy="481752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2000" b="1" i="0" u="none" strike="noStrike" kern="120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mn-cs"/>
              </a:rPr>
              <a:t>Continuous assignments are for naming and thus we cannot have multiple assignments for the same wire</a:t>
            </a:r>
            <a:endParaRPr kumimoji="0" lang="en-US" altLang="zh-TW" sz="16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50000"/>
              </a:spcBef>
              <a:spcAft>
                <a:spcPct val="0"/>
              </a:spcAft>
              <a:buClrTx/>
              <a:buSzTx/>
              <a:buFontTx/>
              <a:buNone/>
              <a:tabLst/>
              <a:defRPr/>
            </a:pPr>
            <a:r>
              <a:rPr kumimoji="0" lang="en-US" altLang="zh-TW" sz="16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wire</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t0, t1;</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assign</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t0  =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c)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a)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assign</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t1  =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d)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b)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assign</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 ~( (t0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&amp; (t1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t>
            </a:r>
          </a:p>
          <a:p>
            <a:pPr marL="0" marR="0" lvl="0" indent="0" algn="l" defTabSz="1019175" rtl="0" eaLnBrk="0" fontAlgn="base" latinLnBrk="0" hangingPunct="0">
              <a:lnSpc>
                <a:spcPct val="100000"/>
              </a:lnSpc>
              <a:spcBef>
                <a:spcPct val="0"/>
              </a:spcBef>
              <a:spcAft>
                <a:spcPct val="0"/>
              </a:spcAft>
              <a:buClrTx/>
              <a:buSzTx/>
              <a:buFontTx/>
              <a:buNone/>
              <a:tabLst/>
              <a:defRPr/>
            </a:pPr>
            <a:endPar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2000" b="1" i="0" u="none" strike="noStrike" kern="1200" cap="none" spc="0" normalizeH="0" baseline="0" noProof="0" dirty="0">
                <a:ln>
                  <a:noFill/>
                </a:ln>
                <a:solidFill>
                  <a:srgbClr val="FF0000"/>
                </a:solidFill>
                <a:effectLst/>
                <a:uLnTx/>
                <a:uFillTx/>
                <a:latin typeface="Arial" panose="020B0604020202020204" pitchFamily="34" charset="0"/>
                <a:ea typeface="新細明體" panose="02020500000000000000" pitchFamily="18" charset="-120"/>
                <a:cs typeface="+mn-cs"/>
              </a:rPr>
              <a:t>Procedural assignments hold a value semantically, but it is important to distinguish this from hardware state</a:t>
            </a:r>
            <a:endParaRPr kumimoji="0" lang="en-US" altLang="zh-TW" sz="16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err="1">
                <a:ln>
                  <a:noFill/>
                </a:ln>
                <a:solidFill>
                  <a:srgbClr val="009900"/>
                </a:solidFill>
                <a:effectLst/>
                <a:uLnTx/>
                <a:uFillTx/>
                <a:latin typeface="Courier New" panose="02070309020205020404" pitchFamily="49" charset="0"/>
                <a:ea typeface="新細明體" panose="02020500000000000000" pitchFamily="18" charset="-120"/>
                <a:cs typeface="+mn-cs"/>
              </a:rPr>
              <a:t>reg</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t0, t1, temp;</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always</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begin</a:t>
            </a:r>
            <a:endPar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FF0000"/>
                </a:solidFill>
                <a:effectLst/>
                <a:uLnTx/>
                <a:uFillTx/>
                <a:latin typeface="Courier New" panose="02070309020205020404" pitchFamily="49" charset="0"/>
                <a:ea typeface="新細明體" panose="02020500000000000000" pitchFamily="18" charset="-120"/>
                <a:cs typeface="+mn-cs"/>
              </a:rPr>
              <a:t>temp</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c)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a)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t0   = temp;</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FF0000"/>
                </a:solidFill>
                <a:effectLst/>
                <a:uLnTx/>
                <a:uFillTx/>
                <a:latin typeface="Courier New" panose="02070309020205020404" pitchFamily="49" charset="0"/>
                <a:ea typeface="新細明體" panose="02020500000000000000" pitchFamily="18" charset="-120"/>
                <a:cs typeface="+mn-cs"/>
              </a:rPr>
              <a:t>temp</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d)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b)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t1   = temp;</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 ~( (t0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&amp; (t1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end</a:t>
            </a:r>
          </a:p>
        </p:txBody>
      </p:sp>
      <p:sp>
        <p:nvSpPr>
          <p:cNvPr id="4" name="矩形 3"/>
          <p:cNvSpPr/>
          <p:nvPr/>
        </p:nvSpPr>
        <p:spPr>
          <a:xfrm>
            <a:off x="551384" y="6612961"/>
            <a:ext cx="208941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6.375 Complex Digital Systems</a:t>
            </a:r>
          </a:p>
        </p:txBody>
      </p:sp>
      <p:sp>
        <p:nvSpPr>
          <p:cNvPr id="5" name="矩形 4"/>
          <p:cNvSpPr/>
          <p:nvPr/>
        </p:nvSpPr>
        <p:spPr>
          <a:xfrm>
            <a:off x="7081540" y="4460966"/>
            <a:ext cx="9001720" cy="1477328"/>
          </a:xfrm>
          <a:prstGeom prst="rect">
            <a:avLst/>
          </a:prstGeom>
          <a:ln>
            <a:solidFill>
              <a:schemeClr val="accent1">
                <a:shade val="50000"/>
              </a:schemeClr>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assign </a:t>
            </a:r>
            <a:r>
              <a:rPr kumimoji="0" lang="en-US" altLang="zh-TW" sz="1800" b="1" i="0" u="none" strike="noStrike" kern="1200" cap="none" spc="0" normalizeH="0" baseline="0" noProof="0" dirty="0">
                <a:ln>
                  <a:noFill/>
                </a:ln>
                <a:solidFill>
                  <a:srgbClr val="FF0000"/>
                </a:solidFill>
                <a:effectLst/>
                <a:uLnTx/>
                <a:uFillTx/>
                <a:latin typeface="Courier New" panose="02070309020205020404" pitchFamily="49" charset="0"/>
                <a:ea typeface="新細明體" panose="02020500000000000000" pitchFamily="18" charset="-120"/>
                <a:cs typeface="+mn-cs"/>
              </a:rPr>
              <a:t>temp</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 (</a:t>
            </a:r>
            <a:r>
              <a:rPr kumimoji="0" lang="en-US" altLang="zh-TW" sz="18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c) | (~</a:t>
            </a:r>
            <a:r>
              <a:rPr kumimoji="0" lang="en-US" altLang="zh-TW" sz="18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a)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assign  t0   = temp;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assign  </a:t>
            </a:r>
            <a:r>
              <a:rPr kumimoji="0" lang="en-US" altLang="zh-TW" sz="1800" b="1" i="0" u="none" strike="noStrike" kern="1200" cap="none" spc="0" normalizeH="0" baseline="0" noProof="0" dirty="0">
                <a:ln>
                  <a:noFill/>
                </a:ln>
                <a:solidFill>
                  <a:srgbClr val="FF0000"/>
                </a:solidFill>
                <a:effectLst/>
                <a:uLnTx/>
                <a:uFillTx/>
                <a:latin typeface="Courier New" panose="02070309020205020404" pitchFamily="49" charset="0"/>
                <a:ea typeface="新細明體" panose="02020500000000000000" pitchFamily="18" charset="-120"/>
                <a:cs typeface="+mn-cs"/>
              </a:rPr>
              <a:t>temp</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 (</a:t>
            </a:r>
            <a:r>
              <a:rPr kumimoji="0" lang="en-US" altLang="zh-TW" sz="18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d) | (~</a:t>
            </a:r>
            <a:r>
              <a:rPr kumimoji="0" lang="en-US" altLang="zh-TW" sz="18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[1] &amp; b)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assign  t1   = temp;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assign  out  = ~( (t0 | </a:t>
            </a:r>
            <a:r>
              <a:rPr kumimoji="0" lang="en-US" altLang="zh-TW" sz="18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&amp; (t1 | ~</a:t>
            </a:r>
            <a:r>
              <a:rPr kumimoji="0" lang="en-US" altLang="zh-TW" sz="18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8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[0]) );</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6" name="文字方塊 5"/>
          <p:cNvSpPr txBox="1"/>
          <p:nvPr/>
        </p:nvSpPr>
        <p:spPr>
          <a:xfrm>
            <a:off x="7574316" y="3937746"/>
            <a:ext cx="459722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1"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Illegal for this, multiple driver</a:t>
            </a:r>
            <a:endParaRPr kumimoji="0" lang="zh-TW" altLang="en-US" sz="2800" b="1"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7" name="文字方塊 6"/>
          <p:cNvSpPr txBox="1"/>
          <p:nvPr/>
        </p:nvSpPr>
        <p:spPr>
          <a:xfrm>
            <a:off x="8556625" y="1772816"/>
            <a:ext cx="3185487"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想像成有實際電路</a:t>
            </a:r>
            <a:endPar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同名，代表會被接再一起，</a:t>
            </a:r>
            <a:endPar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會無法決定真正的值該是多少</a:t>
            </a:r>
          </a:p>
        </p:txBody>
      </p:sp>
      <p:sp>
        <p:nvSpPr>
          <p:cNvPr id="9" name="文字方塊 8"/>
          <p:cNvSpPr txBox="1"/>
          <p:nvPr/>
        </p:nvSpPr>
        <p:spPr>
          <a:xfrm>
            <a:off x="1631504" y="6093296"/>
            <a:ext cx="519469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在</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always</a:t>
            </a: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中，只是文法上的姓名，不代表真的硬體</a:t>
            </a:r>
          </a:p>
        </p:txBody>
      </p:sp>
    </p:spTree>
    <p:extLst>
      <p:ext uri="{BB962C8B-B14F-4D97-AF65-F5344CB8AC3E}">
        <p14:creationId xmlns:p14="http://schemas.microsoft.com/office/powerpoint/2010/main" val="39973395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Continuous and procedural assignment statements are very different</a:t>
            </a:r>
            <a:endParaRPr lang="zh-TW" altLang="en-US" dirty="0"/>
          </a:p>
        </p:txBody>
      </p:sp>
      <p:sp>
        <p:nvSpPr>
          <p:cNvPr id="3" name="Text Box 4"/>
          <p:cNvSpPr txBox="1">
            <a:spLocks noChangeArrowheads="1"/>
          </p:cNvSpPr>
          <p:nvPr/>
        </p:nvSpPr>
        <p:spPr bwMode="auto">
          <a:xfrm>
            <a:off x="609600" y="1412776"/>
            <a:ext cx="7947025" cy="481752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TW" sz="2000" b="1" dirty="0">
                <a:solidFill>
                  <a:srgbClr val="FF0000"/>
                </a:solidFill>
                <a:latin typeface="Arial" panose="020B0604020202020204" pitchFamily="34" charset="0"/>
              </a:rPr>
              <a:t>Continuous assignments are for naming and thus we cannot have multiple assignments for the same wire</a:t>
            </a:r>
            <a:endParaRPr lang="en-US" altLang="zh-TW" sz="1600" b="1" dirty="0">
              <a:solidFill>
                <a:srgbClr val="009900"/>
              </a:solidFill>
              <a:latin typeface="Courier New" panose="02070309020205020404" pitchFamily="49" charset="0"/>
            </a:endParaRPr>
          </a:p>
          <a:p>
            <a:pPr eaLnBrk="0" fontAlgn="base" hangingPunct="0">
              <a:spcBef>
                <a:spcPct val="50000"/>
              </a:spcBef>
              <a:spcAft>
                <a:spcPct val="0"/>
              </a:spcAft>
            </a:pPr>
            <a:r>
              <a:rPr lang="en-US" altLang="zh-TW" sz="1600" b="1" dirty="0">
                <a:solidFill>
                  <a:srgbClr val="009900"/>
                </a:solidFill>
                <a:latin typeface="Courier New" panose="02070309020205020404" pitchFamily="49" charset="0"/>
              </a:rPr>
              <a:t> </a:t>
            </a:r>
            <a:r>
              <a:rPr lang="en-US" altLang="zh-TW" sz="1400" b="1" dirty="0">
                <a:solidFill>
                  <a:srgbClr val="009900"/>
                </a:solidFill>
                <a:latin typeface="Courier New" panose="02070309020205020404" pitchFamily="49" charset="0"/>
              </a:rPr>
              <a:t>wire</a:t>
            </a:r>
            <a:r>
              <a:rPr lang="en-US" altLang="zh-TW" sz="1400" b="1" dirty="0">
                <a:solidFill>
                  <a:srgbClr val="000000"/>
                </a:solidFill>
                <a:latin typeface="Courier New" panose="02070309020205020404" pitchFamily="49" charset="0"/>
              </a:rPr>
              <a:t> out, t0, t1;</a:t>
            </a:r>
          </a:p>
          <a:p>
            <a:pPr eaLnBrk="0" fontAlgn="base" hangingPunct="0">
              <a:spcBef>
                <a:spcPct val="0"/>
              </a:spcBef>
              <a:spcAft>
                <a:spcPct val="0"/>
              </a:spcAft>
            </a:pPr>
            <a:r>
              <a:rPr lang="en-US" altLang="zh-TW" sz="1400" b="1" dirty="0">
                <a:solidFill>
                  <a:srgbClr val="3333CC"/>
                </a:solidFill>
                <a:latin typeface="Courier New" panose="02070309020205020404" pitchFamily="49" charset="0"/>
              </a:rPr>
              <a:t> assign</a:t>
            </a:r>
            <a:r>
              <a:rPr lang="en-US" altLang="zh-TW" sz="1400" b="1" dirty="0">
                <a:solidFill>
                  <a:srgbClr val="000000"/>
                </a:solidFill>
                <a:latin typeface="Courier New" panose="02070309020205020404" pitchFamily="49" charset="0"/>
              </a:rPr>
              <a:t> t0  =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c)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a) );</a:t>
            </a:r>
          </a:p>
          <a:p>
            <a:pPr eaLnBrk="0" fontAlgn="base" hangingPunct="0">
              <a:spcBef>
                <a:spcPct val="0"/>
              </a:spcBef>
              <a:spcAft>
                <a:spcPct val="0"/>
              </a:spcAft>
            </a:pPr>
            <a:r>
              <a:rPr lang="en-US" altLang="zh-TW" sz="1400" b="1" dirty="0">
                <a:solidFill>
                  <a:srgbClr val="3333CC"/>
                </a:solidFill>
                <a:latin typeface="Courier New" panose="02070309020205020404" pitchFamily="49" charset="0"/>
              </a:rPr>
              <a:t> assign</a:t>
            </a:r>
            <a:r>
              <a:rPr lang="en-US" altLang="zh-TW" sz="1400" b="1" dirty="0">
                <a:solidFill>
                  <a:srgbClr val="000000"/>
                </a:solidFill>
                <a:latin typeface="Courier New" panose="02070309020205020404" pitchFamily="49" charset="0"/>
              </a:rPr>
              <a:t> t1  =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d)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b) );</a:t>
            </a:r>
          </a:p>
          <a:p>
            <a:pPr eaLnBrk="0" fontAlgn="base" hangingPunct="0">
              <a:spcBef>
                <a:spcPct val="0"/>
              </a:spcBef>
              <a:spcAft>
                <a:spcPct val="0"/>
              </a:spcAft>
            </a:pPr>
            <a:r>
              <a:rPr lang="en-US" altLang="zh-TW" sz="1400" b="1" dirty="0">
                <a:solidFill>
                  <a:srgbClr val="3333CC"/>
                </a:solidFill>
                <a:latin typeface="Courier New" panose="02070309020205020404" pitchFamily="49" charset="0"/>
              </a:rPr>
              <a:t> assign</a:t>
            </a:r>
            <a:r>
              <a:rPr lang="en-US" altLang="zh-TW" sz="1400" b="1" dirty="0">
                <a:solidFill>
                  <a:srgbClr val="000000"/>
                </a:solidFill>
                <a:latin typeface="Courier New" panose="02070309020205020404" pitchFamily="49" charset="0"/>
              </a:rPr>
              <a:t> out = ~( (t0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[0]) &amp; (t1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[0]) );</a:t>
            </a:r>
          </a:p>
          <a:p>
            <a:pPr eaLnBrk="0" fontAlgn="base" hangingPunct="0">
              <a:spcBef>
                <a:spcPct val="0"/>
              </a:spcBef>
              <a:spcAft>
                <a:spcPct val="0"/>
              </a:spcAft>
            </a:pPr>
            <a:endParaRPr lang="en-US" altLang="zh-TW" sz="1400" b="1" dirty="0">
              <a:solidFill>
                <a:srgbClr val="000000"/>
              </a:solidFill>
              <a:latin typeface="Courier New" panose="02070309020205020404" pitchFamily="49" charset="0"/>
            </a:endParaRPr>
          </a:p>
          <a:p>
            <a:pPr eaLnBrk="0" fontAlgn="base" hangingPunct="0">
              <a:spcBef>
                <a:spcPct val="0"/>
              </a:spcBef>
              <a:spcAft>
                <a:spcPct val="0"/>
              </a:spcAft>
            </a:pPr>
            <a:r>
              <a:rPr lang="en-US" altLang="zh-TW" sz="2000" b="1" dirty="0">
                <a:solidFill>
                  <a:srgbClr val="FF0000"/>
                </a:solidFill>
                <a:latin typeface="Arial" panose="020B0604020202020204" pitchFamily="34" charset="0"/>
              </a:rPr>
              <a:t>Procedural assignments hold a value semantically, but it is important to distinguish this from hardware state</a:t>
            </a:r>
            <a:endParaRPr lang="en-US" altLang="zh-TW" sz="1600" b="1" dirty="0">
              <a:solidFill>
                <a:srgbClr val="009900"/>
              </a:solidFill>
              <a:latin typeface="Courier New" panose="02070309020205020404" pitchFamily="49" charset="0"/>
            </a:endParaRPr>
          </a:p>
          <a:p>
            <a:pPr eaLnBrk="0" fontAlgn="base" hangingPunct="0">
              <a:spcBef>
                <a:spcPct val="50000"/>
              </a:spcBef>
              <a:spcAft>
                <a:spcPct val="0"/>
              </a:spcAft>
            </a:pPr>
            <a:r>
              <a:rPr lang="en-US" altLang="zh-TW" sz="1400" b="1" dirty="0">
                <a:solidFill>
                  <a:srgbClr val="009900"/>
                </a:solidFill>
                <a:latin typeface="Courier New" panose="02070309020205020404" pitchFamily="49" charset="0"/>
              </a:rPr>
              <a:t> </a:t>
            </a:r>
            <a:r>
              <a:rPr lang="en-US" altLang="zh-TW" sz="1400" b="1" dirty="0" err="1">
                <a:solidFill>
                  <a:srgbClr val="009900"/>
                </a:solidFill>
                <a:latin typeface="Courier New" panose="02070309020205020404" pitchFamily="49" charset="0"/>
              </a:rPr>
              <a:t>reg</a:t>
            </a:r>
            <a:r>
              <a:rPr lang="en-US" altLang="zh-TW" sz="1400" b="1" dirty="0">
                <a:solidFill>
                  <a:srgbClr val="000000"/>
                </a:solidFill>
                <a:latin typeface="Courier New" panose="02070309020205020404" pitchFamily="49" charset="0"/>
              </a:rPr>
              <a:t> out, t0, t1, temp;</a:t>
            </a:r>
          </a:p>
          <a:p>
            <a:pPr eaLnBrk="0" fontAlgn="base" hangingPunct="0">
              <a:spcBef>
                <a:spcPct val="0"/>
              </a:spcBef>
              <a:spcAft>
                <a:spcPct val="0"/>
              </a:spcAft>
            </a:pPr>
            <a:r>
              <a:rPr lang="en-US" altLang="zh-TW" sz="1400" b="1" dirty="0">
                <a:solidFill>
                  <a:srgbClr val="3333CC"/>
                </a:solidFill>
                <a:latin typeface="Courier New" panose="02070309020205020404" pitchFamily="49" charset="0"/>
              </a:rPr>
              <a:t> always</a:t>
            </a:r>
            <a:r>
              <a:rPr lang="en-US" altLang="zh-TW" sz="1400" b="1" dirty="0">
                <a:solidFill>
                  <a:srgbClr val="000000"/>
                </a:solidFill>
                <a:latin typeface="Courier New" panose="02070309020205020404" pitchFamily="49" charset="0"/>
              </a:rPr>
              <a:t> </a:t>
            </a:r>
            <a:r>
              <a:rPr lang="en-US" altLang="zh-TW" sz="1400" b="1" dirty="0">
                <a:solidFill>
                  <a:srgbClr val="3333CC"/>
                </a:solidFill>
                <a:latin typeface="Courier New" panose="02070309020205020404" pitchFamily="49" charset="0"/>
              </a:rPr>
              <a:t>@</a:t>
            </a:r>
            <a:r>
              <a:rPr lang="en-US" altLang="zh-TW" sz="1400" b="1" dirty="0">
                <a:solidFill>
                  <a:srgbClr val="000000"/>
                </a:solidFill>
                <a:latin typeface="Courier New" panose="02070309020205020404" pitchFamily="49" charset="0"/>
              </a:rPr>
              <a:t>( * )</a:t>
            </a:r>
          </a:p>
          <a:p>
            <a:pPr eaLnBrk="0" fontAlgn="base" hangingPunct="0">
              <a:spcBef>
                <a:spcPct val="0"/>
              </a:spcBef>
              <a:spcAft>
                <a:spcPct val="0"/>
              </a:spcAft>
            </a:pPr>
            <a:r>
              <a:rPr lang="en-US" altLang="zh-TW" sz="1400" b="1" dirty="0">
                <a:solidFill>
                  <a:srgbClr val="3333CC"/>
                </a:solidFill>
                <a:latin typeface="Courier New" panose="02070309020205020404" pitchFamily="49" charset="0"/>
              </a:rPr>
              <a:t> begin</a:t>
            </a:r>
            <a:endParaRPr lang="en-US" altLang="zh-TW" sz="1400" b="1" dirty="0">
              <a:solidFill>
                <a:srgbClr val="000000"/>
              </a:solidFill>
              <a:latin typeface="Courier New" panose="02070309020205020404" pitchFamily="49" charset="0"/>
            </a:endParaRPr>
          </a:p>
          <a:p>
            <a:pPr eaLnBrk="0" fontAlgn="base" hangingPunct="0">
              <a:spcBef>
                <a:spcPct val="0"/>
              </a:spcBef>
              <a:spcAft>
                <a:spcPct val="0"/>
              </a:spcAft>
            </a:pPr>
            <a:r>
              <a:rPr lang="en-US" altLang="zh-TW" sz="1400" b="1" dirty="0">
                <a:solidFill>
                  <a:srgbClr val="000000"/>
                </a:solidFill>
                <a:latin typeface="Courier New" panose="02070309020205020404" pitchFamily="49" charset="0"/>
              </a:rPr>
              <a:t>   </a:t>
            </a:r>
            <a:r>
              <a:rPr lang="en-US" altLang="zh-TW" sz="1400" b="1" dirty="0">
                <a:solidFill>
                  <a:srgbClr val="FF0000"/>
                </a:solidFill>
                <a:latin typeface="Courier New" panose="02070309020205020404" pitchFamily="49" charset="0"/>
              </a:rPr>
              <a:t>temp</a:t>
            </a:r>
            <a:r>
              <a:rPr lang="en-US" altLang="zh-TW" sz="1400" b="1" dirty="0">
                <a:solidFill>
                  <a:srgbClr val="000000"/>
                </a:solidFill>
                <a:latin typeface="Courier New" panose="02070309020205020404" pitchFamily="49" charset="0"/>
              </a:rPr>
              <a:t> =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c)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a) );</a:t>
            </a:r>
          </a:p>
          <a:p>
            <a:pPr eaLnBrk="0" fontAlgn="base" hangingPunct="0">
              <a:spcBef>
                <a:spcPct val="0"/>
              </a:spcBef>
              <a:spcAft>
                <a:spcPct val="0"/>
              </a:spcAft>
            </a:pPr>
            <a:r>
              <a:rPr lang="en-US" altLang="zh-TW" sz="1400" b="1" dirty="0">
                <a:solidFill>
                  <a:srgbClr val="000000"/>
                </a:solidFill>
                <a:latin typeface="Courier New" panose="02070309020205020404" pitchFamily="49" charset="0"/>
              </a:rPr>
              <a:t>   t0   = temp;</a:t>
            </a:r>
          </a:p>
          <a:p>
            <a:pPr eaLnBrk="0" fontAlgn="base" hangingPunct="0">
              <a:spcBef>
                <a:spcPct val="0"/>
              </a:spcBef>
              <a:spcAft>
                <a:spcPct val="0"/>
              </a:spcAft>
            </a:pPr>
            <a:r>
              <a:rPr lang="en-US" altLang="zh-TW" sz="1400" b="1" dirty="0">
                <a:solidFill>
                  <a:srgbClr val="000000"/>
                </a:solidFill>
                <a:latin typeface="Courier New" panose="02070309020205020404" pitchFamily="49" charset="0"/>
              </a:rPr>
              <a:t>   </a:t>
            </a:r>
            <a:r>
              <a:rPr lang="en-US" altLang="zh-TW" sz="1400" b="1" dirty="0">
                <a:solidFill>
                  <a:srgbClr val="FF0000"/>
                </a:solidFill>
                <a:latin typeface="Courier New" panose="02070309020205020404" pitchFamily="49" charset="0"/>
              </a:rPr>
              <a:t>temp</a:t>
            </a:r>
            <a:r>
              <a:rPr lang="en-US" altLang="zh-TW" sz="1400" b="1" dirty="0">
                <a:solidFill>
                  <a:srgbClr val="000000"/>
                </a:solidFill>
                <a:latin typeface="Courier New" panose="02070309020205020404" pitchFamily="49" charset="0"/>
              </a:rPr>
              <a:t> =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d)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[1] &amp; b) );</a:t>
            </a:r>
          </a:p>
          <a:p>
            <a:pPr eaLnBrk="0" fontAlgn="base" hangingPunct="0">
              <a:spcBef>
                <a:spcPct val="0"/>
              </a:spcBef>
              <a:spcAft>
                <a:spcPct val="0"/>
              </a:spcAft>
            </a:pPr>
            <a:r>
              <a:rPr lang="en-US" altLang="zh-TW" sz="1400" b="1" dirty="0">
                <a:solidFill>
                  <a:srgbClr val="000000"/>
                </a:solidFill>
                <a:latin typeface="Courier New" panose="02070309020205020404" pitchFamily="49" charset="0"/>
              </a:rPr>
              <a:t>   t1   = temp;</a:t>
            </a:r>
          </a:p>
          <a:p>
            <a:pPr eaLnBrk="0" fontAlgn="base" hangingPunct="0">
              <a:spcBef>
                <a:spcPct val="0"/>
              </a:spcBef>
              <a:spcAft>
                <a:spcPct val="0"/>
              </a:spcAft>
            </a:pPr>
            <a:r>
              <a:rPr lang="en-US" altLang="zh-TW" sz="1400" b="1" dirty="0">
                <a:solidFill>
                  <a:srgbClr val="000000"/>
                </a:solidFill>
                <a:latin typeface="Courier New" panose="02070309020205020404" pitchFamily="49" charset="0"/>
              </a:rPr>
              <a:t>   out  = ~( (t0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[0]) &amp; (t1 | ~</a:t>
            </a:r>
            <a:r>
              <a:rPr lang="en-US" altLang="zh-TW" sz="1400" b="1" dirty="0" err="1">
                <a:solidFill>
                  <a:srgbClr val="000000"/>
                </a:solidFill>
                <a:latin typeface="Courier New" panose="02070309020205020404" pitchFamily="49" charset="0"/>
              </a:rPr>
              <a:t>sel</a:t>
            </a:r>
            <a:r>
              <a:rPr lang="en-US" altLang="zh-TW" sz="1400" b="1" dirty="0">
                <a:solidFill>
                  <a:srgbClr val="000000"/>
                </a:solidFill>
                <a:latin typeface="Courier New" panose="02070309020205020404" pitchFamily="49" charset="0"/>
              </a:rPr>
              <a:t>[0]) );</a:t>
            </a:r>
          </a:p>
          <a:p>
            <a:pPr eaLnBrk="0" fontAlgn="base" hangingPunct="0">
              <a:spcBef>
                <a:spcPct val="0"/>
              </a:spcBef>
              <a:spcAft>
                <a:spcPct val="0"/>
              </a:spcAft>
            </a:pPr>
            <a:r>
              <a:rPr lang="en-US" altLang="zh-TW" sz="1400" b="1" dirty="0">
                <a:solidFill>
                  <a:srgbClr val="3333CC"/>
                </a:solidFill>
                <a:latin typeface="Courier New" panose="02070309020205020404" pitchFamily="49" charset="0"/>
              </a:rPr>
              <a:t> end</a:t>
            </a:r>
          </a:p>
        </p:txBody>
      </p:sp>
      <p:sp>
        <p:nvSpPr>
          <p:cNvPr id="4" name="矩形 3"/>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
        <p:nvSpPr>
          <p:cNvPr id="5" name="矩形 4"/>
          <p:cNvSpPr/>
          <p:nvPr/>
        </p:nvSpPr>
        <p:spPr>
          <a:xfrm>
            <a:off x="7081540" y="4460966"/>
            <a:ext cx="9001720" cy="1477328"/>
          </a:xfrm>
          <a:prstGeom prst="rect">
            <a:avLst/>
          </a:prstGeom>
          <a:ln>
            <a:solidFill>
              <a:schemeClr val="accent1">
                <a:shade val="50000"/>
              </a:schemeClr>
            </a:solidFill>
          </a:ln>
        </p:spPr>
        <p:txBody>
          <a:bodyPr wrap="square">
            <a:spAutoFit/>
          </a:bodyPr>
          <a:lstStyle/>
          <a:p>
            <a:pPr eaLnBrk="0" fontAlgn="base" hangingPunct="0">
              <a:spcBef>
                <a:spcPct val="0"/>
              </a:spcBef>
              <a:spcAft>
                <a:spcPct val="0"/>
              </a:spcAft>
            </a:pPr>
            <a:r>
              <a:rPr lang="en-US" altLang="zh-TW" b="1" dirty="0">
                <a:solidFill>
                  <a:srgbClr val="000000"/>
                </a:solidFill>
                <a:latin typeface="Courier New" panose="02070309020205020404" pitchFamily="49" charset="0"/>
              </a:rPr>
              <a:t> assign </a:t>
            </a:r>
            <a:r>
              <a:rPr lang="en-US" altLang="zh-TW" b="1" dirty="0">
                <a:solidFill>
                  <a:srgbClr val="FF0000"/>
                </a:solidFill>
                <a:latin typeface="Courier New" panose="02070309020205020404" pitchFamily="49" charset="0"/>
              </a:rPr>
              <a:t>temp</a:t>
            </a:r>
            <a:r>
              <a:rPr lang="en-US" altLang="zh-TW" b="1" dirty="0">
                <a:solidFill>
                  <a:srgbClr val="000000"/>
                </a:solidFill>
                <a:latin typeface="Courier New" panose="02070309020205020404" pitchFamily="49" charset="0"/>
              </a:rPr>
              <a:t> =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c)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a) );</a:t>
            </a:r>
          </a:p>
          <a:p>
            <a:pPr eaLnBrk="0" fontAlgn="base" hangingPunct="0">
              <a:spcBef>
                <a:spcPct val="0"/>
              </a:spcBef>
              <a:spcAft>
                <a:spcPct val="0"/>
              </a:spcAft>
            </a:pPr>
            <a:r>
              <a:rPr lang="en-US" altLang="zh-TW" b="1" dirty="0">
                <a:solidFill>
                  <a:srgbClr val="000000"/>
                </a:solidFill>
                <a:latin typeface="Courier New" panose="02070309020205020404" pitchFamily="49" charset="0"/>
              </a:rPr>
              <a:t> assign  t0   = temp;</a:t>
            </a:r>
          </a:p>
          <a:p>
            <a:pPr eaLnBrk="0" fontAlgn="base" hangingPunct="0">
              <a:spcBef>
                <a:spcPct val="0"/>
              </a:spcBef>
              <a:spcAft>
                <a:spcPct val="0"/>
              </a:spcAft>
            </a:pPr>
            <a:r>
              <a:rPr lang="en-US" altLang="zh-TW" b="1" dirty="0">
                <a:solidFill>
                  <a:srgbClr val="000000"/>
                </a:solidFill>
                <a:latin typeface="Courier New" panose="02070309020205020404" pitchFamily="49" charset="0"/>
              </a:rPr>
              <a:t> assign  </a:t>
            </a:r>
            <a:r>
              <a:rPr lang="en-US" altLang="zh-TW" b="1" dirty="0">
                <a:solidFill>
                  <a:srgbClr val="FF0000"/>
                </a:solidFill>
                <a:latin typeface="Courier New" panose="02070309020205020404" pitchFamily="49" charset="0"/>
              </a:rPr>
              <a:t>temp</a:t>
            </a:r>
            <a:r>
              <a:rPr lang="en-US" altLang="zh-TW" b="1" dirty="0">
                <a:solidFill>
                  <a:srgbClr val="000000"/>
                </a:solidFill>
                <a:latin typeface="Courier New" panose="02070309020205020404" pitchFamily="49" charset="0"/>
              </a:rPr>
              <a:t> =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d)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[1] &amp; b) );</a:t>
            </a:r>
          </a:p>
          <a:p>
            <a:pPr eaLnBrk="0" fontAlgn="base" hangingPunct="0">
              <a:spcBef>
                <a:spcPct val="0"/>
              </a:spcBef>
              <a:spcAft>
                <a:spcPct val="0"/>
              </a:spcAft>
            </a:pPr>
            <a:r>
              <a:rPr lang="en-US" altLang="zh-TW" b="1" dirty="0">
                <a:solidFill>
                  <a:srgbClr val="000000"/>
                </a:solidFill>
                <a:latin typeface="Courier New" panose="02070309020205020404" pitchFamily="49" charset="0"/>
              </a:rPr>
              <a:t> assign  t1   = temp;</a:t>
            </a:r>
          </a:p>
          <a:p>
            <a:pPr eaLnBrk="0" fontAlgn="base" hangingPunct="0">
              <a:spcBef>
                <a:spcPct val="0"/>
              </a:spcBef>
              <a:spcAft>
                <a:spcPct val="0"/>
              </a:spcAft>
            </a:pPr>
            <a:r>
              <a:rPr lang="en-US" altLang="zh-TW" b="1" dirty="0">
                <a:solidFill>
                  <a:srgbClr val="000000"/>
                </a:solidFill>
                <a:latin typeface="Courier New" panose="02070309020205020404" pitchFamily="49" charset="0"/>
              </a:rPr>
              <a:t> assign  out  = ~( (t0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[0]) &amp; (t1 | ~</a:t>
            </a:r>
            <a:r>
              <a:rPr lang="en-US" altLang="zh-TW" b="1" dirty="0" err="1">
                <a:solidFill>
                  <a:srgbClr val="000000"/>
                </a:solidFill>
                <a:latin typeface="Courier New" panose="02070309020205020404" pitchFamily="49" charset="0"/>
              </a:rPr>
              <a:t>sel</a:t>
            </a:r>
            <a:r>
              <a:rPr lang="en-US" altLang="zh-TW" b="1" dirty="0">
                <a:solidFill>
                  <a:srgbClr val="000000"/>
                </a:solidFill>
                <a:latin typeface="Courier New" panose="02070309020205020404" pitchFamily="49" charset="0"/>
              </a:rPr>
              <a:t>[0]) );</a:t>
            </a:r>
            <a:endParaRPr lang="zh-TW" altLang="en-US" dirty="0"/>
          </a:p>
        </p:txBody>
      </p:sp>
      <p:sp>
        <p:nvSpPr>
          <p:cNvPr id="6" name="文字方塊 5"/>
          <p:cNvSpPr txBox="1"/>
          <p:nvPr/>
        </p:nvSpPr>
        <p:spPr>
          <a:xfrm>
            <a:off x="7574316" y="3937746"/>
            <a:ext cx="4597221" cy="523220"/>
          </a:xfrm>
          <a:prstGeom prst="rect">
            <a:avLst/>
          </a:prstGeom>
          <a:noFill/>
        </p:spPr>
        <p:txBody>
          <a:bodyPr wrap="none" rtlCol="0">
            <a:spAutoFit/>
          </a:bodyPr>
          <a:lstStyle/>
          <a:p>
            <a:r>
              <a:rPr lang="en-US" altLang="zh-TW" sz="2800" b="1" dirty="0"/>
              <a:t>Illegal for this, multiple driver</a:t>
            </a:r>
            <a:endParaRPr lang="zh-TW" altLang="en-US" sz="2800" b="1" dirty="0"/>
          </a:p>
        </p:txBody>
      </p:sp>
    </p:spTree>
    <p:extLst>
      <p:ext uri="{BB962C8B-B14F-4D97-AF65-F5344CB8AC3E}">
        <p14:creationId xmlns:p14="http://schemas.microsoft.com/office/powerpoint/2010/main" val="108726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A completed Example</a:t>
            </a:r>
            <a:endParaRPr lang="zh-TW" altLang="en-US" dirty="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2870516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a:t>
            </a:r>
            <a:endParaRPr lang="zh-TW" altLang="en-US" dirty="0"/>
          </a:p>
        </p:txBody>
      </p:sp>
      <p:sp>
        <p:nvSpPr>
          <p:cNvPr id="3" name="Content Placeholder 2"/>
          <p:cNvSpPr>
            <a:spLocks noGrp="1"/>
          </p:cNvSpPr>
          <p:nvPr>
            <p:ph idx="1"/>
          </p:nvPr>
        </p:nvSpPr>
        <p:spPr/>
        <p:txBody>
          <a:bodyPr numCol="2">
            <a:normAutofit lnSpcReduction="10000"/>
          </a:bodyPr>
          <a:lstStyle/>
          <a:p>
            <a:pPr marL="0" indent="0">
              <a:buNone/>
            </a:pPr>
            <a:r>
              <a:rPr lang="en-US" altLang="zh-TW" sz="1600" b="1" dirty="0">
                <a:solidFill>
                  <a:srgbClr val="0000FF"/>
                </a:solidFill>
                <a:latin typeface="Courier New" pitchFamily="49" charset="0"/>
                <a:cs typeface="Courier New" pitchFamily="49" charset="0"/>
              </a:rPr>
              <a:t>module</a:t>
            </a:r>
            <a:r>
              <a:rPr lang="en-US" altLang="zh-TW" sz="1600" dirty="0">
                <a:latin typeface="Courier New" pitchFamily="49" charset="0"/>
                <a:cs typeface="Courier New" pitchFamily="49" charset="0"/>
              </a:rPr>
              <a:t> design(</a:t>
            </a:r>
          </a:p>
          <a:p>
            <a:pPr marL="0" indent="0">
              <a:buNone/>
            </a:pPr>
            <a:r>
              <a:rPr lang="en-US" altLang="zh-TW" sz="1600" dirty="0">
                <a:latin typeface="Courier New" pitchFamily="49" charset="0"/>
                <a:cs typeface="Courier New" pitchFamily="49" charset="0"/>
              </a:rPr>
              <a:t>  </a:t>
            </a:r>
            <a:r>
              <a:rPr lang="en-US" altLang="zh-TW" sz="1600" b="1" dirty="0">
                <a:solidFill>
                  <a:srgbClr val="00B050"/>
                </a:solidFill>
                <a:latin typeface="Courier New" pitchFamily="49" charset="0"/>
                <a:cs typeface="Courier New" pitchFamily="49" charset="0"/>
              </a:rPr>
              <a:t>// input</a:t>
            </a:r>
          </a:p>
          <a:p>
            <a:pPr marL="0" indent="0">
              <a:buNone/>
            </a:pP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input</a:t>
            </a:r>
            <a:r>
              <a:rPr lang="en-US" altLang="zh-TW" sz="1600" dirty="0">
                <a:latin typeface="Courier New" pitchFamily="49" charset="0"/>
                <a:cs typeface="Courier New" pitchFamily="49" charset="0"/>
              </a:rPr>
              <a:t> [7:0] </a:t>
            </a:r>
            <a:r>
              <a:rPr lang="en-US" altLang="zh-TW" sz="1600" dirty="0" err="1">
                <a:latin typeface="Courier New" pitchFamily="49" charset="0"/>
                <a:cs typeface="Courier New" pitchFamily="49" charset="0"/>
              </a:rPr>
              <a:t>data_in</a:t>
            </a:r>
            <a:r>
              <a:rPr lang="en-US" altLang="zh-TW" sz="1600" dirty="0">
                <a:latin typeface="Courier New" pitchFamily="49" charset="0"/>
                <a:cs typeface="Courier New" pitchFamily="49" charset="0"/>
              </a:rPr>
              <a:t>,</a:t>
            </a:r>
          </a:p>
          <a:p>
            <a:pPr marL="0" indent="0">
              <a:buNone/>
            </a:pPr>
            <a:r>
              <a:rPr lang="en-US" altLang="zh-TW" sz="1600" dirty="0">
                <a:latin typeface="Courier New" pitchFamily="49" charset="0"/>
                <a:cs typeface="Courier New" pitchFamily="49" charset="0"/>
              </a:rPr>
              <a:t>  </a:t>
            </a:r>
            <a:r>
              <a:rPr lang="en-US" altLang="zh-TW" sz="1600" b="1" dirty="0">
                <a:solidFill>
                  <a:srgbClr val="00B050"/>
                </a:solidFill>
                <a:latin typeface="Courier New" pitchFamily="49" charset="0"/>
                <a:cs typeface="Courier New" pitchFamily="49" charset="0"/>
              </a:rPr>
              <a:t>// system</a:t>
            </a:r>
          </a:p>
          <a:p>
            <a:pPr marL="0" indent="0">
              <a:buNone/>
            </a:pP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input</a:t>
            </a:r>
            <a:r>
              <a:rPr lang="en-US" altLang="zh-TW" sz="1600" dirty="0">
                <a:latin typeface="Courier New" pitchFamily="49" charset="0"/>
                <a:cs typeface="Courier New" pitchFamily="49" charset="0"/>
              </a:rPr>
              <a:t> </a:t>
            </a:r>
            <a:r>
              <a:rPr lang="en-US" altLang="zh-TW" sz="1600" dirty="0" err="1">
                <a:latin typeface="Courier New" pitchFamily="49" charset="0"/>
                <a:cs typeface="Courier New" pitchFamily="49" charset="0"/>
              </a:rPr>
              <a:t>clk_p</a:t>
            </a:r>
            <a:r>
              <a:rPr lang="en-US" altLang="zh-TW" sz="1600" dirty="0">
                <a:latin typeface="Courier New" pitchFamily="49" charset="0"/>
                <a:cs typeface="Courier New" pitchFamily="49" charset="0"/>
              </a:rPr>
              <a:t>,</a:t>
            </a:r>
          </a:p>
          <a:p>
            <a:pPr marL="0" indent="0">
              <a:buNone/>
            </a:pP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input</a:t>
            </a:r>
            <a:r>
              <a:rPr lang="en-US" altLang="zh-TW" sz="1600" dirty="0">
                <a:latin typeface="Courier New" pitchFamily="49" charset="0"/>
                <a:cs typeface="Courier New" pitchFamily="49" charset="0"/>
              </a:rPr>
              <a:t> </a:t>
            </a:r>
            <a:r>
              <a:rPr lang="en-US" altLang="zh-TW" sz="1600" dirty="0" err="1">
                <a:latin typeface="Courier New" pitchFamily="49" charset="0"/>
                <a:cs typeface="Courier New" pitchFamily="49" charset="0"/>
              </a:rPr>
              <a:t>rst_n</a:t>
            </a:r>
            <a:r>
              <a:rPr lang="en-US" altLang="zh-TW" sz="1600" dirty="0">
                <a:latin typeface="Courier New" pitchFamily="49" charset="0"/>
                <a:cs typeface="Courier New" pitchFamily="49" charset="0"/>
              </a:rPr>
              <a:t>,</a:t>
            </a:r>
          </a:p>
          <a:p>
            <a:pPr marL="0" indent="0">
              <a:buNone/>
            </a:pPr>
            <a:r>
              <a:rPr lang="en-US" altLang="zh-TW" sz="1600" dirty="0">
                <a:latin typeface="Courier New" pitchFamily="49" charset="0"/>
                <a:cs typeface="Courier New" pitchFamily="49" charset="0"/>
              </a:rPr>
              <a:t>  </a:t>
            </a:r>
            <a:r>
              <a:rPr lang="en-US" altLang="zh-TW" sz="1600" b="1" dirty="0">
                <a:solidFill>
                  <a:srgbClr val="00B050"/>
                </a:solidFill>
                <a:latin typeface="Courier New" pitchFamily="49" charset="0"/>
                <a:cs typeface="Courier New" pitchFamily="49" charset="0"/>
              </a:rPr>
              <a:t>// output</a:t>
            </a:r>
          </a:p>
          <a:p>
            <a:pPr marL="0" indent="0">
              <a:buNone/>
            </a:pP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output</a:t>
            </a: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logic</a:t>
            </a:r>
            <a:r>
              <a:rPr lang="en-US" altLang="zh-TW" sz="1600" dirty="0">
                <a:latin typeface="Courier New" pitchFamily="49" charset="0"/>
                <a:cs typeface="Courier New" pitchFamily="49" charset="0"/>
              </a:rPr>
              <a:t> [7:0] </a:t>
            </a:r>
            <a:r>
              <a:rPr lang="en-US" altLang="zh-TW" sz="1600" dirty="0" err="1">
                <a:latin typeface="Courier New" pitchFamily="49" charset="0"/>
                <a:cs typeface="Courier New" pitchFamily="49" charset="0"/>
              </a:rPr>
              <a:t>data_out</a:t>
            </a:r>
            <a:endParaRPr lang="en-US" altLang="zh-TW" sz="1600" dirty="0">
              <a:latin typeface="Courier New" pitchFamily="49" charset="0"/>
              <a:cs typeface="Courier New" pitchFamily="49" charset="0"/>
            </a:endParaRPr>
          </a:p>
          <a:p>
            <a:pPr marL="0" indent="0">
              <a:buNone/>
            </a:pPr>
            <a:r>
              <a:rPr lang="en-US" altLang="zh-TW" sz="1600" dirty="0">
                <a:latin typeface="Courier New" pitchFamily="49" charset="0"/>
                <a:cs typeface="Courier New" pitchFamily="49" charset="0"/>
              </a:rPr>
              <a:t>);</a:t>
            </a:r>
          </a:p>
          <a:p>
            <a:pPr marL="0" indent="0">
              <a:buNone/>
            </a:pPr>
            <a:r>
              <a:rPr lang="en-US" altLang="zh-TW" sz="1600" b="1" dirty="0">
                <a:solidFill>
                  <a:srgbClr val="0000FF"/>
                </a:solidFill>
                <a:latin typeface="Courier New" pitchFamily="49" charset="0"/>
                <a:cs typeface="Courier New" pitchFamily="49" charset="0"/>
              </a:rPr>
              <a:t>logic</a:t>
            </a:r>
            <a:r>
              <a:rPr lang="en-US" altLang="zh-TW" sz="1600" dirty="0">
                <a:latin typeface="Courier New" pitchFamily="49" charset="0"/>
                <a:cs typeface="Courier New" pitchFamily="49" charset="0"/>
              </a:rPr>
              <a:t>    [7:0] </a:t>
            </a:r>
            <a:r>
              <a:rPr lang="en-US" altLang="zh-TW" sz="1600" dirty="0" err="1">
                <a:latin typeface="Courier New" pitchFamily="49" charset="0"/>
                <a:cs typeface="Courier New" pitchFamily="49" charset="0"/>
              </a:rPr>
              <a:t>value_w</a:t>
            </a:r>
            <a:r>
              <a:rPr lang="en-US" altLang="zh-TW" sz="1600" dirty="0">
                <a:latin typeface="Courier New" pitchFamily="49" charset="0"/>
                <a:cs typeface="Courier New" pitchFamily="49" charset="0"/>
              </a:rPr>
              <a:t>; </a:t>
            </a:r>
          </a:p>
          <a:p>
            <a:pPr marL="0" indent="0">
              <a:buNone/>
            </a:pPr>
            <a:endParaRPr lang="en-US" altLang="zh-TW" sz="1600" dirty="0">
              <a:latin typeface="Courier New" pitchFamily="49" charset="0"/>
              <a:cs typeface="Courier New" pitchFamily="49" charset="0"/>
            </a:endParaRPr>
          </a:p>
          <a:p>
            <a:pPr marL="0" indent="0">
              <a:buNone/>
            </a:pPr>
            <a:endParaRPr lang="en-US" altLang="zh-TW" sz="1600" dirty="0">
              <a:latin typeface="Courier New" pitchFamily="49" charset="0"/>
              <a:cs typeface="Courier New" pitchFamily="49" charset="0"/>
            </a:endParaRPr>
          </a:p>
          <a:p>
            <a:pPr marL="0" indent="0">
              <a:buNone/>
            </a:pPr>
            <a:endParaRPr lang="en-US" altLang="zh-TW" sz="1600" dirty="0">
              <a:latin typeface="Courier New" pitchFamily="49" charset="0"/>
              <a:cs typeface="Courier New" pitchFamily="49" charset="0"/>
            </a:endParaRPr>
          </a:p>
          <a:p>
            <a:pPr marL="0" indent="0">
              <a:buNone/>
            </a:pPr>
            <a:endParaRPr lang="en-US" altLang="zh-TW" sz="1600" dirty="0">
              <a:latin typeface="Courier New" pitchFamily="49" charset="0"/>
              <a:cs typeface="Courier New" pitchFamily="49" charset="0"/>
            </a:endParaRPr>
          </a:p>
          <a:p>
            <a:pPr marL="0" indent="0">
              <a:buNone/>
            </a:pPr>
            <a:endParaRPr lang="en-US" altLang="zh-TW" sz="1600" dirty="0">
              <a:latin typeface="Courier New" pitchFamily="49" charset="0"/>
              <a:cs typeface="Courier New" pitchFamily="49" charset="0"/>
            </a:endParaRPr>
          </a:p>
          <a:p>
            <a:pPr marL="0" indent="0">
              <a:buNone/>
            </a:pPr>
            <a:endParaRPr lang="en-US" altLang="zh-TW" sz="1600" dirty="0">
              <a:latin typeface="Courier New" pitchFamily="49" charset="0"/>
              <a:cs typeface="Courier New" pitchFamily="49" charset="0"/>
            </a:endParaRPr>
          </a:p>
          <a:p>
            <a:pPr marL="0" indent="0">
              <a:buNone/>
            </a:pPr>
            <a:endParaRPr lang="en-US" altLang="zh-TW" sz="1600" dirty="0">
              <a:latin typeface="Courier New" pitchFamily="49" charset="0"/>
              <a:cs typeface="Courier New" pitchFamily="49" charset="0"/>
            </a:endParaRPr>
          </a:p>
          <a:p>
            <a:pPr marL="0" indent="0">
              <a:buNone/>
            </a:pPr>
            <a:endParaRPr lang="en-US" altLang="zh-TW" sz="1600" dirty="0">
              <a:latin typeface="Courier New" pitchFamily="49" charset="0"/>
              <a:cs typeface="Courier New" pitchFamily="49" charset="0"/>
            </a:endParaRPr>
          </a:p>
          <a:p>
            <a:pPr marL="0" indent="0">
              <a:buNone/>
            </a:pPr>
            <a:endParaRPr lang="en-US" altLang="zh-TW" sz="1600" b="1" dirty="0">
              <a:solidFill>
                <a:srgbClr val="00B050"/>
              </a:solidFill>
              <a:latin typeface="Courier New" pitchFamily="49" charset="0"/>
              <a:cs typeface="Courier New" pitchFamily="49" charset="0"/>
            </a:endParaRPr>
          </a:p>
          <a:p>
            <a:pPr marL="0" indent="0">
              <a:buNone/>
            </a:pPr>
            <a:r>
              <a:rPr lang="en-US" altLang="zh-TW" sz="1600" b="1" dirty="0">
                <a:solidFill>
                  <a:srgbClr val="00B050"/>
                </a:solidFill>
                <a:latin typeface="Courier New" pitchFamily="49" charset="0"/>
                <a:cs typeface="Courier New" pitchFamily="49" charset="0"/>
              </a:rPr>
              <a:t>// combinational circuit</a:t>
            </a:r>
          </a:p>
          <a:p>
            <a:pPr marL="0" indent="0">
              <a:buNone/>
            </a:pPr>
            <a:r>
              <a:rPr lang="en-US" altLang="zh-TW" sz="1600" b="1" dirty="0" err="1">
                <a:solidFill>
                  <a:srgbClr val="0000FF"/>
                </a:solidFill>
                <a:latin typeface="Courier New" pitchFamily="49" charset="0"/>
                <a:cs typeface="Courier New" pitchFamily="49" charset="0"/>
              </a:rPr>
              <a:t>always_comb</a:t>
            </a:r>
            <a:endParaRPr lang="en-US" altLang="zh-TW" sz="1600" b="1" dirty="0">
              <a:solidFill>
                <a:srgbClr val="0000FF"/>
              </a:solidFill>
              <a:latin typeface="Courier New" pitchFamily="49" charset="0"/>
              <a:cs typeface="Courier New" pitchFamily="49" charset="0"/>
            </a:endParaRPr>
          </a:p>
          <a:p>
            <a:pPr marL="0" indent="0">
              <a:buNone/>
            </a:pPr>
            <a:r>
              <a:rPr lang="en-US" altLang="zh-TW" sz="1600" b="1" dirty="0" err="1">
                <a:solidFill>
                  <a:srgbClr val="0000FF"/>
                </a:solidFill>
                <a:latin typeface="Courier New" pitchFamily="49" charset="0"/>
                <a:cs typeface="Courier New" pitchFamily="49" charset="0"/>
              </a:rPr>
              <a:t>beign</a:t>
            </a:r>
            <a:endParaRPr lang="en-US" altLang="zh-TW" sz="1600" b="1" dirty="0">
              <a:solidFill>
                <a:srgbClr val="0000FF"/>
              </a:solidFill>
              <a:latin typeface="Courier New" pitchFamily="49" charset="0"/>
              <a:cs typeface="Courier New" pitchFamily="49" charset="0"/>
            </a:endParaRPr>
          </a:p>
          <a:p>
            <a:pPr marL="0" indent="0">
              <a:buNone/>
            </a:pPr>
            <a:r>
              <a:rPr lang="en-US" altLang="zh-TW" sz="1600" dirty="0">
                <a:latin typeface="Courier New" pitchFamily="49" charset="0"/>
                <a:cs typeface="Courier New" pitchFamily="49" charset="0"/>
              </a:rPr>
              <a:t>  </a:t>
            </a:r>
            <a:r>
              <a:rPr lang="en-US" altLang="zh-TW" sz="1600" dirty="0" err="1">
                <a:latin typeface="Courier New" pitchFamily="49" charset="0"/>
                <a:cs typeface="Courier New" pitchFamily="49" charset="0"/>
              </a:rPr>
              <a:t>value_w</a:t>
            </a:r>
            <a:r>
              <a:rPr lang="en-US" altLang="zh-TW" sz="1600" dirty="0">
                <a:latin typeface="Courier New" pitchFamily="49" charset="0"/>
                <a:cs typeface="Courier New" pitchFamily="49" charset="0"/>
              </a:rPr>
              <a:t> = </a:t>
            </a:r>
            <a:r>
              <a:rPr lang="en-US" altLang="zh-TW" sz="1600" dirty="0" err="1">
                <a:latin typeface="Courier New" pitchFamily="49" charset="0"/>
                <a:cs typeface="Courier New" pitchFamily="49" charset="0"/>
              </a:rPr>
              <a:t>data_in</a:t>
            </a:r>
            <a:r>
              <a:rPr lang="en-US" altLang="zh-TW" sz="1600" dirty="0">
                <a:latin typeface="Courier New" pitchFamily="49" charset="0"/>
                <a:cs typeface="Courier New" pitchFamily="49" charset="0"/>
              </a:rPr>
              <a:t> + 7’d1;</a:t>
            </a:r>
          </a:p>
          <a:p>
            <a:pPr marL="0" indent="0">
              <a:buNone/>
            </a:pPr>
            <a:r>
              <a:rPr lang="en-US" altLang="zh-TW" sz="1600" b="1" dirty="0">
                <a:solidFill>
                  <a:srgbClr val="0000FF"/>
                </a:solidFill>
                <a:latin typeface="Courier New" pitchFamily="49" charset="0"/>
                <a:cs typeface="Courier New" pitchFamily="49" charset="0"/>
              </a:rPr>
              <a:t>end</a:t>
            </a:r>
          </a:p>
          <a:p>
            <a:pPr marL="0" indent="0">
              <a:buNone/>
            </a:pPr>
            <a:r>
              <a:rPr lang="en-US" altLang="zh-TW" sz="1600" b="1" dirty="0">
                <a:solidFill>
                  <a:srgbClr val="00B050"/>
                </a:solidFill>
                <a:latin typeface="Courier New" pitchFamily="49" charset="0"/>
                <a:cs typeface="Courier New" pitchFamily="49" charset="0"/>
              </a:rPr>
              <a:t>// sequential circuit</a:t>
            </a:r>
          </a:p>
          <a:p>
            <a:pPr marL="0" indent="0">
              <a:buNone/>
            </a:pPr>
            <a:r>
              <a:rPr lang="en-US" altLang="zh-TW" sz="1600" b="1" dirty="0" err="1">
                <a:solidFill>
                  <a:srgbClr val="0000FF"/>
                </a:solidFill>
                <a:latin typeface="Courier New" pitchFamily="49" charset="0"/>
                <a:cs typeface="Courier New" pitchFamily="49" charset="0"/>
              </a:rPr>
              <a:t>always_ff</a:t>
            </a:r>
            <a:r>
              <a:rPr lang="en-US" altLang="zh-TW" sz="1600" dirty="0">
                <a:latin typeface="Courier New" pitchFamily="49" charset="0"/>
                <a:cs typeface="Courier New" pitchFamily="49" charset="0"/>
              </a:rPr>
              <a:t>@(</a:t>
            </a:r>
            <a:r>
              <a:rPr lang="en-US" altLang="zh-TW" sz="1600" b="1" dirty="0" err="1">
                <a:solidFill>
                  <a:srgbClr val="0000FF"/>
                </a:solidFill>
                <a:latin typeface="Courier New" pitchFamily="49" charset="0"/>
                <a:cs typeface="Courier New" pitchFamily="49" charset="0"/>
              </a:rPr>
              <a:t>posedge</a:t>
            </a:r>
            <a:r>
              <a:rPr lang="en-US" altLang="zh-TW" sz="1600" dirty="0">
                <a:latin typeface="Courier New" pitchFamily="49" charset="0"/>
                <a:cs typeface="Courier New" pitchFamily="49" charset="0"/>
              </a:rPr>
              <a:t> </a:t>
            </a:r>
            <a:r>
              <a:rPr lang="en-US" altLang="zh-TW" sz="1600" dirty="0" err="1">
                <a:latin typeface="Courier New" pitchFamily="49" charset="0"/>
                <a:cs typeface="Courier New" pitchFamily="49" charset="0"/>
              </a:rPr>
              <a:t>clk_p</a:t>
            </a:r>
            <a:r>
              <a:rPr lang="en-US" altLang="zh-TW" sz="1600" dirty="0">
                <a:latin typeface="Courier New" pitchFamily="49" charset="0"/>
                <a:cs typeface="Courier New" pitchFamily="49" charset="0"/>
              </a:rPr>
              <a:t>, </a:t>
            </a:r>
            <a:r>
              <a:rPr lang="en-US" altLang="zh-TW" sz="1600" b="1" dirty="0" err="1">
                <a:solidFill>
                  <a:srgbClr val="0000FF"/>
                </a:solidFill>
                <a:latin typeface="Courier New" pitchFamily="49" charset="0"/>
                <a:cs typeface="Courier New" pitchFamily="49" charset="0"/>
              </a:rPr>
              <a:t>negedge</a:t>
            </a:r>
            <a:r>
              <a:rPr lang="en-US" altLang="zh-TW" sz="1600" dirty="0">
                <a:latin typeface="Courier New" pitchFamily="49" charset="0"/>
                <a:cs typeface="Courier New" pitchFamily="49" charset="0"/>
              </a:rPr>
              <a:t> </a:t>
            </a:r>
            <a:r>
              <a:rPr lang="en-US" altLang="zh-TW" sz="1600" dirty="0" err="1">
                <a:latin typeface="Courier New" pitchFamily="49" charset="0"/>
                <a:cs typeface="Courier New" pitchFamily="49" charset="0"/>
              </a:rPr>
              <a:t>rst_n</a:t>
            </a:r>
            <a:r>
              <a:rPr lang="en-US" altLang="zh-TW" sz="1600" dirty="0">
                <a:latin typeface="Courier New" pitchFamily="49" charset="0"/>
                <a:cs typeface="Courier New" pitchFamily="49" charset="0"/>
              </a:rPr>
              <a:t>)</a:t>
            </a:r>
          </a:p>
          <a:p>
            <a:pPr marL="0" indent="0">
              <a:buNone/>
            </a:pPr>
            <a:r>
              <a:rPr lang="en-US" altLang="zh-TW" sz="1600" b="1" dirty="0">
                <a:solidFill>
                  <a:srgbClr val="0000FF"/>
                </a:solidFill>
                <a:latin typeface="Courier New" pitchFamily="49" charset="0"/>
                <a:cs typeface="Courier New" pitchFamily="49" charset="0"/>
              </a:rPr>
              <a:t>begin</a:t>
            </a:r>
          </a:p>
          <a:p>
            <a:pPr marL="0" indent="0">
              <a:buNone/>
            </a:pP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if</a:t>
            </a:r>
            <a:r>
              <a:rPr lang="en-US" altLang="zh-TW" sz="1600" dirty="0">
                <a:latin typeface="Courier New" pitchFamily="49" charset="0"/>
                <a:cs typeface="Courier New" pitchFamily="49" charset="0"/>
              </a:rPr>
              <a:t>(~</a:t>
            </a:r>
            <a:r>
              <a:rPr lang="en-US" altLang="zh-TW" sz="1600" dirty="0" err="1">
                <a:latin typeface="Courier New" pitchFamily="49" charset="0"/>
                <a:cs typeface="Courier New" pitchFamily="49" charset="0"/>
              </a:rPr>
              <a:t>rst_n</a:t>
            </a:r>
            <a:r>
              <a:rPr lang="en-US" altLang="zh-TW" sz="1600" dirty="0">
                <a:latin typeface="Courier New" pitchFamily="49" charset="0"/>
                <a:cs typeface="Courier New" pitchFamily="49" charset="0"/>
              </a:rPr>
              <a:t>)</a:t>
            </a:r>
            <a:r>
              <a:rPr lang="en-US" altLang="zh-TW" sz="1600" b="1" dirty="0">
                <a:solidFill>
                  <a:srgbClr val="0000FF"/>
                </a:solidFill>
                <a:latin typeface="Courier New" pitchFamily="49" charset="0"/>
                <a:cs typeface="Courier New" pitchFamily="49" charset="0"/>
              </a:rPr>
              <a:t>begin</a:t>
            </a:r>
          </a:p>
          <a:p>
            <a:pPr marL="0" indent="0">
              <a:buNone/>
            </a:pPr>
            <a:r>
              <a:rPr lang="en-US" altLang="zh-TW" sz="1600" dirty="0">
                <a:latin typeface="Courier New" pitchFamily="49" charset="0"/>
                <a:cs typeface="Courier New" pitchFamily="49" charset="0"/>
              </a:rPr>
              <a:t>    </a:t>
            </a:r>
            <a:r>
              <a:rPr lang="en-US" altLang="zh-TW" sz="1600" dirty="0" err="1">
                <a:latin typeface="Courier New" pitchFamily="49" charset="0"/>
                <a:cs typeface="Courier New" pitchFamily="49" charset="0"/>
              </a:rPr>
              <a:t>data_out</a:t>
            </a:r>
            <a:r>
              <a:rPr lang="en-US" altLang="zh-TW" sz="1600" dirty="0">
                <a:latin typeface="Courier New" pitchFamily="49" charset="0"/>
                <a:cs typeface="Courier New" pitchFamily="49" charset="0"/>
              </a:rPr>
              <a:t> &lt;= 7’d0;</a:t>
            </a:r>
          </a:p>
          <a:p>
            <a:pPr marL="0" indent="0">
              <a:buNone/>
            </a:pP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end else begin</a:t>
            </a:r>
          </a:p>
          <a:p>
            <a:pPr marL="0" indent="0">
              <a:buNone/>
            </a:pPr>
            <a:r>
              <a:rPr lang="en-US" altLang="zh-TW" sz="1600" dirty="0">
                <a:latin typeface="Courier New" pitchFamily="49" charset="0"/>
                <a:cs typeface="Courier New" pitchFamily="49" charset="0"/>
              </a:rPr>
              <a:t>    </a:t>
            </a:r>
            <a:r>
              <a:rPr lang="en-US" altLang="zh-TW" sz="1600" dirty="0" err="1">
                <a:latin typeface="Courier New" pitchFamily="49" charset="0"/>
                <a:cs typeface="Courier New" pitchFamily="49" charset="0"/>
              </a:rPr>
              <a:t>data_out</a:t>
            </a:r>
            <a:r>
              <a:rPr lang="en-US" altLang="zh-TW" sz="1600" dirty="0">
                <a:latin typeface="Courier New" pitchFamily="49" charset="0"/>
                <a:cs typeface="Courier New" pitchFamily="49" charset="0"/>
              </a:rPr>
              <a:t> &lt;= </a:t>
            </a:r>
            <a:r>
              <a:rPr lang="en-US" altLang="zh-TW" sz="1600" dirty="0" err="1">
                <a:latin typeface="Courier New" pitchFamily="49" charset="0"/>
                <a:cs typeface="Courier New" pitchFamily="49" charset="0"/>
              </a:rPr>
              <a:t>value_w</a:t>
            </a:r>
            <a:r>
              <a:rPr lang="en-US" altLang="zh-TW" sz="1600" dirty="0">
                <a:latin typeface="Courier New" pitchFamily="49" charset="0"/>
                <a:cs typeface="Courier New" pitchFamily="49" charset="0"/>
              </a:rPr>
              <a:t>;</a:t>
            </a:r>
          </a:p>
          <a:p>
            <a:pPr marL="0" indent="0">
              <a:buNone/>
            </a:pPr>
            <a:r>
              <a:rPr lang="en-US" altLang="zh-TW" sz="1600" dirty="0">
                <a:latin typeface="Courier New" pitchFamily="49" charset="0"/>
                <a:cs typeface="Courier New" pitchFamily="49" charset="0"/>
              </a:rPr>
              <a:t>  </a:t>
            </a:r>
            <a:r>
              <a:rPr lang="en-US" altLang="zh-TW" sz="1600" b="1" dirty="0">
                <a:solidFill>
                  <a:srgbClr val="0000FF"/>
                </a:solidFill>
                <a:latin typeface="Courier New" pitchFamily="49" charset="0"/>
                <a:cs typeface="Courier New" pitchFamily="49" charset="0"/>
              </a:rPr>
              <a:t>end</a:t>
            </a:r>
          </a:p>
          <a:p>
            <a:pPr marL="0" indent="0">
              <a:buNone/>
            </a:pPr>
            <a:r>
              <a:rPr lang="en-US" altLang="zh-TW" sz="1600" b="1" dirty="0">
                <a:solidFill>
                  <a:srgbClr val="0000FF"/>
                </a:solidFill>
                <a:latin typeface="Courier New" pitchFamily="49" charset="0"/>
                <a:cs typeface="Courier New" pitchFamily="49" charset="0"/>
              </a:rPr>
              <a:t>end</a:t>
            </a:r>
          </a:p>
          <a:p>
            <a:pPr marL="0" indent="0">
              <a:buNone/>
            </a:pPr>
            <a:r>
              <a:rPr lang="en-US" altLang="zh-TW" sz="1600" b="1" dirty="0" err="1">
                <a:solidFill>
                  <a:srgbClr val="0000FF"/>
                </a:solidFill>
                <a:latin typeface="Courier New" pitchFamily="49" charset="0"/>
                <a:cs typeface="Courier New" pitchFamily="49" charset="0"/>
              </a:rPr>
              <a:t>endmodule</a:t>
            </a:r>
            <a:endParaRPr lang="zh-TW" altLang="en-US" sz="1600" b="1" dirty="0">
              <a:solidFill>
                <a:srgbClr val="0000FF"/>
              </a:solidFill>
              <a:latin typeface="Courier New" pitchFamily="49" charset="0"/>
              <a:cs typeface="Courier New" pitchFamily="49" charset="0"/>
            </a:endParaRPr>
          </a:p>
        </p:txBody>
      </p:sp>
      <p:grpSp>
        <p:nvGrpSpPr>
          <p:cNvPr id="4" name="Group 3"/>
          <p:cNvGrpSpPr/>
          <p:nvPr/>
        </p:nvGrpSpPr>
        <p:grpSpPr>
          <a:xfrm>
            <a:off x="1487488" y="4661531"/>
            <a:ext cx="3640330" cy="1269333"/>
            <a:chOff x="1507958" y="4114800"/>
            <a:chExt cx="4892842" cy="2362200"/>
          </a:xfrm>
        </p:grpSpPr>
        <p:sp>
          <p:nvSpPr>
            <p:cNvPr id="5" name="Rectangle 4"/>
            <p:cNvSpPr/>
            <p:nvPr/>
          </p:nvSpPr>
          <p:spPr>
            <a:xfrm>
              <a:off x="1752600" y="4114800"/>
              <a:ext cx="4648200" cy="2362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Module</a:t>
              </a:r>
              <a:endParaRPr kumimoji="0" lang="zh-TW" altLang="en-US" sz="12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sp>
          <p:nvSpPr>
            <p:cNvPr id="6" name="Rectangle 5"/>
            <p:cNvSpPr/>
            <p:nvPr/>
          </p:nvSpPr>
          <p:spPr>
            <a:xfrm>
              <a:off x="4800600" y="4527884"/>
              <a:ext cx="1295400" cy="179671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Sequential logic</a:t>
              </a:r>
              <a:endParaRPr kumimoji="0" lang="zh-TW" altLang="en-US" sz="12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sp>
          <p:nvSpPr>
            <p:cNvPr id="7" name="Rectangle 6"/>
            <p:cNvSpPr/>
            <p:nvPr/>
          </p:nvSpPr>
          <p:spPr>
            <a:xfrm>
              <a:off x="2514600" y="4527884"/>
              <a:ext cx="1828800" cy="179671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Combinational logic</a:t>
              </a:r>
              <a:endParaRPr kumimoji="0" lang="zh-TW" altLang="en-US" sz="12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sp>
          <p:nvSpPr>
            <p:cNvPr id="8" name="Rectangle 7"/>
            <p:cNvSpPr/>
            <p:nvPr/>
          </p:nvSpPr>
          <p:spPr>
            <a:xfrm>
              <a:off x="4904874" y="5943600"/>
              <a:ext cx="1066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Reg.</a:t>
              </a:r>
              <a:endParaRPr kumimoji="0" lang="zh-TW" altLang="en-US"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sp>
          <p:nvSpPr>
            <p:cNvPr id="9" name="Rectangle 8"/>
            <p:cNvSpPr/>
            <p:nvPr/>
          </p:nvSpPr>
          <p:spPr>
            <a:xfrm>
              <a:off x="4904874" y="5604711"/>
              <a:ext cx="1066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Reg.</a:t>
              </a:r>
              <a:endParaRPr kumimoji="0" lang="zh-TW" altLang="en-US"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sp>
          <p:nvSpPr>
            <p:cNvPr id="10" name="Rectangle 9"/>
            <p:cNvSpPr/>
            <p:nvPr/>
          </p:nvSpPr>
          <p:spPr>
            <a:xfrm>
              <a:off x="4904874" y="5265822"/>
              <a:ext cx="1066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Reg.</a:t>
              </a:r>
              <a:endParaRPr kumimoji="0" lang="zh-TW" altLang="en-US"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cxnSp>
          <p:nvCxnSpPr>
            <p:cNvPr id="11" name="Straight Arrow Connector 10"/>
            <p:cNvCxnSpPr>
              <a:stCxn id="7" idx="3"/>
              <a:endCxn id="6" idx="1"/>
            </p:cNvCxnSpPr>
            <p:nvPr/>
          </p:nvCxnSpPr>
          <p:spPr>
            <a:xfrm>
              <a:off x="4343400" y="542624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07958" y="4874794"/>
              <a:ext cx="685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IN</a:t>
              </a:r>
              <a:endParaRPr kumimoji="0" lang="zh-TW" altLang="en-US"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sp>
          <p:nvSpPr>
            <p:cNvPr id="13" name="Rectangle 12"/>
            <p:cNvSpPr/>
            <p:nvPr/>
          </p:nvSpPr>
          <p:spPr>
            <a:xfrm>
              <a:off x="1524000" y="5777163"/>
              <a:ext cx="685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OUT</a:t>
              </a:r>
              <a:endParaRPr kumimoji="0" lang="zh-TW" altLang="en-US" sz="11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p:txBody>
        </p:sp>
        <p:cxnSp>
          <p:nvCxnSpPr>
            <p:cNvPr id="14" name="Straight Arrow Connector 13"/>
            <p:cNvCxnSpPr>
              <a:stCxn id="12" idx="3"/>
            </p:cNvCxnSpPr>
            <p:nvPr/>
          </p:nvCxnSpPr>
          <p:spPr>
            <a:xfrm>
              <a:off x="2193758" y="5041231"/>
              <a:ext cx="32084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3" idx="3"/>
            </p:cNvCxnSpPr>
            <p:nvPr/>
          </p:nvCxnSpPr>
          <p:spPr>
            <a:xfrm flipH="1">
              <a:off x="2209800" y="59436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Slide Number Placeholder 1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17" name="文字方塊 16"/>
          <p:cNvSpPr txBox="1"/>
          <p:nvPr/>
        </p:nvSpPr>
        <p:spPr>
          <a:xfrm>
            <a:off x="5663952" y="572587"/>
            <a:ext cx="5069593" cy="646331"/>
          </a:xfrm>
          <a:prstGeom prst="rect">
            <a:avLst/>
          </a:prstGeom>
          <a:noFill/>
          <a:ln w="38100">
            <a:solidFill>
              <a:srgbClr val="FF000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把</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sequential logic </a:t>
            </a: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和 </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combinational logic </a:t>
            </a: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分開</a:t>
            </a:r>
            <a:endPar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Sequential logic =&gt; </a:t>
            </a: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各種的</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DFF</a:t>
            </a:r>
            <a:r>
              <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，沒有</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logic equation</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1469698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3" end="3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0" end="2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1" end="2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2" end="2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4" end="2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5" end="2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6" end="2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7" end="2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8" end="2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9" end="2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30" end="3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31" end="3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32" end="3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Example</a:t>
            </a:r>
            <a:endParaRPr lang="zh-TW" altLang="en-US" dirty="0"/>
          </a:p>
        </p:txBody>
      </p:sp>
      <p:sp>
        <p:nvSpPr>
          <p:cNvPr id="3" name="Content Placeholder 2"/>
          <p:cNvSpPr>
            <a:spLocks noGrp="1"/>
          </p:cNvSpPr>
          <p:nvPr>
            <p:ph idx="1"/>
          </p:nvPr>
        </p:nvSpPr>
        <p:spPr/>
        <p:txBody>
          <a:bodyPr numCol="2">
            <a:normAutofit fontScale="92500" lnSpcReduction="10000"/>
          </a:bodyPr>
          <a:lstStyle/>
          <a:p>
            <a:pPr marL="0" indent="0">
              <a:buNone/>
            </a:pPr>
            <a:r>
              <a:rPr lang="en-US" altLang="zh-TW" sz="1800" b="1" dirty="0">
                <a:solidFill>
                  <a:srgbClr val="0000FF"/>
                </a:solidFill>
                <a:latin typeface="Consolas" panose="020B0609020204030204" pitchFamily="49" charset="0"/>
                <a:cs typeface="Courier New" pitchFamily="49" charset="0"/>
              </a:rPr>
              <a:t>module</a:t>
            </a:r>
            <a:r>
              <a:rPr lang="en-US" altLang="zh-TW" sz="1800" dirty="0">
                <a:latin typeface="Consolas" panose="020B0609020204030204" pitchFamily="49" charset="0"/>
                <a:cs typeface="Courier New" pitchFamily="49" charset="0"/>
              </a:rPr>
              <a:t> design(</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B050"/>
                </a:solidFill>
                <a:latin typeface="Consolas" panose="020B0609020204030204" pitchFamily="49" charset="0"/>
                <a:cs typeface="Courier New" pitchFamily="49" charset="0"/>
              </a:rPr>
              <a:t>// input</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input</a:t>
            </a:r>
            <a:r>
              <a:rPr lang="en-US" altLang="zh-TW" sz="1800" dirty="0">
                <a:latin typeface="Consolas" panose="020B0609020204030204" pitchFamily="49" charset="0"/>
                <a:cs typeface="Courier New" pitchFamily="49" charset="0"/>
              </a:rPr>
              <a:t> [7:0] </a:t>
            </a:r>
            <a:r>
              <a:rPr lang="en-US" altLang="zh-TW" sz="1800" dirty="0" err="1">
                <a:latin typeface="Consolas" panose="020B0609020204030204" pitchFamily="49" charset="0"/>
                <a:cs typeface="Courier New" pitchFamily="49" charset="0"/>
              </a:rPr>
              <a:t>data_in</a:t>
            </a:r>
            <a:r>
              <a:rPr lang="en-US" altLang="zh-TW" sz="1800" dirty="0">
                <a:latin typeface="Consolas" panose="020B0609020204030204" pitchFamily="49" charset="0"/>
                <a:cs typeface="Courier New" pitchFamily="49" charset="0"/>
              </a:rPr>
              <a:t>,</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B050"/>
                </a:solidFill>
                <a:latin typeface="Consolas" panose="020B0609020204030204" pitchFamily="49" charset="0"/>
                <a:cs typeface="Courier New" pitchFamily="49" charset="0"/>
              </a:rPr>
              <a:t>// system</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input</a:t>
            </a:r>
            <a:r>
              <a:rPr lang="en-US" altLang="zh-TW" sz="1800" dirty="0">
                <a:latin typeface="Consolas" panose="020B0609020204030204" pitchFamily="49" charset="0"/>
                <a:cs typeface="Courier New" pitchFamily="49" charset="0"/>
              </a:rPr>
              <a:t> </a:t>
            </a:r>
            <a:r>
              <a:rPr lang="en-US" altLang="zh-TW" sz="1800" dirty="0" err="1">
                <a:latin typeface="Consolas" panose="020B0609020204030204" pitchFamily="49" charset="0"/>
                <a:cs typeface="Courier New" pitchFamily="49" charset="0"/>
              </a:rPr>
              <a:t>clk_p</a:t>
            </a:r>
            <a:r>
              <a:rPr lang="en-US" altLang="zh-TW" sz="1800" dirty="0">
                <a:latin typeface="Consolas" panose="020B0609020204030204" pitchFamily="49" charset="0"/>
                <a:cs typeface="Courier New" pitchFamily="49" charset="0"/>
              </a:rPr>
              <a:t>,</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input</a:t>
            </a:r>
            <a:r>
              <a:rPr lang="en-US" altLang="zh-TW" sz="1800" dirty="0">
                <a:latin typeface="Consolas" panose="020B0609020204030204" pitchFamily="49" charset="0"/>
                <a:cs typeface="Courier New" pitchFamily="49" charset="0"/>
              </a:rPr>
              <a:t> </a:t>
            </a:r>
            <a:r>
              <a:rPr lang="en-US" altLang="zh-TW" sz="1800" dirty="0" err="1">
                <a:latin typeface="Consolas" panose="020B0609020204030204" pitchFamily="49" charset="0"/>
                <a:cs typeface="Courier New" pitchFamily="49" charset="0"/>
              </a:rPr>
              <a:t>rst_n</a:t>
            </a:r>
            <a:r>
              <a:rPr lang="en-US" altLang="zh-TW" sz="1800" dirty="0">
                <a:latin typeface="Consolas" panose="020B0609020204030204" pitchFamily="49" charset="0"/>
                <a:cs typeface="Courier New" pitchFamily="49" charset="0"/>
              </a:rPr>
              <a:t>,</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B050"/>
                </a:solidFill>
                <a:latin typeface="Consolas" panose="020B0609020204030204" pitchFamily="49" charset="0"/>
                <a:cs typeface="Courier New" pitchFamily="49" charset="0"/>
              </a:rPr>
              <a:t>// output</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output</a:t>
            </a: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logic</a:t>
            </a:r>
            <a:r>
              <a:rPr lang="en-US" altLang="zh-TW" sz="1800" dirty="0">
                <a:latin typeface="Consolas" panose="020B0609020204030204" pitchFamily="49" charset="0"/>
                <a:cs typeface="Courier New" pitchFamily="49" charset="0"/>
              </a:rPr>
              <a:t> [7:0] </a:t>
            </a:r>
            <a:r>
              <a:rPr lang="en-US" altLang="zh-TW" sz="1800" dirty="0" err="1">
                <a:latin typeface="Consolas" panose="020B0609020204030204" pitchFamily="49" charset="0"/>
                <a:cs typeface="Courier New" pitchFamily="49" charset="0"/>
              </a:rPr>
              <a:t>data_out</a:t>
            </a:r>
            <a:endParaRPr lang="en-US" altLang="zh-TW" sz="1800" dirty="0">
              <a:latin typeface="Consolas" panose="020B0609020204030204" pitchFamily="49" charset="0"/>
              <a:cs typeface="Courier New" pitchFamily="49" charset="0"/>
            </a:endParaRPr>
          </a:p>
          <a:p>
            <a:pPr marL="0" indent="0">
              <a:buNone/>
            </a:pPr>
            <a:r>
              <a:rPr lang="en-US" altLang="zh-TW" sz="1800" dirty="0">
                <a:latin typeface="Consolas" panose="020B0609020204030204" pitchFamily="49" charset="0"/>
                <a:cs typeface="Courier New" pitchFamily="49" charset="0"/>
              </a:rPr>
              <a:t>);</a:t>
            </a:r>
          </a:p>
          <a:p>
            <a:pPr marL="0" indent="0">
              <a:buNone/>
            </a:pPr>
            <a:r>
              <a:rPr lang="en-US" altLang="zh-TW" sz="1800" b="1" dirty="0">
                <a:solidFill>
                  <a:srgbClr val="0000FF"/>
                </a:solidFill>
                <a:latin typeface="Consolas" panose="020B0609020204030204" pitchFamily="49" charset="0"/>
                <a:cs typeface="Courier New" pitchFamily="49" charset="0"/>
              </a:rPr>
              <a:t>logic</a:t>
            </a:r>
            <a:r>
              <a:rPr lang="en-US" altLang="zh-TW" sz="1800" dirty="0">
                <a:latin typeface="Consolas" panose="020B0609020204030204" pitchFamily="49" charset="0"/>
                <a:cs typeface="Courier New" pitchFamily="49" charset="0"/>
              </a:rPr>
              <a:t>    [7:0] </a:t>
            </a:r>
            <a:r>
              <a:rPr lang="en-US" altLang="zh-TW" sz="1800" dirty="0" err="1">
                <a:latin typeface="Consolas" panose="020B0609020204030204" pitchFamily="49" charset="0"/>
                <a:cs typeface="Courier New" pitchFamily="49" charset="0"/>
              </a:rPr>
              <a:t>value_w</a:t>
            </a:r>
            <a:r>
              <a:rPr lang="en-US" altLang="zh-TW" sz="1800" dirty="0">
                <a:latin typeface="Consolas" panose="020B0609020204030204" pitchFamily="49" charset="0"/>
                <a:cs typeface="Courier New" pitchFamily="49" charset="0"/>
              </a:rPr>
              <a:t>; </a:t>
            </a: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dirty="0">
              <a:latin typeface="Consolas" panose="020B0609020204030204" pitchFamily="49" charset="0"/>
              <a:cs typeface="Courier New" pitchFamily="49" charset="0"/>
            </a:endParaRPr>
          </a:p>
          <a:p>
            <a:pPr marL="0" indent="0">
              <a:buNone/>
            </a:pPr>
            <a:endParaRPr lang="en-US" altLang="zh-TW" sz="1800" b="1" dirty="0">
              <a:solidFill>
                <a:srgbClr val="00B050"/>
              </a:solidFill>
              <a:latin typeface="Consolas" panose="020B0609020204030204" pitchFamily="49" charset="0"/>
              <a:cs typeface="Courier New" pitchFamily="49" charset="0"/>
            </a:endParaRPr>
          </a:p>
          <a:p>
            <a:pPr marL="0" indent="0">
              <a:buNone/>
            </a:pPr>
            <a:r>
              <a:rPr lang="en-US" altLang="zh-TW" sz="1800" b="1" dirty="0">
                <a:solidFill>
                  <a:srgbClr val="00B050"/>
                </a:solidFill>
                <a:latin typeface="Consolas" panose="020B0609020204030204" pitchFamily="49" charset="0"/>
                <a:cs typeface="Courier New" pitchFamily="49" charset="0"/>
              </a:rPr>
              <a:t>// combinational circuit</a:t>
            </a:r>
          </a:p>
          <a:p>
            <a:pPr marL="0" indent="0">
              <a:buNone/>
            </a:pPr>
            <a:r>
              <a:rPr lang="en-US" altLang="zh-TW" sz="1800" b="1" dirty="0" err="1">
                <a:solidFill>
                  <a:srgbClr val="0000FF"/>
                </a:solidFill>
                <a:latin typeface="Consolas" panose="020B0609020204030204" pitchFamily="49" charset="0"/>
                <a:cs typeface="Courier New" pitchFamily="49" charset="0"/>
              </a:rPr>
              <a:t>always_comb</a:t>
            </a:r>
            <a:endParaRPr lang="en-US" altLang="zh-TW" sz="1800" b="1" dirty="0">
              <a:solidFill>
                <a:srgbClr val="0000FF"/>
              </a:solidFill>
              <a:latin typeface="Consolas" panose="020B0609020204030204" pitchFamily="49" charset="0"/>
              <a:cs typeface="Courier New" pitchFamily="49" charset="0"/>
            </a:endParaRPr>
          </a:p>
          <a:p>
            <a:pPr marL="0" indent="0">
              <a:buNone/>
            </a:pPr>
            <a:r>
              <a:rPr lang="en-US" altLang="zh-TW" sz="1800" b="1" dirty="0" err="1">
                <a:solidFill>
                  <a:srgbClr val="0000FF"/>
                </a:solidFill>
                <a:latin typeface="Consolas" panose="020B0609020204030204" pitchFamily="49" charset="0"/>
                <a:cs typeface="Courier New" pitchFamily="49" charset="0"/>
              </a:rPr>
              <a:t>beign</a:t>
            </a:r>
            <a:endParaRPr lang="en-US" altLang="zh-TW" sz="1800" b="1" dirty="0">
              <a:solidFill>
                <a:srgbClr val="0000FF"/>
              </a:solidFill>
              <a:latin typeface="Consolas" panose="020B0609020204030204" pitchFamily="49" charset="0"/>
              <a:cs typeface="Courier New" pitchFamily="49" charset="0"/>
            </a:endParaRPr>
          </a:p>
          <a:p>
            <a:pPr marL="0" indent="0">
              <a:buNone/>
            </a:pPr>
            <a:r>
              <a:rPr lang="en-US" altLang="zh-TW" sz="1800" dirty="0">
                <a:latin typeface="Consolas" panose="020B0609020204030204" pitchFamily="49" charset="0"/>
                <a:cs typeface="Courier New" pitchFamily="49" charset="0"/>
              </a:rPr>
              <a:t>  </a:t>
            </a:r>
            <a:r>
              <a:rPr lang="en-US" altLang="zh-TW" sz="1800" dirty="0" err="1">
                <a:latin typeface="Consolas" panose="020B0609020204030204" pitchFamily="49" charset="0"/>
                <a:cs typeface="Courier New" pitchFamily="49" charset="0"/>
              </a:rPr>
              <a:t>value_w</a:t>
            </a:r>
            <a:r>
              <a:rPr lang="en-US" altLang="zh-TW" sz="1800" dirty="0">
                <a:latin typeface="Consolas" panose="020B0609020204030204" pitchFamily="49" charset="0"/>
                <a:cs typeface="Courier New" pitchFamily="49" charset="0"/>
              </a:rPr>
              <a:t> = </a:t>
            </a:r>
            <a:r>
              <a:rPr lang="en-US" altLang="zh-TW" sz="1800" dirty="0" err="1">
                <a:latin typeface="Consolas" panose="020B0609020204030204" pitchFamily="49" charset="0"/>
                <a:cs typeface="Courier New" pitchFamily="49" charset="0"/>
              </a:rPr>
              <a:t>data_in</a:t>
            </a:r>
            <a:r>
              <a:rPr lang="en-US" altLang="zh-TW" sz="1800" dirty="0">
                <a:latin typeface="Consolas" panose="020B0609020204030204" pitchFamily="49" charset="0"/>
                <a:cs typeface="Courier New" pitchFamily="49" charset="0"/>
              </a:rPr>
              <a:t> + 7’d1;</a:t>
            </a:r>
          </a:p>
          <a:p>
            <a:pPr marL="0" indent="0">
              <a:buNone/>
            </a:pPr>
            <a:r>
              <a:rPr lang="en-US" altLang="zh-TW" sz="1800" b="1" dirty="0">
                <a:solidFill>
                  <a:srgbClr val="0000FF"/>
                </a:solidFill>
                <a:latin typeface="Consolas" panose="020B0609020204030204" pitchFamily="49" charset="0"/>
                <a:cs typeface="Courier New" pitchFamily="49" charset="0"/>
              </a:rPr>
              <a:t>end</a:t>
            </a:r>
          </a:p>
          <a:p>
            <a:pPr marL="0" indent="0">
              <a:buNone/>
            </a:pPr>
            <a:r>
              <a:rPr lang="en-US" altLang="zh-TW" sz="1800" b="1" dirty="0">
                <a:solidFill>
                  <a:srgbClr val="00B050"/>
                </a:solidFill>
                <a:latin typeface="Consolas" panose="020B0609020204030204" pitchFamily="49" charset="0"/>
                <a:cs typeface="Courier New" pitchFamily="49" charset="0"/>
              </a:rPr>
              <a:t>// sequential circuit</a:t>
            </a:r>
          </a:p>
          <a:p>
            <a:pPr marL="0" indent="0">
              <a:buNone/>
            </a:pPr>
            <a:r>
              <a:rPr lang="en-US" altLang="zh-TW" sz="1800" b="1" dirty="0" err="1">
                <a:solidFill>
                  <a:srgbClr val="0000FF"/>
                </a:solidFill>
                <a:latin typeface="Consolas" panose="020B0609020204030204" pitchFamily="49" charset="0"/>
                <a:cs typeface="Courier New" pitchFamily="49" charset="0"/>
              </a:rPr>
              <a:t>always_ff</a:t>
            </a:r>
            <a:r>
              <a:rPr lang="en-US" altLang="zh-TW" sz="1800" dirty="0">
                <a:latin typeface="Consolas" panose="020B0609020204030204" pitchFamily="49" charset="0"/>
                <a:cs typeface="Courier New" pitchFamily="49" charset="0"/>
              </a:rPr>
              <a:t>@(</a:t>
            </a:r>
            <a:r>
              <a:rPr lang="en-US" altLang="zh-TW" sz="1800" b="1" dirty="0" err="1">
                <a:solidFill>
                  <a:srgbClr val="0000FF"/>
                </a:solidFill>
                <a:latin typeface="Consolas" panose="020B0609020204030204" pitchFamily="49" charset="0"/>
                <a:cs typeface="Courier New" pitchFamily="49" charset="0"/>
              </a:rPr>
              <a:t>posedge</a:t>
            </a:r>
            <a:r>
              <a:rPr lang="en-US" altLang="zh-TW" sz="1800" dirty="0">
                <a:latin typeface="Consolas" panose="020B0609020204030204" pitchFamily="49" charset="0"/>
                <a:cs typeface="Courier New" pitchFamily="49" charset="0"/>
              </a:rPr>
              <a:t> </a:t>
            </a:r>
            <a:r>
              <a:rPr lang="en-US" altLang="zh-TW" sz="1800" dirty="0" err="1">
                <a:latin typeface="Consolas" panose="020B0609020204030204" pitchFamily="49" charset="0"/>
                <a:cs typeface="Courier New" pitchFamily="49" charset="0"/>
              </a:rPr>
              <a:t>clk_p</a:t>
            </a:r>
            <a:r>
              <a:rPr lang="en-US" altLang="zh-TW" sz="1800" dirty="0">
                <a:latin typeface="Consolas" panose="020B0609020204030204" pitchFamily="49" charset="0"/>
                <a:cs typeface="Courier New" pitchFamily="49" charset="0"/>
              </a:rPr>
              <a:t>, </a:t>
            </a:r>
            <a:r>
              <a:rPr lang="en-US" altLang="zh-TW" sz="1800" b="1" dirty="0" err="1">
                <a:solidFill>
                  <a:srgbClr val="0000FF"/>
                </a:solidFill>
                <a:latin typeface="Consolas" panose="020B0609020204030204" pitchFamily="49" charset="0"/>
                <a:cs typeface="Courier New" pitchFamily="49" charset="0"/>
              </a:rPr>
              <a:t>negedge</a:t>
            </a:r>
            <a:r>
              <a:rPr lang="en-US" altLang="zh-TW" sz="1800" dirty="0">
                <a:latin typeface="Consolas" panose="020B0609020204030204" pitchFamily="49" charset="0"/>
                <a:cs typeface="Courier New" pitchFamily="49" charset="0"/>
              </a:rPr>
              <a:t> </a:t>
            </a:r>
            <a:r>
              <a:rPr lang="en-US" altLang="zh-TW" sz="1800" dirty="0" err="1">
                <a:latin typeface="Consolas" panose="020B0609020204030204" pitchFamily="49" charset="0"/>
                <a:cs typeface="Courier New" pitchFamily="49" charset="0"/>
              </a:rPr>
              <a:t>rst_n</a:t>
            </a:r>
            <a:r>
              <a:rPr lang="en-US" altLang="zh-TW" sz="1800" dirty="0">
                <a:latin typeface="Consolas" panose="020B0609020204030204" pitchFamily="49" charset="0"/>
                <a:cs typeface="Courier New" pitchFamily="49" charset="0"/>
              </a:rPr>
              <a:t>)</a:t>
            </a:r>
          </a:p>
          <a:p>
            <a:pPr marL="0" indent="0">
              <a:buNone/>
            </a:pPr>
            <a:r>
              <a:rPr lang="en-US" altLang="zh-TW" sz="1800" b="1" dirty="0">
                <a:solidFill>
                  <a:srgbClr val="0000FF"/>
                </a:solidFill>
                <a:latin typeface="Consolas" panose="020B0609020204030204" pitchFamily="49" charset="0"/>
                <a:cs typeface="Courier New" pitchFamily="49" charset="0"/>
              </a:rPr>
              <a:t>begin</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if</a:t>
            </a:r>
            <a:r>
              <a:rPr lang="en-US" altLang="zh-TW" sz="1800" dirty="0">
                <a:latin typeface="Consolas" panose="020B0609020204030204" pitchFamily="49" charset="0"/>
                <a:cs typeface="Courier New" pitchFamily="49" charset="0"/>
              </a:rPr>
              <a:t>(~</a:t>
            </a:r>
            <a:r>
              <a:rPr lang="en-US" altLang="zh-TW" sz="1800" dirty="0" err="1">
                <a:latin typeface="Consolas" panose="020B0609020204030204" pitchFamily="49" charset="0"/>
                <a:cs typeface="Courier New" pitchFamily="49" charset="0"/>
              </a:rPr>
              <a:t>rst_n</a:t>
            </a:r>
            <a:r>
              <a:rPr lang="en-US" altLang="zh-TW" sz="1800" dirty="0">
                <a:latin typeface="Consolas" panose="020B0609020204030204" pitchFamily="49" charset="0"/>
                <a:cs typeface="Courier New" pitchFamily="49" charset="0"/>
              </a:rPr>
              <a:t>)</a:t>
            </a:r>
            <a:r>
              <a:rPr lang="en-US" altLang="zh-TW" sz="1800" b="1" dirty="0">
                <a:solidFill>
                  <a:srgbClr val="0000FF"/>
                </a:solidFill>
                <a:latin typeface="Consolas" panose="020B0609020204030204" pitchFamily="49" charset="0"/>
                <a:cs typeface="Courier New" pitchFamily="49" charset="0"/>
              </a:rPr>
              <a:t>begin</a:t>
            </a:r>
          </a:p>
          <a:p>
            <a:pPr marL="0" indent="0">
              <a:buNone/>
            </a:pPr>
            <a:r>
              <a:rPr lang="en-US" altLang="zh-TW" sz="1800" dirty="0">
                <a:latin typeface="Consolas" panose="020B0609020204030204" pitchFamily="49" charset="0"/>
                <a:cs typeface="Courier New" pitchFamily="49" charset="0"/>
              </a:rPr>
              <a:t>    </a:t>
            </a:r>
            <a:r>
              <a:rPr lang="en-US" altLang="zh-TW" sz="1800" dirty="0" err="1">
                <a:latin typeface="Consolas" panose="020B0609020204030204" pitchFamily="49" charset="0"/>
                <a:cs typeface="Courier New" pitchFamily="49" charset="0"/>
              </a:rPr>
              <a:t>data_out</a:t>
            </a:r>
            <a:r>
              <a:rPr lang="en-US" altLang="zh-TW" sz="1800" dirty="0">
                <a:latin typeface="Consolas" panose="020B0609020204030204" pitchFamily="49" charset="0"/>
                <a:cs typeface="Courier New" pitchFamily="49" charset="0"/>
              </a:rPr>
              <a:t> &lt;= 7’d0;</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end else begin</a:t>
            </a:r>
          </a:p>
          <a:p>
            <a:pPr marL="0" indent="0">
              <a:buNone/>
            </a:pPr>
            <a:r>
              <a:rPr lang="en-US" altLang="zh-TW" sz="1800" dirty="0">
                <a:latin typeface="Consolas" panose="020B0609020204030204" pitchFamily="49" charset="0"/>
                <a:cs typeface="Courier New" pitchFamily="49" charset="0"/>
              </a:rPr>
              <a:t>    </a:t>
            </a:r>
            <a:r>
              <a:rPr lang="en-US" altLang="zh-TW" sz="1800" dirty="0" err="1">
                <a:latin typeface="Consolas" panose="020B0609020204030204" pitchFamily="49" charset="0"/>
                <a:cs typeface="Courier New" pitchFamily="49" charset="0"/>
              </a:rPr>
              <a:t>data_out</a:t>
            </a:r>
            <a:r>
              <a:rPr lang="en-US" altLang="zh-TW" sz="1800" dirty="0">
                <a:latin typeface="Consolas" panose="020B0609020204030204" pitchFamily="49" charset="0"/>
                <a:cs typeface="Courier New" pitchFamily="49" charset="0"/>
              </a:rPr>
              <a:t> &lt;= </a:t>
            </a:r>
            <a:r>
              <a:rPr lang="en-US" altLang="zh-TW" sz="1800" dirty="0" err="1">
                <a:latin typeface="Consolas" panose="020B0609020204030204" pitchFamily="49" charset="0"/>
                <a:cs typeface="Courier New" pitchFamily="49" charset="0"/>
              </a:rPr>
              <a:t>value_w</a:t>
            </a:r>
            <a:r>
              <a:rPr lang="en-US" altLang="zh-TW" sz="1800" dirty="0">
                <a:latin typeface="Consolas" panose="020B0609020204030204" pitchFamily="49" charset="0"/>
                <a:cs typeface="Courier New" pitchFamily="49" charset="0"/>
              </a:rPr>
              <a:t>;</a:t>
            </a:r>
          </a:p>
          <a:p>
            <a:pPr marL="0" indent="0">
              <a:buNone/>
            </a:pPr>
            <a:r>
              <a:rPr lang="en-US" altLang="zh-TW" sz="1800" dirty="0">
                <a:latin typeface="Consolas" panose="020B0609020204030204" pitchFamily="49" charset="0"/>
                <a:cs typeface="Courier New" pitchFamily="49" charset="0"/>
              </a:rPr>
              <a:t>  </a:t>
            </a:r>
            <a:r>
              <a:rPr lang="en-US" altLang="zh-TW" sz="1800" b="1" dirty="0">
                <a:solidFill>
                  <a:srgbClr val="0000FF"/>
                </a:solidFill>
                <a:latin typeface="Consolas" panose="020B0609020204030204" pitchFamily="49" charset="0"/>
                <a:cs typeface="Courier New" pitchFamily="49" charset="0"/>
              </a:rPr>
              <a:t>end</a:t>
            </a:r>
          </a:p>
          <a:p>
            <a:pPr marL="0" indent="0">
              <a:buNone/>
            </a:pPr>
            <a:r>
              <a:rPr lang="en-US" altLang="zh-TW" sz="1800" b="1" dirty="0">
                <a:solidFill>
                  <a:srgbClr val="0000FF"/>
                </a:solidFill>
                <a:latin typeface="Consolas" panose="020B0609020204030204" pitchFamily="49" charset="0"/>
                <a:cs typeface="Courier New" pitchFamily="49" charset="0"/>
              </a:rPr>
              <a:t>end</a:t>
            </a:r>
          </a:p>
          <a:p>
            <a:pPr marL="0" indent="0">
              <a:buNone/>
            </a:pPr>
            <a:r>
              <a:rPr lang="en-US" altLang="zh-TW" sz="1800" b="1" dirty="0" err="1">
                <a:solidFill>
                  <a:srgbClr val="0000FF"/>
                </a:solidFill>
                <a:latin typeface="Consolas" panose="020B0609020204030204" pitchFamily="49" charset="0"/>
                <a:cs typeface="Courier New" pitchFamily="49" charset="0"/>
              </a:rPr>
              <a:t>endmodule</a:t>
            </a:r>
            <a:endParaRPr lang="zh-TW" altLang="en-US" sz="1800" b="1" dirty="0">
              <a:solidFill>
                <a:srgbClr val="0000FF"/>
              </a:solidFill>
              <a:latin typeface="Consolas" panose="020B0609020204030204" pitchFamily="49" charset="0"/>
              <a:cs typeface="Courier New" pitchFamily="49" charset="0"/>
            </a:endParaRPr>
          </a:p>
        </p:txBody>
      </p:sp>
      <p:grpSp>
        <p:nvGrpSpPr>
          <p:cNvPr id="4" name="Group 3"/>
          <p:cNvGrpSpPr/>
          <p:nvPr/>
        </p:nvGrpSpPr>
        <p:grpSpPr>
          <a:xfrm>
            <a:off x="1487488" y="4661531"/>
            <a:ext cx="3640330" cy="1269333"/>
            <a:chOff x="1507958" y="4114800"/>
            <a:chExt cx="4892842" cy="2362200"/>
          </a:xfrm>
        </p:grpSpPr>
        <p:sp>
          <p:nvSpPr>
            <p:cNvPr id="5" name="Rectangle 4"/>
            <p:cNvSpPr/>
            <p:nvPr/>
          </p:nvSpPr>
          <p:spPr>
            <a:xfrm>
              <a:off x="1752600" y="4114800"/>
              <a:ext cx="4648200" cy="2362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200" dirty="0">
                  <a:solidFill>
                    <a:schemeClr val="tx1"/>
                  </a:solidFill>
                  <a:latin typeface="Arial Unicode MS" pitchFamily="34" charset="-120"/>
                  <a:ea typeface="Arial Unicode MS" pitchFamily="34" charset="-120"/>
                  <a:cs typeface="Arial Unicode MS" pitchFamily="34" charset="-120"/>
                </a:rPr>
                <a:t>Module</a:t>
              </a:r>
              <a:endParaRPr lang="zh-TW" altLang="en-US" sz="1200" dirty="0">
                <a:solidFill>
                  <a:schemeClr val="tx1"/>
                </a:solidFill>
                <a:latin typeface="Arial Unicode MS" pitchFamily="34" charset="-120"/>
                <a:ea typeface="Arial Unicode MS" pitchFamily="34" charset="-120"/>
                <a:cs typeface="Arial Unicode MS" pitchFamily="34" charset="-120"/>
              </a:endParaRPr>
            </a:p>
          </p:txBody>
        </p:sp>
        <p:sp>
          <p:nvSpPr>
            <p:cNvPr id="6" name="Rectangle 5"/>
            <p:cNvSpPr/>
            <p:nvPr/>
          </p:nvSpPr>
          <p:spPr>
            <a:xfrm>
              <a:off x="4800600" y="4527884"/>
              <a:ext cx="1295400" cy="179671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200" dirty="0">
                  <a:solidFill>
                    <a:schemeClr val="tx1"/>
                  </a:solidFill>
                  <a:latin typeface="Arial Unicode MS" pitchFamily="34" charset="-120"/>
                  <a:ea typeface="Arial Unicode MS" pitchFamily="34" charset="-120"/>
                  <a:cs typeface="Arial Unicode MS" pitchFamily="34" charset="-120"/>
                </a:rPr>
                <a:t>Sequential logic</a:t>
              </a:r>
              <a:endParaRPr lang="zh-TW" altLang="en-US" sz="1200" dirty="0">
                <a:solidFill>
                  <a:schemeClr val="tx1"/>
                </a:solidFill>
                <a:latin typeface="Arial Unicode MS" pitchFamily="34" charset="-120"/>
                <a:ea typeface="Arial Unicode MS" pitchFamily="34" charset="-120"/>
                <a:cs typeface="Arial Unicode MS" pitchFamily="34" charset="-120"/>
              </a:endParaRPr>
            </a:p>
          </p:txBody>
        </p:sp>
        <p:sp>
          <p:nvSpPr>
            <p:cNvPr id="7" name="Rectangle 6"/>
            <p:cNvSpPr/>
            <p:nvPr/>
          </p:nvSpPr>
          <p:spPr>
            <a:xfrm>
              <a:off x="2514600" y="4527884"/>
              <a:ext cx="1828800" cy="1796716"/>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zh-TW" sz="1200" dirty="0">
                  <a:solidFill>
                    <a:schemeClr val="tx1"/>
                  </a:solidFill>
                  <a:latin typeface="Arial Unicode MS" pitchFamily="34" charset="-120"/>
                  <a:ea typeface="Arial Unicode MS" pitchFamily="34" charset="-120"/>
                  <a:cs typeface="Arial Unicode MS" pitchFamily="34" charset="-120"/>
                </a:rPr>
                <a:t>Combinational logic</a:t>
              </a:r>
              <a:endParaRPr lang="zh-TW" altLang="en-US" sz="1200" dirty="0">
                <a:solidFill>
                  <a:schemeClr val="tx1"/>
                </a:solidFill>
                <a:latin typeface="Arial Unicode MS" pitchFamily="34" charset="-120"/>
                <a:ea typeface="Arial Unicode MS" pitchFamily="34" charset="-120"/>
                <a:cs typeface="Arial Unicode MS" pitchFamily="34" charset="-120"/>
              </a:endParaRPr>
            </a:p>
          </p:txBody>
        </p:sp>
        <p:sp>
          <p:nvSpPr>
            <p:cNvPr id="8" name="Rectangle 7"/>
            <p:cNvSpPr/>
            <p:nvPr/>
          </p:nvSpPr>
          <p:spPr>
            <a:xfrm>
              <a:off x="4904874" y="5943600"/>
              <a:ext cx="1066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Arial Unicode MS" pitchFamily="34" charset="-120"/>
                  <a:ea typeface="Arial Unicode MS" pitchFamily="34" charset="-120"/>
                  <a:cs typeface="Arial Unicode MS" pitchFamily="34" charset="-120"/>
                </a:rPr>
                <a:t>Reg.</a:t>
              </a:r>
              <a:endParaRPr lang="zh-TW" altLang="en-US" sz="1100" dirty="0">
                <a:solidFill>
                  <a:schemeClr val="tx1"/>
                </a:solidFill>
                <a:latin typeface="Arial Unicode MS" pitchFamily="34" charset="-120"/>
                <a:ea typeface="Arial Unicode MS" pitchFamily="34" charset="-120"/>
                <a:cs typeface="Arial Unicode MS" pitchFamily="34" charset="-120"/>
              </a:endParaRPr>
            </a:p>
          </p:txBody>
        </p:sp>
        <p:sp>
          <p:nvSpPr>
            <p:cNvPr id="9" name="Rectangle 8"/>
            <p:cNvSpPr/>
            <p:nvPr/>
          </p:nvSpPr>
          <p:spPr>
            <a:xfrm>
              <a:off x="4904874" y="5604711"/>
              <a:ext cx="1066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Arial Unicode MS" pitchFamily="34" charset="-120"/>
                  <a:ea typeface="Arial Unicode MS" pitchFamily="34" charset="-120"/>
                  <a:cs typeface="Arial Unicode MS" pitchFamily="34" charset="-120"/>
                </a:rPr>
                <a:t>Reg.</a:t>
              </a:r>
              <a:endParaRPr lang="zh-TW" altLang="en-US" sz="1100" dirty="0">
                <a:solidFill>
                  <a:schemeClr val="tx1"/>
                </a:solidFill>
                <a:latin typeface="Arial Unicode MS" pitchFamily="34" charset="-120"/>
                <a:ea typeface="Arial Unicode MS" pitchFamily="34" charset="-120"/>
                <a:cs typeface="Arial Unicode MS" pitchFamily="34" charset="-120"/>
              </a:endParaRPr>
            </a:p>
          </p:txBody>
        </p:sp>
        <p:sp>
          <p:nvSpPr>
            <p:cNvPr id="10" name="Rectangle 9"/>
            <p:cNvSpPr/>
            <p:nvPr/>
          </p:nvSpPr>
          <p:spPr>
            <a:xfrm>
              <a:off x="4904874" y="5265822"/>
              <a:ext cx="1066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Arial Unicode MS" pitchFamily="34" charset="-120"/>
                  <a:ea typeface="Arial Unicode MS" pitchFamily="34" charset="-120"/>
                  <a:cs typeface="Arial Unicode MS" pitchFamily="34" charset="-120"/>
                </a:rPr>
                <a:t>Reg.</a:t>
              </a:r>
              <a:endParaRPr lang="zh-TW" altLang="en-US" sz="1100" dirty="0">
                <a:solidFill>
                  <a:schemeClr val="tx1"/>
                </a:solidFill>
                <a:latin typeface="Arial Unicode MS" pitchFamily="34" charset="-120"/>
                <a:ea typeface="Arial Unicode MS" pitchFamily="34" charset="-120"/>
                <a:cs typeface="Arial Unicode MS" pitchFamily="34" charset="-120"/>
              </a:endParaRPr>
            </a:p>
          </p:txBody>
        </p:sp>
        <p:cxnSp>
          <p:nvCxnSpPr>
            <p:cNvPr id="11" name="Straight Arrow Connector 10"/>
            <p:cNvCxnSpPr>
              <a:stCxn id="7" idx="3"/>
              <a:endCxn id="6" idx="1"/>
            </p:cNvCxnSpPr>
            <p:nvPr/>
          </p:nvCxnSpPr>
          <p:spPr>
            <a:xfrm>
              <a:off x="4343400" y="5426242"/>
              <a:ext cx="457200" cy="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07958" y="4874794"/>
              <a:ext cx="685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Arial Unicode MS" pitchFamily="34" charset="-120"/>
                  <a:ea typeface="Arial Unicode MS" pitchFamily="34" charset="-120"/>
                  <a:cs typeface="Arial Unicode MS" pitchFamily="34" charset="-120"/>
                </a:rPr>
                <a:t>IN</a:t>
              </a:r>
              <a:endParaRPr lang="zh-TW" altLang="en-US" sz="1100" dirty="0">
                <a:solidFill>
                  <a:schemeClr val="tx1"/>
                </a:solidFill>
                <a:latin typeface="Arial Unicode MS" pitchFamily="34" charset="-120"/>
                <a:ea typeface="Arial Unicode MS" pitchFamily="34" charset="-120"/>
                <a:cs typeface="Arial Unicode MS" pitchFamily="34" charset="-120"/>
              </a:endParaRPr>
            </a:p>
          </p:txBody>
        </p:sp>
        <p:sp>
          <p:nvSpPr>
            <p:cNvPr id="13" name="Rectangle 12"/>
            <p:cNvSpPr/>
            <p:nvPr/>
          </p:nvSpPr>
          <p:spPr>
            <a:xfrm>
              <a:off x="1524000" y="5777163"/>
              <a:ext cx="685800" cy="33287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Arial Unicode MS" pitchFamily="34" charset="-120"/>
                  <a:ea typeface="Arial Unicode MS" pitchFamily="34" charset="-120"/>
                  <a:cs typeface="Arial Unicode MS" pitchFamily="34" charset="-120"/>
                </a:rPr>
                <a:t>OUT</a:t>
              </a:r>
              <a:endParaRPr lang="zh-TW" altLang="en-US" sz="1100" dirty="0">
                <a:solidFill>
                  <a:schemeClr val="tx1"/>
                </a:solidFill>
                <a:latin typeface="Arial Unicode MS" pitchFamily="34" charset="-120"/>
                <a:ea typeface="Arial Unicode MS" pitchFamily="34" charset="-120"/>
                <a:cs typeface="Arial Unicode MS" pitchFamily="34" charset="-120"/>
              </a:endParaRPr>
            </a:p>
          </p:txBody>
        </p:sp>
        <p:cxnSp>
          <p:nvCxnSpPr>
            <p:cNvPr id="14" name="Straight Arrow Connector 13"/>
            <p:cNvCxnSpPr>
              <a:stCxn id="12" idx="3"/>
            </p:cNvCxnSpPr>
            <p:nvPr/>
          </p:nvCxnSpPr>
          <p:spPr>
            <a:xfrm>
              <a:off x="2193758" y="5041231"/>
              <a:ext cx="320842"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13" idx="3"/>
            </p:cNvCxnSpPr>
            <p:nvPr/>
          </p:nvCxnSpPr>
          <p:spPr>
            <a:xfrm flipH="1">
              <a:off x="2209800" y="5943600"/>
              <a:ext cx="304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Slide Number Placeholder 15"/>
          <p:cNvSpPr>
            <a:spLocks noGrp="1"/>
          </p:cNvSpPr>
          <p:nvPr>
            <p:ph type="sldNum" sz="quarter" idx="12"/>
          </p:nvPr>
        </p:nvSpPr>
        <p:spPr/>
        <p:txBody>
          <a:bodyPr/>
          <a:lstStyle/>
          <a:p>
            <a:fld id="{B6F15528-21DE-4FAA-801E-634DDDAF4B2B}" type="slidenum">
              <a:rPr lang="en-US" smtClean="0"/>
              <a:pPr/>
              <a:t>34</a:t>
            </a:fld>
            <a:endParaRPr lang="en-US"/>
          </a:p>
        </p:txBody>
      </p:sp>
      <p:sp>
        <p:nvSpPr>
          <p:cNvPr id="17" name="文字方塊 16"/>
          <p:cNvSpPr txBox="1"/>
          <p:nvPr/>
        </p:nvSpPr>
        <p:spPr>
          <a:xfrm>
            <a:off x="5951984" y="620688"/>
            <a:ext cx="4821063" cy="646331"/>
          </a:xfrm>
          <a:prstGeom prst="rect">
            <a:avLst/>
          </a:prstGeom>
          <a:noFill/>
          <a:ln w="38100">
            <a:solidFill>
              <a:srgbClr val="FF0000"/>
            </a:solidFill>
          </a:ln>
        </p:spPr>
        <p:txBody>
          <a:bodyPr wrap="none" rtlCol="0">
            <a:spAutoFit/>
          </a:bodyPr>
          <a:lstStyle/>
          <a:p>
            <a:r>
              <a:rPr lang="en-US" altLang="zh-TW" dirty="0"/>
              <a:t>Separate combinational logic and sequential logic</a:t>
            </a:r>
          </a:p>
          <a:p>
            <a:r>
              <a:rPr lang="en-US" altLang="zh-TW" dirty="0"/>
              <a:t>Sequential logic: only DFF</a:t>
            </a:r>
            <a:endParaRPr lang="zh-TW" altLang="en-US" dirty="0"/>
          </a:p>
        </p:txBody>
      </p:sp>
    </p:spTree>
    <p:extLst>
      <p:ext uri="{BB962C8B-B14F-4D97-AF65-F5344CB8AC3E}">
        <p14:creationId xmlns:p14="http://schemas.microsoft.com/office/powerpoint/2010/main" val="16635830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3" end="3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9" end="1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20" end="2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21" end="2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22" end="2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23" end="2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24" end="2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25" end="25"/>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26" end="26"/>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27" end="2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8" end="2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9" end="2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30" end="3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31" end="3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32" end="3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Simple </a:t>
            </a:r>
            <a:r>
              <a:rPr lang="en-US" altLang="zh-TW" dirty="0" err="1"/>
              <a:t>testbench</a:t>
            </a:r>
            <a:endParaRPr lang="zh-TW" altLang="en-US" dirty="0"/>
          </a:p>
        </p:txBody>
      </p:sp>
      <p:sp>
        <p:nvSpPr>
          <p:cNvPr id="3" name="Content Placeholder 2"/>
          <p:cNvSpPr>
            <a:spLocks noGrp="1"/>
          </p:cNvSpPr>
          <p:nvPr>
            <p:ph idx="1"/>
          </p:nvPr>
        </p:nvSpPr>
        <p:spPr>
          <a:xfrm>
            <a:off x="767408" y="1243783"/>
            <a:ext cx="8587680" cy="5112568"/>
          </a:xfrm>
        </p:spPr>
        <p:txBody>
          <a:bodyPr numCol="2">
            <a:noAutofit/>
          </a:bodyPr>
          <a:lstStyle/>
          <a:p>
            <a:pPr marL="0" indent="0">
              <a:buNone/>
            </a:pPr>
            <a:r>
              <a:rPr lang="en-US" altLang="zh-TW" sz="1200" b="1" dirty="0">
                <a:solidFill>
                  <a:schemeClr val="accent6">
                    <a:lumMod val="75000"/>
                  </a:schemeClr>
                </a:solidFill>
                <a:latin typeface="Consolas" panose="020B0609020204030204" pitchFamily="49" charset="0"/>
                <a:cs typeface="Courier New" pitchFamily="49" charset="0"/>
              </a:rPr>
              <a:t>`timescale </a:t>
            </a:r>
            <a:r>
              <a:rPr lang="en-US" altLang="zh-TW" sz="1200" dirty="0">
                <a:latin typeface="Consolas" panose="020B0609020204030204" pitchFamily="49" charset="0"/>
                <a:cs typeface="Courier New" pitchFamily="49" charset="0"/>
              </a:rPr>
              <a:t>1ns/1ps //time resolution</a:t>
            </a:r>
            <a:endParaRPr lang="en-US" altLang="zh-TW" sz="1200" b="1" dirty="0">
              <a:solidFill>
                <a:schemeClr val="accent6">
                  <a:lumMod val="75000"/>
                </a:schemeClr>
              </a:solidFill>
              <a:latin typeface="Consolas" panose="020B0609020204030204" pitchFamily="49" charset="0"/>
              <a:cs typeface="Courier New" pitchFamily="49" charset="0"/>
            </a:endParaRPr>
          </a:p>
          <a:p>
            <a:pPr marL="0" indent="0">
              <a:buNone/>
            </a:pPr>
            <a:endParaRPr lang="en-US" altLang="zh-TW" sz="1200" b="1" dirty="0">
              <a:solidFill>
                <a:schemeClr val="accent6">
                  <a:lumMod val="75000"/>
                </a:schemeClr>
              </a:solidFill>
              <a:latin typeface="Consolas" panose="020B0609020204030204" pitchFamily="49" charset="0"/>
              <a:cs typeface="Courier New" pitchFamily="49" charset="0"/>
            </a:endParaRPr>
          </a:p>
          <a:p>
            <a:pPr marL="0" indent="0">
              <a:buNone/>
            </a:pPr>
            <a:r>
              <a:rPr lang="en-US" altLang="zh-TW" sz="1200" b="1" dirty="0">
                <a:solidFill>
                  <a:schemeClr val="accent6">
                    <a:lumMod val="75000"/>
                  </a:schemeClr>
                </a:solidFill>
                <a:latin typeface="Consolas" panose="020B0609020204030204" pitchFamily="49" charset="0"/>
                <a:cs typeface="Courier New" pitchFamily="49" charset="0"/>
              </a:rPr>
              <a:t>`include </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design.v</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chemeClr val="accent6">
                    <a:lumMod val="75000"/>
                  </a:schemeClr>
                </a:solidFill>
                <a:latin typeface="Consolas" panose="020B0609020204030204" pitchFamily="49" charset="0"/>
                <a:cs typeface="Courier New" pitchFamily="49" charset="0"/>
              </a:rPr>
              <a:t>`include </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pattern.v</a:t>
            </a:r>
            <a:r>
              <a:rPr lang="en-US" altLang="zh-TW" sz="1200" dirty="0">
                <a:latin typeface="Consolas" panose="020B0609020204030204" pitchFamily="49" charset="0"/>
                <a:cs typeface="Courier New" pitchFamily="49" charset="0"/>
              </a:rPr>
              <a:t>”</a:t>
            </a:r>
          </a:p>
          <a:p>
            <a:pPr marL="0" indent="0">
              <a:buNone/>
            </a:pPr>
            <a:endParaRPr lang="en-US" altLang="zh-TW" sz="1200" b="1" dirty="0">
              <a:solidFill>
                <a:srgbClr val="0000FF"/>
              </a:solidFill>
              <a:latin typeface="Consolas" panose="020B0609020204030204" pitchFamily="49" charset="0"/>
              <a:cs typeface="Courier New" pitchFamily="49" charset="0"/>
            </a:endParaRPr>
          </a:p>
          <a:p>
            <a:pPr marL="0" indent="0">
              <a:buNone/>
            </a:pPr>
            <a:r>
              <a:rPr lang="en-US" altLang="zh-TW" sz="1200" b="1" dirty="0">
                <a:solidFill>
                  <a:srgbClr val="0000FF"/>
                </a:solidFill>
                <a:latin typeface="Consolas" panose="020B0609020204030204" pitchFamily="49" charset="0"/>
                <a:cs typeface="Courier New" pitchFamily="49" charset="0"/>
              </a:rPr>
              <a:t>module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testbench</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B050"/>
                </a:solidFill>
                <a:latin typeface="Consolas" panose="020B0609020204030204" pitchFamily="49" charset="0"/>
                <a:cs typeface="Courier New" pitchFamily="49" charset="0"/>
              </a:rPr>
              <a:t>// inter connection wire</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[7:0] </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[7:0] </a:t>
            </a:r>
            <a:r>
              <a:rPr lang="en-US" altLang="zh-TW" sz="1200" dirty="0" err="1">
                <a:latin typeface="Consolas" panose="020B0609020204030204" pitchFamily="49" charset="0"/>
                <a:cs typeface="Courier New" pitchFamily="49" charset="0"/>
              </a:rPr>
              <a:t>data_out</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B050"/>
                </a:solidFill>
                <a:latin typeface="Consolas" panose="020B0609020204030204" pitchFamily="49" charset="0"/>
                <a:cs typeface="Courier New" pitchFamily="49" charset="0"/>
              </a:rPr>
              <a:t>// connection</a:t>
            </a:r>
            <a:r>
              <a:rPr lang="en-US" altLang="zh-TW" sz="1200" dirty="0">
                <a:solidFill>
                  <a:srgbClr val="00B050"/>
                </a:solidFill>
                <a:latin typeface="Consolas" panose="020B0609020204030204" pitchFamily="49" charset="0"/>
                <a:cs typeface="Courier New" pitchFamily="49" charset="0"/>
              </a:rPr>
              <a:t>, test pattern</a:t>
            </a:r>
          </a:p>
          <a:p>
            <a:pPr marL="0" indent="0">
              <a:buNone/>
            </a:pPr>
            <a:r>
              <a:rPr lang="en-US" altLang="zh-TW" sz="1200" dirty="0">
                <a:latin typeface="Consolas" panose="020B0609020204030204" pitchFamily="49" charset="0"/>
                <a:cs typeface="Courier New" pitchFamily="49" charset="0"/>
              </a:rPr>
              <a:t>pattern </a:t>
            </a:r>
            <a:r>
              <a:rPr lang="en-US" altLang="zh-TW" sz="1200" dirty="0" err="1">
                <a:latin typeface="Consolas" panose="020B0609020204030204" pitchFamily="49" charset="0"/>
                <a:cs typeface="Courier New" pitchFamily="49" charset="0"/>
              </a:rPr>
              <a:t>U_pattern</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 </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 </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 </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data_out</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data_out</a:t>
            </a:r>
            <a:r>
              <a:rPr lang="en-US" altLang="zh-TW" sz="1200" dirty="0">
                <a:latin typeface="Consolas" panose="020B0609020204030204" pitchFamily="49" charset="0"/>
                <a:cs typeface="Courier New" pitchFamily="49" charset="0"/>
              </a:rPr>
              <a:t>));</a:t>
            </a:r>
          </a:p>
          <a:p>
            <a:pPr marL="0" indent="0">
              <a:buNone/>
            </a:pPr>
            <a:r>
              <a:rPr lang="en-US" altLang="zh-TW" sz="1200" dirty="0">
                <a:solidFill>
                  <a:srgbClr val="00B050"/>
                </a:solidFill>
                <a:latin typeface="Consolas" panose="020B0609020204030204" pitchFamily="49" charset="0"/>
                <a:cs typeface="Courier New" pitchFamily="49" charset="0"/>
              </a:rPr>
              <a:t>//</a:t>
            </a:r>
            <a:r>
              <a:rPr lang="en-US" altLang="zh-TW" sz="1200" b="1" dirty="0">
                <a:solidFill>
                  <a:srgbClr val="00B050"/>
                </a:solidFill>
                <a:latin typeface="Consolas" panose="020B0609020204030204" pitchFamily="49" charset="0"/>
                <a:cs typeface="Courier New" pitchFamily="49" charset="0"/>
              </a:rPr>
              <a:t>my design</a:t>
            </a:r>
            <a:endParaRPr lang="en-US" altLang="zh-TW" sz="1200" dirty="0">
              <a:solidFill>
                <a:srgbClr val="00B050"/>
              </a:solidFill>
              <a:latin typeface="Consolas" panose="020B0609020204030204" pitchFamily="49" charset="0"/>
              <a:cs typeface="Courier New" pitchFamily="49" charset="0"/>
            </a:endParaRPr>
          </a:p>
          <a:p>
            <a:pPr marL="0" indent="0">
              <a:buNone/>
            </a:pPr>
            <a:r>
              <a:rPr lang="en-US" altLang="zh-TW" sz="1200" dirty="0">
                <a:latin typeface="Consolas" panose="020B0609020204030204" pitchFamily="49" charset="0"/>
                <a:cs typeface="Courier New" pitchFamily="49" charset="0"/>
              </a:rPr>
              <a:t>design </a:t>
            </a:r>
            <a:r>
              <a:rPr lang="en-US" altLang="zh-TW" sz="1200" dirty="0" err="1">
                <a:latin typeface="Consolas" panose="020B0609020204030204" pitchFamily="49" charset="0"/>
                <a:cs typeface="Courier New" pitchFamily="49" charset="0"/>
              </a:rPr>
              <a:t>U_design</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 </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 </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 </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data_out</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data_out</a:t>
            </a:r>
            <a:r>
              <a:rPr lang="en-US" altLang="zh-TW" sz="1200" dirty="0">
                <a:latin typeface="Consolas" panose="020B0609020204030204" pitchFamily="49" charset="0"/>
                <a:cs typeface="Courier New" pitchFamily="49" charset="0"/>
              </a:rPr>
              <a:t>));</a:t>
            </a:r>
          </a:p>
          <a:p>
            <a:pPr marL="0" indent="0">
              <a:buNone/>
            </a:pPr>
            <a:endParaRPr lang="en-US" altLang="zh-TW" sz="1200" b="1" dirty="0">
              <a:solidFill>
                <a:srgbClr val="00B050"/>
              </a:solidFill>
              <a:latin typeface="Consolas" panose="020B0609020204030204" pitchFamily="49" charset="0"/>
              <a:cs typeface="Courier New" pitchFamily="49" charset="0"/>
            </a:endParaRPr>
          </a:p>
          <a:p>
            <a:pPr marL="0" indent="0">
              <a:buNone/>
            </a:pPr>
            <a:r>
              <a:rPr lang="en-US" altLang="zh-TW" sz="1200" b="1" dirty="0">
                <a:solidFill>
                  <a:srgbClr val="00B050"/>
                </a:solidFill>
                <a:latin typeface="Consolas" panose="020B0609020204030204" pitchFamily="49" charset="0"/>
                <a:cs typeface="Courier New" pitchFamily="49" charset="0"/>
              </a:rPr>
              <a:t>// </a:t>
            </a:r>
            <a:r>
              <a:rPr lang="en-US" altLang="zh-TW" sz="1200" b="1" dirty="0" err="1">
                <a:solidFill>
                  <a:srgbClr val="00B050"/>
                </a:solidFill>
                <a:latin typeface="Consolas" panose="020B0609020204030204" pitchFamily="49" charset="0"/>
                <a:cs typeface="Courier New" pitchFamily="49" charset="0"/>
              </a:rPr>
              <a:t>dumpping</a:t>
            </a:r>
            <a:r>
              <a:rPr lang="en-US" altLang="zh-TW" sz="1200" b="1" dirty="0">
                <a:solidFill>
                  <a:srgbClr val="00B050"/>
                </a:solidFill>
                <a:latin typeface="Consolas" panose="020B0609020204030204" pitchFamily="49" charset="0"/>
                <a:cs typeface="Courier New" pitchFamily="49" charset="0"/>
              </a:rPr>
              <a:t> waveform</a:t>
            </a:r>
          </a:p>
          <a:p>
            <a:pPr marL="0" indent="0">
              <a:buNone/>
            </a:pPr>
            <a:r>
              <a:rPr lang="en-US" altLang="zh-TW" sz="1200" b="1" dirty="0">
                <a:solidFill>
                  <a:srgbClr val="0000FF"/>
                </a:solidFill>
                <a:latin typeface="Consolas" panose="020B0609020204030204" pitchFamily="49" charset="0"/>
                <a:cs typeface="Courier New" pitchFamily="49" charset="0"/>
              </a:rPr>
              <a:t>initial begin</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chemeClr val="accent6">
                    <a:lumMod val="75000"/>
                  </a:schemeClr>
                </a:solidFill>
                <a:latin typeface="Consolas" panose="020B0609020204030204" pitchFamily="49" charset="0"/>
                <a:cs typeface="Courier New" pitchFamily="49" charset="0"/>
              </a:rPr>
              <a:t> $</a:t>
            </a:r>
            <a:r>
              <a:rPr lang="en-US" altLang="zh-TW" sz="1200" b="1" dirty="0" err="1">
                <a:solidFill>
                  <a:schemeClr val="accent6">
                    <a:lumMod val="75000"/>
                  </a:schemeClr>
                </a:solidFill>
                <a:latin typeface="Consolas" panose="020B0609020204030204" pitchFamily="49" charset="0"/>
                <a:cs typeface="Courier New" pitchFamily="49" charset="0"/>
              </a:rPr>
              <a:t>fsdbDumpfile</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waveform.fsdb</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chemeClr val="accent6">
                    <a:lumMod val="75000"/>
                  </a:schemeClr>
                </a:solidFill>
                <a:latin typeface="Consolas" panose="020B0609020204030204" pitchFamily="49" charset="0"/>
                <a:cs typeface="Courier New" pitchFamily="49" charset="0"/>
              </a:rPr>
              <a:t>$</a:t>
            </a:r>
            <a:r>
              <a:rPr lang="en-US" altLang="zh-TW" sz="1200" b="1" dirty="0" err="1">
                <a:solidFill>
                  <a:schemeClr val="accent6">
                    <a:lumMod val="75000"/>
                  </a:schemeClr>
                </a:solidFill>
                <a:latin typeface="Consolas" panose="020B0609020204030204" pitchFamily="49" charset="0"/>
                <a:cs typeface="Courier New" pitchFamily="49" charset="0"/>
              </a:rPr>
              <a:t>fsdbDumpvars</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end</a:t>
            </a:r>
          </a:p>
          <a:p>
            <a:pPr marL="0" indent="0">
              <a:buNone/>
            </a:pPr>
            <a:r>
              <a:rPr lang="en-US" altLang="zh-TW" sz="1200" b="1" dirty="0" err="1">
                <a:solidFill>
                  <a:srgbClr val="0000FF"/>
                </a:solidFill>
                <a:latin typeface="Consolas" panose="020B0609020204030204" pitchFamily="49" charset="0"/>
                <a:cs typeface="Courier New" pitchFamily="49" charset="0"/>
              </a:rPr>
              <a:t>endmodule</a:t>
            </a:r>
            <a:endParaRPr lang="zh-TW" altLang="en-US" sz="1200" b="1" dirty="0">
              <a:solidFill>
                <a:srgbClr val="0000FF"/>
              </a:solidFill>
              <a:latin typeface="Consolas" panose="020B0609020204030204" pitchFamily="49" charset="0"/>
              <a:cs typeface="Courier New" pitchFamily="49" charset="0"/>
            </a:endParaRPr>
          </a:p>
        </p:txBody>
      </p:sp>
      <p:grpSp>
        <p:nvGrpSpPr>
          <p:cNvPr id="32" name="Group 31"/>
          <p:cNvGrpSpPr/>
          <p:nvPr/>
        </p:nvGrpSpPr>
        <p:grpSpPr>
          <a:xfrm>
            <a:off x="7649556" y="3597329"/>
            <a:ext cx="2514600" cy="1676400"/>
            <a:chOff x="5105400" y="4038600"/>
            <a:chExt cx="2514600" cy="1676400"/>
          </a:xfrm>
        </p:grpSpPr>
        <p:sp>
          <p:nvSpPr>
            <p:cNvPr id="6" name="Rectangle 5"/>
            <p:cNvSpPr/>
            <p:nvPr/>
          </p:nvSpPr>
          <p:spPr>
            <a:xfrm>
              <a:off x="5105400" y="4038600"/>
              <a:ext cx="2514600" cy="1676400"/>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pPr algn="ctr"/>
              <a:r>
                <a:rPr lang="en-US" altLang="zh-TW" dirty="0" err="1">
                  <a:latin typeface="Arial Unicode MS" pitchFamily="34" charset="-120"/>
                  <a:ea typeface="Arial Unicode MS" pitchFamily="34" charset="-120"/>
                  <a:cs typeface="Arial Unicode MS" pitchFamily="34" charset="-120"/>
                </a:rPr>
                <a:t>testbench.v</a:t>
              </a:r>
              <a:endParaRPr lang="zh-TW" altLang="en-US" dirty="0">
                <a:latin typeface="Arial Unicode MS" pitchFamily="34" charset="-120"/>
                <a:ea typeface="Arial Unicode MS" pitchFamily="34" charset="-120"/>
                <a:cs typeface="Arial Unicode MS" pitchFamily="34" charset="-120"/>
              </a:endParaRPr>
            </a:p>
          </p:txBody>
        </p:sp>
        <p:sp>
          <p:nvSpPr>
            <p:cNvPr id="7" name="Rectangle 6"/>
            <p:cNvSpPr/>
            <p:nvPr/>
          </p:nvSpPr>
          <p:spPr>
            <a:xfrm>
              <a:off x="5181600" y="4572000"/>
              <a:ext cx="990600" cy="9144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err="1">
                  <a:latin typeface="Arial Unicode MS" pitchFamily="34" charset="-120"/>
                  <a:ea typeface="Arial Unicode MS" pitchFamily="34" charset="-120"/>
                  <a:cs typeface="Arial Unicode MS" pitchFamily="34" charset="-120"/>
                </a:rPr>
                <a:t>pattern.v</a:t>
              </a:r>
              <a:endParaRPr lang="zh-TW" altLang="en-US" sz="1600" dirty="0">
                <a:latin typeface="Arial Unicode MS" pitchFamily="34" charset="-120"/>
                <a:ea typeface="Arial Unicode MS" pitchFamily="34" charset="-120"/>
                <a:cs typeface="Arial Unicode MS" pitchFamily="34" charset="-120"/>
              </a:endParaRPr>
            </a:p>
          </p:txBody>
        </p:sp>
        <p:sp>
          <p:nvSpPr>
            <p:cNvPr id="30" name="Rectangle 29"/>
            <p:cNvSpPr/>
            <p:nvPr/>
          </p:nvSpPr>
          <p:spPr>
            <a:xfrm>
              <a:off x="6553200" y="4572000"/>
              <a:ext cx="990600" cy="9144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err="1">
                  <a:latin typeface="Arial Unicode MS" pitchFamily="34" charset="-120"/>
                  <a:ea typeface="Arial Unicode MS" pitchFamily="34" charset="-120"/>
                  <a:cs typeface="Arial Unicode MS" pitchFamily="34" charset="-120"/>
                </a:rPr>
                <a:t>design.v</a:t>
              </a:r>
              <a:endParaRPr lang="zh-TW" altLang="en-US" sz="1600" dirty="0">
                <a:latin typeface="Arial Unicode MS" pitchFamily="34" charset="-120"/>
                <a:ea typeface="Arial Unicode MS" pitchFamily="34" charset="-120"/>
                <a:cs typeface="Arial Unicode MS" pitchFamily="34" charset="-120"/>
              </a:endParaRPr>
            </a:p>
          </p:txBody>
        </p:sp>
        <p:sp>
          <p:nvSpPr>
            <p:cNvPr id="31" name="Left-Right Arrow 30"/>
            <p:cNvSpPr/>
            <p:nvPr/>
          </p:nvSpPr>
          <p:spPr>
            <a:xfrm>
              <a:off x="6172200" y="5029200"/>
              <a:ext cx="381000" cy="2285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grpSp>
        <p:nvGrpSpPr>
          <p:cNvPr id="10" name="群組 9"/>
          <p:cNvGrpSpPr/>
          <p:nvPr/>
        </p:nvGrpSpPr>
        <p:grpSpPr>
          <a:xfrm>
            <a:off x="7421116" y="2005160"/>
            <a:ext cx="4003429" cy="369332"/>
            <a:chOff x="7421116" y="2005160"/>
            <a:chExt cx="4003429" cy="369332"/>
          </a:xfrm>
        </p:grpSpPr>
        <p:sp>
          <p:nvSpPr>
            <p:cNvPr id="5" name="文字方塊 4"/>
            <p:cNvSpPr txBox="1"/>
            <p:nvPr/>
          </p:nvSpPr>
          <p:spPr>
            <a:xfrm>
              <a:off x="8328248" y="2005160"/>
              <a:ext cx="3096297" cy="369332"/>
            </a:xfrm>
            <a:prstGeom prst="rect">
              <a:avLst/>
            </a:prstGeom>
            <a:noFill/>
          </p:spPr>
          <p:txBody>
            <a:bodyPr wrap="none" rtlCol="0">
              <a:spAutoFit/>
            </a:bodyPr>
            <a:lstStyle/>
            <a:p>
              <a:r>
                <a:rPr lang="en-US" altLang="zh-TW" dirty="0"/>
                <a:t>Save waveforms of all variables</a:t>
              </a:r>
              <a:endParaRPr lang="zh-TW" altLang="en-US" dirty="0"/>
            </a:p>
          </p:txBody>
        </p:sp>
        <p:cxnSp>
          <p:nvCxnSpPr>
            <p:cNvPr id="9" name="直線單箭頭接點 8"/>
            <p:cNvCxnSpPr/>
            <p:nvPr/>
          </p:nvCxnSpPr>
          <p:spPr>
            <a:xfrm flipH="1">
              <a:off x="7421116" y="2234275"/>
              <a:ext cx="907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矩形 7"/>
          <p:cNvSpPr/>
          <p:nvPr/>
        </p:nvSpPr>
        <p:spPr>
          <a:xfrm>
            <a:off x="695400" y="5045129"/>
            <a:ext cx="3096344" cy="13405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p:cNvSpPr txBox="1"/>
          <p:nvPr/>
        </p:nvSpPr>
        <p:spPr>
          <a:xfrm>
            <a:off x="3890274" y="5661248"/>
            <a:ext cx="587020" cy="369332"/>
          </a:xfrm>
          <a:prstGeom prst="rect">
            <a:avLst/>
          </a:prstGeom>
          <a:noFill/>
        </p:spPr>
        <p:txBody>
          <a:bodyPr wrap="none" rtlCol="0">
            <a:spAutoFit/>
          </a:bodyPr>
          <a:lstStyle/>
          <a:p>
            <a:r>
              <a:rPr lang="en-US" altLang="zh-TW" dirty="0"/>
              <a:t>DUT</a:t>
            </a:r>
            <a:endParaRPr lang="zh-TW" altLang="en-US" dirty="0"/>
          </a:p>
        </p:txBody>
      </p:sp>
      <p:sp>
        <p:nvSpPr>
          <p:cNvPr id="15" name="矩形 14"/>
          <p:cNvSpPr/>
          <p:nvPr/>
        </p:nvSpPr>
        <p:spPr>
          <a:xfrm>
            <a:off x="695400" y="3717033"/>
            <a:ext cx="3096344" cy="1298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p:cNvSpPr txBox="1"/>
          <p:nvPr/>
        </p:nvSpPr>
        <p:spPr>
          <a:xfrm>
            <a:off x="3863752" y="4211701"/>
            <a:ext cx="2664296" cy="646331"/>
          </a:xfrm>
          <a:prstGeom prst="rect">
            <a:avLst/>
          </a:prstGeom>
          <a:noFill/>
        </p:spPr>
        <p:txBody>
          <a:bodyPr wrap="square" rtlCol="0">
            <a:spAutoFit/>
          </a:bodyPr>
          <a:lstStyle/>
          <a:p>
            <a:r>
              <a:rPr lang="en-US" altLang="zh-TW" dirty="0"/>
              <a:t>Test pattern generation and response check</a:t>
            </a:r>
            <a:endParaRPr lang="zh-TW" altLang="en-US" dirty="0"/>
          </a:p>
        </p:txBody>
      </p:sp>
      <p:sp>
        <p:nvSpPr>
          <p:cNvPr id="17" name="矩形 16"/>
          <p:cNvSpPr/>
          <p:nvPr/>
        </p:nvSpPr>
        <p:spPr>
          <a:xfrm>
            <a:off x="4979876" y="1453110"/>
            <a:ext cx="6602524" cy="13410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188137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9" end="2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7" end="1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
                                            <p:txEl>
                                              <p:pRg st="22" end="22"/>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
                                            <p:txEl>
                                              <p:pRg st="27" end="27"/>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
                                            <p:txEl>
                                              <p:pRg st="28" end="28"/>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5" grpId="0" animBg="1"/>
      <p:bldP spid="16" grpId="0"/>
      <p:bldP spid="1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Simple </a:t>
            </a:r>
            <a:r>
              <a:rPr lang="en-US" altLang="zh-TW" dirty="0" err="1"/>
              <a:t>testbench</a:t>
            </a:r>
            <a:r>
              <a:rPr lang="en-US" altLang="zh-TW" dirty="0"/>
              <a:t> (</a:t>
            </a:r>
            <a:r>
              <a:rPr lang="en-US" altLang="zh-TW" dirty="0" err="1"/>
              <a:t>SystemVerilog</a:t>
            </a:r>
            <a:r>
              <a:rPr lang="en-US" altLang="zh-TW" dirty="0"/>
              <a:t> Version)</a:t>
            </a:r>
            <a:endParaRPr lang="zh-TW" altLang="en-US" dirty="0"/>
          </a:p>
        </p:txBody>
      </p:sp>
      <p:sp>
        <p:nvSpPr>
          <p:cNvPr id="3" name="Content Placeholder 2"/>
          <p:cNvSpPr>
            <a:spLocks noGrp="1"/>
          </p:cNvSpPr>
          <p:nvPr>
            <p:ph idx="1"/>
          </p:nvPr>
        </p:nvSpPr>
        <p:spPr>
          <a:xfrm>
            <a:off x="767408" y="1243783"/>
            <a:ext cx="8587680" cy="5112568"/>
          </a:xfrm>
        </p:spPr>
        <p:txBody>
          <a:bodyPr numCol="2">
            <a:noAutofit/>
          </a:bodyPr>
          <a:lstStyle/>
          <a:p>
            <a:pPr marL="0" indent="0">
              <a:buNone/>
            </a:pPr>
            <a:r>
              <a:rPr lang="en-US" altLang="zh-TW" sz="1200" b="1" dirty="0">
                <a:solidFill>
                  <a:schemeClr val="accent6">
                    <a:lumMod val="75000"/>
                  </a:schemeClr>
                </a:solidFill>
                <a:latin typeface="Consolas" panose="020B0609020204030204" pitchFamily="49" charset="0"/>
                <a:cs typeface="Courier New" pitchFamily="49" charset="0"/>
              </a:rPr>
              <a:t>`timescale </a:t>
            </a:r>
            <a:r>
              <a:rPr lang="en-US" altLang="zh-TW" sz="1200" dirty="0">
                <a:latin typeface="Consolas" panose="020B0609020204030204" pitchFamily="49" charset="0"/>
                <a:cs typeface="Courier New" pitchFamily="49" charset="0"/>
              </a:rPr>
              <a:t>1ns/1ps //time resolution</a:t>
            </a:r>
            <a:endParaRPr lang="en-US" altLang="zh-TW" sz="1200" b="1" dirty="0">
              <a:solidFill>
                <a:schemeClr val="accent6">
                  <a:lumMod val="75000"/>
                </a:schemeClr>
              </a:solidFill>
              <a:latin typeface="Consolas" panose="020B0609020204030204" pitchFamily="49" charset="0"/>
              <a:cs typeface="Courier New" pitchFamily="49" charset="0"/>
            </a:endParaRPr>
          </a:p>
          <a:p>
            <a:pPr marL="0" indent="0">
              <a:buNone/>
            </a:pPr>
            <a:endParaRPr lang="en-US" altLang="zh-TW" sz="1200" b="1" dirty="0">
              <a:solidFill>
                <a:schemeClr val="accent6">
                  <a:lumMod val="75000"/>
                </a:schemeClr>
              </a:solidFill>
              <a:latin typeface="Consolas" panose="020B0609020204030204" pitchFamily="49" charset="0"/>
              <a:cs typeface="Courier New" pitchFamily="49" charset="0"/>
            </a:endParaRPr>
          </a:p>
          <a:p>
            <a:pPr marL="0" indent="0">
              <a:buNone/>
            </a:pPr>
            <a:r>
              <a:rPr lang="en-US" altLang="zh-TW" sz="1200" b="1" dirty="0">
                <a:solidFill>
                  <a:schemeClr val="accent6">
                    <a:lumMod val="75000"/>
                  </a:schemeClr>
                </a:solidFill>
                <a:latin typeface="Consolas" panose="020B0609020204030204" pitchFamily="49" charset="0"/>
                <a:cs typeface="Courier New" pitchFamily="49" charset="0"/>
              </a:rPr>
              <a:t>`include </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design.v</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chemeClr val="accent6">
                    <a:lumMod val="75000"/>
                  </a:schemeClr>
                </a:solidFill>
                <a:latin typeface="Consolas" panose="020B0609020204030204" pitchFamily="49" charset="0"/>
                <a:cs typeface="Courier New" pitchFamily="49" charset="0"/>
              </a:rPr>
              <a:t>`include </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pattern.v</a:t>
            </a:r>
            <a:r>
              <a:rPr lang="en-US" altLang="zh-TW" sz="1200" dirty="0">
                <a:latin typeface="Consolas" panose="020B0609020204030204" pitchFamily="49" charset="0"/>
                <a:cs typeface="Courier New" pitchFamily="49" charset="0"/>
              </a:rPr>
              <a:t>”</a:t>
            </a:r>
          </a:p>
          <a:p>
            <a:pPr marL="0" indent="0">
              <a:buNone/>
            </a:pPr>
            <a:endParaRPr lang="en-US" altLang="zh-TW" sz="1200" b="1" dirty="0">
              <a:solidFill>
                <a:srgbClr val="0000FF"/>
              </a:solidFill>
              <a:latin typeface="Consolas" panose="020B0609020204030204" pitchFamily="49" charset="0"/>
              <a:cs typeface="Courier New" pitchFamily="49" charset="0"/>
            </a:endParaRPr>
          </a:p>
          <a:p>
            <a:pPr marL="0" indent="0">
              <a:buNone/>
            </a:pPr>
            <a:r>
              <a:rPr lang="en-US" altLang="zh-TW" sz="1200" b="1" dirty="0">
                <a:solidFill>
                  <a:srgbClr val="0000FF"/>
                </a:solidFill>
                <a:latin typeface="Consolas" panose="020B0609020204030204" pitchFamily="49" charset="0"/>
                <a:cs typeface="Courier New" pitchFamily="49" charset="0"/>
              </a:rPr>
              <a:t>module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testbench</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B050"/>
                </a:solidFill>
                <a:latin typeface="Consolas" panose="020B0609020204030204" pitchFamily="49" charset="0"/>
                <a:cs typeface="Courier New" pitchFamily="49" charset="0"/>
              </a:rPr>
              <a:t>// inter connection wire</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[7:0] </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wire</a:t>
            </a:r>
            <a:r>
              <a:rPr lang="en-US" altLang="zh-TW" sz="1200" dirty="0">
                <a:latin typeface="Consolas" panose="020B0609020204030204" pitchFamily="49" charset="0"/>
                <a:cs typeface="Courier New" pitchFamily="49" charset="0"/>
              </a:rPr>
              <a:t> [7:0] </a:t>
            </a:r>
            <a:r>
              <a:rPr lang="en-US" altLang="zh-TW" sz="1200" dirty="0" err="1">
                <a:latin typeface="Consolas" panose="020B0609020204030204" pitchFamily="49" charset="0"/>
                <a:cs typeface="Courier New" pitchFamily="49" charset="0"/>
              </a:rPr>
              <a:t>data_out</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B050"/>
                </a:solidFill>
                <a:latin typeface="Consolas" panose="020B0609020204030204" pitchFamily="49" charset="0"/>
                <a:cs typeface="Courier New" pitchFamily="49" charset="0"/>
              </a:rPr>
              <a:t>// connect test pattern</a:t>
            </a:r>
          </a:p>
          <a:p>
            <a:pPr marL="0" indent="0">
              <a:buNone/>
            </a:pPr>
            <a:r>
              <a:rPr lang="en-US" altLang="zh-TW" sz="1200" dirty="0">
                <a:latin typeface="Consolas" panose="020B0609020204030204" pitchFamily="49" charset="0"/>
                <a:cs typeface="Courier New" pitchFamily="49" charset="0"/>
              </a:rPr>
              <a:t>pattern </a:t>
            </a:r>
            <a:r>
              <a:rPr lang="en-US" altLang="zh-TW" sz="1200" dirty="0" err="1">
                <a:latin typeface="Consolas" panose="020B0609020204030204" pitchFamily="49" charset="0"/>
                <a:cs typeface="Courier New" pitchFamily="49" charset="0"/>
              </a:rPr>
              <a:t>U_pattern</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zh-TW" altLang="en-US" sz="1200" dirty="0">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a:t>
            </a:r>
          </a:p>
          <a:p>
            <a:pPr marL="0" indent="0">
              <a:buNone/>
            </a:pPr>
            <a:r>
              <a:rPr lang="en-US" altLang="zh-TW" sz="1200" dirty="0">
                <a:solidFill>
                  <a:srgbClr val="00B050"/>
                </a:solidFill>
                <a:latin typeface="Consolas" panose="020B0609020204030204" pitchFamily="49" charset="0"/>
                <a:cs typeface="Courier New" pitchFamily="49" charset="0"/>
              </a:rPr>
              <a:t>//my test</a:t>
            </a:r>
          </a:p>
          <a:p>
            <a:pPr marL="0" indent="0">
              <a:buNone/>
            </a:pPr>
            <a:r>
              <a:rPr lang="en-US" altLang="zh-TW" sz="1200" dirty="0">
                <a:latin typeface="Consolas" panose="020B0609020204030204" pitchFamily="49" charset="0"/>
                <a:cs typeface="Courier New" pitchFamily="49" charset="0"/>
              </a:rPr>
              <a:t>design </a:t>
            </a:r>
            <a:r>
              <a:rPr lang="en-US" altLang="zh-TW" sz="1200" dirty="0" err="1">
                <a:latin typeface="Consolas" panose="020B0609020204030204" pitchFamily="49" charset="0"/>
                <a:cs typeface="Courier New" pitchFamily="49" charset="0"/>
              </a:rPr>
              <a:t>U_design</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zh-TW" altLang="en-US" sz="1200" dirty="0">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a:t>
            </a:r>
            <a:endParaRPr lang="en-US" altLang="zh-TW" sz="1200" b="1" dirty="0">
              <a:solidFill>
                <a:srgbClr val="00B050"/>
              </a:solidFill>
              <a:latin typeface="Consolas" panose="020B0609020204030204" pitchFamily="49" charset="0"/>
              <a:cs typeface="Courier New" pitchFamily="49" charset="0"/>
            </a:endParaRPr>
          </a:p>
          <a:p>
            <a:pPr marL="0" indent="0">
              <a:buNone/>
            </a:pPr>
            <a:r>
              <a:rPr lang="en-US" altLang="zh-TW" sz="1200" b="1" dirty="0">
                <a:solidFill>
                  <a:srgbClr val="00B050"/>
                </a:solidFill>
                <a:latin typeface="Consolas" panose="020B0609020204030204" pitchFamily="49" charset="0"/>
                <a:cs typeface="Courier New" pitchFamily="49" charset="0"/>
              </a:rPr>
              <a:t>// </a:t>
            </a:r>
            <a:r>
              <a:rPr lang="en-US" altLang="zh-TW" sz="1200" b="1" dirty="0" err="1">
                <a:solidFill>
                  <a:srgbClr val="00B050"/>
                </a:solidFill>
                <a:latin typeface="Consolas" panose="020B0609020204030204" pitchFamily="49" charset="0"/>
                <a:cs typeface="Courier New" pitchFamily="49" charset="0"/>
              </a:rPr>
              <a:t>dumpping</a:t>
            </a:r>
            <a:r>
              <a:rPr lang="en-US" altLang="zh-TW" sz="1200" b="1" dirty="0">
                <a:solidFill>
                  <a:srgbClr val="00B050"/>
                </a:solidFill>
                <a:latin typeface="Consolas" panose="020B0609020204030204" pitchFamily="49" charset="0"/>
                <a:cs typeface="Courier New" pitchFamily="49" charset="0"/>
              </a:rPr>
              <a:t> waveform</a:t>
            </a:r>
          </a:p>
          <a:p>
            <a:pPr marL="0" indent="0">
              <a:buNone/>
            </a:pPr>
            <a:r>
              <a:rPr lang="en-US" altLang="zh-TW" sz="1200" b="1" dirty="0">
                <a:solidFill>
                  <a:srgbClr val="0000FF"/>
                </a:solidFill>
                <a:latin typeface="Consolas" panose="020B0609020204030204" pitchFamily="49" charset="0"/>
                <a:cs typeface="Courier New" pitchFamily="49" charset="0"/>
              </a:rPr>
              <a:t>initial begin</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chemeClr val="accent6">
                    <a:lumMod val="75000"/>
                  </a:schemeClr>
                </a:solidFill>
                <a:latin typeface="Consolas" panose="020B0609020204030204" pitchFamily="49" charset="0"/>
                <a:cs typeface="Courier New" pitchFamily="49" charset="0"/>
              </a:rPr>
              <a:t> $</a:t>
            </a:r>
            <a:r>
              <a:rPr lang="en-US" altLang="zh-TW" sz="1200" b="1" dirty="0" err="1">
                <a:solidFill>
                  <a:schemeClr val="accent6">
                    <a:lumMod val="75000"/>
                  </a:schemeClr>
                </a:solidFill>
                <a:latin typeface="Consolas" panose="020B0609020204030204" pitchFamily="49" charset="0"/>
                <a:cs typeface="Courier New" pitchFamily="49" charset="0"/>
              </a:rPr>
              <a:t>fsdbDumpfile</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waveform.fsdb</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chemeClr val="accent6">
                    <a:lumMod val="75000"/>
                  </a:schemeClr>
                </a:solidFill>
                <a:latin typeface="Consolas" panose="020B0609020204030204" pitchFamily="49" charset="0"/>
                <a:cs typeface="Courier New" pitchFamily="49" charset="0"/>
              </a:rPr>
              <a:t>$</a:t>
            </a:r>
            <a:r>
              <a:rPr lang="en-US" altLang="zh-TW" sz="1200" b="1" dirty="0" err="1">
                <a:solidFill>
                  <a:schemeClr val="accent6">
                    <a:lumMod val="75000"/>
                  </a:schemeClr>
                </a:solidFill>
                <a:latin typeface="Consolas" panose="020B0609020204030204" pitchFamily="49" charset="0"/>
                <a:cs typeface="Courier New" pitchFamily="49" charset="0"/>
              </a:rPr>
              <a:t>fsdbDumpvars</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end</a:t>
            </a:r>
          </a:p>
          <a:p>
            <a:pPr marL="0" indent="0">
              <a:buNone/>
            </a:pPr>
            <a:r>
              <a:rPr lang="en-US" altLang="zh-TW" sz="1200" b="1" dirty="0" err="1">
                <a:solidFill>
                  <a:srgbClr val="0000FF"/>
                </a:solidFill>
                <a:latin typeface="Consolas" panose="020B0609020204030204" pitchFamily="49" charset="0"/>
                <a:cs typeface="Courier New" pitchFamily="49" charset="0"/>
              </a:rPr>
              <a:t>endmodule</a:t>
            </a:r>
            <a:endParaRPr lang="zh-TW" altLang="en-US" sz="1200" b="1" dirty="0">
              <a:solidFill>
                <a:srgbClr val="0000FF"/>
              </a:solidFill>
              <a:latin typeface="Consolas" panose="020B0609020204030204"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11" name="矩形 10"/>
          <p:cNvSpPr/>
          <p:nvPr/>
        </p:nvSpPr>
        <p:spPr>
          <a:xfrm>
            <a:off x="4655840" y="1214438"/>
            <a:ext cx="7670888" cy="2354491"/>
          </a:xfrm>
          <a:prstGeom prst="rect">
            <a:avLst/>
          </a:prstGeom>
          <a:noFill/>
          <a:ln>
            <a:solidFill>
              <a:srgbClr val="0070C0"/>
            </a:solidFill>
          </a:ln>
        </p:spPr>
        <p:txBody>
          <a:bodyPr wrap="square">
            <a:spAutoFit/>
          </a:bodyPr>
          <a:lstStyle/>
          <a:p>
            <a:pPr lvl="0" fontAlgn="base">
              <a:spcBef>
                <a:spcPct val="50000"/>
              </a:spcBef>
              <a:spcAft>
                <a:spcPct val="0"/>
              </a:spcAft>
            </a:pPr>
            <a:r>
              <a:rPr kumimoji="1" lang="en-US" altLang="zh-TW" dirty="0">
                <a:solidFill>
                  <a:srgbClr val="3333CC"/>
                </a:solidFill>
                <a:latin typeface="Tahoma" pitchFamily="34" charset="0"/>
              </a:rPr>
              <a:t>Defines the time units and simulation precision  (smallest increment)</a:t>
            </a:r>
          </a:p>
          <a:p>
            <a:pPr lvl="0" fontAlgn="base">
              <a:spcBef>
                <a:spcPct val="50000"/>
              </a:spcBef>
              <a:spcAft>
                <a:spcPct val="0"/>
              </a:spcAft>
            </a:pPr>
            <a:r>
              <a:rPr kumimoji="1" lang="en-US" altLang="zh-TW" b="1" dirty="0">
                <a:solidFill>
                  <a:srgbClr val="FF0000"/>
                </a:solidFill>
                <a:latin typeface="Courier New" panose="02070309020205020404" pitchFamily="49" charset="0"/>
                <a:cs typeface="Courier New" panose="02070309020205020404" pitchFamily="49" charset="0"/>
              </a:rPr>
              <a:t>`timescale </a:t>
            </a:r>
            <a:r>
              <a:rPr kumimoji="1" lang="en-US" altLang="zh-TW" dirty="0">
                <a:solidFill>
                  <a:srgbClr val="3333CC"/>
                </a:solidFill>
                <a:latin typeface="Tahoma" pitchFamily="34" charset="0"/>
              </a:rPr>
              <a:t>&lt;</a:t>
            </a:r>
            <a:r>
              <a:rPr kumimoji="1" lang="en-US" altLang="zh-TW" dirty="0" err="1">
                <a:solidFill>
                  <a:srgbClr val="3333CC"/>
                </a:solidFill>
                <a:latin typeface="Tahoma" pitchFamily="34" charset="0"/>
              </a:rPr>
              <a:t>reference_time_unit</a:t>
            </a:r>
            <a:r>
              <a:rPr kumimoji="1" lang="en-US" altLang="zh-TW" dirty="0">
                <a:solidFill>
                  <a:srgbClr val="3333CC"/>
                </a:solidFill>
                <a:latin typeface="Tahoma" pitchFamily="34" charset="0"/>
              </a:rPr>
              <a:t>&gt; / &lt;</a:t>
            </a:r>
            <a:r>
              <a:rPr kumimoji="1" lang="en-US" altLang="zh-TW" dirty="0" err="1">
                <a:solidFill>
                  <a:srgbClr val="3333CC"/>
                </a:solidFill>
                <a:latin typeface="Tahoma" pitchFamily="34" charset="0"/>
              </a:rPr>
              <a:t>time_precision</a:t>
            </a:r>
            <a:r>
              <a:rPr kumimoji="1" lang="en-US" altLang="zh-TW" dirty="0">
                <a:solidFill>
                  <a:srgbClr val="3333CC"/>
                </a:solidFill>
                <a:latin typeface="Tahoma" pitchFamily="34" charset="0"/>
              </a:rPr>
              <a:t>&gt;</a:t>
            </a:r>
          </a:p>
          <a:p>
            <a:pPr marL="285750" lvl="0" indent="-285750" fontAlgn="base">
              <a:spcBef>
                <a:spcPct val="50000"/>
              </a:spcBef>
              <a:spcAft>
                <a:spcPct val="0"/>
              </a:spcAft>
              <a:buFont typeface="Arial" panose="020B0604020202020204" pitchFamily="34" charset="0"/>
              <a:buChar char="•"/>
            </a:pPr>
            <a:r>
              <a:rPr kumimoji="1" lang="en-US" altLang="zh-TW" dirty="0" err="1">
                <a:solidFill>
                  <a:srgbClr val="3333CC"/>
                </a:solidFill>
                <a:latin typeface="Tahoma" pitchFamily="34" charset="0"/>
              </a:rPr>
              <a:t>reference_time_unit</a:t>
            </a:r>
            <a:r>
              <a:rPr kumimoji="1" lang="en-US" altLang="zh-TW" dirty="0">
                <a:solidFill>
                  <a:srgbClr val="3333CC"/>
                </a:solidFill>
                <a:latin typeface="Tahoma" pitchFamily="34" charset="0"/>
              </a:rPr>
              <a:t>: simulation time</a:t>
            </a:r>
            <a:r>
              <a:rPr kumimoji="1" lang="zh-TW" altLang="en-US" dirty="0">
                <a:solidFill>
                  <a:srgbClr val="3333CC"/>
                </a:solidFill>
                <a:latin typeface="Tahoma" pitchFamily="34" charset="0"/>
              </a:rPr>
              <a:t> </a:t>
            </a:r>
            <a:r>
              <a:rPr kumimoji="1" lang="en-US" altLang="zh-TW" dirty="0">
                <a:solidFill>
                  <a:srgbClr val="3333CC"/>
                </a:solidFill>
                <a:latin typeface="Tahoma" pitchFamily="34" charset="0"/>
              </a:rPr>
              <a:t>unit</a:t>
            </a:r>
            <a:r>
              <a:rPr kumimoji="1" lang="zh-TW" altLang="en-US" dirty="0">
                <a:solidFill>
                  <a:srgbClr val="3333CC"/>
                </a:solidFill>
                <a:latin typeface="Tahoma" pitchFamily="34" charset="0"/>
              </a:rPr>
              <a:t> </a:t>
            </a:r>
            <a:endParaRPr kumimoji="1" lang="en-US" altLang="zh-TW" dirty="0">
              <a:solidFill>
                <a:srgbClr val="3333CC"/>
              </a:solidFill>
              <a:latin typeface="Tahoma" pitchFamily="34" charset="0"/>
            </a:endParaRPr>
          </a:p>
          <a:p>
            <a:pPr marL="285750" lvl="0" indent="-285750" fontAlgn="base">
              <a:spcBef>
                <a:spcPct val="50000"/>
              </a:spcBef>
              <a:spcAft>
                <a:spcPct val="0"/>
              </a:spcAft>
              <a:buFont typeface="Arial" panose="020B0604020202020204" pitchFamily="34" charset="0"/>
              <a:buChar char="•"/>
            </a:pPr>
            <a:r>
              <a:rPr kumimoji="1" lang="en-US" altLang="zh-TW" dirty="0" err="1">
                <a:solidFill>
                  <a:srgbClr val="3333CC"/>
                </a:solidFill>
                <a:latin typeface="Tahoma" pitchFamily="34" charset="0"/>
              </a:rPr>
              <a:t>time_precision</a:t>
            </a:r>
            <a:r>
              <a:rPr kumimoji="1" lang="en-US" altLang="zh-TW" dirty="0">
                <a:solidFill>
                  <a:srgbClr val="3333CC"/>
                </a:solidFill>
                <a:latin typeface="Tahoma" pitchFamily="34" charset="0"/>
              </a:rPr>
              <a:t>: unit for rounding</a:t>
            </a:r>
            <a:endParaRPr kumimoji="1" lang="en-US" altLang="zh-TW" dirty="0">
              <a:solidFill>
                <a:srgbClr val="FF0000"/>
              </a:solidFill>
              <a:latin typeface="Tahoma" pitchFamily="34" charset="0"/>
            </a:endParaRPr>
          </a:p>
          <a:p>
            <a:pPr lvl="0" fontAlgn="base">
              <a:spcBef>
                <a:spcPct val="50000"/>
              </a:spcBef>
              <a:spcAft>
                <a:spcPct val="0"/>
              </a:spcAft>
            </a:pPr>
            <a:r>
              <a:rPr kumimoji="1" lang="en-US" altLang="zh-TW" sz="1600" dirty="0">
                <a:solidFill>
                  <a:srgbClr val="3333CC"/>
                </a:solidFill>
                <a:latin typeface="Tahoma" pitchFamily="34" charset="0"/>
              </a:rPr>
              <a:t>The precision unit must be less than or equal to  the time unit</a:t>
            </a:r>
          </a:p>
          <a:p>
            <a:pPr lvl="0" fontAlgn="base">
              <a:spcBef>
                <a:spcPct val="50000"/>
              </a:spcBef>
              <a:spcAft>
                <a:spcPct val="0"/>
              </a:spcAft>
            </a:pPr>
            <a:endParaRPr kumimoji="1" lang="en-US" altLang="zh-TW" sz="1600" dirty="0">
              <a:solidFill>
                <a:srgbClr val="3333CC"/>
              </a:solidFill>
              <a:latin typeface="Tahoma" pitchFamily="34" charset="0"/>
            </a:endParaRPr>
          </a:p>
        </p:txBody>
      </p:sp>
      <p:sp>
        <p:nvSpPr>
          <p:cNvPr id="8" name="矩形 7"/>
          <p:cNvSpPr/>
          <p:nvPr/>
        </p:nvSpPr>
        <p:spPr>
          <a:xfrm>
            <a:off x="4871864" y="3609690"/>
            <a:ext cx="6096000" cy="2862322"/>
          </a:xfrm>
          <a:prstGeom prst="rect">
            <a:avLst/>
          </a:prstGeom>
          <a:ln>
            <a:solidFill>
              <a:srgbClr val="0070C0"/>
            </a:solidFill>
          </a:ln>
        </p:spPr>
        <p:txBody>
          <a:bodyPr>
            <a:spAutoFit/>
          </a:bodyPr>
          <a:lstStyle/>
          <a:p>
            <a:r>
              <a:rPr lang="en-US" altLang="zh-TW" dirty="0">
                <a:solidFill>
                  <a:srgbClr val="804000"/>
                </a:solidFill>
                <a:highlight>
                  <a:srgbClr val="FFFFFF"/>
                </a:highlight>
                <a:latin typeface="Courier New" panose="02070309020205020404" pitchFamily="49" charset="0"/>
              </a:rPr>
              <a:t>`</a:t>
            </a:r>
            <a:r>
              <a:rPr lang="en-US" altLang="zh-TW" dirty="0" err="1">
                <a:solidFill>
                  <a:srgbClr val="804000"/>
                </a:solidFill>
                <a:highlight>
                  <a:srgbClr val="FFFFFF"/>
                </a:highlight>
                <a:latin typeface="Courier New" panose="02070309020205020404" pitchFamily="49" charset="0"/>
              </a:rPr>
              <a:t>ifdef</a:t>
            </a:r>
            <a:r>
              <a:rPr lang="en-US" altLang="zh-TW" dirty="0">
                <a:solidFill>
                  <a:srgbClr val="000000"/>
                </a:solidFill>
                <a:highlight>
                  <a:srgbClr val="FFFFFF"/>
                </a:highlight>
                <a:latin typeface="Courier New" panose="02070309020205020404" pitchFamily="49" charset="0"/>
              </a:rPr>
              <a:t> RTL</a:t>
            </a:r>
          </a:p>
          <a:p>
            <a:r>
              <a:rPr lang="en-US" altLang="zh-TW" dirty="0">
                <a:solidFill>
                  <a:srgbClr val="000000"/>
                </a:solidFill>
                <a:highlight>
                  <a:srgbClr val="FFFFFF"/>
                </a:highlight>
                <a:latin typeface="Courier New" panose="02070309020205020404" pitchFamily="49" charset="0"/>
              </a:rPr>
              <a:t>	</a:t>
            </a:r>
            <a:r>
              <a:rPr lang="en-US" altLang="zh-TW" dirty="0">
                <a:solidFill>
                  <a:srgbClr val="804000"/>
                </a:solidFill>
                <a:highlight>
                  <a:srgbClr val="FFFFFF"/>
                </a:highlight>
                <a:latin typeface="Courier New" panose="02070309020205020404" pitchFamily="49" charset="0"/>
              </a:rPr>
              <a:t>`timescale</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1ns</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100ps</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804000"/>
                </a:solidFill>
                <a:highlight>
                  <a:srgbClr val="FFFFFF"/>
                </a:highlight>
                <a:latin typeface="Courier New" panose="02070309020205020404" pitchFamily="49" charset="0"/>
              </a:rPr>
              <a:t>`</a:t>
            </a:r>
            <a:r>
              <a:rPr lang="en-US" altLang="zh-TW" dirty="0" err="1">
                <a:solidFill>
                  <a:srgbClr val="804000"/>
                </a:solidFill>
                <a:highlight>
                  <a:srgbClr val="FFFFFF"/>
                </a:highlight>
                <a:latin typeface="Courier New" panose="02070309020205020404" pitchFamily="49" charset="0"/>
              </a:rPr>
              <a:t>endif</a:t>
            </a:r>
            <a:endParaRPr lang="en-US" altLang="zh-TW" dirty="0">
              <a:solidFill>
                <a:srgbClr val="804000"/>
              </a:solidFill>
              <a:highlight>
                <a:srgbClr val="FFFFFF"/>
              </a:highlight>
              <a:latin typeface="Courier New" panose="02070309020205020404" pitchFamily="49" charset="0"/>
            </a:endParaRPr>
          </a:p>
          <a:p>
            <a:r>
              <a:rPr lang="en-US" altLang="zh-TW" dirty="0">
                <a:solidFill>
                  <a:srgbClr val="804000"/>
                </a:solidFill>
                <a:highlight>
                  <a:srgbClr val="FFFFFF"/>
                </a:highlight>
                <a:latin typeface="Courier New" panose="02070309020205020404" pitchFamily="49" charset="0"/>
              </a:rPr>
              <a:t>//finer resolution for gate level</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804000"/>
                </a:solidFill>
                <a:highlight>
                  <a:srgbClr val="FFFFFF"/>
                </a:highlight>
                <a:latin typeface="Courier New" panose="02070309020205020404" pitchFamily="49" charset="0"/>
              </a:rPr>
              <a:t>`</a:t>
            </a:r>
            <a:r>
              <a:rPr lang="en-US" altLang="zh-TW" dirty="0" err="1">
                <a:solidFill>
                  <a:srgbClr val="804000"/>
                </a:solidFill>
                <a:highlight>
                  <a:srgbClr val="FFFFFF"/>
                </a:highlight>
                <a:latin typeface="Courier New" panose="02070309020205020404" pitchFamily="49" charset="0"/>
              </a:rPr>
              <a:t>ifdef</a:t>
            </a:r>
            <a:r>
              <a:rPr lang="en-US" altLang="zh-TW" dirty="0">
                <a:solidFill>
                  <a:srgbClr val="000000"/>
                </a:solidFill>
                <a:highlight>
                  <a:srgbClr val="FFFFFF"/>
                </a:highlight>
                <a:latin typeface="Courier New" panose="02070309020205020404" pitchFamily="49" charset="0"/>
              </a:rPr>
              <a:t> GATE</a:t>
            </a:r>
          </a:p>
          <a:p>
            <a:r>
              <a:rPr lang="en-US" altLang="zh-TW" dirty="0">
                <a:solidFill>
                  <a:srgbClr val="000000"/>
                </a:solidFill>
                <a:highlight>
                  <a:srgbClr val="FFFFFF"/>
                </a:highlight>
                <a:latin typeface="Courier New" panose="02070309020205020404" pitchFamily="49" charset="0"/>
              </a:rPr>
              <a:t>	</a:t>
            </a:r>
            <a:r>
              <a:rPr lang="en-US" altLang="zh-TW" dirty="0">
                <a:solidFill>
                  <a:srgbClr val="804000"/>
                </a:solidFill>
                <a:highlight>
                  <a:srgbClr val="FFFFFF"/>
                </a:highlight>
                <a:latin typeface="Courier New" panose="02070309020205020404" pitchFamily="49" charset="0"/>
              </a:rPr>
              <a:t>`timescale</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1ns</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10ps</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804000"/>
                </a:solidFill>
                <a:highlight>
                  <a:srgbClr val="FFFFFF"/>
                </a:highlight>
                <a:latin typeface="Courier New" panose="02070309020205020404" pitchFamily="49" charset="0"/>
              </a:rPr>
              <a:t>`</a:t>
            </a:r>
            <a:r>
              <a:rPr lang="en-US" altLang="zh-TW" dirty="0" err="1">
                <a:solidFill>
                  <a:srgbClr val="804000"/>
                </a:solidFill>
                <a:highlight>
                  <a:srgbClr val="FFFFFF"/>
                </a:highlight>
                <a:latin typeface="Courier New" panose="02070309020205020404" pitchFamily="49" charset="0"/>
              </a:rPr>
              <a:t>endif</a:t>
            </a:r>
            <a:endParaRPr lang="en-US" altLang="zh-TW" dirty="0">
              <a:solidFill>
                <a:srgbClr val="804000"/>
              </a:solidFill>
              <a:highlight>
                <a:srgbClr val="FFFFFF"/>
              </a:highlight>
              <a:latin typeface="Courier New" panose="02070309020205020404" pitchFamily="49" charset="0"/>
            </a:endParaRPr>
          </a:p>
          <a:p>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//global parameters for all modules</a:t>
            </a:r>
          </a:p>
          <a:p>
            <a:r>
              <a:rPr lang="en-US" altLang="zh-TW" dirty="0">
                <a:solidFill>
                  <a:srgbClr val="804000"/>
                </a:solidFill>
                <a:highlight>
                  <a:srgbClr val="FFFFFF"/>
                </a:highlight>
                <a:latin typeface="Courier New" panose="02070309020205020404" pitchFamily="49" charset="0"/>
              </a:rPr>
              <a:t>`define</a:t>
            </a:r>
            <a:r>
              <a:rPr lang="en-US" altLang="zh-TW" dirty="0">
                <a:solidFill>
                  <a:srgbClr val="000000"/>
                </a:solidFill>
                <a:highlight>
                  <a:srgbClr val="FFFFFF"/>
                </a:highlight>
                <a:latin typeface="Courier New" panose="02070309020205020404" pitchFamily="49" charset="0"/>
              </a:rPr>
              <a:t> CLK_PERIOD </a:t>
            </a:r>
            <a:r>
              <a:rPr lang="en-US" altLang="zh-TW" dirty="0">
                <a:solidFill>
                  <a:srgbClr val="FF8000"/>
                </a:solidFill>
                <a:highlight>
                  <a:srgbClr val="FFFFFF"/>
                </a:highlight>
                <a:latin typeface="Courier New" panose="02070309020205020404" pitchFamily="49" charset="0"/>
              </a:rPr>
              <a:t>30.0</a:t>
            </a:r>
            <a:endParaRPr lang="en-US" altLang="zh-TW" dirty="0">
              <a:solidFill>
                <a:srgbClr val="000000"/>
              </a:solidFill>
              <a:highlight>
                <a:srgbClr val="FFFFFF"/>
              </a:highlight>
              <a:latin typeface="Courier New" panose="02070309020205020404" pitchFamily="49" charset="0"/>
            </a:endParaRPr>
          </a:p>
        </p:txBody>
      </p:sp>
      <p:cxnSp>
        <p:nvCxnSpPr>
          <p:cNvPr id="10" name="直線單箭頭接點 9"/>
          <p:cNvCxnSpPr/>
          <p:nvPr/>
        </p:nvCxnSpPr>
        <p:spPr>
          <a:xfrm>
            <a:off x="3431704" y="1484784"/>
            <a:ext cx="1080120" cy="6480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4277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Simple test pattern</a:t>
            </a:r>
            <a:endParaRPr lang="zh-TW" altLang="en-US" dirty="0"/>
          </a:p>
        </p:txBody>
      </p:sp>
      <p:sp>
        <p:nvSpPr>
          <p:cNvPr id="3" name="Content Placeholder 2"/>
          <p:cNvSpPr>
            <a:spLocks noGrp="1"/>
          </p:cNvSpPr>
          <p:nvPr>
            <p:ph idx="1"/>
          </p:nvPr>
        </p:nvSpPr>
        <p:spPr>
          <a:xfrm>
            <a:off x="767408" y="1285082"/>
            <a:ext cx="10972800" cy="5000625"/>
          </a:xfrm>
        </p:spPr>
        <p:txBody>
          <a:bodyPr numCol="2">
            <a:noAutofit/>
          </a:bodyPr>
          <a:lstStyle/>
          <a:p>
            <a:pPr marL="0" indent="0">
              <a:buNone/>
            </a:pPr>
            <a:r>
              <a:rPr lang="en-US" altLang="zh-TW" sz="1200" b="1" dirty="0">
                <a:solidFill>
                  <a:srgbClr val="0000FF"/>
                </a:solidFill>
                <a:latin typeface="Consolas" panose="020B0609020204030204" pitchFamily="49" charset="0"/>
                <a:cs typeface="Courier New" pitchFamily="49" charset="0"/>
              </a:rPr>
              <a:t>module</a:t>
            </a:r>
            <a:r>
              <a:rPr lang="en-US" altLang="zh-TW" sz="1200" dirty="0">
                <a:latin typeface="Consolas" panose="020B0609020204030204" pitchFamily="49" charset="0"/>
                <a:cs typeface="Courier New" pitchFamily="49" charset="0"/>
              </a:rPr>
              <a:t> pattern(</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data_out</a:t>
            </a:r>
            <a:endParaRPr lang="en-US" altLang="zh-TW" sz="1200" dirty="0">
              <a:latin typeface="Consolas" panose="020B0609020204030204" pitchFamily="49" charset="0"/>
              <a:cs typeface="Courier New" pitchFamily="49" charset="0"/>
            </a:endParaRPr>
          </a:p>
          <a:p>
            <a:pPr marL="0" indent="0">
              <a:buNone/>
            </a:pP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parameter setting</a:t>
            </a:r>
          </a:p>
          <a:p>
            <a:pPr marL="0" indent="0">
              <a:buNone/>
            </a:pPr>
            <a:r>
              <a:rPr lang="en-US" altLang="zh-TW" sz="1200" b="1" dirty="0">
                <a:solidFill>
                  <a:srgbClr val="0000FF"/>
                </a:solidFill>
                <a:latin typeface="Consolas" panose="020B0609020204030204" pitchFamily="49" charset="0"/>
                <a:cs typeface="Courier New" pitchFamily="49" charset="0"/>
              </a:rPr>
              <a:t>parameter</a:t>
            </a:r>
            <a:r>
              <a:rPr lang="en-US" altLang="zh-TW" sz="1200" dirty="0">
                <a:latin typeface="Consolas" panose="020B0609020204030204" pitchFamily="49" charset="0"/>
                <a:cs typeface="Courier New" pitchFamily="49" charset="0"/>
              </a:rPr>
              <a:t> cycle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 10;</a:t>
            </a:r>
          </a:p>
          <a:p>
            <a:pPr marL="0" indent="0">
              <a:buNone/>
            </a:pPr>
            <a:r>
              <a:rPr lang="en-US" altLang="zh-TW" sz="1200" b="1" dirty="0">
                <a:solidFill>
                  <a:srgbClr val="0000FF"/>
                </a:solidFill>
                <a:latin typeface="Consolas" panose="020B0609020204030204" pitchFamily="49" charset="0"/>
                <a:cs typeface="Courier New" pitchFamily="49" charset="0"/>
              </a:rPr>
              <a:t>parameter</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Th</a:t>
            </a:r>
            <a:r>
              <a:rPr lang="en-US" altLang="zh-TW" sz="1200" dirty="0">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 2;</a:t>
            </a:r>
          </a:p>
          <a:p>
            <a:pPr marL="0" indent="0">
              <a:buNone/>
            </a:pPr>
            <a:r>
              <a:rPr lang="en-US" altLang="zh-TW" sz="1200" b="1" dirty="0">
                <a:solidFill>
                  <a:srgbClr val="00B050"/>
                </a:solidFill>
                <a:latin typeface="Consolas" panose="020B0609020204030204" pitchFamily="49" charset="0"/>
                <a:cs typeface="Courier New" pitchFamily="49" charset="0"/>
              </a:rPr>
              <a:t>// I/O declaration</a:t>
            </a:r>
          </a:p>
          <a:p>
            <a:pPr marL="0" indent="0">
              <a:buNone/>
            </a:pPr>
            <a:r>
              <a:rPr lang="en-US" altLang="zh-TW" sz="1200" b="1" dirty="0">
                <a:solidFill>
                  <a:srgbClr val="0000FF"/>
                </a:solidFill>
                <a:latin typeface="Consolas" panose="020B0609020204030204" pitchFamily="49" charset="0"/>
                <a:cs typeface="Courier New" pitchFamily="49" charset="0"/>
              </a:rPr>
              <a:t>output</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output</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output</a:t>
            </a:r>
            <a:r>
              <a:rPr lang="en-US" altLang="zh-TW" sz="1200" dirty="0">
                <a:latin typeface="Consolas" panose="020B0609020204030204" pitchFamily="49" charset="0"/>
                <a:cs typeface="Courier New" pitchFamily="49" charset="0"/>
              </a:rPr>
              <a:t> [7:0] </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input  </a:t>
            </a:r>
            <a:r>
              <a:rPr lang="en-US" altLang="zh-TW" sz="1200" dirty="0">
                <a:latin typeface="Consolas" panose="020B0609020204030204" pitchFamily="49" charset="0"/>
                <a:cs typeface="Courier New" pitchFamily="49" charset="0"/>
              </a:rPr>
              <a:t>[7:0] </a:t>
            </a:r>
            <a:r>
              <a:rPr lang="en-US" altLang="zh-TW" sz="1200" dirty="0" err="1">
                <a:latin typeface="Consolas" panose="020B0609020204030204" pitchFamily="49" charset="0"/>
                <a:cs typeface="Courier New" pitchFamily="49" charset="0"/>
              </a:rPr>
              <a:t>data_out</a:t>
            </a:r>
            <a:r>
              <a:rPr lang="en-US" altLang="zh-TW" sz="1200" dirty="0">
                <a:latin typeface="Consolas" panose="020B0609020204030204" pitchFamily="49" charset="0"/>
                <a:cs typeface="Courier New" pitchFamily="49" charset="0"/>
              </a:rPr>
              <a:t>;</a:t>
            </a:r>
          </a:p>
          <a:p>
            <a:pPr marL="0" indent="0">
              <a:buNone/>
            </a:pPr>
            <a:r>
              <a:rPr lang="en-US" altLang="zh-TW" sz="1200" b="1" dirty="0" err="1">
                <a:solidFill>
                  <a:srgbClr val="0000FF"/>
                </a:solidFill>
                <a:latin typeface="Consolas" panose="020B0609020204030204" pitchFamily="49" charset="0"/>
                <a:cs typeface="Courier New" pitchFamily="49" charset="0"/>
              </a:rPr>
              <a:t>reg</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b="1" dirty="0" err="1">
                <a:solidFill>
                  <a:srgbClr val="0000FF"/>
                </a:solidFill>
                <a:latin typeface="Consolas" panose="020B0609020204030204" pitchFamily="49" charset="0"/>
                <a:cs typeface="Courier New" pitchFamily="49" charset="0"/>
              </a:rPr>
              <a:t>reg</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a:t>
            </a:r>
          </a:p>
          <a:p>
            <a:pPr marL="0" indent="0">
              <a:buNone/>
            </a:pPr>
            <a:r>
              <a:rPr lang="en-US" altLang="zh-TW" sz="1200" b="1" dirty="0" err="1">
                <a:solidFill>
                  <a:srgbClr val="0000FF"/>
                </a:solidFill>
                <a:latin typeface="Consolas" panose="020B0609020204030204" pitchFamily="49" charset="0"/>
                <a:cs typeface="Courier New" pitchFamily="49" charset="0"/>
              </a:rPr>
              <a:t>reg</a:t>
            </a:r>
            <a:r>
              <a:rPr lang="en-US" altLang="zh-TW" sz="1200" dirty="0">
                <a:latin typeface="Consolas" panose="020B0609020204030204" pitchFamily="49" charset="0"/>
                <a:cs typeface="Courier New" pitchFamily="49" charset="0"/>
              </a:rPr>
              <a:t>    [7:0] </a:t>
            </a:r>
            <a:r>
              <a:rPr lang="en-US" altLang="zh-TW" sz="1200" dirty="0" err="1">
                <a:latin typeface="Consolas" panose="020B0609020204030204" pitchFamily="49" charset="0"/>
                <a:cs typeface="Courier New" pitchFamily="49" charset="0"/>
              </a:rPr>
              <a:t>data_in</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B050"/>
                </a:solidFill>
                <a:latin typeface="Consolas" panose="020B0609020204030204" pitchFamily="49" charset="0"/>
                <a:cs typeface="Courier New" pitchFamily="49" charset="0"/>
              </a:rPr>
              <a:t>// clock</a:t>
            </a:r>
          </a:p>
          <a:p>
            <a:pPr marL="0" indent="0">
              <a:buNone/>
            </a:pPr>
            <a:r>
              <a:rPr lang="en-US" altLang="zh-TW" sz="1200" b="1" dirty="0">
                <a:solidFill>
                  <a:srgbClr val="0000FF"/>
                </a:solidFill>
                <a:latin typeface="Consolas" panose="020B0609020204030204" pitchFamily="49" charset="0"/>
                <a:cs typeface="Courier New" pitchFamily="49" charset="0"/>
              </a:rPr>
              <a:t>always begin</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(cycle</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2.0) </a:t>
            </a:r>
            <a:r>
              <a:rPr lang="en-US" altLang="zh-TW" sz="1200" dirty="0" err="1">
                <a:latin typeface="Consolas" panose="020B0609020204030204" pitchFamily="49" charset="0"/>
                <a:cs typeface="Courier New" pitchFamily="49" charset="0"/>
              </a:rPr>
              <a:t>clk_p</a:t>
            </a:r>
            <a:r>
              <a:rPr lang="en-US" altLang="zh-TW" sz="1200" b="1" dirty="0">
                <a:solidFill>
                  <a:srgbClr val="FF0000"/>
                </a:solidFill>
                <a:latin typeface="Consolas" panose="020B0609020204030204" pitchFamily="49" charset="0"/>
                <a:cs typeface="Courier New" pitchFamily="49" charset="0"/>
              </a:rPr>
              <a:t> = </a:t>
            </a:r>
            <a:r>
              <a:rPr lang="en-US" altLang="zh-TW" sz="1200" dirty="0">
                <a:latin typeface="Consolas" panose="020B0609020204030204" pitchFamily="49" charset="0"/>
                <a:cs typeface="Courier New" pitchFamily="49" charset="0"/>
              </a:rPr>
              <a:t>1’b1;</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(cycle</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2.0) </a:t>
            </a:r>
            <a:r>
              <a:rPr lang="en-US" altLang="zh-TW" sz="1200" dirty="0" err="1">
                <a:latin typeface="Consolas" panose="020B0609020204030204" pitchFamily="49" charset="0"/>
                <a:cs typeface="Courier New" pitchFamily="49" charset="0"/>
              </a:rPr>
              <a:t>clk_p</a:t>
            </a:r>
            <a:r>
              <a:rPr lang="en-US" altLang="zh-TW" sz="1200" b="1" dirty="0">
                <a:solidFill>
                  <a:srgbClr val="FF0000"/>
                </a:solidFill>
                <a:latin typeface="Consolas" panose="020B0609020204030204" pitchFamily="49" charset="0"/>
                <a:cs typeface="Courier New" pitchFamily="49" charset="0"/>
              </a:rPr>
              <a:t> = </a:t>
            </a:r>
            <a:r>
              <a:rPr lang="en-US" altLang="zh-TW" sz="1200" dirty="0">
                <a:latin typeface="Consolas" panose="020B0609020204030204" pitchFamily="49" charset="0"/>
                <a:cs typeface="Courier New" pitchFamily="49" charset="0"/>
              </a:rPr>
              <a:t>1’b0;</a:t>
            </a:r>
          </a:p>
          <a:p>
            <a:pPr marL="0" indent="0">
              <a:buNone/>
            </a:pPr>
            <a:r>
              <a:rPr lang="en-US" altLang="zh-TW" sz="1200" b="1" dirty="0">
                <a:solidFill>
                  <a:srgbClr val="0000FF"/>
                </a:solidFill>
                <a:latin typeface="Consolas" panose="020B0609020204030204" pitchFamily="49" charset="0"/>
                <a:cs typeface="Courier New" pitchFamily="49" charset="0"/>
              </a:rPr>
              <a:t>end</a:t>
            </a:r>
          </a:p>
          <a:p>
            <a:pPr marL="0" indent="0">
              <a:buNone/>
            </a:pPr>
            <a:endParaRPr lang="en-US" altLang="zh-TW" sz="1200" b="1" dirty="0">
              <a:solidFill>
                <a:srgbClr val="0000FF"/>
              </a:solidFill>
              <a:latin typeface="Consolas" panose="020B0609020204030204" pitchFamily="49" charset="0"/>
              <a:cs typeface="Courier New" pitchFamily="49" charset="0"/>
            </a:endParaRPr>
          </a:p>
          <a:p>
            <a:pPr marL="0" indent="0">
              <a:buNone/>
            </a:pPr>
            <a:endParaRPr lang="en-US" altLang="zh-TW" sz="1200" b="1" dirty="0">
              <a:solidFill>
                <a:srgbClr val="0000FF"/>
              </a:solidFill>
              <a:latin typeface="Consolas" panose="020B0609020204030204" pitchFamily="49" charset="0"/>
              <a:cs typeface="Courier New" pitchFamily="49" charset="0"/>
            </a:endParaRPr>
          </a:p>
          <a:p>
            <a:pPr marL="0" indent="0">
              <a:buNone/>
            </a:pPr>
            <a:endParaRPr lang="en-US" altLang="zh-TW" sz="1200" b="1" dirty="0">
              <a:solidFill>
                <a:srgbClr val="0000FF"/>
              </a:solidFill>
              <a:latin typeface="Consolas" panose="020B0609020204030204" pitchFamily="49" charset="0"/>
              <a:cs typeface="Courier New" pitchFamily="49" charset="0"/>
            </a:endParaRPr>
          </a:p>
          <a:p>
            <a:pPr marL="0" indent="0">
              <a:buNone/>
            </a:pPr>
            <a:r>
              <a:rPr lang="en-US" altLang="zh-TW" sz="1200" b="1" dirty="0">
                <a:solidFill>
                  <a:srgbClr val="0000FF"/>
                </a:solidFill>
                <a:latin typeface="Consolas" panose="020B0609020204030204" pitchFamily="49" charset="0"/>
                <a:cs typeface="Courier New" pitchFamily="49" charset="0"/>
              </a:rPr>
              <a:t>initial begin</a:t>
            </a:r>
          </a:p>
          <a:p>
            <a:pPr marL="0" indent="0">
              <a:buNone/>
            </a:pPr>
            <a:r>
              <a:rPr lang="en-US" altLang="zh-TW" sz="1200" b="1" dirty="0">
                <a:solidFill>
                  <a:srgbClr val="00B050"/>
                </a:solidFill>
                <a:latin typeface="Consolas" panose="020B0609020204030204" pitchFamily="49" charset="0"/>
                <a:cs typeface="Courier New" pitchFamily="49" charset="0"/>
              </a:rPr>
              <a:t>  // reset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 1’b1;</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rgbClr val="0000FF"/>
                </a:solidFill>
                <a:latin typeface="Consolas" panose="020B0609020204030204" pitchFamily="49" charset="0"/>
                <a:cs typeface="Courier New" pitchFamily="49" charset="0"/>
              </a:rPr>
              <a:t>wait</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clk_p</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1’bx);</a:t>
            </a:r>
          </a:p>
          <a:p>
            <a:pPr marL="0" indent="0">
              <a:buNone/>
            </a:pPr>
            <a:r>
              <a:rPr lang="en-US" altLang="zh-TW" sz="1200" b="1" dirty="0">
                <a:solidFill>
                  <a:srgbClr val="FF0000"/>
                </a:solidFill>
                <a:latin typeface="Consolas" panose="020B0609020204030204" pitchFamily="49" charset="0"/>
                <a:cs typeface="Courier New" pitchFamily="49" charset="0"/>
              </a:rPr>
              <a:t>  @</a:t>
            </a:r>
            <a:r>
              <a:rPr lang="en-US" altLang="zh-TW" sz="1200" dirty="0">
                <a:latin typeface="Consolas" panose="020B0609020204030204" pitchFamily="49" charset="0"/>
                <a:cs typeface="Courier New" pitchFamily="49" charset="0"/>
              </a:rPr>
              <a:t>(</a:t>
            </a:r>
            <a:r>
              <a:rPr lang="en-US" altLang="zh-TW" sz="1200" b="1" dirty="0" err="1">
                <a:solidFill>
                  <a:srgbClr val="0000FF"/>
                </a:solidFill>
                <a:latin typeface="Consolas" panose="020B0609020204030204" pitchFamily="49" charset="0"/>
                <a:cs typeface="Courier New" pitchFamily="49" charset="0"/>
              </a:rPr>
              <a:t>negedge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 1’b0;</a:t>
            </a:r>
          </a:p>
          <a:p>
            <a:pPr marL="0" indent="0">
              <a:buNone/>
            </a:pPr>
            <a:r>
              <a:rPr lang="en-US" altLang="zh-TW" sz="1200" dirty="0">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a:t>
            </a:r>
            <a:r>
              <a:rPr lang="en-US" altLang="zh-TW" sz="1200" b="1" dirty="0" err="1">
                <a:solidFill>
                  <a:srgbClr val="0000FF"/>
                </a:solidFill>
                <a:latin typeface="Consolas" panose="020B0609020204030204" pitchFamily="49" charset="0"/>
                <a:cs typeface="Courier New" pitchFamily="49" charset="0"/>
              </a:rPr>
              <a:t>negedge</a:t>
            </a: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dirty="0">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rst_n</a:t>
            </a:r>
            <a:r>
              <a:rPr lang="en-US" altLang="zh-TW" sz="1200" dirty="0">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 1’b1;  </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00B050"/>
                </a:solidFill>
                <a:latin typeface="Consolas" panose="020B0609020204030204" pitchFamily="49" charset="0"/>
                <a:cs typeface="Courier New" pitchFamily="49" charset="0"/>
              </a:rPr>
              <a:t>// stimulus generation </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dirty="0">
                <a:latin typeface="Consolas" panose="020B0609020204030204" pitchFamily="49" charset="0"/>
                <a:cs typeface="Courier New" pitchFamily="49" charset="0"/>
              </a:rPr>
              <a:t>(</a:t>
            </a:r>
            <a:r>
              <a:rPr lang="en-US" altLang="zh-TW" sz="1200" b="1" dirty="0" err="1">
                <a:solidFill>
                  <a:srgbClr val="0000FF"/>
                </a:solidFill>
                <a:latin typeface="Consolas" panose="020B0609020204030204" pitchFamily="49" charset="0"/>
                <a:cs typeface="Courier New" pitchFamily="49" charset="0"/>
              </a:rPr>
              <a:t>posedge</a:t>
            </a:r>
            <a:r>
              <a:rPr lang="en-US" altLang="zh-TW" sz="1200" b="1" dirty="0">
                <a:solidFill>
                  <a:srgbClr val="0000FF"/>
                </a:solidFill>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Th</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data_in</a:t>
            </a: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b="1" dirty="0">
                <a:solidFill>
                  <a:srgbClr val="0000FF"/>
                </a:solidFill>
                <a:latin typeface="Consolas" panose="020B0609020204030204" pitchFamily="49" charset="0"/>
                <a:cs typeface="Courier New" pitchFamily="49" charset="0"/>
              </a:rPr>
              <a:t> </a:t>
            </a:r>
            <a:r>
              <a:rPr lang="en-US" altLang="zh-TW" sz="1200" dirty="0">
                <a:latin typeface="Consolas" panose="020B0609020204030204" pitchFamily="49" charset="0"/>
                <a:cs typeface="Courier New" pitchFamily="49" charset="0"/>
              </a:rPr>
              <a:t>8’d8;</a:t>
            </a: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00B050"/>
                </a:solidFill>
                <a:latin typeface="Consolas" panose="020B0609020204030204" pitchFamily="49" charset="0"/>
                <a:cs typeface="Courier New" pitchFamily="49" charset="0"/>
              </a:rPr>
              <a:t>// 1st cycle</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dirty="0">
                <a:latin typeface="Consolas" panose="020B0609020204030204" pitchFamily="49" charset="0"/>
                <a:cs typeface="Courier New" pitchFamily="49" charset="0"/>
              </a:rPr>
              <a:t>(</a:t>
            </a:r>
            <a:r>
              <a:rPr lang="en-US" altLang="zh-TW" sz="1200" b="1" dirty="0" err="1">
                <a:solidFill>
                  <a:srgbClr val="0000FF"/>
                </a:solidFill>
                <a:latin typeface="Consolas" panose="020B0609020204030204" pitchFamily="49" charset="0"/>
                <a:cs typeface="Courier New" pitchFamily="49" charset="0"/>
              </a:rPr>
              <a:t>posedge</a:t>
            </a:r>
            <a:r>
              <a:rPr lang="en-US" altLang="zh-TW" sz="1200" b="1" dirty="0">
                <a:solidFill>
                  <a:srgbClr val="0000FF"/>
                </a:solidFill>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clk_p</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dirty="0">
                <a:latin typeface="Consolas" panose="020B0609020204030204" pitchFamily="49" charset="0"/>
                <a:cs typeface="Courier New" pitchFamily="49" charset="0"/>
              </a:rPr>
              <a:t>(</a:t>
            </a:r>
            <a:r>
              <a:rPr lang="en-US" altLang="zh-TW" sz="1200" dirty="0" err="1">
                <a:latin typeface="Consolas" panose="020B0609020204030204" pitchFamily="49" charset="0"/>
                <a:cs typeface="Courier New" pitchFamily="49" charset="0"/>
              </a:rPr>
              <a:t>Th</a:t>
            </a:r>
            <a:r>
              <a:rPr lang="en-US" altLang="zh-TW" sz="1200" dirty="0">
                <a:latin typeface="Consolas" panose="020B0609020204030204" pitchFamily="49" charset="0"/>
                <a:cs typeface="Courier New" pitchFamily="49" charset="0"/>
              </a:rPr>
              <a:t>)</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dirty="0" err="1">
                <a:latin typeface="Consolas" panose="020B0609020204030204" pitchFamily="49" charset="0"/>
                <a:cs typeface="Courier New" pitchFamily="49" charset="0"/>
              </a:rPr>
              <a:t>data_in</a:t>
            </a: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a:t>
            </a:r>
            <a:r>
              <a:rPr lang="en-US" altLang="zh-TW" sz="1200" b="1" dirty="0">
                <a:solidFill>
                  <a:srgbClr val="0000FF"/>
                </a:solidFill>
                <a:latin typeface="Consolas" panose="020B0609020204030204" pitchFamily="49" charset="0"/>
                <a:cs typeface="Courier New" pitchFamily="49" charset="0"/>
              </a:rPr>
              <a:t> </a:t>
            </a:r>
            <a:r>
              <a:rPr lang="en-US" altLang="zh-TW" sz="1200" dirty="0">
                <a:latin typeface="Consolas" panose="020B0609020204030204" pitchFamily="49" charset="0"/>
                <a:cs typeface="Courier New" pitchFamily="49" charset="0"/>
              </a:rPr>
              <a:t>8’d2;</a:t>
            </a: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00B050"/>
                </a:solidFill>
                <a:latin typeface="Consolas" panose="020B0609020204030204" pitchFamily="49" charset="0"/>
                <a:cs typeface="Courier New" pitchFamily="49" charset="0"/>
              </a:rPr>
              <a:t>// 2nd cycle</a:t>
            </a:r>
          </a:p>
          <a:p>
            <a:pPr marL="0" indent="0">
              <a:buNone/>
            </a:pPr>
            <a:r>
              <a:rPr lang="en-US" altLang="zh-TW" sz="1200" b="1" dirty="0">
                <a:solidFill>
                  <a:srgbClr val="0000FF"/>
                </a:solidFill>
                <a:latin typeface="Consolas" panose="020B0609020204030204" pitchFamily="49" charset="0"/>
                <a:cs typeface="Courier New" pitchFamily="49" charset="0"/>
              </a:rPr>
              <a:t>  ……</a:t>
            </a:r>
          </a:p>
          <a:p>
            <a:pPr marL="0" indent="0">
              <a:buNone/>
            </a:pPr>
            <a:r>
              <a:rPr lang="en-US" altLang="zh-TW" sz="1200" b="1" dirty="0">
                <a:solidFill>
                  <a:srgbClr val="0000FF"/>
                </a:solidFill>
                <a:latin typeface="Consolas" panose="020B0609020204030204" pitchFamily="49" charset="0"/>
                <a:cs typeface="Courier New" pitchFamily="49" charset="0"/>
              </a:rPr>
              <a:t>  </a:t>
            </a:r>
            <a:r>
              <a:rPr lang="en-US" altLang="zh-TW" sz="1200" b="1" dirty="0">
                <a:solidFill>
                  <a:srgbClr val="FF0000"/>
                </a:solidFill>
                <a:latin typeface="Consolas" panose="020B0609020204030204" pitchFamily="49" charset="0"/>
                <a:cs typeface="Courier New" pitchFamily="49" charset="0"/>
              </a:rPr>
              <a:t>$finish;</a:t>
            </a:r>
          </a:p>
          <a:p>
            <a:pPr marL="0" indent="0">
              <a:buNone/>
            </a:pPr>
            <a:r>
              <a:rPr lang="en-US" altLang="zh-TW" sz="1200" b="1" dirty="0">
                <a:solidFill>
                  <a:srgbClr val="0000FF"/>
                </a:solidFill>
                <a:latin typeface="Consolas" panose="020B0609020204030204" pitchFamily="49" charset="0"/>
                <a:cs typeface="Courier New" pitchFamily="49" charset="0"/>
              </a:rPr>
              <a:t>end</a:t>
            </a:r>
          </a:p>
          <a:p>
            <a:pPr marL="0" indent="0">
              <a:buNone/>
            </a:pPr>
            <a:r>
              <a:rPr lang="en-US" altLang="zh-TW" sz="1200" b="1" dirty="0" err="1">
                <a:solidFill>
                  <a:srgbClr val="0000FF"/>
                </a:solidFill>
                <a:latin typeface="Consolas" panose="020B0609020204030204" pitchFamily="49" charset="0"/>
                <a:cs typeface="Courier New" pitchFamily="49" charset="0"/>
              </a:rPr>
              <a:t>endmodule</a:t>
            </a:r>
            <a:endParaRPr lang="zh-TW" altLang="en-US" sz="1200" b="1" dirty="0">
              <a:solidFill>
                <a:srgbClr val="0000FF"/>
              </a:solidFill>
              <a:latin typeface="Consolas" panose="020B0609020204030204" pitchFamily="49" charset="0"/>
              <a:cs typeface="Courier New" pitchFamily="49" charset="0"/>
            </a:endParaRPr>
          </a:p>
          <a:p>
            <a:pPr marL="0" indent="0">
              <a:buNone/>
            </a:pPr>
            <a:endParaRPr lang="zh-TW" altLang="en-US" sz="1200" dirty="0">
              <a:latin typeface="Courier New" pitchFamily="49" charset="0"/>
              <a:cs typeface="Courier New" pitchFamily="49"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grpSp>
        <p:nvGrpSpPr>
          <p:cNvPr id="5" name="群組 4"/>
          <p:cNvGrpSpPr/>
          <p:nvPr/>
        </p:nvGrpSpPr>
        <p:grpSpPr>
          <a:xfrm>
            <a:off x="7700769" y="5157192"/>
            <a:ext cx="2673449" cy="369332"/>
            <a:chOff x="7421116" y="2005160"/>
            <a:chExt cx="2673449" cy="369332"/>
          </a:xfrm>
        </p:grpSpPr>
        <p:sp>
          <p:nvSpPr>
            <p:cNvPr id="6" name="文字方塊 5"/>
            <p:cNvSpPr txBox="1"/>
            <p:nvPr/>
          </p:nvSpPr>
          <p:spPr>
            <a:xfrm>
              <a:off x="8328248" y="2005160"/>
              <a:ext cx="1766317" cy="369332"/>
            </a:xfrm>
            <a:prstGeom prst="rect">
              <a:avLst/>
            </a:prstGeom>
            <a:noFill/>
          </p:spPr>
          <p:txBody>
            <a:bodyPr wrap="none" rtlCol="0">
              <a:spAutoFit/>
            </a:bodyPr>
            <a:lstStyle/>
            <a:p>
              <a:r>
                <a:rPr lang="en-US" altLang="zh-TW" dirty="0"/>
                <a:t>Finish simulation</a:t>
              </a:r>
              <a:endParaRPr lang="zh-TW" altLang="en-US" dirty="0"/>
            </a:p>
          </p:txBody>
        </p:sp>
        <p:cxnSp>
          <p:nvCxnSpPr>
            <p:cNvPr id="7" name="直線單箭頭接點 6"/>
            <p:cNvCxnSpPr/>
            <p:nvPr/>
          </p:nvCxnSpPr>
          <p:spPr>
            <a:xfrm flipH="1">
              <a:off x="7421116" y="2234275"/>
              <a:ext cx="9071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111921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3" end="4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18" end="18"/>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xEl>
                                              <p:pRg st="19" end="19"/>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
                                            <p:txEl>
                                              <p:pRg st="20" end="2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25" end="25"/>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42" end="4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
                                            <p:txEl>
                                              <p:pRg st="27" end="2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28" end="2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29" end="2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
                                            <p:txEl>
                                              <p:pRg st="30" end="3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31" end="31"/>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
                                            <p:txEl>
                                              <p:pRg st="32" end="32"/>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33" end="33"/>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
                                            <p:txEl>
                                              <p:pRg st="34" end="34"/>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
                                            <p:txEl>
                                              <p:pRg st="35" end="35"/>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
                                            <p:txEl>
                                              <p:pRg st="36" end="36"/>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37" end="37"/>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38" end="38"/>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3">
                                            <p:txEl>
                                              <p:pRg st="39" end="39"/>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
                                            <p:txEl>
                                              <p:pRg st="40" end="4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
                                            <p:txEl>
                                              <p:pRg st="41" end="4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2435" name="Rectangle 3"/>
          <p:cNvSpPr>
            <a:spLocks noGrp="1" noChangeArrowheads="1"/>
          </p:cNvSpPr>
          <p:nvPr>
            <p:ph idx="1"/>
          </p:nvPr>
        </p:nvSpPr>
        <p:spPr/>
        <p:txBody>
          <a:bodyPr/>
          <a:lstStyle/>
          <a:p>
            <a:r>
              <a:rPr lang="en-US" altLang="zh-TW" sz="2000" dirty="0"/>
              <a:t>Every identifier in a </a:t>
            </a:r>
            <a:r>
              <a:rPr lang="en-US" altLang="zh-TW" sz="2000" dirty="0" err="1"/>
              <a:t>Verilog</a:t>
            </a:r>
            <a:r>
              <a:rPr lang="en-US" altLang="zh-TW" sz="2000" dirty="0"/>
              <a:t> HDL description shall have a </a:t>
            </a:r>
            <a:r>
              <a:rPr lang="en-US" altLang="zh-TW" sz="2000" u="sng" dirty="0">
                <a:solidFill>
                  <a:srgbClr val="FF0000"/>
                </a:solidFill>
              </a:rPr>
              <a:t>unique hierarchical </a:t>
            </a:r>
            <a:r>
              <a:rPr lang="en-US" altLang="zh-TW" sz="2000" u="sng" dirty="0">
                <a:solidFill>
                  <a:srgbClr val="339933"/>
                </a:solidFill>
              </a:rPr>
              <a:t>path name</a:t>
            </a:r>
            <a:r>
              <a:rPr lang="en-US" altLang="zh-TW" sz="2000" dirty="0"/>
              <a:t>.</a:t>
            </a:r>
          </a:p>
          <a:p>
            <a:r>
              <a:rPr lang="en-US" altLang="zh-TW" sz="2000" dirty="0"/>
              <a:t>The hierarchy of names can be viewed as a </a:t>
            </a:r>
            <a:r>
              <a:rPr lang="en-US" altLang="zh-TW" sz="2000" u="sng" dirty="0">
                <a:solidFill>
                  <a:srgbClr val="FF0000"/>
                </a:solidFill>
              </a:rPr>
              <a:t>tree structure</a:t>
            </a:r>
            <a:r>
              <a:rPr lang="en-US" altLang="zh-TW" sz="2000" dirty="0"/>
              <a:t>.</a:t>
            </a:r>
          </a:p>
          <a:p>
            <a:r>
              <a:rPr lang="en-US" altLang="zh-TW" sz="2000" dirty="0"/>
              <a:t>Hierarchical name referencing allows free data access to any object from any level in the hierarchy.</a:t>
            </a:r>
          </a:p>
          <a:p>
            <a:pPr algn="ctr">
              <a:buFont typeface="Wingdings 2" pitchFamily="18" charset="2"/>
              <a:buNone/>
            </a:pPr>
            <a:endParaRPr lang="en-US" altLang="zh-TW" sz="2000" dirty="0">
              <a:solidFill>
                <a:srgbClr val="990033"/>
              </a:solidFill>
            </a:endParaRPr>
          </a:p>
        </p:txBody>
      </p:sp>
      <p:sp>
        <p:nvSpPr>
          <p:cNvPr id="1682434" name="Rectangle 2"/>
          <p:cNvSpPr>
            <a:spLocks noGrp="1" noChangeArrowheads="1"/>
          </p:cNvSpPr>
          <p:nvPr>
            <p:ph type="title"/>
          </p:nvPr>
        </p:nvSpPr>
        <p:spPr>
          <a:noFill/>
          <a:ln/>
        </p:spPr>
        <p:txBody>
          <a:bodyPr>
            <a:normAutofit/>
          </a:bodyPr>
          <a:lstStyle/>
          <a:p>
            <a:r>
              <a:rPr lang="en-US" altLang="zh-TW" dirty="0"/>
              <a:t>Note: </a:t>
            </a:r>
            <a:r>
              <a:rPr lang="en-US" altLang="zh-TW"/>
              <a:t>Hierarchical Reference Names</a:t>
            </a:r>
            <a:endParaRPr lang="en-US" altLang="zh-TW" dirty="0"/>
          </a:p>
        </p:txBody>
      </p:sp>
      <p:sp>
        <p:nvSpPr>
          <p:cNvPr id="16" name="投影片編號版面配置區 6"/>
          <p:cNvSpPr>
            <a:spLocks noGrp="1"/>
          </p:cNvSpPr>
          <p:nvPr>
            <p:ph type="sldNum" sz="quarter" idx="12"/>
          </p:nvPr>
        </p:nvSpPr>
        <p:spPr/>
        <p:txBody>
          <a:bodyPr/>
          <a:lstStyle/>
          <a:p>
            <a:fld id="{E741947F-CD88-48CD-84BE-6D76D169E105}" type="slidenum">
              <a:rPr lang="en-US" altLang="zh-TW"/>
              <a:pPr/>
              <a:t>38</a:t>
            </a:fld>
            <a:endParaRPr lang="en-US" altLang="zh-TW"/>
          </a:p>
        </p:txBody>
      </p:sp>
      <p:graphicFrame>
        <p:nvGraphicFramePr>
          <p:cNvPr id="17" name="Object 4"/>
          <p:cNvGraphicFramePr>
            <a:graphicFrameLocks noChangeAspect="1"/>
          </p:cNvGraphicFramePr>
          <p:nvPr/>
        </p:nvGraphicFramePr>
        <p:xfrm>
          <a:off x="1559497" y="3440386"/>
          <a:ext cx="4537075" cy="2352675"/>
        </p:xfrm>
        <a:graphic>
          <a:graphicData uri="http://schemas.openxmlformats.org/presentationml/2006/ole">
            <mc:AlternateContent xmlns:mc="http://schemas.openxmlformats.org/markup-compatibility/2006">
              <mc:Choice xmlns:v="urn:schemas-microsoft-com:vml" Requires="v">
                <p:oleObj name="Visio" r:id="rId2" imgW="3232404" imgH="1674266" progId="">
                  <p:embed/>
                </p:oleObj>
              </mc:Choice>
              <mc:Fallback>
                <p:oleObj name="Visio" r:id="rId2" imgW="3232404" imgH="1674266" progId="">
                  <p:embed/>
                  <p:pic>
                    <p:nvPicPr>
                      <p:cNvPr id="17"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497" y="3440386"/>
                        <a:ext cx="453707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5"/>
          <p:cNvSpPr>
            <a:spLocks noChangeArrowheads="1"/>
          </p:cNvSpPr>
          <p:nvPr/>
        </p:nvSpPr>
        <p:spPr bwMode="auto">
          <a:xfrm>
            <a:off x="6447408" y="2648222"/>
            <a:ext cx="3797300" cy="2882900"/>
          </a:xfrm>
          <a:prstGeom prst="rect">
            <a:avLst/>
          </a:prstGeom>
          <a:solidFill>
            <a:schemeClr val="bg1"/>
          </a:solidFill>
          <a:ln w="12700">
            <a:solidFill>
              <a:schemeClr val="tx1"/>
            </a:solidFill>
            <a:miter lim="800000"/>
            <a:headEnd/>
            <a:tailEnd/>
          </a:ln>
          <a:effectLst/>
        </p:spPr>
        <p:txBody>
          <a:bodyPr wrap="none" anchor="ctr"/>
          <a:lstStyle/>
          <a:p>
            <a:endParaRPr lang="zh-TW" altLang="en-US"/>
          </a:p>
        </p:txBody>
      </p:sp>
      <p:sp>
        <p:nvSpPr>
          <p:cNvPr id="19" name="Rectangle 6"/>
          <p:cNvSpPr>
            <a:spLocks noChangeArrowheads="1"/>
          </p:cNvSpPr>
          <p:nvPr/>
        </p:nvSpPr>
        <p:spPr bwMode="auto">
          <a:xfrm>
            <a:off x="6752208" y="2953022"/>
            <a:ext cx="3111500" cy="3683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algn="ctr" eaLnBrk="0" hangingPunct="0"/>
            <a:r>
              <a:rPr lang="en-US" altLang="zh-TW" sz="1600" b="1">
                <a:latin typeface="Times New Roman" pitchFamily="18" charset="0"/>
              </a:rPr>
              <a:t>function</a:t>
            </a:r>
            <a:r>
              <a:rPr lang="en-US" altLang="zh-TW" sz="1600">
                <a:latin typeface="Times New Roman" pitchFamily="18" charset="0"/>
              </a:rPr>
              <a:t> FUNC</a:t>
            </a:r>
          </a:p>
        </p:txBody>
      </p:sp>
      <p:sp>
        <p:nvSpPr>
          <p:cNvPr id="20" name="Rectangle 7"/>
          <p:cNvSpPr>
            <a:spLocks noChangeArrowheads="1"/>
          </p:cNvSpPr>
          <p:nvPr/>
        </p:nvSpPr>
        <p:spPr bwMode="auto">
          <a:xfrm>
            <a:off x="6806184" y="2652985"/>
            <a:ext cx="2955925" cy="336550"/>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1600" b="1">
                <a:latin typeface="Times New Roman" pitchFamily="18" charset="0"/>
              </a:rPr>
              <a:t>module</a:t>
            </a:r>
            <a:r>
              <a:rPr lang="en-US" altLang="zh-TW" sz="1600">
                <a:latin typeface="Times New Roman" pitchFamily="18" charset="0"/>
              </a:rPr>
              <a:t> Top	</a:t>
            </a:r>
            <a:r>
              <a:rPr lang="en-US" altLang="zh-TW" sz="1600" b="1">
                <a:latin typeface="Times New Roman" pitchFamily="18" charset="0"/>
              </a:rPr>
              <a:t>wire</a:t>
            </a:r>
            <a:r>
              <a:rPr lang="en-US" altLang="zh-TW" sz="1600">
                <a:latin typeface="Times New Roman" pitchFamily="18" charset="0"/>
              </a:rPr>
              <a:t> SBUS</a:t>
            </a:r>
          </a:p>
        </p:txBody>
      </p:sp>
      <p:sp>
        <p:nvSpPr>
          <p:cNvPr id="21" name="Rectangle 8"/>
          <p:cNvSpPr>
            <a:spLocks noChangeArrowheads="1"/>
          </p:cNvSpPr>
          <p:nvPr/>
        </p:nvSpPr>
        <p:spPr bwMode="auto">
          <a:xfrm>
            <a:off x="6599808" y="3410222"/>
            <a:ext cx="1511300" cy="20447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algn="l" eaLnBrk="0" hangingPunct="0"/>
            <a:r>
              <a:rPr lang="en-US" altLang="zh-TW" sz="1600" b="1">
                <a:latin typeface="Times New Roman" pitchFamily="18" charset="0"/>
              </a:rPr>
              <a:t>module</a:t>
            </a:r>
            <a:r>
              <a:rPr lang="en-US" altLang="zh-TW" sz="1600">
                <a:latin typeface="Times New Roman" pitchFamily="18" charset="0"/>
              </a:rPr>
              <a:t> CHILD</a:t>
            </a:r>
          </a:p>
          <a:p>
            <a:pPr algn="l" eaLnBrk="0" hangingPunct="0"/>
            <a:r>
              <a:rPr lang="en-US" altLang="zh-TW" sz="1600">
                <a:latin typeface="Times New Roman" pitchFamily="18" charset="0"/>
              </a:rPr>
              <a:t>reg ART</a:t>
            </a:r>
          </a:p>
        </p:txBody>
      </p:sp>
      <p:sp>
        <p:nvSpPr>
          <p:cNvPr id="22" name="Rectangle 9"/>
          <p:cNvSpPr>
            <a:spLocks noChangeArrowheads="1"/>
          </p:cNvSpPr>
          <p:nvPr/>
        </p:nvSpPr>
        <p:spPr bwMode="auto">
          <a:xfrm>
            <a:off x="8200008" y="3410222"/>
            <a:ext cx="1892300" cy="2044700"/>
          </a:xfrm>
          <a:prstGeom prst="rect">
            <a:avLst/>
          </a:prstGeom>
          <a:solidFill>
            <a:schemeClr val="bg1"/>
          </a:solidFill>
          <a:ln w="12700">
            <a:solidFill>
              <a:schemeClr val="tx1"/>
            </a:solidFill>
            <a:miter lim="800000"/>
            <a:headEnd/>
            <a:tailEnd/>
          </a:ln>
          <a:effectLst/>
        </p:spPr>
        <p:txBody>
          <a:bodyPr wrap="none" anchor="ctr"/>
          <a:lstStyle/>
          <a:p>
            <a:endParaRPr lang="zh-TW" altLang="en-US"/>
          </a:p>
        </p:txBody>
      </p:sp>
      <p:sp>
        <p:nvSpPr>
          <p:cNvPr id="23" name="Rectangle 10"/>
          <p:cNvSpPr>
            <a:spLocks noChangeArrowheads="1"/>
          </p:cNvSpPr>
          <p:nvPr/>
        </p:nvSpPr>
        <p:spPr bwMode="auto">
          <a:xfrm>
            <a:off x="8406384" y="3414986"/>
            <a:ext cx="1127125" cy="581025"/>
          </a:xfrm>
          <a:prstGeom prst="rect">
            <a:avLst/>
          </a:prstGeom>
          <a:noFill/>
          <a:ln w="9525">
            <a:noFill/>
            <a:miter lim="800000"/>
            <a:headEnd/>
            <a:tailEnd/>
          </a:ln>
          <a:effectLst/>
        </p:spPr>
        <p:txBody>
          <a:bodyPr wrap="none" lIns="92075" tIns="46038" rIns="92075" bIns="46038">
            <a:spAutoFit/>
          </a:bodyPr>
          <a:lstStyle/>
          <a:p>
            <a:pPr algn="l" eaLnBrk="0" hangingPunct="0"/>
            <a:r>
              <a:rPr lang="en-US" altLang="zh-TW" sz="1600" b="1">
                <a:latin typeface="Times New Roman" pitchFamily="18" charset="0"/>
              </a:rPr>
              <a:t>task</a:t>
            </a:r>
            <a:r>
              <a:rPr lang="en-US" altLang="zh-TW" sz="1600">
                <a:latin typeface="Times New Roman" pitchFamily="18" charset="0"/>
              </a:rPr>
              <a:t> PROC</a:t>
            </a:r>
          </a:p>
          <a:p>
            <a:pPr algn="l" eaLnBrk="0" hangingPunct="0"/>
            <a:r>
              <a:rPr lang="en-US" altLang="zh-TW" sz="1600" b="1">
                <a:latin typeface="Times New Roman" pitchFamily="18" charset="0"/>
              </a:rPr>
              <a:t>reg </a:t>
            </a:r>
            <a:r>
              <a:rPr lang="en-US" altLang="zh-TW" sz="1600">
                <a:latin typeface="Times New Roman" pitchFamily="18" charset="0"/>
              </a:rPr>
              <a:t>ART</a:t>
            </a:r>
          </a:p>
        </p:txBody>
      </p:sp>
      <p:sp>
        <p:nvSpPr>
          <p:cNvPr id="24" name="Rectangle 11"/>
          <p:cNvSpPr>
            <a:spLocks noChangeArrowheads="1"/>
          </p:cNvSpPr>
          <p:nvPr/>
        </p:nvSpPr>
        <p:spPr bwMode="auto">
          <a:xfrm>
            <a:off x="8276208" y="3943622"/>
            <a:ext cx="1739900" cy="1435100"/>
          </a:xfrm>
          <a:prstGeom prst="rect">
            <a:avLst/>
          </a:prstGeom>
          <a:solidFill>
            <a:schemeClr val="bg1"/>
          </a:solidFill>
          <a:ln w="12700">
            <a:solidFill>
              <a:schemeClr val="tx1"/>
            </a:solidFill>
            <a:miter lim="800000"/>
            <a:headEnd/>
            <a:tailEnd/>
          </a:ln>
          <a:effectLst/>
        </p:spPr>
        <p:txBody>
          <a:bodyPr wrap="none" anchor="ctr"/>
          <a:lstStyle/>
          <a:p>
            <a:endParaRPr lang="zh-TW" altLang="en-US"/>
          </a:p>
        </p:txBody>
      </p:sp>
      <p:sp>
        <p:nvSpPr>
          <p:cNvPr id="25" name="Rectangle 12"/>
          <p:cNvSpPr>
            <a:spLocks noChangeArrowheads="1"/>
          </p:cNvSpPr>
          <p:nvPr/>
        </p:nvSpPr>
        <p:spPr bwMode="auto">
          <a:xfrm>
            <a:off x="8428608" y="4019822"/>
            <a:ext cx="1435100" cy="5969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algn="l" eaLnBrk="0" hangingPunct="0"/>
            <a:r>
              <a:rPr lang="en-US" altLang="zh-TW" sz="1600" dirty="0">
                <a:latin typeface="Times New Roman" pitchFamily="18" charset="0"/>
              </a:rPr>
              <a:t>block BLA</a:t>
            </a:r>
          </a:p>
          <a:p>
            <a:pPr algn="l" eaLnBrk="0" hangingPunct="0"/>
            <a:r>
              <a:rPr lang="en-US" altLang="zh-TW" sz="1600" b="1" dirty="0">
                <a:latin typeface="Times New Roman" pitchFamily="18" charset="0"/>
              </a:rPr>
              <a:t>integer</a:t>
            </a:r>
            <a:r>
              <a:rPr lang="en-US" altLang="zh-TW" sz="1600" dirty="0">
                <a:latin typeface="Times New Roman" pitchFamily="18" charset="0"/>
              </a:rPr>
              <a:t> </a:t>
            </a:r>
            <a:r>
              <a:rPr lang="en-US" altLang="zh-TW" sz="1600" dirty="0">
                <a:solidFill>
                  <a:srgbClr val="FF0000"/>
                </a:solidFill>
                <a:latin typeface="Times New Roman" pitchFamily="18" charset="0"/>
              </a:rPr>
              <a:t>DOT</a:t>
            </a:r>
          </a:p>
        </p:txBody>
      </p:sp>
      <p:sp>
        <p:nvSpPr>
          <p:cNvPr id="26" name="Rectangle 13"/>
          <p:cNvSpPr>
            <a:spLocks noChangeArrowheads="1"/>
          </p:cNvSpPr>
          <p:nvPr/>
        </p:nvSpPr>
        <p:spPr bwMode="auto">
          <a:xfrm>
            <a:off x="8428608" y="4705622"/>
            <a:ext cx="1435100" cy="5969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algn="l" eaLnBrk="0" hangingPunct="0"/>
            <a:r>
              <a:rPr lang="en-US" altLang="zh-TW" sz="1600" dirty="0">
                <a:latin typeface="Times New Roman" pitchFamily="18" charset="0"/>
              </a:rPr>
              <a:t>block BLB</a:t>
            </a:r>
          </a:p>
          <a:p>
            <a:pPr algn="l" eaLnBrk="0" hangingPunct="0"/>
            <a:r>
              <a:rPr lang="en-US" altLang="zh-TW" sz="1600" b="1" dirty="0">
                <a:latin typeface="Times New Roman" pitchFamily="18" charset="0"/>
              </a:rPr>
              <a:t>reg</a:t>
            </a:r>
            <a:r>
              <a:rPr lang="en-US" altLang="zh-TW" sz="1600" dirty="0">
                <a:latin typeface="Times New Roman" pitchFamily="18" charset="0"/>
              </a:rPr>
              <a:t> ART, </a:t>
            </a:r>
            <a:r>
              <a:rPr lang="en-US" altLang="zh-TW" sz="1600" dirty="0">
                <a:solidFill>
                  <a:srgbClr val="FF0000"/>
                </a:solidFill>
                <a:latin typeface="Times New Roman" pitchFamily="18" charset="0"/>
              </a:rPr>
              <a:t>CIT</a:t>
            </a:r>
          </a:p>
        </p:txBody>
      </p:sp>
      <p:sp>
        <p:nvSpPr>
          <p:cNvPr id="27" name="Rectangle 14"/>
          <p:cNvSpPr>
            <a:spLocks noChangeArrowheads="1"/>
          </p:cNvSpPr>
          <p:nvPr/>
        </p:nvSpPr>
        <p:spPr bwMode="auto">
          <a:xfrm>
            <a:off x="6275958" y="5599386"/>
            <a:ext cx="4248150" cy="1069975"/>
          </a:xfrm>
          <a:prstGeom prst="rect">
            <a:avLst/>
          </a:prstGeom>
          <a:noFill/>
          <a:ln w="9525">
            <a:noFill/>
            <a:miter lim="800000"/>
            <a:headEnd/>
            <a:tailEnd/>
          </a:ln>
          <a:effectLst/>
        </p:spPr>
        <p:txBody>
          <a:bodyPr lIns="92075" tIns="46038" rIns="92075" bIns="46038">
            <a:spAutoFit/>
          </a:bodyPr>
          <a:lstStyle/>
          <a:p>
            <a:pPr algn="l" eaLnBrk="0" hangingPunct="0"/>
            <a:r>
              <a:rPr lang="en-US" altLang="zh-TW" sz="1600" dirty="0"/>
              <a:t>TOP.SBUS</a:t>
            </a:r>
          </a:p>
          <a:p>
            <a:pPr algn="l" eaLnBrk="0" hangingPunct="0"/>
            <a:r>
              <a:rPr lang="en-US" altLang="zh-TW" sz="1600" dirty="0"/>
              <a:t>TOP.CHILD.ART</a:t>
            </a:r>
          </a:p>
          <a:p>
            <a:pPr algn="l" eaLnBrk="0" hangingPunct="0"/>
            <a:r>
              <a:rPr lang="en-US" altLang="zh-TW" sz="1600" dirty="0"/>
              <a:t>TOP.PROC.ART</a:t>
            </a:r>
          </a:p>
          <a:p>
            <a:pPr algn="l" eaLnBrk="0" hangingPunct="0"/>
            <a:r>
              <a:rPr lang="en-US" altLang="zh-TW" sz="1600" dirty="0"/>
              <a:t>TOP.PROC.BLB.</a:t>
            </a:r>
            <a:r>
              <a:rPr lang="en-US" altLang="zh-TW" sz="1600" dirty="0">
                <a:solidFill>
                  <a:srgbClr val="FF0000"/>
                </a:solidFill>
              </a:rPr>
              <a:t>CIT</a:t>
            </a:r>
            <a:r>
              <a:rPr lang="en-US" altLang="zh-TW" sz="1600" dirty="0"/>
              <a:t> / TOP.PROC.BLA.</a:t>
            </a:r>
            <a:r>
              <a:rPr lang="en-US" altLang="zh-TW" sz="1600" dirty="0">
                <a:solidFill>
                  <a:srgbClr val="FF0000"/>
                </a:solidFill>
              </a:rPr>
              <a:t>DOT</a:t>
            </a:r>
          </a:p>
        </p:txBody>
      </p:sp>
    </p:spTree>
    <p:extLst>
      <p:ext uri="{BB962C8B-B14F-4D97-AF65-F5344CB8AC3E}">
        <p14:creationId xmlns:p14="http://schemas.microsoft.com/office/powerpoint/2010/main" val="27907021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2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82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82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2435" grpId="0" build="p"/>
      <p:bldP spid="2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a:t>For loop in Verilog design</a:t>
            </a:r>
            <a:br>
              <a:rPr lang="en-US" altLang="zh-TW" dirty="0"/>
            </a:br>
            <a:r>
              <a:rPr lang="en-US" altLang="zh-TW" dirty="0"/>
              <a:t>(</a:t>
            </a:r>
            <a:r>
              <a:rPr lang="en-US" altLang="zh-TW" dirty="0">
                <a:solidFill>
                  <a:srgbClr val="FF0000"/>
                </a:solidFill>
              </a:rPr>
              <a:t>only within procedural blocks</a:t>
            </a:r>
            <a:r>
              <a:rPr lang="en-US" altLang="zh-TW" dirty="0"/>
              <a:t>)</a:t>
            </a:r>
            <a:endParaRPr lang="zh-TW" altLang="en-US" dirty="0"/>
          </a:p>
        </p:txBody>
      </p:sp>
      <p:sp>
        <p:nvSpPr>
          <p:cNvPr id="4" name="文字版面配置區 3"/>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9205697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Review: Gate-level Verilog uses </a:t>
            </a:r>
            <a:r>
              <a:rPr lang="en-US" altLang="zh-TW" dirty="0">
                <a:solidFill>
                  <a:srgbClr val="FF0000"/>
                </a:solidFill>
              </a:rPr>
              <a:t>structural Verilog </a:t>
            </a:r>
            <a:r>
              <a:rPr lang="en-US" altLang="zh-TW" dirty="0"/>
              <a:t>to connect primitive gates</a:t>
            </a:r>
            <a:endParaRPr lang="zh-TW" altLang="en-US" dirty="0"/>
          </a:p>
        </p:txBody>
      </p:sp>
      <p:sp>
        <p:nvSpPr>
          <p:cNvPr id="156" name="Text Box 5"/>
          <p:cNvSpPr txBox="1">
            <a:spLocks noChangeArrowheads="1"/>
          </p:cNvSpPr>
          <p:nvPr/>
        </p:nvSpPr>
        <p:spPr bwMode="auto">
          <a:xfrm>
            <a:off x="609600" y="1447800"/>
            <a:ext cx="8001000" cy="50720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TW" sz="1600" b="1" dirty="0">
                <a:solidFill>
                  <a:srgbClr val="3333CC"/>
                </a:solidFill>
                <a:latin typeface="Courier New" panose="02070309020205020404" pitchFamily="49" charset="0"/>
              </a:rPr>
              <a:t>module</a:t>
            </a:r>
            <a:r>
              <a:rPr lang="en-US" altLang="zh-TW" sz="1600" b="1" dirty="0">
                <a:solidFill>
                  <a:srgbClr val="000000"/>
                </a:solidFill>
                <a:latin typeface="Courier New" panose="02070309020205020404" pitchFamily="49" charset="0"/>
              </a:rPr>
              <a:t> mux4( </a:t>
            </a:r>
            <a:r>
              <a:rPr lang="en-US" altLang="zh-TW" sz="1600" b="1" dirty="0">
                <a:solidFill>
                  <a:srgbClr val="009900"/>
                </a:solidFill>
                <a:latin typeface="Courier New" panose="02070309020205020404" pitchFamily="49" charset="0"/>
              </a:rPr>
              <a:t>input </a:t>
            </a:r>
            <a:r>
              <a:rPr lang="en-US" altLang="zh-TW" sz="1600" b="1" dirty="0">
                <a:solidFill>
                  <a:srgbClr val="000000"/>
                </a:solidFill>
                <a:latin typeface="Courier New" panose="02070309020205020404" pitchFamily="49" charset="0"/>
              </a:rPr>
              <a:t> a, b, c, d, </a:t>
            </a:r>
            <a:r>
              <a:rPr lang="en-US" altLang="zh-TW" sz="1600" b="1" dirty="0">
                <a:solidFill>
                  <a:srgbClr val="009900"/>
                </a:solidFill>
                <a:latin typeface="Courier New" panose="02070309020205020404" pitchFamily="49" charset="0"/>
              </a:rPr>
              <a:t>input [1:0] </a:t>
            </a:r>
            <a:r>
              <a:rPr lang="en-US" altLang="zh-TW" sz="1600" b="1" dirty="0" err="1">
                <a:solidFill>
                  <a:srgbClr val="000000"/>
                </a:solidFill>
                <a:latin typeface="Courier New" panose="02070309020205020404" pitchFamily="49" charset="0"/>
              </a:rPr>
              <a:t>sel</a:t>
            </a:r>
            <a:r>
              <a:rPr lang="en-US" altLang="zh-TW" sz="1600" b="1" dirty="0">
                <a:solidFill>
                  <a:srgbClr val="000000"/>
                </a:solidFill>
                <a:latin typeface="Courier New" panose="02070309020205020404" pitchFamily="49" charset="0"/>
              </a:rPr>
              <a:t>, </a:t>
            </a:r>
            <a:r>
              <a:rPr lang="en-US" altLang="zh-TW" sz="1600" b="1" dirty="0">
                <a:solidFill>
                  <a:srgbClr val="009900"/>
                </a:solidFill>
                <a:latin typeface="Courier New" panose="02070309020205020404" pitchFamily="49" charset="0"/>
              </a:rPr>
              <a:t>output</a:t>
            </a:r>
            <a:r>
              <a:rPr lang="en-US" altLang="zh-TW" sz="1600" b="1" dirty="0">
                <a:solidFill>
                  <a:srgbClr val="000000"/>
                </a:solidFill>
                <a:latin typeface="Courier New" panose="02070309020205020404" pitchFamily="49" charset="0"/>
              </a:rPr>
              <a:t> out );</a:t>
            </a:r>
          </a:p>
          <a:p>
            <a:pPr eaLnBrk="0" fontAlgn="base" hangingPunct="0">
              <a:spcBef>
                <a:spcPct val="50000"/>
              </a:spcBef>
              <a:spcAft>
                <a:spcPct val="0"/>
              </a:spcAft>
            </a:pPr>
            <a:r>
              <a:rPr lang="en-US" altLang="zh-TW" sz="1600" b="1" dirty="0">
                <a:solidFill>
                  <a:srgbClr val="000000"/>
                </a:solidFill>
                <a:latin typeface="Courier New" panose="02070309020205020404" pitchFamily="49" charset="0"/>
              </a:rPr>
              <a:t>  </a:t>
            </a:r>
            <a:r>
              <a:rPr lang="en-US" altLang="zh-TW" sz="1600" b="1" dirty="0">
                <a:solidFill>
                  <a:srgbClr val="009900"/>
                </a:solidFill>
                <a:latin typeface="Courier New" panose="02070309020205020404" pitchFamily="49" charset="0"/>
              </a:rPr>
              <a:t>wire [1:0]</a:t>
            </a:r>
            <a:r>
              <a:rPr lang="en-US" altLang="zh-TW" sz="1600" b="1" dirty="0">
                <a:solidFill>
                  <a:srgbClr val="000000"/>
                </a:solidFill>
                <a:latin typeface="Courier New" panose="02070309020205020404" pitchFamily="49" charset="0"/>
              </a:rPr>
              <a:t> </a:t>
            </a:r>
            <a:r>
              <a:rPr lang="en-US" altLang="zh-TW" sz="1600" b="1" dirty="0" err="1">
                <a:solidFill>
                  <a:srgbClr val="000000"/>
                </a:solidFill>
                <a:latin typeface="Courier New" panose="02070309020205020404" pitchFamily="49" charset="0"/>
              </a:rPr>
              <a:t>sel_b</a:t>
            </a:r>
            <a:r>
              <a:rPr lang="en-US" altLang="zh-TW" sz="1600" b="1" dirty="0">
                <a:solidFill>
                  <a:srgbClr val="000000"/>
                </a:solidFill>
                <a:latin typeface="Courier New" panose="02070309020205020404" pitchFamily="49" charset="0"/>
              </a:rPr>
              <a:t>;</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not not0( </a:t>
            </a:r>
            <a:r>
              <a:rPr lang="en-US" altLang="zh-TW" sz="1600" b="1" dirty="0" err="1">
                <a:solidFill>
                  <a:srgbClr val="000000"/>
                </a:solidFill>
                <a:latin typeface="Courier New" panose="02070309020205020404" pitchFamily="49" charset="0"/>
              </a:rPr>
              <a:t>sel_b</a:t>
            </a:r>
            <a:r>
              <a:rPr lang="en-US" altLang="zh-TW" sz="1600" b="1" dirty="0">
                <a:solidFill>
                  <a:srgbClr val="000000"/>
                </a:solidFill>
                <a:latin typeface="Courier New" panose="02070309020205020404" pitchFamily="49" charset="0"/>
              </a:rPr>
              <a:t>[0], </a:t>
            </a:r>
            <a:r>
              <a:rPr lang="en-US" altLang="zh-TW" sz="1600" b="1" dirty="0" err="1">
                <a:solidFill>
                  <a:srgbClr val="000000"/>
                </a:solidFill>
                <a:latin typeface="Courier New" panose="02070309020205020404" pitchFamily="49" charset="0"/>
              </a:rPr>
              <a:t>sel</a:t>
            </a:r>
            <a:r>
              <a:rPr lang="en-US" altLang="zh-TW" sz="1600" b="1" dirty="0">
                <a:solidFill>
                  <a:srgbClr val="000000"/>
                </a:solidFill>
                <a:latin typeface="Courier New" panose="02070309020205020404" pitchFamily="49" charset="0"/>
              </a:rPr>
              <a:t>[0] );</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not not1( </a:t>
            </a:r>
            <a:r>
              <a:rPr lang="en-US" altLang="zh-TW" sz="1600" b="1" dirty="0" err="1">
                <a:solidFill>
                  <a:srgbClr val="000000"/>
                </a:solidFill>
                <a:latin typeface="Courier New" panose="02070309020205020404" pitchFamily="49" charset="0"/>
              </a:rPr>
              <a:t>sel_b</a:t>
            </a:r>
            <a:r>
              <a:rPr lang="en-US" altLang="zh-TW" sz="1600" b="1" dirty="0">
                <a:solidFill>
                  <a:srgbClr val="000000"/>
                </a:solidFill>
                <a:latin typeface="Courier New" panose="02070309020205020404" pitchFamily="49" charset="0"/>
              </a:rPr>
              <a:t>[1], </a:t>
            </a:r>
            <a:r>
              <a:rPr lang="en-US" altLang="zh-TW" sz="1600" b="1" dirty="0" err="1">
                <a:solidFill>
                  <a:srgbClr val="000000"/>
                </a:solidFill>
                <a:latin typeface="Courier New" panose="02070309020205020404" pitchFamily="49" charset="0"/>
              </a:rPr>
              <a:t>sel</a:t>
            </a:r>
            <a:r>
              <a:rPr lang="en-US" altLang="zh-TW" sz="1600" b="1" dirty="0">
                <a:solidFill>
                  <a:srgbClr val="000000"/>
                </a:solidFill>
                <a:latin typeface="Courier New" panose="02070309020205020404" pitchFamily="49" charset="0"/>
              </a:rPr>
              <a:t>[1] );</a:t>
            </a:r>
          </a:p>
          <a:p>
            <a:pPr eaLnBrk="0" fontAlgn="base" hangingPunct="0">
              <a:spcBef>
                <a:spcPct val="50000"/>
              </a:spcBef>
              <a:spcAft>
                <a:spcPct val="0"/>
              </a:spcAft>
            </a:pPr>
            <a:r>
              <a:rPr lang="en-US" altLang="zh-TW" sz="1600" b="1" dirty="0">
                <a:solidFill>
                  <a:srgbClr val="000000"/>
                </a:solidFill>
                <a:latin typeface="Courier New" panose="02070309020205020404" pitchFamily="49" charset="0"/>
              </a:rPr>
              <a:t>  </a:t>
            </a:r>
            <a:r>
              <a:rPr lang="en-US" altLang="zh-TW" sz="1600" b="1" dirty="0">
                <a:solidFill>
                  <a:srgbClr val="009900"/>
                </a:solidFill>
                <a:latin typeface="Courier New" panose="02070309020205020404" pitchFamily="49" charset="0"/>
              </a:rPr>
              <a:t>wire</a:t>
            </a:r>
            <a:r>
              <a:rPr lang="en-US" altLang="zh-TW" sz="1600" b="1" dirty="0">
                <a:solidFill>
                  <a:srgbClr val="000000"/>
                </a:solidFill>
                <a:latin typeface="Courier New" panose="02070309020205020404" pitchFamily="49" charset="0"/>
              </a:rPr>
              <a:t> n0, n1, n2, n3;</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and and0( n0, c, </a:t>
            </a:r>
            <a:r>
              <a:rPr lang="en-US" altLang="zh-TW" sz="1600" b="1" dirty="0" err="1">
                <a:solidFill>
                  <a:srgbClr val="000000"/>
                </a:solidFill>
                <a:latin typeface="Courier New" panose="02070309020205020404" pitchFamily="49" charset="0"/>
              </a:rPr>
              <a:t>sel</a:t>
            </a:r>
            <a:r>
              <a:rPr lang="en-US" altLang="zh-TW" sz="1600" b="1" dirty="0">
                <a:solidFill>
                  <a:srgbClr val="000000"/>
                </a:solidFill>
                <a:latin typeface="Courier New" panose="02070309020205020404" pitchFamily="49" charset="0"/>
              </a:rPr>
              <a:t>[1]   );</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and and1( n1, a, </a:t>
            </a:r>
            <a:r>
              <a:rPr lang="en-US" altLang="zh-TW" sz="1600" b="1" dirty="0" err="1">
                <a:solidFill>
                  <a:srgbClr val="000000"/>
                </a:solidFill>
                <a:latin typeface="Courier New" panose="02070309020205020404" pitchFamily="49" charset="0"/>
              </a:rPr>
              <a:t>sel_b</a:t>
            </a:r>
            <a:r>
              <a:rPr lang="en-US" altLang="zh-TW" sz="1600" b="1" dirty="0">
                <a:solidFill>
                  <a:srgbClr val="000000"/>
                </a:solidFill>
                <a:latin typeface="Courier New" panose="02070309020205020404" pitchFamily="49" charset="0"/>
              </a:rPr>
              <a:t>[1] );</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and and2( n2, d, </a:t>
            </a:r>
            <a:r>
              <a:rPr lang="en-US" altLang="zh-TW" sz="1600" b="1" dirty="0" err="1">
                <a:solidFill>
                  <a:srgbClr val="000000"/>
                </a:solidFill>
                <a:latin typeface="Courier New" panose="02070309020205020404" pitchFamily="49" charset="0"/>
              </a:rPr>
              <a:t>sel</a:t>
            </a:r>
            <a:r>
              <a:rPr lang="en-US" altLang="zh-TW" sz="1600" b="1" dirty="0">
                <a:solidFill>
                  <a:srgbClr val="000000"/>
                </a:solidFill>
                <a:latin typeface="Courier New" panose="02070309020205020404" pitchFamily="49" charset="0"/>
              </a:rPr>
              <a:t>[1]   );</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and and3( n3, b, </a:t>
            </a:r>
            <a:r>
              <a:rPr lang="en-US" altLang="zh-TW" sz="1600" b="1" dirty="0" err="1">
                <a:solidFill>
                  <a:srgbClr val="000000"/>
                </a:solidFill>
                <a:latin typeface="Courier New" panose="02070309020205020404" pitchFamily="49" charset="0"/>
              </a:rPr>
              <a:t>sel_b</a:t>
            </a:r>
            <a:r>
              <a:rPr lang="en-US" altLang="zh-TW" sz="1600" b="1" dirty="0">
                <a:solidFill>
                  <a:srgbClr val="000000"/>
                </a:solidFill>
                <a:latin typeface="Courier New" panose="02070309020205020404" pitchFamily="49" charset="0"/>
              </a:rPr>
              <a:t>[1] );</a:t>
            </a:r>
          </a:p>
          <a:p>
            <a:pPr eaLnBrk="0" fontAlgn="base" hangingPunct="0">
              <a:spcBef>
                <a:spcPct val="50000"/>
              </a:spcBef>
              <a:spcAft>
                <a:spcPct val="0"/>
              </a:spcAft>
            </a:pPr>
            <a:r>
              <a:rPr lang="en-US" altLang="zh-TW" sz="1600" b="1" dirty="0">
                <a:solidFill>
                  <a:srgbClr val="000000"/>
                </a:solidFill>
                <a:latin typeface="Courier New" panose="02070309020205020404" pitchFamily="49" charset="0"/>
              </a:rPr>
              <a:t>  </a:t>
            </a:r>
            <a:r>
              <a:rPr lang="en-US" altLang="zh-TW" sz="1600" b="1" dirty="0">
                <a:solidFill>
                  <a:srgbClr val="009900"/>
                </a:solidFill>
                <a:latin typeface="Courier New" panose="02070309020205020404" pitchFamily="49" charset="0"/>
              </a:rPr>
              <a:t>wire</a:t>
            </a:r>
            <a:r>
              <a:rPr lang="en-US" altLang="zh-TW" sz="1600" b="1" dirty="0">
                <a:solidFill>
                  <a:srgbClr val="000000"/>
                </a:solidFill>
                <a:latin typeface="Courier New" panose="02070309020205020404" pitchFamily="49" charset="0"/>
              </a:rPr>
              <a:t> x0, x1;</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nor nor0( x0, n0, n1 );</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nor nor1( x1, n2, n3 );</a:t>
            </a:r>
          </a:p>
          <a:p>
            <a:pPr eaLnBrk="0" fontAlgn="base" hangingPunct="0">
              <a:spcBef>
                <a:spcPct val="50000"/>
              </a:spcBef>
              <a:spcAft>
                <a:spcPct val="0"/>
              </a:spcAft>
            </a:pPr>
            <a:r>
              <a:rPr lang="en-US" altLang="zh-TW" sz="1600" b="1" dirty="0">
                <a:solidFill>
                  <a:srgbClr val="000000"/>
                </a:solidFill>
                <a:latin typeface="Courier New" panose="02070309020205020404" pitchFamily="49" charset="0"/>
              </a:rPr>
              <a:t>  </a:t>
            </a:r>
            <a:r>
              <a:rPr lang="en-US" altLang="zh-TW" sz="1600" b="1" dirty="0">
                <a:solidFill>
                  <a:srgbClr val="009900"/>
                </a:solidFill>
                <a:latin typeface="Courier New" panose="02070309020205020404" pitchFamily="49" charset="0"/>
              </a:rPr>
              <a:t>wire</a:t>
            </a:r>
            <a:r>
              <a:rPr lang="en-US" altLang="zh-TW" sz="1600" b="1" dirty="0">
                <a:solidFill>
                  <a:srgbClr val="000000"/>
                </a:solidFill>
                <a:latin typeface="Courier New" panose="02070309020205020404" pitchFamily="49" charset="0"/>
              </a:rPr>
              <a:t> y0, y1;</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or or0( y0, x0, </a:t>
            </a:r>
            <a:r>
              <a:rPr lang="en-US" altLang="zh-TW" sz="1600" b="1" dirty="0" err="1">
                <a:solidFill>
                  <a:srgbClr val="000000"/>
                </a:solidFill>
                <a:latin typeface="Courier New" panose="02070309020205020404" pitchFamily="49" charset="0"/>
              </a:rPr>
              <a:t>sel</a:t>
            </a:r>
            <a:r>
              <a:rPr lang="en-US" altLang="zh-TW" sz="1600" b="1" dirty="0">
                <a:solidFill>
                  <a:srgbClr val="000000"/>
                </a:solidFill>
                <a:latin typeface="Courier New" panose="02070309020205020404" pitchFamily="49" charset="0"/>
              </a:rPr>
              <a:t>[0]   );</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or or1( y1, x1, </a:t>
            </a:r>
            <a:r>
              <a:rPr lang="en-US" altLang="zh-TW" sz="1600" b="1" dirty="0" err="1">
                <a:solidFill>
                  <a:srgbClr val="000000"/>
                </a:solidFill>
                <a:latin typeface="Courier New" panose="02070309020205020404" pitchFamily="49" charset="0"/>
              </a:rPr>
              <a:t>sel_b</a:t>
            </a:r>
            <a:r>
              <a:rPr lang="en-US" altLang="zh-TW" sz="1600" b="1" dirty="0">
                <a:solidFill>
                  <a:srgbClr val="000000"/>
                </a:solidFill>
                <a:latin typeface="Courier New" panose="02070309020205020404" pitchFamily="49" charset="0"/>
              </a:rPr>
              <a:t>[0] );</a:t>
            </a:r>
          </a:p>
          <a:p>
            <a:pPr eaLnBrk="0" fontAlgn="base" hangingPunct="0">
              <a:spcBef>
                <a:spcPct val="0"/>
              </a:spcBef>
              <a:spcAft>
                <a:spcPct val="0"/>
              </a:spcAft>
            </a:pPr>
            <a:r>
              <a:rPr lang="en-US" altLang="zh-TW" sz="1600" b="1" dirty="0">
                <a:solidFill>
                  <a:srgbClr val="000000"/>
                </a:solidFill>
                <a:latin typeface="Courier New" panose="02070309020205020404" pitchFamily="49" charset="0"/>
              </a:rPr>
              <a:t>  </a:t>
            </a:r>
            <a:r>
              <a:rPr lang="en-US" altLang="zh-TW" sz="1600" b="1" dirty="0" err="1">
                <a:solidFill>
                  <a:srgbClr val="000000"/>
                </a:solidFill>
                <a:latin typeface="Courier New" panose="02070309020205020404" pitchFamily="49" charset="0"/>
              </a:rPr>
              <a:t>nand</a:t>
            </a:r>
            <a:r>
              <a:rPr lang="en-US" altLang="zh-TW" sz="1600" b="1" dirty="0">
                <a:solidFill>
                  <a:srgbClr val="000000"/>
                </a:solidFill>
                <a:latin typeface="Courier New" panose="02070309020205020404" pitchFamily="49" charset="0"/>
              </a:rPr>
              <a:t> nand0( out, y0, y1 );</a:t>
            </a:r>
          </a:p>
          <a:p>
            <a:pPr eaLnBrk="0" fontAlgn="base" hangingPunct="0">
              <a:spcBef>
                <a:spcPct val="50000"/>
              </a:spcBef>
              <a:spcAft>
                <a:spcPct val="0"/>
              </a:spcAft>
            </a:pPr>
            <a:r>
              <a:rPr lang="en-US" altLang="zh-TW" sz="1600" b="1" dirty="0" err="1">
                <a:solidFill>
                  <a:srgbClr val="3333CC"/>
                </a:solidFill>
                <a:latin typeface="Courier New" panose="02070309020205020404" pitchFamily="49" charset="0"/>
              </a:rPr>
              <a:t>endmodule</a:t>
            </a:r>
            <a:r>
              <a:rPr lang="en-US" altLang="zh-TW" sz="1600" b="1" dirty="0">
                <a:solidFill>
                  <a:srgbClr val="000000"/>
                </a:solidFill>
                <a:latin typeface="Tekton" pitchFamily="34" charset="0"/>
              </a:rPr>
              <a:t> </a:t>
            </a:r>
          </a:p>
        </p:txBody>
      </p:sp>
      <p:sp>
        <p:nvSpPr>
          <p:cNvPr id="157" name="AutoShape 165"/>
          <p:cNvSpPr>
            <a:spLocks noChangeArrowheads="1"/>
          </p:cNvSpPr>
          <p:nvPr/>
        </p:nvSpPr>
        <p:spPr bwMode="auto">
          <a:xfrm>
            <a:off x="5029200" y="2314575"/>
            <a:ext cx="3048000" cy="3771900"/>
          </a:xfrm>
          <a:prstGeom prst="roundRect">
            <a:avLst>
              <a:gd name="adj" fmla="val 7218"/>
            </a:avLst>
          </a:prstGeom>
          <a:noFill/>
          <a:ln w="28575" algn="ctr">
            <a:solidFill>
              <a:srgbClr val="000000"/>
            </a:solidFill>
            <a:round/>
            <a:headEnd/>
            <a:tailEnd/>
          </a:ln>
          <a:effectLst/>
          <a:extLst>
            <a:ext uri="{909E8E84-426E-40DD-AFC4-6F175D3DCCD1}">
              <a14:hiddenFill xmlns:a14="http://schemas.microsoft.com/office/drawing/2010/main">
                <a:solidFill>
                  <a:srgbClr val="6294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58" name="Group 7"/>
          <p:cNvGrpSpPr>
            <a:grpSpLocks/>
          </p:cNvGrpSpPr>
          <p:nvPr/>
        </p:nvGrpSpPr>
        <p:grpSpPr bwMode="auto">
          <a:xfrm rot="5400000">
            <a:off x="6617494" y="2724944"/>
            <a:ext cx="561975" cy="290513"/>
            <a:chOff x="2064" y="2352"/>
            <a:chExt cx="576" cy="288"/>
          </a:xfrm>
        </p:grpSpPr>
        <p:sp>
          <p:nvSpPr>
            <p:cNvPr id="159" name="AutoShape 8"/>
            <p:cNvSpPr>
              <a:spLocks noChangeArrowheads="1"/>
            </p:cNvSpPr>
            <p:nvPr/>
          </p:nvSpPr>
          <p:spPr bwMode="auto">
            <a:xfrm rot="5400000">
              <a:off x="2189" y="2371"/>
              <a:ext cx="288" cy="249"/>
            </a:xfrm>
            <a:prstGeom prst="triangle">
              <a:avLst>
                <a:gd name="adj" fmla="val 50000"/>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0" name="Line 9"/>
            <p:cNvSpPr>
              <a:spLocks noChangeShapeType="1"/>
            </p:cNvSpPr>
            <p:nvPr/>
          </p:nvSpPr>
          <p:spPr bwMode="auto">
            <a:xfrm>
              <a:off x="2448" y="2496"/>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1" name="Oval 10"/>
            <p:cNvSpPr>
              <a:spLocks noChangeArrowheads="1"/>
            </p:cNvSpPr>
            <p:nvPr/>
          </p:nvSpPr>
          <p:spPr bwMode="auto">
            <a:xfrm>
              <a:off x="2448" y="2460"/>
              <a:ext cx="58" cy="5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2" name="Line 11"/>
            <p:cNvSpPr>
              <a:spLocks noChangeShapeType="1"/>
            </p:cNvSpPr>
            <p:nvPr/>
          </p:nvSpPr>
          <p:spPr bwMode="auto">
            <a:xfrm flipH="1">
              <a:off x="2064" y="2496"/>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63" name="Group 12"/>
          <p:cNvGrpSpPr>
            <a:grpSpLocks/>
          </p:cNvGrpSpPr>
          <p:nvPr/>
        </p:nvGrpSpPr>
        <p:grpSpPr bwMode="auto">
          <a:xfrm rot="5400000">
            <a:off x="6306344" y="3547269"/>
            <a:ext cx="608013" cy="288925"/>
            <a:chOff x="960" y="912"/>
            <a:chExt cx="624" cy="288"/>
          </a:xfrm>
        </p:grpSpPr>
        <p:grpSp>
          <p:nvGrpSpPr>
            <p:cNvPr id="164" name="Group 13"/>
            <p:cNvGrpSpPr>
              <a:grpSpLocks/>
            </p:cNvGrpSpPr>
            <p:nvPr/>
          </p:nvGrpSpPr>
          <p:grpSpPr bwMode="auto">
            <a:xfrm>
              <a:off x="1104" y="912"/>
              <a:ext cx="336" cy="288"/>
              <a:chOff x="1104" y="912"/>
              <a:chExt cx="336" cy="288"/>
            </a:xfrm>
          </p:grpSpPr>
          <p:sp>
            <p:nvSpPr>
              <p:cNvPr id="168" name="Oval 14"/>
              <p:cNvSpPr>
                <a:spLocks noChangeArrowheads="1"/>
              </p:cNvSpPr>
              <p:nvPr/>
            </p:nvSpPr>
            <p:spPr bwMode="auto">
              <a:xfrm>
                <a:off x="1200" y="912"/>
                <a:ext cx="240"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9" name="Rectangle 15"/>
              <p:cNvSpPr>
                <a:spLocks noChangeArrowheads="1"/>
              </p:cNvSpPr>
              <p:nvPr/>
            </p:nvSpPr>
            <p:spPr bwMode="auto">
              <a:xfrm>
                <a:off x="1104" y="912"/>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0" name="Line 16"/>
              <p:cNvSpPr>
                <a:spLocks noChangeShapeType="1"/>
              </p:cNvSpPr>
              <p:nvPr/>
            </p:nvSpPr>
            <p:spPr bwMode="auto">
              <a:xfrm flipH="1">
                <a:off x="1104" y="9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1" name="Line 17"/>
              <p:cNvSpPr>
                <a:spLocks noChangeShapeType="1"/>
              </p:cNvSpPr>
              <p:nvPr/>
            </p:nvSpPr>
            <p:spPr bwMode="auto">
              <a:xfrm>
                <a:off x="1104" y="91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2" name="Line 18"/>
              <p:cNvSpPr>
                <a:spLocks noChangeShapeType="1"/>
              </p:cNvSpPr>
              <p:nvPr/>
            </p:nvSpPr>
            <p:spPr bwMode="auto">
              <a:xfrm>
                <a:off x="1104" y="1200"/>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65" name="Line 19"/>
            <p:cNvSpPr>
              <a:spLocks noChangeShapeType="1"/>
            </p:cNvSpPr>
            <p:nvPr/>
          </p:nvSpPr>
          <p:spPr bwMode="auto">
            <a:xfrm flipH="1">
              <a:off x="960" y="1008"/>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6" name="Line 20"/>
            <p:cNvSpPr>
              <a:spLocks noChangeShapeType="1"/>
            </p:cNvSpPr>
            <p:nvPr/>
          </p:nvSpPr>
          <p:spPr bwMode="auto">
            <a:xfrm flipH="1">
              <a:off x="960" y="1104"/>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67" name="Line 21"/>
            <p:cNvSpPr>
              <a:spLocks noChangeShapeType="1"/>
            </p:cNvSpPr>
            <p:nvPr/>
          </p:nvSpPr>
          <p:spPr bwMode="auto">
            <a:xfrm>
              <a:off x="1440" y="1056"/>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73" name="Oval 22"/>
          <p:cNvSpPr>
            <a:spLocks noChangeArrowheads="1"/>
          </p:cNvSpPr>
          <p:nvPr/>
        </p:nvSpPr>
        <p:spPr bwMode="auto">
          <a:xfrm rot="5400000">
            <a:off x="6634163" y="3267075"/>
            <a:ext cx="46037" cy="492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174" name="Group 23"/>
          <p:cNvGrpSpPr>
            <a:grpSpLocks/>
          </p:cNvGrpSpPr>
          <p:nvPr/>
        </p:nvGrpSpPr>
        <p:grpSpPr bwMode="auto">
          <a:xfrm rot="5400000">
            <a:off x="5918994" y="3547269"/>
            <a:ext cx="608013" cy="288925"/>
            <a:chOff x="960" y="912"/>
            <a:chExt cx="624" cy="288"/>
          </a:xfrm>
        </p:grpSpPr>
        <p:grpSp>
          <p:nvGrpSpPr>
            <p:cNvPr id="175" name="Group 24"/>
            <p:cNvGrpSpPr>
              <a:grpSpLocks/>
            </p:cNvGrpSpPr>
            <p:nvPr/>
          </p:nvGrpSpPr>
          <p:grpSpPr bwMode="auto">
            <a:xfrm>
              <a:off x="1104" y="912"/>
              <a:ext cx="336" cy="288"/>
              <a:chOff x="1104" y="912"/>
              <a:chExt cx="336" cy="288"/>
            </a:xfrm>
          </p:grpSpPr>
          <p:sp>
            <p:nvSpPr>
              <p:cNvPr id="179" name="Oval 25"/>
              <p:cNvSpPr>
                <a:spLocks noChangeArrowheads="1"/>
              </p:cNvSpPr>
              <p:nvPr/>
            </p:nvSpPr>
            <p:spPr bwMode="auto">
              <a:xfrm>
                <a:off x="1200" y="912"/>
                <a:ext cx="240"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80" name="Rectangle 26"/>
              <p:cNvSpPr>
                <a:spLocks noChangeArrowheads="1"/>
              </p:cNvSpPr>
              <p:nvPr/>
            </p:nvSpPr>
            <p:spPr bwMode="auto">
              <a:xfrm>
                <a:off x="1104" y="912"/>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81" name="Line 27"/>
              <p:cNvSpPr>
                <a:spLocks noChangeShapeType="1"/>
              </p:cNvSpPr>
              <p:nvPr/>
            </p:nvSpPr>
            <p:spPr bwMode="auto">
              <a:xfrm flipH="1">
                <a:off x="1104" y="9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82" name="Line 28"/>
              <p:cNvSpPr>
                <a:spLocks noChangeShapeType="1"/>
              </p:cNvSpPr>
              <p:nvPr/>
            </p:nvSpPr>
            <p:spPr bwMode="auto">
              <a:xfrm>
                <a:off x="1104" y="91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83" name="Line 29"/>
              <p:cNvSpPr>
                <a:spLocks noChangeShapeType="1"/>
              </p:cNvSpPr>
              <p:nvPr/>
            </p:nvSpPr>
            <p:spPr bwMode="auto">
              <a:xfrm>
                <a:off x="1104" y="1200"/>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76" name="Line 30"/>
            <p:cNvSpPr>
              <a:spLocks noChangeShapeType="1"/>
            </p:cNvSpPr>
            <p:nvPr/>
          </p:nvSpPr>
          <p:spPr bwMode="auto">
            <a:xfrm flipH="1">
              <a:off x="960" y="1008"/>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7" name="Line 31"/>
            <p:cNvSpPr>
              <a:spLocks noChangeShapeType="1"/>
            </p:cNvSpPr>
            <p:nvPr/>
          </p:nvSpPr>
          <p:spPr bwMode="auto">
            <a:xfrm flipH="1">
              <a:off x="960" y="1104"/>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8" name="Line 32"/>
            <p:cNvSpPr>
              <a:spLocks noChangeShapeType="1"/>
            </p:cNvSpPr>
            <p:nvPr/>
          </p:nvSpPr>
          <p:spPr bwMode="auto">
            <a:xfrm>
              <a:off x="1440" y="1056"/>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84" name="Group 33"/>
          <p:cNvGrpSpPr>
            <a:grpSpLocks/>
          </p:cNvGrpSpPr>
          <p:nvPr/>
        </p:nvGrpSpPr>
        <p:grpSpPr bwMode="auto">
          <a:xfrm rot="5400000">
            <a:off x="5530850" y="3546475"/>
            <a:ext cx="608013" cy="290513"/>
            <a:chOff x="960" y="912"/>
            <a:chExt cx="624" cy="288"/>
          </a:xfrm>
        </p:grpSpPr>
        <p:grpSp>
          <p:nvGrpSpPr>
            <p:cNvPr id="185" name="Group 34"/>
            <p:cNvGrpSpPr>
              <a:grpSpLocks/>
            </p:cNvGrpSpPr>
            <p:nvPr/>
          </p:nvGrpSpPr>
          <p:grpSpPr bwMode="auto">
            <a:xfrm>
              <a:off x="1104" y="912"/>
              <a:ext cx="336" cy="288"/>
              <a:chOff x="1104" y="912"/>
              <a:chExt cx="336" cy="288"/>
            </a:xfrm>
          </p:grpSpPr>
          <p:sp>
            <p:nvSpPr>
              <p:cNvPr id="189" name="Oval 35"/>
              <p:cNvSpPr>
                <a:spLocks noChangeArrowheads="1"/>
              </p:cNvSpPr>
              <p:nvPr/>
            </p:nvSpPr>
            <p:spPr bwMode="auto">
              <a:xfrm>
                <a:off x="1200" y="912"/>
                <a:ext cx="240"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0" name="Rectangle 36"/>
              <p:cNvSpPr>
                <a:spLocks noChangeArrowheads="1"/>
              </p:cNvSpPr>
              <p:nvPr/>
            </p:nvSpPr>
            <p:spPr bwMode="auto">
              <a:xfrm>
                <a:off x="1104" y="912"/>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1" name="Line 37"/>
              <p:cNvSpPr>
                <a:spLocks noChangeShapeType="1"/>
              </p:cNvSpPr>
              <p:nvPr/>
            </p:nvSpPr>
            <p:spPr bwMode="auto">
              <a:xfrm flipH="1">
                <a:off x="1104" y="9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2" name="Line 38"/>
              <p:cNvSpPr>
                <a:spLocks noChangeShapeType="1"/>
              </p:cNvSpPr>
              <p:nvPr/>
            </p:nvSpPr>
            <p:spPr bwMode="auto">
              <a:xfrm>
                <a:off x="1104" y="91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3" name="Line 39"/>
              <p:cNvSpPr>
                <a:spLocks noChangeShapeType="1"/>
              </p:cNvSpPr>
              <p:nvPr/>
            </p:nvSpPr>
            <p:spPr bwMode="auto">
              <a:xfrm>
                <a:off x="1104" y="1200"/>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86" name="Line 40"/>
            <p:cNvSpPr>
              <a:spLocks noChangeShapeType="1"/>
            </p:cNvSpPr>
            <p:nvPr/>
          </p:nvSpPr>
          <p:spPr bwMode="auto">
            <a:xfrm flipH="1">
              <a:off x="960" y="1008"/>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87" name="Line 41"/>
            <p:cNvSpPr>
              <a:spLocks noChangeShapeType="1"/>
            </p:cNvSpPr>
            <p:nvPr/>
          </p:nvSpPr>
          <p:spPr bwMode="auto">
            <a:xfrm flipH="1">
              <a:off x="960" y="1104"/>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88" name="Line 42"/>
            <p:cNvSpPr>
              <a:spLocks noChangeShapeType="1"/>
            </p:cNvSpPr>
            <p:nvPr/>
          </p:nvSpPr>
          <p:spPr bwMode="auto">
            <a:xfrm>
              <a:off x="1440" y="1056"/>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194" name="Group 43"/>
          <p:cNvGrpSpPr>
            <a:grpSpLocks/>
          </p:cNvGrpSpPr>
          <p:nvPr/>
        </p:nvGrpSpPr>
        <p:grpSpPr bwMode="auto">
          <a:xfrm rot="5400000">
            <a:off x="5145881" y="3547269"/>
            <a:ext cx="608013" cy="288925"/>
            <a:chOff x="960" y="912"/>
            <a:chExt cx="624" cy="288"/>
          </a:xfrm>
        </p:grpSpPr>
        <p:grpSp>
          <p:nvGrpSpPr>
            <p:cNvPr id="195" name="Group 44"/>
            <p:cNvGrpSpPr>
              <a:grpSpLocks/>
            </p:cNvGrpSpPr>
            <p:nvPr/>
          </p:nvGrpSpPr>
          <p:grpSpPr bwMode="auto">
            <a:xfrm>
              <a:off x="1104" y="912"/>
              <a:ext cx="336" cy="288"/>
              <a:chOff x="1104" y="912"/>
              <a:chExt cx="336" cy="288"/>
            </a:xfrm>
          </p:grpSpPr>
          <p:sp>
            <p:nvSpPr>
              <p:cNvPr id="199" name="Oval 45"/>
              <p:cNvSpPr>
                <a:spLocks noChangeArrowheads="1"/>
              </p:cNvSpPr>
              <p:nvPr/>
            </p:nvSpPr>
            <p:spPr bwMode="auto">
              <a:xfrm>
                <a:off x="1200" y="912"/>
                <a:ext cx="240"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0" name="Rectangle 46"/>
              <p:cNvSpPr>
                <a:spLocks noChangeArrowheads="1"/>
              </p:cNvSpPr>
              <p:nvPr/>
            </p:nvSpPr>
            <p:spPr bwMode="auto">
              <a:xfrm>
                <a:off x="1104" y="912"/>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1" name="Line 47"/>
              <p:cNvSpPr>
                <a:spLocks noChangeShapeType="1"/>
              </p:cNvSpPr>
              <p:nvPr/>
            </p:nvSpPr>
            <p:spPr bwMode="auto">
              <a:xfrm flipH="1">
                <a:off x="1104" y="9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2" name="Line 48"/>
              <p:cNvSpPr>
                <a:spLocks noChangeShapeType="1"/>
              </p:cNvSpPr>
              <p:nvPr/>
            </p:nvSpPr>
            <p:spPr bwMode="auto">
              <a:xfrm>
                <a:off x="1104" y="91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3" name="Line 49"/>
              <p:cNvSpPr>
                <a:spLocks noChangeShapeType="1"/>
              </p:cNvSpPr>
              <p:nvPr/>
            </p:nvSpPr>
            <p:spPr bwMode="auto">
              <a:xfrm>
                <a:off x="1104" y="1200"/>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196" name="Line 50"/>
            <p:cNvSpPr>
              <a:spLocks noChangeShapeType="1"/>
            </p:cNvSpPr>
            <p:nvPr/>
          </p:nvSpPr>
          <p:spPr bwMode="auto">
            <a:xfrm flipH="1">
              <a:off x="960" y="1008"/>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7" name="Line 51"/>
            <p:cNvSpPr>
              <a:spLocks noChangeShapeType="1"/>
            </p:cNvSpPr>
            <p:nvPr/>
          </p:nvSpPr>
          <p:spPr bwMode="auto">
            <a:xfrm flipH="1">
              <a:off x="960" y="1104"/>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8" name="Line 52"/>
            <p:cNvSpPr>
              <a:spLocks noChangeShapeType="1"/>
            </p:cNvSpPr>
            <p:nvPr/>
          </p:nvSpPr>
          <p:spPr bwMode="auto">
            <a:xfrm>
              <a:off x="1440" y="1056"/>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04" name="Group 53"/>
          <p:cNvGrpSpPr>
            <a:grpSpLocks/>
          </p:cNvGrpSpPr>
          <p:nvPr/>
        </p:nvGrpSpPr>
        <p:grpSpPr bwMode="auto">
          <a:xfrm rot="5400000">
            <a:off x="6085681" y="4179095"/>
            <a:ext cx="657225" cy="290512"/>
            <a:chOff x="960" y="2880"/>
            <a:chExt cx="672" cy="288"/>
          </a:xfrm>
        </p:grpSpPr>
        <p:sp>
          <p:nvSpPr>
            <p:cNvPr id="205" name="Oval 54"/>
            <p:cNvSpPr>
              <a:spLocks noChangeArrowheads="1"/>
            </p:cNvSpPr>
            <p:nvPr/>
          </p:nvSpPr>
          <p:spPr bwMode="auto">
            <a:xfrm>
              <a:off x="1104" y="2880"/>
              <a:ext cx="336"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6" name="Rectangle 55"/>
            <p:cNvSpPr>
              <a:spLocks noChangeArrowheads="1"/>
            </p:cNvSpPr>
            <p:nvPr/>
          </p:nvSpPr>
          <p:spPr bwMode="auto">
            <a:xfrm>
              <a:off x="1104" y="2880"/>
              <a:ext cx="192"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7" name="Line 56"/>
            <p:cNvSpPr>
              <a:spLocks noChangeShapeType="1"/>
            </p:cNvSpPr>
            <p:nvPr/>
          </p:nvSpPr>
          <p:spPr bwMode="auto">
            <a:xfrm flipH="1">
              <a:off x="1104" y="2880"/>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8" name="Line 57"/>
            <p:cNvSpPr>
              <a:spLocks noChangeShapeType="1"/>
            </p:cNvSpPr>
            <p:nvPr/>
          </p:nvSpPr>
          <p:spPr bwMode="auto">
            <a:xfrm>
              <a:off x="1104" y="3168"/>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09" name="Line 58"/>
            <p:cNvSpPr>
              <a:spLocks noChangeShapeType="1"/>
            </p:cNvSpPr>
            <p:nvPr/>
          </p:nvSpPr>
          <p:spPr bwMode="auto">
            <a:xfrm>
              <a:off x="1440" y="302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0" name="Oval 59"/>
            <p:cNvSpPr>
              <a:spLocks noChangeArrowheads="1"/>
            </p:cNvSpPr>
            <p:nvPr/>
          </p:nvSpPr>
          <p:spPr bwMode="auto">
            <a:xfrm>
              <a:off x="1440" y="2986"/>
              <a:ext cx="75" cy="7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1" name="Freeform 60"/>
            <p:cNvSpPr>
              <a:spLocks/>
            </p:cNvSpPr>
            <p:nvPr/>
          </p:nvSpPr>
          <p:spPr bwMode="auto">
            <a:xfrm>
              <a:off x="1104" y="2880"/>
              <a:ext cx="48" cy="288"/>
            </a:xfrm>
            <a:custGeom>
              <a:avLst/>
              <a:gdLst>
                <a:gd name="T0" fmla="*/ 0 w 48"/>
                <a:gd name="T1" fmla="*/ 0 h 288"/>
                <a:gd name="T2" fmla="*/ 48 w 48"/>
                <a:gd name="T3" fmla="*/ 144 h 288"/>
                <a:gd name="T4" fmla="*/ 0 w 48"/>
                <a:gd name="T5" fmla="*/ 288 h 288"/>
              </a:gdLst>
              <a:ahLst/>
              <a:cxnLst>
                <a:cxn ang="0">
                  <a:pos x="T0" y="T1"/>
                </a:cxn>
                <a:cxn ang="0">
                  <a:pos x="T2" y="T3"/>
                </a:cxn>
                <a:cxn ang="0">
                  <a:pos x="T4" y="T5"/>
                </a:cxn>
              </a:cxnLst>
              <a:rect l="0" t="0" r="r" b="b"/>
              <a:pathLst>
                <a:path w="48" h="288">
                  <a:moveTo>
                    <a:pt x="0" y="0"/>
                  </a:moveTo>
                  <a:cubicBezTo>
                    <a:pt x="24" y="48"/>
                    <a:pt x="48" y="96"/>
                    <a:pt x="48" y="144"/>
                  </a:cubicBezTo>
                  <a:cubicBezTo>
                    <a:pt x="48" y="192"/>
                    <a:pt x="24" y="240"/>
                    <a:pt x="0" y="288"/>
                  </a:cubicBezTo>
                </a:path>
              </a:pathLst>
            </a:custGeom>
            <a:solidFill>
              <a:srgbClr val="FFFFFF"/>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2" name="Line 61"/>
            <p:cNvSpPr>
              <a:spLocks noChangeShapeType="1"/>
            </p:cNvSpPr>
            <p:nvPr/>
          </p:nvSpPr>
          <p:spPr bwMode="auto">
            <a:xfrm flipH="1">
              <a:off x="960" y="2976"/>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3" name="Line 62"/>
            <p:cNvSpPr>
              <a:spLocks noChangeShapeType="1"/>
            </p:cNvSpPr>
            <p:nvPr/>
          </p:nvSpPr>
          <p:spPr bwMode="auto">
            <a:xfrm flipH="1">
              <a:off x="960" y="3072"/>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4" name="Rectangle 63"/>
            <p:cNvSpPr>
              <a:spLocks noChangeArrowheads="1"/>
            </p:cNvSpPr>
            <p:nvPr/>
          </p:nvSpPr>
          <p:spPr bwMode="auto">
            <a:xfrm>
              <a:off x="1089" y="2989"/>
              <a:ext cx="47" cy="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15" name="Group 64"/>
          <p:cNvGrpSpPr>
            <a:grpSpLocks/>
          </p:cNvGrpSpPr>
          <p:nvPr/>
        </p:nvGrpSpPr>
        <p:grpSpPr bwMode="auto">
          <a:xfrm rot="5400000">
            <a:off x="5314950" y="4178301"/>
            <a:ext cx="657225" cy="292100"/>
            <a:chOff x="960" y="2880"/>
            <a:chExt cx="672" cy="288"/>
          </a:xfrm>
        </p:grpSpPr>
        <p:sp>
          <p:nvSpPr>
            <p:cNvPr id="216" name="Oval 65"/>
            <p:cNvSpPr>
              <a:spLocks noChangeArrowheads="1"/>
            </p:cNvSpPr>
            <p:nvPr/>
          </p:nvSpPr>
          <p:spPr bwMode="auto">
            <a:xfrm>
              <a:off x="1104" y="2880"/>
              <a:ext cx="336"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7" name="Rectangle 66"/>
            <p:cNvSpPr>
              <a:spLocks noChangeArrowheads="1"/>
            </p:cNvSpPr>
            <p:nvPr/>
          </p:nvSpPr>
          <p:spPr bwMode="auto">
            <a:xfrm>
              <a:off x="1104" y="2880"/>
              <a:ext cx="192"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8" name="Line 67"/>
            <p:cNvSpPr>
              <a:spLocks noChangeShapeType="1"/>
            </p:cNvSpPr>
            <p:nvPr/>
          </p:nvSpPr>
          <p:spPr bwMode="auto">
            <a:xfrm flipH="1">
              <a:off x="1104" y="2880"/>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19" name="Line 68"/>
            <p:cNvSpPr>
              <a:spLocks noChangeShapeType="1"/>
            </p:cNvSpPr>
            <p:nvPr/>
          </p:nvSpPr>
          <p:spPr bwMode="auto">
            <a:xfrm>
              <a:off x="1104" y="3168"/>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0" name="Line 69"/>
            <p:cNvSpPr>
              <a:spLocks noChangeShapeType="1"/>
            </p:cNvSpPr>
            <p:nvPr/>
          </p:nvSpPr>
          <p:spPr bwMode="auto">
            <a:xfrm>
              <a:off x="1440" y="302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1" name="Oval 70"/>
            <p:cNvSpPr>
              <a:spLocks noChangeArrowheads="1"/>
            </p:cNvSpPr>
            <p:nvPr/>
          </p:nvSpPr>
          <p:spPr bwMode="auto">
            <a:xfrm>
              <a:off x="1440" y="2986"/>
              <a:ext cx="75" cy="75"/>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2" name="Freeform 71"/>
            <p:cNvSpPr>
              <a:spLocks/>
            </p:cNvSpPr>
            <p:nvPr/>
          </p:nvSpPr>
          <p:spPr bwMode="auto">
            <a:xfrm>
              <a:off x="1104" y="2880"/>
              <a:ext cx="48" cy="288"/>
            </a:xfrm>
            <a:custGeom>
              <a:avLst/>
              <a:gdLst>
                <a:gd name="T0" fmla="*/ 0 w 48"/>
                <a:gd name="T1" fmla="*/ 0 h 288"/>
                <a:gd name="T2" fmla="*/ 48 w 48"/>
                <a:gd name="T3" fmla="*/ 144 h 288"/>
                <a:gd name="T4" fmla="*/ 0 w 48"/>
                <a:gd name="T5" fmla="*/ 288 h 288"/>
              </a:gdLst>
              <a:ahLst/>
              <a:cxnLst>
                <a:cxn ang="0">
                  <a:pos x="T0" y="T1"/>
                </a:cxn>
                <a:cxn ang="0">
                  <a:pos x="T2" y="T3"/>
                </a:cxn>
                <a:cxn ang="0">
                  <a:pos x="T4" y="T5"/>
                </a:cxn>
              </a:cxnLst>
              <a:rect l="0" t="0" r="r" b="b"/>
              <a:pathLst>
                <a:path w="48" h="288">
                  <a:moveTo>
                    <a:pt x="0" y="0"/>
                  </a:moveTo>
                  <a:cubicBezTo>
                    <a:pt x="24" y="48"/>
                    <a:pt x="48" y="96"/>
                    <a:pt x="48" y="144"/>
                  </a:cubicBezTo>
                  <a:cubicBezTo>
                    <a:pt x="48" y="192"/>
                    <a:pt x="24" y="240"/>
                    <a:pt x="0" y="288"/>
                  </a:cubicBezTo>
                </a:path>
              </a:pathLst>
            </a:custGeom>
            <a:solidFill>
              <a:srgbClr val="FFFFFF"/>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3" name="Line 72"/>
            <p:cNvSpPr>
              <a:spLocks noChangeShapeType="1"/>
            </p:cNvSpPr>
            <p:nvPr/>
          </p:nvSpPr>
          <p:spPr bwMode="auto">
            <a:xfrm flipH="1">
              <a:off x="960" y="2976"/>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4" name="Line 73"/>
            <p:cNvSpPr>
              <a:spLocks noChangeShapeType="1"/>
            </p:cNvSpPr>
            <p:nvPr/>
          </p:nvSpPr>
          <p:spPr bwMode="auto">
            <a:xfrm flipH="1">
              <a:off x="960" y="3072"/>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5" name="Rectangle 74"/>
            <p:cNvSpPr>
              <a:spLocks noChangeArrowheads="1"/>
            </p:cNvSpPr>
            <p:nvPr/>
          </p:nvSpPr>
          <p:spPr bwMode="auto">
            <a:xfrm>
              <a:off x="1089" y="2989"/>
              <a:ext cx="47" cy="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26" name="Line 75"/>
          <p:cNvSpPr>
            <a:spLocks noChangeShapeType="1"/>
          </p:cNvSpPr>
          <p:nvPr/>
        </p:nvSpPr>
        <p:spPr bwMode="auto">
          <a:xfrm rot="5400000">
            <a:off x="6537326" y="3924300"/>
            <a:ext cx="0" cy="1428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7" name="Line 76"/>
          <p:cNvSpPr>
            <a:spLocks noChangeShapeType="1"/>
          </p:cNvSpPr>
          <p:nvPr/>
        </p:nvSpPr>
        <p:spPr bwMode="auto">
          <a:xfrm rot="5400000">
            <a:off x="6293644" y="3923507"/>
            <a:ext cx="0" cy="144462"/>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8" name="Line 77"/>
          <p:cNvSpPr>
            <a:spLocks noChangeShapeType="1"/>
          </p:cNvSpPr>
          <p:nvPr/>
        </p:nvSpPr>
        <p:spPr bwMode="auto">
          <a:xfrm rot="5400000">
            <a:off x="5761832" y="3923506"/>
            <a:ext cx="0" cy="1444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29" name="Line 78"/>
          <p:cNvSpPr>
            <a:spLocks noChangeShapeType="1"/>
          </p:cNvSpPr>
          <p:nvPr/>
        </p:nvSpPr>
        <p:spPr bwMode="auto">
          <a:xfrm rot="5400000">
            <a:off x="5521325" y="3922713"/>
            <a:ext cx="0" cy="1460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0" name="Line 79"/>
          <p:cNvSpPr>
            <a:spLocks noChangeShapeType="1"/>
          </p:cNvSpPr>
          <p:nvPr/>
        </p:nvSpPr>
        <p:spPr bwMode="auto">
          <a:xfrm rot="5400000">
            <a:off x="6149182" y="5331618"/>
            <a:ext cx="0" cy="14446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1" name="Line 80"/>
          <p:cNvSpPr>
            <a:spLocks noChangeShapeType="1"/>
          </p:cNvSpPr>
          <p:nvPr/>
        </p:nvSpPr>
        <p:spPr bwMode="auto">
          <a:xfrm rot="5400000">
            <a:off x="5908675" y="5330825"/>
            <a:ext cx="0" cy="1460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2" name="Oval 81"/>
          <p:cNvSpPr>
            <a:spLocks noChangeArrowheads="1"/>
          </p:cNvSpPr>
          <p:nvPr/>
        </p:nvSpPr>
        <p:spPr bwMode="auto">
          <a:xfrm rot="5400000">
            <a:off x="6059488" y="4908550"/>
            <a:ext cx="327025" cy="288925"/>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3" name="Rectangle 82"/>
          <p:cNvSpPr>
            <a:spLocks noChangeArrowheads="1"/>
          </p:cNvSpPr>
          <p:nvPr/>
        </p:nvSpPr>
        <p:spPr bwMode="auto">
          <a:xfrm rot="5400000">
            <a:off x="6130132" y="4837906"/>
            <a:ext cx="185738" cy="2889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lang="zh-TW" altLang="en-US" sz="2000" b="1">
              <a:solidFill>
                <a:srgbClr val="000000"/>
              </a:solidFill>
              <a:latin typeface="Arial" panose="020B0604020202020204" pitchFamily="34" charset="0"/>
            </a:endParaRPr>
          </a:p>
        </p:txBody>
      </p:sp>
      <p:sp>
        <p:nvSpPr>
          <p:cNvPr id="234" name="Line 83"/>
          <p:cNvSpPr>
            <a:spLocks noChangeShapeType="1"/>
          </p:cNvSpPr>
          <p:nvPr/>
        </p:nvSpPr>
        <p:spPr bwMode="auto">
          <a:xfrm rot="5400000" flipH="1">
            <a:off x="6274594" y="4982369"/>
            <a:ext cx="1857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5" name="Line 84"/>
          <p:cNvSpPr>
            <a:spLocks noChangeShapeType="1"/>
          </p:cNvSpPr>
          <p:nvPr/>
        </p:nvSpPr>
        <p:spPr bwMode="auto">
          <a:xfrm rot="5400000">
            <a:off x="5985669" y="4982369"/>
            <a:ext cx="1857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6" name="Line 85"/>
          <p:cNvSpPr>
            <a:spLocks noChangeShapeType="1"/>
          </p:cNvSpPr>
          <p:nvPr/>
        </p:nvSpPr>
        <p:spPr bwMode="auto">
          <a:xfrm rot="5400000">
            <a:off x="6129337" y="5310188"/>
            <a:ext cx="1873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7" name="Freeform 86"/>
          <p:cNvSpPr>
            <a:spLocks/>
          </p:cNvSpPr>
          <p:nvPr/>
        </p:nvSpPr>
        <p:spPr bwMode="auto">
          <a:xfrm rot="5400000">
            <a:off x="6200776" y="4767262"/>
            <a:ext cx="44450" cy="288925"/>
          </a:xfrm>
          <a:custGeom>
            <a:avLst/>
            <a:gdLst>
              <a:gd name="T0" fmla="*/ 0 w 48"/>
              <a:gd name="T1" fmla="*/ 0 h 288"/>
              <a:gd name="T2" fmla="*/ 48 w 48"/>
              <a:gd name="T3" fmla="*/ 144 h 288"/>
              <a:gd name="T4" fmla="*/ 0 w 48"/>
              <a:gd name="T5" fmla="*/ 288 h 288"/>
            </a:gdLst>
            <a:ahLst/>
            <a:cxnLst>
              <a:cxn ang="0">
                <a:pos x="T0" y="T1"/>
              </a:cxn>
              <a:cxn ang="0">
                <a:pos x="T2" y="T3"/>
              </a:cxn>
              <a:cxn ang="0">
                <a:pos x="T4" y="T5"/>
              </a:cxn>
            </a:cxnLst>
            <a:rect l="0" t="0" r="r" b="b"/>
            <a:pathLst>
              <a:path w="48" h="288">
                <a:moveTo>
                  <a:pt x="0" y="0"/>
                </a:moveTo>
                <a:cubicBezTo>
                  <a:pt x="24" y="48"/>
                  <a:pt x="48" y="96"/>
                  <a:pt x="48" y="144"/>
                </a:cubicBezTo>
                <a:cubicBezTo>
                  <a:pt x="48" y="192"/>
                  <a:pt x="24" y="240"/>
                  <a:pt x="0" y="288"/>
                </a:cubicBezTo>
              </a:path>
            </a:pathLst>
          </a:custGeom>
          <a:solidFill>
            <a:srgbClr val="FFFFFF"/>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8" name="Line 87"/>
          <p:cNvSpPr>
            <a:spLocks noChangeShapeType="1"/>
          </p:cNvSpPr>
          <p:nvPr/>
        </p:nvSpPr>
        <p:spPr bwMode="auto">
          <a:xfrm rot="5400000" flipH="1">
            <a:off x="6224587" y="4887913"/>
            <a:ext cx="920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39" name="Line 88"/>
          <p:cNvSpPr>
            <a:spLocks noChangeShapeType="1"/>
          </p:cNvSpPr>
          <p:nvPr/>
        </p:nvSpPr>
        <p:spPr bwMode="auto">
          <a:xfrm rot="5400000" flipH="1">
            <a:off x="6080125" y="4840288"/>
            <a:ext cx="1873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0" name="Rectangle 89"/>
          <p:cNvSpPr>
            <a:spLocks noChangeArrowheads="1"/>
          </p:cNvSpPr>
          <p:nvPr/>
        </p:nvSpPr>
        <p:spPr bwMode="auto">
          <a:xfrm rot="5400000">
            <a:off x="6200775" y="4860925"/>
            <a:ext cx="44450" cy="698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41" name="Group 90"/>
          <p:cNvGrpSpPr>
            <a:grpSpLocks/>
          </p:cNvGrpSpPr>
          <p:nvPr/>
        </p:nvGrpSpPr>
        <p:grpSpPr bwMode="auto">
          <a:xfrm rot="5400000">
            <a:off x="5506244" y="4929981"/>
            <a:ext cx="657225" cy="290513"/>
            <a:chOff x="2448" y="2784"/>
            <a:chExt cx="672" cy="288"/>
          </a:xfrm>
        </p:grpSpPr>
        <p:sp>
          <p:nvSpPr>
            <p:cNvPr id="242" name="Oval 91"/>
            <p:cNvSpPr>
              <a:spLocks noChangeArrowheads="1"/>
            </p:cNvSpPr>
            <p:nvPr/>
          </p:nvSpPr>
          <p:spPr bwMode="auto">
            <a:xfrm>
              <a:off x="2592" y="2784"/>
              <a:ext cx="336"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3" name="Rectangle 92"/>
            <p:cNvSpPr>
              <a:spLocks noChangeArrowheads="1"/>
            </p:cNvSpPr>
            <p:nvPr/>
          </p:nvSpPr>
          <p:spPr bwMode="auto">
            <a:xfrm>
              <a:off x="2592" y="2784"/>
              <a:ext cx="192"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4" name="Line 93"/>
            <p:cNvSpPr>
              <a:spLocks noChangeShapeType="1"/>
            </p:cNvSpPr>
            <p:nvPr/>
          </p:nvSpPr>
          <p:spPr bwMode="auto">
            <a:xfrm flipH="1">
              <a:off x="2592" y="2784"/>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5" name="Line 94"/>
            <p:cNvSpPr>
              <a:spLocks noChangeShapeType="1"/>
            </p:cNvSpPr>
            <p:nvPr/>
          </p:nvSpPr>
          <p:spPr bwMode="auto">
            <a:xfrm>
              <a:off x="2592" y="3072"/>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6" name="Line 95"/>
            <p:cNvSpPr>
              <a:spLocks noChangeShapeType="1"/>
            </p:cNvSpPr>
            <p:nvPr/>
          </p:nvSpPr>
          <p:spPr bwMode="auto">
            <a:xfrm>
              <a:off x="2928" y="2928"/>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7" name="Freeform 96"/>
            <p:cNvSpPr>
              <a:spLocks/>
            </p:cNvSpPr>
            <p:nvPr/>
          </p:nvSpPr>
          <p:spPr bwMode="auto">
            <a:xfrm>
              <a:off x="2592" y="2784"/>
              <a:ext cx="48" cy="288"/>
            </a:xfrm>
            <a:custGeom>
              <a:avLst/>
              <a:gdLst>
                <a:gd name="T0" fmla="*/ 0 w 48"/>
                <a:gd name="T1" fmla="*/ 0 h 288"/>
                <a:gd name="T2" fmla="*/ 48 w 48"/>
                <a:gd name="T3" fmla="*/ 144 h 288"/>
                <a:gd name="T4" fmla="*/ 0 w 48"/>
                <a:gd name="T5" fmla="*/ 288 h 288"/>
              </a:gdLst>
              <a:ahLst/>
              <a:cxnLst>
                <a:cxn ang="0">
                  <a:pos x="T0" y="T1"/>
                </a:cxn>
                <a:cxn ang="0">
                  <a:pos x="T2" y="T3"/>
                </a:cxn>
                <a:cxn ang="0">
                  <a:pos x="T4" y="T5"/>
                </a:cxn>
              </a:cxnLst>
              <a:rect l="0" t="0" r="r" b="b"/>
              <a:pathLst>
                <a:path w="48" h="288">
                  <a:moveTo>
                    <a:pt x="0" y="0"/>
                  </a:moveTo>
                  <a:cubicBezTo>
                    <a:pt x="24" y="48"/>
                    <a:pt x="48" y="96"/>
                    <a:pt x="48" y="144"/>
                  </a:cubicBezTo>
                  <a:cubicBezTo>
                    <a:pt x="48" y="192"/>
                    <a:pt x="24" y="240"/>
                    <a:pt x="0" y="288"/>
                  </a:cubicBezTo>
                </a:path>
              </a:pathLst>
            </a:custGeom>
            <a:solidFill>
              <a:srgbClr val="FFFFFF"/>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8" name="Line 97"/>
            <p:cNvSpPr>
              <a:spLocks noChangeShapeType="1"/>
            </p:cNvSpPr>
            <p:nvPr/>
          </p:nvSpPr>
          <p:spPr bwMode="auto">
            <a:xfrm flipH="1">
              <a:off x="2448" y="2880"/>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9" name="Line 98"/>
            <p:cNvSpPr>
              <a:spLocks noChangeShapeType="1"/>
            </p:cNvSpPr>
            <p:nvPr/>
          </p:nvSpPr>
          <p:spPr bwMode="auto">
            <a:xfrm flipH="1">
              <a:off x="2448" y="2976"/>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0" name="Rectangle 99"/>
            <p:cNvSpPr>
              <a:spLocks noChangeArrowheads="1"/>
            </p:cNvSpPr>
            <p:nvPr/>
          </p:nvSpPr>
          <p:spPr bwMode="auto">
            <a:xfrm>
              <a:off x="2577" y="2893"/>
              <a:ext cx="47" cy="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grpSp>
        <p:nvGrpSpPr>
          <p:cNvPr id="251" name="Group 100"/>
          <p:cNvGrpSpPr>
            <a:grpSpLocks/>
          </p:cNvGrpSpPr>
          <p:nvPr/>
        </p:nvGrpSpPr>
        <p:grpSpPr bwMode="auto">
          <a:xfrm rot="5400000">
            <a:off x="5700713" y="5588000"/>
            <a:ext cx="657225" cy="288925"/>
            <a:chOff x="960" y="2448"/>
            <a:chExt cx="672" cy="288"/>
          </a:xfrm>
        </p:grpSpPr>
        <p:grpSp>
          <p:nvGrpSpPr>
            <p:cNvPr id="252" name="Group 101"/>
            <p:cNvGrpSpPr>
              <a:grpSpLocks/>
            </p:cNvGrpSpPr>
            <p:nvPr/>
          </p:nvGrpSpPr>
          <p:grpSpPr bwMode="auto">
            <a:xfrm>
              <a:off x="1104" y="2448"/>
              <a:ext cx="336" cy="288"/>
              <a:chOff x="1104" y="912"/>
              <a:chExt cx="336" cy="288"/>
            </a:xfrm>
          </p:grpSpPr>
          <p:sp>
            <p:nvSpPr>
              <p:cNvPr id="257" name="Oval 102"/>
              <p:cNvSpPr>
                <a:spLocks noChangeArrowheads="1"/>
              </p:cNvSpPr>
              <p:nvPr/>
            </p:nvSpPr>
            <p:spPr bwMode="auto">
              <a:xfrm>
                <a:off x="1200" y="912"/>
                <a:ext cx="240" cy="288"/>
              </a:xfrm>
              <a:prstGeom prst="ellipse">
                <a:avLst/>
              </a:prstGeom>
              <a:solidFill>
                <a:srgbClr val="99CC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8" name="Rectangle 103"/>
              <p:cNvSpPr>
                <a:spLocks noChangeArrowheads="1"/>
              </p:cNvSpPr>
              <p:nvPr/>
            </p:nvSpPr>
            <p:spPr bwMode="auto">
              <a:xfrm>
                <a:off x="1104" y="912"/>
                <a:ext cx="240" cy="2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9" name="Line 104"/>
              <p:cNvSpPr>
                <a:spLocks noChangeShapeType="1"/>
              </p:cNvSpPr>
              <p:nvPr/>
            </p:nvSpPr>
            <p:spPr bwMode="auto">
              <a:xfrm flipH="1">
                <a:off x="1104" y="9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0" name="Line 105"/>
              <p:cNvSpPr>
                <a:spLocks noChangeShapeType="1"/>
              </p:cNvSpPr>
              <p:nvPr/>
            </p:nvSpPr>
            <p:spPr bwMode="auto">
              <a:xfrm>
                <a:off x="1104" y="91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1" name="Line 106"/>
              <p:cNvSpPr>
                <a:spLocks noChangeShapeType="1"/>
              </p:cNvSpPr>
              <p:nvPr/>
            </p:nvSpPr>
            <p:spPr bwMode="auto">
              <a:xfrm>
                <a:off x="1104" y="1200"/>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53" name="Line 107"/>
            <p:cNvSpPr>
              <a:spLocks noChangeShapeType="1"/>
            </p:cNvSpPr>
            <p:nvPr/>
          </p:nvSpPr>
          <p:spPr bwMode="auto">
            <a:xfrm flipH="1">
              <a:off x="960" y="2544"/>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4" name="Line 108"/>
            <p:cNvSpPr>
              <a:spLocks noChangeShapeType="1"/>
            </p:cNvSpPr>
            <p:nvPr/>
          </p:nvSpPr>
          <p:spPr bwMode="auto">
            <a:xfrm flipH="1">
              <a:off x="960" y="2640"/>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5" name="Line 109"/>
            <p:cNvSpPr>
              <a:spLocks noChangeShapeType="1"/>
            </p:cNvSpPr>
            <p:nvPr/>
          </p:nvSpPr>
          <p:spPr bwMode="auto">
            <a:xfrm>
              <a:off x="1440" y="2592"/>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6" name="Oval 110"/>
            <p:cNvSpPr>
              <a:spLocks noChangeArrowheads="1"/>
            </p:cNvSpPr>
            <p:nvPr/>
          </p:nvSpPr>
          <p:spPr bwMode="auto">
            <a:xfrm>
              <a:off x="1440" y="2563"/>
              <a:ext cx="58" cy="5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62" name="Line 111"/>
          <p:cNvSpPr>
            <a:spLocks noChangeShapeType="1"/>
          </p:cNvSpPr>
          <p:nvPr/>
        </p:nvSpPr>
        <p:spPr bwMode="auto">
          <a:xfrm rot="5400000">
            <a:off x="6293644" y="4531519"/>
            <a:ext cx="0" cy="2428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3" name="Line 112"/>
          <p:cNvSpPr>
            <a:spLocks noChangeShapeType="1"/>
          </p:cNvSpPr>
          <p:nvPr/>
        </p:nvSpPr>
        <p:spPr bwMode="auto">
          <a:xfrm rot="5400000" flipV="1">
            <a:off x="5716588" y="4579938"/>
            <a:ext cx="0" cy="1460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4" name="Line 113"/>
          <p:cNvSpPr>
            <a:spLocks noChangeShapeType="1"/>
          </p:cNvSpPr>
          <p:nvPr/>
        </p:nvSpPr>
        <p:spPr bwMode="auto">
          <a:xfrm rot="5400000">
            <a:off x="6126957" y="4699794"/>
            <a:ext cx="936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5" name="Line 114"/>
          <p:cNvSpPr>
            <a:spLocks noChangeShapeType="1"/>
          </p:cNvSpPr>
          <p:nvPr/>
        </p:nvSpPr>
        <p:spPr bwMode="auto">
          <a:xfrm rot="5400000">
            <a:off x="5742782" y="4699794"/>
            <a:ext cx="9366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6" name="Line 115"/>
          <p:cNvSpPr>
            <a:spLocks noChangeShapeType="1"/>
          </p:cNvSpPr>
          <p:nvPr/>
        </p:nvSpPr>
        <p:spPr bwMode="auto">
          <a:xfrm rot="5400000" flipV="1">
            <a:off x="6561138" y="4551362"/>
            <a:ext cx="0" cy="5810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7" name="Line 116"/>
          <p:cNvSpPr>
            <a:spLocks noChangeShapeType="1"/>
          </p:cNvSpPr>
          <p:nvPr/>
        </p:nvSpPr>
        <p:spPr bwMode="auto">
          <a:xfrm rot="5400000" flipV="1">
            <a:off x="6366669" y="4263231"/>
            <a:ext cx="0" cy="9667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8" name="Line 117"/>
          <p:cNvSpPr>
            <a:spLocks noChangeShapeType="1"/>
          </p:cNvSpPr>
          <p:nvPr/>
        </p:nvSpPr>
        <p:spPr bwMode="auto">
          <a:xfrm rot="5400000" flipV="1">
            <a:off x="6392863" y="2784475"/>
            <a:ext cx="0" cy="10160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69" name="Line 118"/>
          <p:cNvSpPr>
            <a:spLocks noChangeShapeType="1"/>
          </p:cNvSpPr>
          <p:nvPr/>
        </p:nvSpPr>
        <p:spPr bwMode="auto">
          <a:xfrm rot="5400000" flipV="1">
            <a:off x="6199188" y="2449513"/>
            <a:ext cx="0" cy="14033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0" name="Line 119"/>
          <p:cNvSpPr>
            <a:spLocks noChangeShapeType="1"/>
          </p:cNvSpPr>
          <p:nvPr/>
        </p:nvSpPr>
        <p:spPr bwMode="auto">
          <a:xfrm rot="5400000">
            <a:off x="5379244" y="3269457"/>
            <a:ext cx="2365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1" name="Line 120"/>
          <p:cNvSpPr>
            <a:spLocks noChangeShapeType="1"/>
          </p:cNvSpPr>
          <p:nvPr/>
        </p:nvSpPr>
        <p:spPr bwMode="auto">
          <a:xfrm rot="5400000">
            <a:off x="5837238" y="3340100"/>
            <a:ext cx="952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2" name="Line 121"/>
          <p:cNvSpPr>
            <a:spLocks noChangeShapeType="1"/>
          </p:cNvSpPr>
          <p:nvPr/>
        </p:nvSpPr>
        <p:spPr bwMode="auto">
          <a:xfrm rot="5400000">
            <a:off x="6610350" y="3340100"/>
            <a:ext cx="952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3" name="Line 122"/>
          <p:cNvSpPr>
            <a:spLocks noChangeShapeType="1"/>
          </p:cNvSpPr>
          <p:nvPr/>
        </p:nvSpPr>
        <p:spPr bwMode="auto">
          <a:xfrm rot="5400000">
            <a:off x="6152356" y="3269457"/>
            <a:ext cx="23653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4" name="Oval 123"/>
          <p:cNvSpPr>
            <a:spLocks noChangeArrowheads="1"/>
          </p:cNvSpPr>
          <p:nvPr/>
        </p:nvSpPr>
        <p:spPr bwMode="auto">
          <a:xfrm rot="5400000">
            <a:off x="6253957" y="3128169"/>
            <a:ext cx="46037" cy="47625"/>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5" name="Line 124"/>
          <p:cNvSpPr>
            <a:spLocks noChangeShapeType="1"/>
          </p:cNvSpPr>
          <p:nvPr/>
        </p:nvSpPr>
        <p:spPr bwMode="auto">
          <a:xfrm rot="5400000" flipH="1">
            <a:off x="5656263" y="2870200"/>
            <a:ext cx="1035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6" name="Line 125"/>
          <p:cNvSpPr>
            <a:spLocks noChangeShapeType="1"/>
          </p:cNvSpPr>
          <p:nvPr/>
        </p:nvSpPr>
        <p:spPr bwMode="auto">
          <a:xfrm rot="5400000" flipH="1">
            <a:off x="6043613" y="2870200"/>
            <a:ext cx="1035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7" name="Line 126"/>
          <p:cNvSpPr>
            <a:spLocks noChangeShapeType="1"/>
          </p:cNvSpPr>
          <p:nvPr/>
        </p:nvSpPr>
        <p:spPr bwMode="auto">
          <a:xfrm rot="5400000" flipH="1">
            <a:off x="5272088" y="2870200"/>
            <a:ext cx="1035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78" name="Line 127"/>
          <p:cNvSpPr>
            <a:spLocks noChangeShapeType="1"/>
          </p:cNvSpPr>
          <p:nvPr/>
        </p:nvSpPr>
        <p:spPr bwMode="auto">
          <a:xfrm rot="5400000" flipH="1">
            <a:off x="4884738" y="2870200"/>
            <a:ext cx="1035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nvGrpSpPr>
          <p:cNvPr id="279" name="Group 128"/>
          <p:cNvGrpSpPr>
            <a:grpSpLocks/>
          </p:cNvGrpSpPr>
          <p:nvPr/>
        </p:nvGrpSpPr>
        <p:grpSpPr bwMode="auto">
          <a:xfrm rot="5400000">
            <a:off x="7199312" y="2724151"/>
            <a:ext cx="561975" cy="292100"/>
            <a:chOff x="2064" y="2352"/>
            <a:chExt cx="576" cy="288"/>
          </a:xfrm>
        </p:grpSpPr>
        <p:sp>
          <p:nvSpPr>
            <p:cNvPr id="280" name="AutoShape 129"/>
            <p:cNvSpPr>
              <a:spLocks noChangeArrowheads="1"/>
            </p:cNvSpPr>
            <p:nvPr/>
          </p:nvSpPr>
          <p:spPr bwMode="auto">
            <a:xfrm rot="5400000">
              <a:off x="2189" y="2371"/>
              <a:ext cx="288" cy="249"/>
            </a:xfrm>
            <a:prstGeom prst="triangle">
              <a:avLst>
                <a:gd name="adj" fmla="val 50000"/>
              </a:avLst>
            </a:prstGeom>
            <a:solidFill>
              <a:srgbClr val="99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1" name="Line 130"/>
            <p:cNvSpPr>
              <a:spLocks noChangeShapeType="1"/>
            </p:cNvSpPr>
            <p:nvPr/>
          </p:nvSpPr>
          <p:spPr bwMode="auto">
            <a:xfrm>
              <a:off x="2448" y="2496"/>
              <a:ext cx="19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2" name="Oval 131"/>
            <p:cNvSpPr>
              <a:spLocks noChangeArrowheads="1"/>
            </p:cNvSpPr>
            <p:nvPr/>
          </p:nvSpPr>
          <p:spPr bwMode="auto">
            <a:xfrm>
              <a:off x="2448" y="2460"/>
              <a:ext cx="58" cy="58"/>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3" name="Line 132"/>
            <p:cNvSpPr>
              <a:spLocks noChangeShapeType="1"/>
            </p:cNvSpPr>
            <p:nvPr/>
          </p:nvSpPr>
          <p:spPr bwMode="auto">
            <a:xfrm flipH="1">
              <a:off x="2064" y="2496"/>
              <a:ext cx="14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grpSp>
      <p:sp>
        <p:nvSpPr>
          <p:cNvPr id="284" name="Line 133"/>
          <p:cNvSpPr>
            <a:spLocks noChangeShapeType="1"/>
          </p:cNvSpPr>
          <p:nvPr/>
        </p:nvSpPr>
        <p:spPr bwMode="auto">
          <a:xfrm rot="5400000">
            <a:off x="7409656" y="3221832"/>
            <a:ext cx="1412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5" name="Line 134"/>
          <p:cNvSpPr>
            <a:spLocks noChangeShapeType="1"/>
          </p:cNvSpPr>
          <p:nvPr/>
        </p:nvSpPr>
        <p:spPr bwMode="auto">
          <a:xfrm rot="5400000" flipV="1">
            <a:off x="7019925" y="3171825"/>
            <a:ext cx="0" cy="241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6" name="Line 135"/>
          <p:cNvSpPr>
            <a:spLocks noChangeShapeType="1"/>
          </p:cNvSpPr>
          <p:nvPr/>
        </p:nvSpPr>
        <p:spPr bwMode="auto">
          <a:xfrm rot="5400000" flipH="1">
            <a:off x="6672263" y="2822575"/>
            <a:ext cx="9398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7" name="Line 136"/>
          <p:cNvSpPr>
            <a:spLocks noChangeShapeType="1"/>
          </p:cNvSpPr>
          <p:nvPr/>
        </p:nvSpPr>
        <p:spPr bwMode="auto">
          <a:xfrm rot="5400000">
            <a:off x="6753225" y="4019550"/>
            <a:ext cx="14541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8" name="Line 137"/>
          <p:cNvSpPr>
            <a:spLocks noChangeShapeType="1"/>
          </p:cNvSpPr>
          <p:nvPr/>
        </p:nvSpPr>
        <p:spPr bwMode="auto">
          <a:xfrm rot="5400000">
            <a:off x="7165975" y="4432300"/>
            <a:ext cx="0" cy="6286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89" name="Line 138"/>
          <p:cNvSpPr>
            <a:spLocks noChangeShapeType="1"/>
          </p:cNvSpPr>
          <p:nvPr/>
        </p:nvSpPr>
        <p:spPr bwMode="auto">
          <a:xfrm rot="5400000" flipV="1">
            <a:off x="7286625" y="4406900"/>
            <a:ext cx="0" cy="8699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0" name="Line 139"/>
          <p:cNvSpPr>
            <a:spLocks noChangeShapeType="1"/>
          </p:cNvSpPr>
          <p:nvPr/>
        </p:nvSpPr>
        <p:spPr bwMode="auto">
          <a:xfrm rot="5400000" flipH="1">
            <a:off x="6477000" y="3597275"/>
            <a:ext cx="2489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1" name="Oval 140"/>
          <p:cNvSpPr>
            <a:spLocks noChangeArrowheads="1"/>
          </p:cNvSpPr>
          <p:nvPr/>
        </p:nvSpPr>
        <p:spPr bwMode="auto">
          <a:xfrm rot="5400000">
            <a:off x="7109619" y="2563019"/>
            <a:ext cx="47625" cy="49213"/>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2" name="Line 141"/>
          <p:cNvSpPr>
            <a:spLocks noChangeShapeType="1"/>
          </p:cNvSpPr>
          <p:nvPr/>
        </p:nvSpPr>
        <p:spPr bwMode="auto">
          <a:xfrm rot="5400000">
            <a:off x="7021513" y="2468563"/>
            <a:ext cx="0" cy="241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3" name="Line 142"/>
          <p:cNvSpPr>
            <a:spLocks noChangeShapeType="1"/>
          </p:cNvSpPr>
          <p:nvPr/>
        </p:nvSpPr>
        <p:spPr bwMode="auto">
          <a:xfrm rot="5400000">
            <a:off x="7600950" y="2468563"/>
            <a:ext cx="0" cy="2413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4" name="Oval 143"/>
          <p:cNvSpPr>
            <a:spLocks noChangeArrowheads="1"/>
          </p:cNvSpPr>
          <p:nvPr/>
        </p:nvSpPr>
        <p:spPr bwMode="auto">
          <a:xfrm rot="5400000">
            <a:off x="7701756" y="2563020"/>
            <a:ext cx="47625" cy="49212"/>
          </a:xfrm>
          <a:prstGeom prst="ellipse">
            <a:avLst/>
          </a:prstGeom>
          <a:solidFill>
            <a:srgbClr val="0000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5" name="Rectangle 144"/>
          <p:cNvSpPr>
            <a:spLocks noChangeArrowheads="1"/>
          </p:cNvSpPr>
          <p:nvPr/>
        </p:nvSpPr>
        <p:spPr bwMode="auto">
          <a:xfrm rot="5400000">
            <a:off x="7093744" y="2258219"/>
            <a:ext cx="92075" cy="9683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137160" rIns="137160" bIns="13716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6" name="Rectangle 145"/>
          <p:cNvSpPr>
            <a:spLocks noChangeArrowheads="1"/>
          </p:cNvSpPr>
          <p:nvPr/>
        </p:nvSpPr>
        <p:spPr bwMode="auto">
          <a:xfrm rot="5400000">
            <a:off x="7673181" y="2258219"/>
            <a:ext cx="92075" cy="9683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137160" rIns="137160" bIns="13716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7" name="Rectangle 146"/>
          <p:cNvSpPr>
            <a:spLocks noChangeArrowheads="1"/>
          </p:cNvSpPr>
          <p:nvPr/>
        </p:nvSpPr>
        <p:spPr bwMode="auto">
          <a:xfrm rot="5400000">
            <a:off x="6515100" y="2259013"/>
            <a:ext cx="92075" cy="952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137160" rIns="137160" bIns="13716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8" name="Rectangle 147"/>
          <p:cNvSpPr>
            <a:spLocks noChangeArrowheads="1"/>
          </p:cNvSpPr>
          <p:nvPr/>
        </p:nvSpPr>
        <p:spPr bwMode="auto">
          <a:xfrm rot="5400000">
            <a:off x="6129337" y="2259013"/>
            <a:ext cx="92075" cy="952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137160" rIns="137160" bIns="13716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9" name="Rectangle 148"/>
          <p:cNvSpPr>
            <a:spLocks noChangeArrowheads="1"/>
          </p:cNvSpPr>
          <p:nvPr/>
        </p:nvSpPr>
        <p:spPr bwMode="auto">
          <a:xfrm rot="5400000">
            <a:off x="5741987" y="2259013"/>
            <a:ext cx="92075" cy="952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137160" rIns="137160" bIns="13716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0" name="Rectangle 149"/>
          <p:cNvSpPr>
            <a:spLocks noChangeArrowheads="1"/>
          </p:cNvSpPr>
          <p:nvPr/>
        </p:nvSpPr>
        <p:spPr bwMode="auto">
          <a:xfrm rot="5400000">
            <a:off x="5354637" y="2259013"/>
            <a:ext cx="92075" cy="952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137160" rIns="137160" bIns="13716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1" name="Rectangle 157"/>
          <p:cNvSpPr>
            <a:spLocks noChangeArrowheads="1"/>
          </p:cNvSpPr>
          <p:nvPr/>
        </p:nvSpPr>
        <p:spPr bwMode="auto">
          <a:xfrm rot="5400000">
            <a:off x="5981700" y="6059488"/>
            <a:ext cx="93663" cy="9683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37160" tIns="137160" rIns="137160" bIns="137160"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TW" altLang="en-US" sz="2000" b="1" i="0" u="none" strike="noStrike" kern="0" cap="none" spc="0" normalizeH="0" baseline="0" noProof="0">
              <a:ln>
                <a:noFill/>
              </a:ln>
              <a:solidFill>
                <a:srgbClr val="000000"/>
              </a:solidFill>
              <a:effectLst/>
              <a:uLnTx/>
              <a:uFillTx/>
              <a:latin typeface="Arial" panose="020B0604020202020204" pitchFamily="34" charset="0"/>
            </a:endParaRPr>
          </a:p>
        </p:txBody>
      </p:sp>
      <p:sp>
        <p:nvSpPr>
          <p:cNvPr id="302" name="Text Box 158"/>
          <p:cNvSpPr txBox="1">
            <a:spLocks noChangeArrowheads="1"/>
          </p:cNvSpPr>
          <p:nvPr/>
        </p:nvSpPr>
        <p:spPr bwMode="auto">
          <a:xfrm>
            <a:off x="7267575" y="1905000"/>
            <a:ext cx="669925" cy="33655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TW" sz="1600">
                <a:solidFill>
                  <a:srgbClr val="000000"/>
                </a:solidFill>
                <a:latin typeface="Arial" panose="020B0604020202020204" pitchFamily="34" charset="0"/>
              </a:rPr>
              <a:t>sel[0]</a:t>
            </a:r>
          </a:p>
        </p:txBody>
      </p:sp>
      <p:sp>
        <p:nvSpPr>
          <p:cNvPr id="303" name="Text Box 159"/>
          <p:cNvSpPr txBox="1">
            <a:spLocks noChangeArrowheads="1"/>
          </p:cNvSpPr>
          <p:nvPr/>
        </p:nvSpPr>
        <p:spPr bwMode="auto">
          <a:xfrm>
            <a:off x="6683375" y="1911350"/>
            <a:ext cx="669925" cy="33655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TW" sz="1600">
                <a:solidFill>
                  <a:srgbClr val="000000"/>
                </a:solidFill>
                <a:latin typeface="Arial" panose="020B0604020202020204" pitchFamily="34" charset="0"/>
              </a:rPr>
              <a:t>sel[1]</a:t>
            </a:r>
          </a:p>
        </p:txBody>
      </p:sp>
      <p:sp>
        <p:nvSpPr>
          <p:cNvPr id="304" name="Text Box 160"/>
          <p:cNvSpPr txBox="1">
            <a:spLocks noChangeArrowheads="1"/>
          </p:cNvSpPr>
          <p:nvPr/>
        </p:nvSpPr>
        <p:spPr bwMode="auto">
          <a:xfrm>
            <a:off x="6292850" y="1911350"/>
            <a:ext cx="285750" cy="33655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TW" sz="1600">
                <a:solidFill>
                  <a:srgbClr val="000000"/>
                </a:solidFill>
                <a:latin typeface="Arial" panose="020B0604020202020204" pitchFamily="34" charset="0"/>
              </a:rPr>
              <a:t>c</a:t>
            </a:r>
          </a:p>
        </p:txBody>
      </p:sp>
      <p:sp>
        <p:nvSpPr>
          <p:cNvPr id="305" name="Text Box 161"/>
          <p:cNvSpPr txBox="1">
            <a:spLocks noChangeArrowheads="1"/>
          </p:cNvSpPr>
          <p:nvPr/>
        </p:nvSpPr>
        <p:spPr bwMode="auto">
          <a:xfrm>
            <a:off x="5913438" y="1911350"/>
            <a:ext cx="296862" cy="33655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TW" sz="1600">
                <a:solidFill>
                  <a:srgbClr val="000000"/>
                </a:solidFill>
                <a:latin typeface="Arial" panose="020B0604020202020204" pitchFamily="34" charset="0"/>
              </a:rPr>
              <a:t>a</a:t>
            </a:r>
          </a:p>
        </p:txBody>
      </p:sp>
      <p:sp>
        <p:nvSpPr>
          <p:cNvPr id="306" name="Text Box 162"/>
          <p:cNvSpPr txBox="1">
            <a:spLocks noChangeArrowheads="1"/>
          </p:cNvSpPr>
          <p:nvPr/>
        </p:nvSpPr>
        <p:spPr bwMode="auto">
          <a:xfrm>
            <a:off x="5532438" y="1911350"/>
            <a:ext cx="296862" cy="33655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TW" sz="1600">
                <a:solidFill>
                  <a:srgbClr val="000000"/>
                </a:solidFill>
                <a:latin typeface="Arial" panose="020B0604020202020204" pitchFamily="34" charset="0"/>
              </a:rPr>
              <a:t>d</a:t>
            </a:r>
          </a:p>
        </p:txBody>
      </p:sp>
      <p:sp>
        <p:nvSpPr>
          <p:cNvPr id="307" name="Text Box 163"/>
          <p:cNvSpPr txBox="1">
            <a:spLocks noChangeArrowheads="1"/>
          </p:cNvSpPr>
          <p:nvPr/>
        </p:nvSpPr>
        <p:spPr bwMode="auto">
          <a:xfrm>
            <a:off x="5145088" y="1911350"/>
            <a:ext cx="296862" cy="33655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TW" sz="1600">
                <a:solidFill>
                  <a:srgbClr val="000000"/>
                </a:solidFill>
                <a:latin typeface="Arial" panose="020B0604020202020204" pitchFamily="34" charset="0"/>
              </a:rPr>
              <a:t>b</a:t>
            </a:r>
          </a:p>
        </p:txBody>
      </p:sp>
      <p:sp>
        <p:nvSpPr>
          <p:cNvPr id="308" name="Text Box 164"/>
          <p:cNvSpPr txBox="1">
            <a:spLocks noChangeArrowheads="1"/>
          </p:cNvSpPr>
          <p:nvPr/>
        </p:nvSpPr>
        <p:spPr bwMode="auto">
          <a:xfrm>
            <a:off x="5791200" y="6099175"/>
            <a:ext cx="466725" cy="336550"/>
          </a:xfrm>
          <a:prstGeom prst="rect">
            <a:avLst/>
          </a:prstGeom>
          <a:noFill/>
          <a:ln>
            <a:noFill/>
          </a:ln>
          <a:effectLst/>
          <a:extLst>
            <a:ext uri="{909E8E84-426E-40DD-AFC4-6F175D3DCCD1}">
              <a14:hiddenFill xmlns:a14="http://schemas.microsoft.com/office/drawing/2010/main">
                <a:solidFill>
                  <a:srgbClr val="6294CC"/>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TW" sz="1600">
                <a:solidFill>
                  <a:srgbClr val="000000"/>
                </a:solidFill>
                <a:latin typeface="Arial" panose="020B0604020202020204" pitchFamily="34" charset="0"/>
              </a:rPr>
              <a:t>out</a:t>
            </a:r>
          </a:p>
        </p:txBody>
      </p:sp>
      <p:sp>
        <p:nvSpPr>
          <p:cNvPr id="309" name="矩形 308"/>
          <p:cNvSpPr/>
          <p:nvPr/>
        </p:nvSpPr>
        <p:spPr>
          <a:xfrm>
            <a:off x="551384" y="6612961"/>
            <a:ext cx="2089418" cy="276999"/>
          </a:xfrm>
          <a:prstGeom prst="rect">
            <a:avLst/>
          </a:prstGeom>
        </p:spPr>
        <p:txBody>
          <a:bodyPr wrap="none">
            <a:spAutoFit/>
          </a:bodyPr>
          <a:lstStyle/>
          <a:p>
            <a:r>
              <a:rPr lang="en-US" altLang="zh-TW" sz="1200" dirty="0"/>
              <a:t>6.375 Complex Digital Systems</a:t>
            </a:r>
          </a:p>
        </p:txBody>
      </p:sp>
    </p:spTree>
    <p:extLst>
      <p:ext uri="{BB962C8B-B14F-4D97-AF65-F5344CB8AC3E}">
        <p14:creationId xmlns:p14="http://schemas.microsoft.com/office/powerpoint/2010/main" val="9200306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Courier New" panose="02070309020205020404" pitchFamily="49" charset="0"/>
                <a:cs typeface="Courier New" panose="02070309020205020404" pitchFamily="49" charset="0"/>
              </a:rPr>
              <a:t>for</a:t>
            </a:r>
            <a:r>
              <a:rPr lang="en-US" altLang="zh-TW" dirty="0"/>
              <a:t> Loop</a:t>
            </a:r>
            <a:endParaRPr lang="zh-TW" altLang="en-US" dirty="0"/>
          </a:p>
        </p:txBody>
      </p:sp>
      <p:sp>
        <p:nvSpPr>
          <p:cNvPr id="3" name="內容版面配置區 2"/>
          <p:cNvSpPr>
            <a:spLocks noGrp="1"/>
          </p:cNvSpPr>
          <p:nvPr>
            <p:ph idx="1"/>
          </p:nvPr>
        </p:nvSpPr>
        <p:spPr/>
        <p:txBody>
          <a:bodyPr/>
          <a:lstStyle/>
          <a:p>
            <a:r>
              <a:rPr lang="en-US" altLang="zh-TW" dirty="0"/>
              <a:t>Provide a shorter way to express a series of statements.</a:t>
            </a:r>
          </a:p>
          <a:p>
            <a:r>
              <a:rPr lang="en-US" altLang="zh-TW" dirty="0"/>
              <a:t>Loop index variables must be </a:t>
            </a:r>
            <a:r>
              <a:rPr lang="en-US" altLang="zh-TW" dirty="0">
                <a:solidFill>
                  <a:srgbClr val="FF0000"/>
                </a:solidFill>
              </a:rPr>
              <a:t>integer</a:t>
            </a:r>
            <a:r>
              <a:rPr lang="en-US" altLang="zh-TW" dirty="0"/>
              <a:t> type.</a:t>
            </a:r>
          </a:p>
          <a:p>
            <a:r>
              <a:rPr lang="en-US" altLang="zh-TW" dirty="0"/>
              <a:t>Step, start &amp; end value must be </a:t>
            </a:r>
            <a:r>
              <a:rPr lang="en-US" altLang="zh-TW" dirty="0">
                <a:solidFill>
                  <a:srgbClr val="FF0000"/>
                </a:solidFill>
              </a:rPr>
              <a:t>constant</a:t>
            </a:r>
            <a:r>
              <a:rPr lang="en-US" altLang="zh-TW" dirty="0"/>
              <a:t>.</a:t>
            </a:r>
          </a:p>
          <a:p>
            <a:r>
              <a:rPr lang="en-US" altLang="zh-TW" dirty="0"/>
              <a:t>In synthesis, for loops </a:t>
            </a:r>
            <a:r>
              <a:rPr lang="en-US" altLang="zh-TW" dirty="0" err="1"/>
              <a:t>loops</a:t>
            </a:r>
            <a:r>
              <a:rPr lang="en-US" altLang="zh-TW" dirty="0"/>
              <a:t> are “</a:t>
            </a:r>
            <a:r>
              <a:rPr lang="en-US" altLang="zh-TW" dirty="0">
                <a:solidFill>
                  <a:srgbClr val="FF0000"/>
                </a:solidFill>
              </a:rPr>
              <a:t>unrolled</a:t>
            </a:r>
            <a:r>
              <a:rPr lang="en-US" altLang="zh-TW" dirty="0"/>
              <a:t>”, and then synthesized.</a:t>
            </a:r>
            <a:endParaRPr lang="zh-TW" altLang="en-US" dirty="0"/>
          </a:p>
        </p:txBody>
      </p:sp>
      <p:sp>
        <p:nvSpPr>
          <p:cNvPr id="4" name="矩形 3"/>
          <p:cNvSpPr/>
          <p:nvPr/>
        </p:nvSpPr>
        <p:spPr>
          <a:xfrm>
            <a:off x="983432" y="3638493"/>
            <a:ext cx="6096000" cy="2862322"/>
          </a:xfrm>
          <a:prstGeom prst="rect">
            <a:avLst/>
          </a:prstGeom>
        </p:spPr>
        <p:txBody>
          <a:bodyPr>
            <a:spAutoFit/>
          </a:bodyPr>
          <a:lstStyle/>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 </a:t>
            </a:r>
            <a:r>
              <a:rPr lang="en-US" altLang="zh-TW" b="1" dirty="0">
                <a:solidFill>
                  <a:srgbClr val="0000FF"/>
                </a:solidFill>
                <a:highlight>
                  <a:srgbClr val="FFFFFF"/>
                </a:highlight>
                <a:latin typeface="Courier New" panose="02070309020205020404" pitchFamily="49" charset="0"/>
              </a:rPr>
              <a:t>or</a:t>
            </a:r>
            <a:r>
              <a:rPr lang="en-US" altLang="zh-TW" dirty="0">
                <a:solidFill>
                  <a:srgbClr val="000000"/>
                </a:solidFill>
                <a:highlight>
                  <a:srgbClr val="FFFFFF"/>
                </a:highlight>
                <a:latin typeface="Courier New" panose="02070309020205020404" pitchFamily="49" charset="0"/>
              </a:rPr>
              <a:t> b </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nn-NO" altLang="zh-TW" dirty="0">
                <a:solidFill>
                  <a:srgbClr val="000000"/>
                </a:solidFill>
                <a:highlight>
                  <a:srgbClr val="FFFFFF"/>
                </a:highlight>
                <a:latin typeface="Courier New" panose="02070309020205020404" pitchFamily="49" charset="0"/>
              </a:rPr>
              <a:t>  </a:t>
            </a:r>
            <a:r>
              <a:rPr lang="nn-NO" altLang="zh-TW" b="1" dirty="0">
                <a:solidFill>
                  <a:srgbClr val="0000FF"/>
                </a:solidFill>
                <a:highlight>
                  <a:srgbClr val="FFFFFF"/>
                </a:highlight>
                <a:latin typeface="Courier New" panose="02070309020205020404" pitchFamily="49" charset="0"/>
              </a:rPr>
              <a:t>for</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 i</a:t>
            </a:r>
            <a:r>
              <a:rPr lang="nn-NO" altLang="zh-TW" b="1" dirty="0">
                <a:solidFill>
                  <a:srgbClr val="000080"/>
                </a:solidFill>
                <a:highlight>
                  <a:srgbClr val="FFFFFF"/>
                </a:highlight>
                <a:latin typeface="Courier New" panose="02070309020205020404" pitchFamily="49" charset="0"/>
              </a:rPr>
              <a:t>=</a:t>
            </a:r>
            <a:r>
              <a:rPr lang="nn-NO" altLang="zh-TW" dirty="0">
                <a:solidFill>
                  <a:srgbClr val="FF8000"/>
                </a:solidFill>
                <a:highlight>
                  <a:srgbClr val="FFFFFF"/>
                </a:highlight>
                <a:latin typeface="Courier New" panose="02070309020205020404" pitchFamily="49" charset="0"/>
              </a:rPr>
              <a:t>0</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 i</a:t>
            </a:r>
            <a:r>
              <a:rPr lang="nn-NO" altLang="zh-TW" b="1" dirty="0">
                <a:solidFill>
                  <a:srgbClr val="000080"/>
                </a:solidFill>
                <a:highlight>
                  <a:srgbClr val="FFFFFF"/>
                </a:highlight>
                <a:latin typeface="Courier New" panose="02070309020205020404" pitchFamily="49" charset="0"/>
              </a:rPr>
              <a:t>&lt;</a:t>
            </a:r>
            <a:r>
              <a:rPr lang="nn-NO" altLang="zh-TW" dirty="0">
                <a:solidFill>
                  <a:srgbClr val="FF8000"/>
                </a:solidFill>
                <a:highlight>
                  <a:srgbClr val="FFFFFF"/>
                </a:highlight>
                <a:latin typeface="Courier New" panose="02070309020205020404" pitchFamily="49" charset="0"/>
              </a:rPr>
              <a:t>4</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 i</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i</a:t>
            </a:r>
            <a:r>
              <a:rPr lang="nn-NO" altLang="zh-TW" b="1" dirty="0">
                <a:solidFill>
                  <a:srgbClr val="000080"/>
                </a:solidFill>
                <a:highlight>
                  <a:srgbClr val="FFFFFF"/>
                </a:highlight>
                <a:latin typeface="Courier New" panose="02070309020205020404" pitchFamily="49" charset="0"/>
              </a:rPr>
              <a:t>+</a:t>
            </a:r>
            <a:r>
              <a:rPr lang="nn-NO" altLang="zh-TW" dirty="0">
                <a:solidFill>
                  <a:srgbClr val="FF8000"/>
                </a:solidFill>
                <a:highlight>
                  <a:srgbClr val="FFFFFF"/>
                </a:highlight>
                <a:latin typeface="Courier New" panose="02070309020205020404" pitchFamily="49" charset="0"/>
              </a:rPr>
              <a:t>1</a:t>
            </a:r>
            <a:r>
              <a:rPr lang="nn-NO" altLang="zh-TW" dirty="0">
                <a:solidFill>
                  <a:srgbClr val="000000"/>
                </a:solidFill>
                <a:highlight>
                  <a:srgbClr val="FFFFFF"/>
                </a:highlight>
                <a:latin typeface="Courier New" panose="02070309020205020404" pitchFamily="49" charset="0"/>
              </a:rPr>
              <a:t> </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c</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i</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 </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 a</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i</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 </a:t>
            </a:r>
            <a:r>
              <a:rPr lang="nn-NO" altLang="zh-TW" b="1" dirty="0">
                <a:solidFill>
                  <a:srgbClr val="000080"/>
                </a:solidFill>
                <a:highlight>
                  <a:srgbClr val="FFFFFF"/>
                </a:highlight>
                <a:latin typeface="Courier New" panose="02070309020205020404" pitchFamily="49" charset="0"/>
              </a:rPr>
              <a:t>&amp;</a:t>
            </a:r>
            <a:r>
              <a:rPr lang="nn-NO" altLang="zh-TW" dirty="0">
                <a:solidFill>
                  <a:srgbClr val="000000"/>
                </a:solidFill>
                <a:highlight>
                  <a:srgbClr val="FFFFFF"/>
                </a:highlight>
                <a:latin typeface="Courier New" panose="02070309020205020404" pitchFamily="49" charset="0"/>
              </a:rPr>
              <a:t> b</a:t>
            </a:r>
            <a:r>
              <a:rPr lang="nn-NO" altLang="zh-TW" b="1" dirty="0">
                <a:solidFill>
                  <a:srgbClr val="000080"/>
                </a:solidFill>
                <a:highlight>
                  <a:srgbClr val="FFFFFF"/>
                </a:highlight>
                <a:latin typeface="Courier New" panose="02070309020205020404" pitchFamily="49" charset="0"/>
              </a:rPr>
              <a:t>[</a:t>
            </a:r>
            <a:r>
              <a:rPr lang="nn-NO" altLang="zh-TW" dirty="0">
                <a:solidFill>
                  <a:srgbClr val="000000"/>
                </a:solidFill>
                <a:highlight>
                  <a:srgbClr val="FFFFFF"/>
                </a:highlight>
                <a:latin typeface="Courier New" panose="02070309020205020404" pitchFamily="49" charset="0"/>
              </a:rPr>
              <a:t>i</a:t>
            </a:r>
            <a:r>
              <a:rPr lang="nn-NO" altLang="zh-TW" b="1" dirty="0">
                <a:solidFill>
                  <a:srgbClr val="000080"/>
                </a:solidFill>
                <a:highlight>
                  <a:srgbClr val="FFFFFF"/>
                </a:highlight>
                <a:latin typeface="Courier New" panose="02070309020205020404" pitchFamily="49" charset="0"/>
              </a:rPr>
              <a:t>];</a:t>
            </a:r>
            <a:endParaRPr lang="nn-NO"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a:t>
            </a:r>
            <a:endParaRPr lang="en-US" altLang="zh-TW" dirty="0">
              <a:solidFill>
                <a:srgbClr val="000000"/>
              </a:solidFill>
              <a:highlight>
                <a:srgbClr val="FFFFFF"/>
              </a:highlight>
              <a:latin typeface="Courier New" panose="02070309020205020404" pitchFamily="49" charset="0"/>
            </a:endParaRPr>
          </a:p>
          <a:p>
            <a:endParaRPr lang="zh-TW" altLang="en-US"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 </a:t>
            </a:r>
            <a:r>
              <a:rPr lang="en-US" altLang="zh-TW" b="1" dirty="0">
                <a:solidFill>
                  <a:srgbClr val="0000FF"/>
                </a:solidFill>
                <a:highlight>
                  <a:srgbClr val="FFFFFF"/>
                </a:highlight>
                <a:latin typeface="Courier New" panose="02070309020205020404" pitchFamily="49" charset="0"/>
              </a:rPr>
              <a:t>or</a:t>
            </a:r>
            <a:r>
              <a:rPr lang="en-US" altLang="zh-TW" dirty="0">
                <a:solidFill>
                  <a:srgbClr val="000000"/>
                </a:solidFill>
                <a:highlight>
                  <a:srgbClr val="FFFFFF"/>
                </a:highlight>
                <a:latin typeface="Courier New" panose="02070309020205020404" pitchFamily="49" charset="0"/>
              </a:rPr>
              <a:t> b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c</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&amp;</a:t>
            </a:r>
            <a:r>
              <a:rPr lang="en-US" altLang="zh-TW" dirty="0">
                <a:solidFill>
                  <a:srgbClr val="000000"/>
                </a:solidFill>
                <a:highlight>
                  <a:srgbClr val="FFFFFF"/>
                </a:highlight>
                <a:latin typeface="Courier New" panose="02070309020205020404" pitchFamily="49" charset="0"/>
              </a:rPr>
              <a:t> b</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c</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&amp;</a:t>
            </a:r>
            <a:r>
              <a:rPr lang="en-US" altLang="zh-TW" dirty="0">
                <a:solidFill>
                  <a:srgbClr val="000000"/>
                </a:solidFill>
                <a:highlight>
                  <a:srgbClr val="FFFFFF"/>
                </a:highlight>
                <a:latin typeface="Courier New" panose="02070309020205020404" pitchFamily="49" charset="0"/>
              </a:rPr>
              <a:t> b</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c</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2</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2</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&amp;</a:t>
            </a:r>
            <a:r>
              <a:rPr lang="en-US" altLang="zh-TW" dirty="0">
                <a:solidFill>
                  <a:srgbClr val="000000"/>
                </a:solidFill>
                <a:highlight>
                  <a:srgbClr val="FFFFFF"/>
                </a:highlight>
                <a:latin typeface="Courier New" panose="02070309020205020404" pitchFamily="49" charset="0"/>
              </a:rPr>
              <a:t> b</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2</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c</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3</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3</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&amp;</a:t>
            </a:r>
            <a:r>
              <a:rPr lang="en-US" altLang="zh-TW" dirty="0">
                <a:solidFill>
                  <a:srgbClr val="000000"/>
                </a:solidFill>
                <a:highlight>
                  <a:srgbClr val="FFFFFF"/>
                </a:highlight>
                <a:latin typeface="Courier New" panose="02070309020205020404" pitchFamily="49" charset="0"/>
              </a:rPr>
              <a:t> b</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3</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a:t>
            </a:r>
            <a:endParaRPr lang="zh-TW" altLang="en-US" dirty="0"/>
          </a:p>
        </p:txBody>
      </p:sp>
    </p:spTree>
    <p:extLst>
      <p:ext uri="{BB962C8B-B14F-4D97-AF65-F5344CB8AC3E}">
        <p14:creationId xmlns:p14="http://schemas.microsoft.com/office/powerpoint/2010/main" val="37463705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FOR Loop in Hardware</a:t>
            </a:r>
            <a:endParaRPr lang="zh-TW" altLang="en-US" dirty="0"/>
          </a:p>
        </p:txBody>
      </p:sp>
      <p:sp>
        <p:nvSpPr>
          <p:cNvPr id="5" name="內容版面配置區 4"/>
          <p:cNvSpPr>
            <a:spLocks noGrp="1"/>
          </p:cNvSpPr>
          <p:nvPr>
            <p:ph idx="1"/>
          </p:nvPr>
        </p:nvSpPr>
        <p:spPr/>
        <p:txBody>
          <a:bodyPr/>
          <a:lstStyle/>
          <a:p>
            <a:r>
              <a:rPr lang="en-US" altLang="zh-TW" dirty="0"/>
              <a:t>Equivalent to repeat multiple hardware units</a:t>
            </a:r>
          </a:p>
          <a:p>
            <a:endParaRPr lang="zh-TW" altLang="en-US" dirty="0"/>
          </a:p>
        </p:txBody>
      </p:sp>
      <p:sp>
        <p:nvSpPr>
          <p:cNvPr id="6" name="矩形 5"/>
          <p:cNvSpPr/>
          <p:nvPr/>
        </p:nvSpPr>
        <p:spPr>
          <a:xfrm>
            <a:off x="790005" y="4001826"/>
            <a:ext cx="6048672" cy="2031325"/>
          </a:xfrm>
          <a:prstGeom prst="rect">
            <a:avLst/>
          </a:prstGeom>
          <a:ln>
            <a:solidFill>
              <a:schemeClr val="accent1">
                <a:shade val="95000"/>
                <a:satMod val="105000"/>
              </a:schemeClr>
            </a:solidFill>
          </a:ln>
        </p:spPr>
        <p:txBody>
          <a:bodyPr wrap="square">
            <a:spAutoFit/>
          </a:bodyPr>
          <a:lstStyle/>
          <a:p>
            <a:r>
              <a:rPr lang="en-US" altLang="zh-TW" b="1" dirty="0" err="1">
                <a:solidFill>
                  <a:srgbClr val="0000FF"/>
                </a:solidFill>
                <a:highlight>
                  <a:srgbClr val="FFFFFF"/>
                </a:highlight>
                <a:latin typeface="Courier New" panose="02070309020205020404" pitchFamily="49" charset="0"/>
              </a:rPr>
              <a:t>reg</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31</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8</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b="1" dirty="0" err="1">
                <a:solidFill>
                  <a:srgbClr val="0000FF"/>
                </a:solidFill>
                <a:highlight>
                  <a:srgbClr val="FFFFFF"/>
                </a:highlight>
                <a:latin typeface="Courier New" panose="02070309020205020404" pitchFamily="49" charset="0"/>
              </a:rPr>
              <a:t>posedge</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clk</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if</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reset</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for</a:t>
            </a:r>
            <a:r>
              <a:rPr lang="en-US" altLang="zh-TW" b="1" dirty="0">
                <a:solidFill>
                  <a:srgbClr val="000080"/>
                </a:solidFill>
                <a:highlight>
                  <a:srgbClr val="FFFFFF"/>
                </a:highlight>
                <a:latin typeface="Courier New" panose="02070309020205020404" pitchFamily="49" charset="0"/>
              </a:rPr>
              <a:t>(</a:t>
            </a:r>
            <a:r>
              <a:rPr lang="en-US" altLang="zh-TW" dirty="0" err="1">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idx</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FF8000"/>
                </a:solidFill>
                <a:highlight>
                  <a:srgbClr val="FFFFFF"/>
                </a:highlight>
                <a:latin typeface="Courier New" panose="02070309020205020404" pitchFamily="49" charset="0"/>
              </a:rPr>
              <a:t>9</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idx</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idx</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err="1">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end</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 //Verilog code</a:t>
            </a:r>
            <a:endParaRPr lang="zh-TW" altLang="en-US" dirty="0"/>
          </a:p>
        </p:txBody>
      </p:sp>
      <p:sp>
        <p:nvSpPr>
          <p:cNvPr id="7" name="矩形 6"/>
          <p:cNvSpPr/>
          <p:nvPr/>
        </p:nvSpPr>
        <p:spPr>
          <a:xfrm>
            <a:off x="7032104" y="2596686"/>
            <a:ext cx="4991149" cy="3139321"/>
          </a:xfrm>
          <a:prstGeom prst="rect">
            <a:avLst/>
          </a:prstGeom>
          <a:ln>
            <a:solidFill>
              <a:schemeClr val="accent1">
                <a:shade val="95000"/>
                <a:satMod val="105000"/>
              </a:schemeClr>
            </a:solidFill>
          </a:ln>
        </p:spPr>
        <p:txBody>
          <a:bodyPr wrap="square">
            <a:spAutoFit/>
          </a:bodyPr>
          <a:lstStyle/>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b="1" dirty="0" err="1">
                <a:solidFill>
                  <a:srgbClr val="0000FF"/>
                </a:solidFill>
                <a:highlight>
                  <a:srgbClr val="FFFFFF"/>
                </a:highlight>
                <a:latin typeface="Courier New" panose="02070309020205020404" pitchFamily="49" charset="0"/>
              </a:rPr>
              <a:t>posedge</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clk</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2</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3</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4</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5</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6</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7</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8</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a:t>
            </a:r>
            <a:endParaRPr lang="zh-TW" altLang="en-US" dirty="0"/>
          </a:p>
        </p:txBody>
      </p:sp>
      <p:sp>
        <p:nvSpPr>
          <p:cNvPr id="8" name="文字方塊 7"/>
          <p:cNvSpPr txBox="1"/>
          <p:nvPr/>
        </p:nvSpPr>
        <p:spPr>
          <a:xfrm>
            <a:off x="6838677" y="2089895"/>
            <a:ext cx="184731" cy="369332"/>
          </a:xfrm>
          <a:prstGeom prst="rect">
            <a:avLst/>
          </a:prstGeom>
          <a:noFill/>
        </p:spPr>
        <p:txBody>
          <a:bodyPr wrap="none" rtlCol="0">
            <a:spAutoFit/>
          </a:bodyPr>
          <a:lstStyle/>
          <a:p>
            <a:endParaRPr lang="zh-TW" altLang="en-US" dirty="0"/>
          </a:p>
        </p:txBody>
      </p:sp>
      <p:sp>
        <p:nvSpPr>
          <p:cNvPr id="9" name="矩形 8"/>
          <p:cNvSpPr/>
          <p:nvPr/>
        </p:nvSpPr>
        <p:spPr>
          <a:xfrm>
            <a:off x="766341" y="2598809"/>
            <a:ext cx="4272136" cy="1200329"/>
          </a:xfrm>
          <a:prstGeom prst="rect">
            <a:avLst/>
          </a:prstGeom>
          <a:ln>
            <a:solidFill>
              <a:schemeClr val="accent1">
                <a:shade val="95000"/>
                <a:satMod val="105000"/>
              </a:schemeClr>
            </a:solidFill>
          </a:ln>
        </p:spPr>
        <p:txBody>
          <a:bodyPr wrap="square">
            <a:spAutoFit/>
          </a:bodyPr>
          <a:lstStyle/>
          <a:p>
            <a:r>
              <a:rPr lang="en-US" altLang="zh-TW" b="1" dirty="0" err="1">
                <a:solidFill>
                  <a:srgbClr val="0000FF"/>
                </a:solidFill>
                <a:highlight>
                  <a:srgbClr val="FFFFFF"/>
                </a:highlight>
                <a:latin typeface="Courier New" panose="02070309020205020404" pitchFamily="49" charset="0"/>
              </a:rPr>
              <a:t>int</a:t>
            </a:r>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9</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for</a:t>
            </a:r>
            <a:r>
              <a:rPr lang="en-US" altLang="zh-TW" b="1" dirty="0">
                <a:solidFill>
                  <a:srgbClr val="000080"/>
                </a:solidFill>
                <a:highlight>
                  <a:srgbClr val="FFFFFF"/>
                </a:highlight>
                <a:latin typeface="Courier New" panose="02070309020205020404" pitchFamily="49" charset="0"/>
              </a:rPr>
              <a:t>(</a:t>
            </a:r>
            <a:r>
              <a:rPr lang="en-US" altLang="zh-TW" dirty="0" err="1">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&lt;</a:t>
            </a:r>
            <a:r>
              <a:rPr lang="en-US" altLang="zh-TW" dirty="0">
                <a:solidFill>
                  <a:srgbClr val="FF8000"/>
                </a:solidFill>
                <a:highlight>
                  <a:srgbClr val="FFFFFF"/>
                </a:highlight>
                <a:latin typeface="Courier New" panose="02070309020205020404" pitchFamily="49" charset="0"/>
              </a:rPr>
              <a:t>9</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matrix</a:t>
            </a:r>
            <a:r>
              <a:rPr lang="en-US" altLang="zh-TW" b="1" dirty="0">
                <a:solidFill>
                  <a:srgbClr val="000080"/>
                </a:solidFill>
                <a:highlight>
                  <a:srgbClr val="FFFFFF"/>
                </a:highlight>
                <a:latin typeface="Courier New" panose="02070309020205020404" pitchFamily="49" charset="0"/>
              </a:rPr>
              <a:t>[</a:t>
            </a:r>
            <a:r>
              <a:rPr lang="en-US" altLang="zh-TW" dirty="0" err="1">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80"/>
                </a:solidFill>
                <a:highlight>
                  <a:srgbClr val="FFFFFF"/>
                </a:highlight>
                <a:latin typeface="Courier New" panose="02070309020205020404" pitchFamily="49" charset="0"/>
              </a:rPr>
              <a:t>}//C code</a:t>
            </a:r>
            <a:endParaRPr lang="zh-TW" altLang="en-US" dirty="0"/>
          </a:p>
        </p:txBody>
      </p:sp>
      <p:sp>
        <p:nvSpPr>
          <p:cNvPr id="11" name="向右箭號 10"/>
          <p:cNvSpPr/>
          <p:nvPr/>
        </p:nvSpPr>
        <p:spPr>
          <a:xfrm>
            <a:off x="6550645" y="4304846"/>
            <a:ext cx="648072" cy="4493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1150045" y="5985156"/>
            <a:ext cx="2808312" cy="369332"/>
          </a:xfrm>
          <a:prstGeom prst="rect">
            <a:avLst/>
          </a:prstGeom>
        </p:spPr>
        <p:txBody>
          <a:bodyPr wrap="square">
            <a:spAutoFit/>
          </a:bodyPr>
          <a:lstStyle/>
          <a:p>
            <a:r>
              <a:rPr lang="en-US" altLang="zh-TW" dirty="0"/>
              <a:t>Reset a matrix to zero</a:t>
            </a:r>
            <a:endParaRPr lang="zh-TW" altLang="en-US" dirty="0"/>
          </a:p>
        </p:txBody>
      </p:sp>
    </p:spTree>
    <p:extLst>
      <p:ext uri="{BB962C8B-B14F-4D97-AF65-F5344CB8AC3E}">
        <p14:creationId xmlns:p14="http://schemas.microsoft.com/office/powerpoint/2010/main" val="31523685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9" grpId="0" animBg="1"/>
      <p:bldP spid="11" grpId="0" animBg="1"/>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1 to 10 with for loop</a:t>
            </a:r>
            <a:endParaRPr lang="zh-TW" altLang="en-US" dirty="0"/>
          </a:p>
        </p:txBody>
      </p:sp>
      <p:sp>
        <p:nvSpPr>
          <p:cNvPr id="3" name="內容版面配置區 2"/>
          <p:cNvSpPr>
            <a:spLocks noGrp="1"/>
          </p:cNvSpPr>
          <p:nvPr>
            <p:ph idx="1"/>
          </p:nvPr>
        </p:nvSpPr>
        <p:spPr/>
        <p:txBody>
          <a:bodyPr/>
          <a:lstStyle/>
          <a:p>
            <a:r>
              <a:rPr lang="en-US" altLang="zh-TW" dirty="0"/>
              <a:t>A wrong example</a:t>
            </a:r>
          </a:p>
          <a:p>
            <a:pPr lvl="1"/>
            <a:r>
              <a:rPr lang="en-US" altLang="zh-TW" dirty="0"/>
              <a:t>Iteration in a Verilog “for” loop is not what you think as in C</a:t>
            </a:r>
          </a:p>
          <a:p>
            <a:pPr lvl="1"/>
            <a:r>
              <a:rPr lang="en-US" altLang="zh-TW" dirty="0"/>
              <a:t>Equivalent to expand the for loop</a:t>
            </a:r>
            <a:endParaRPr lang="zh-TW" altLang="en-US" dirty="0"/>
          </a:p>
        </p:txBody>
      </p:sp>
      <p:sp>
        <p:nvSpPr>
          <p:cNvPr id="4" name="矩形 3"/>
          <p:cNvSpPr/>
          <p:nvPr/>
        </p:nvSpPr>
        <p:spPr>
          <a:xfrm>
            <a:off x="881100" y="3627167"/>
            <a:ext cx="5040560" cy="1754326"/>
          </a:xfrm>
          <a:prstGeom prst="rect">
            <a:avLst/>
          </a:prstGeom>
          <a:ln>
            <a:solidFill>
              <a:schemeClr val="accent1">
                <a:shade val="50000"/>
              </a:schemeClr>
            </a:solidFill>
          </a:ln>
        </p:spPr>
        <p:txBody>
          <a:bodyPr wrap="square">
            <a:spAutoFit/>
          </a:bodyPr>
          <a:lstStyle/>
          <a:p>
            <a:r>
              <a:rPr lang="en-US" altLang="zh-TW" b="1" dirty="0" err="1">
                <a:solidFill>
                  <a:srgbClr val="0000FF"/>
                </a:solidFill>
                <a:highlight>
                  <a:srgbClr val="FFFFFF"/>
                </a:highlight>
                <a:latin typeface="Courier New" panose="02070309020205020404" pitchFamily="49" charset="0"/>
              </a:rPr>
              <a:t>reg</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7</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temp</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b="1" dirty="0" err="1">
                <a:solidFill>
                  <a:srgbClr val="0000FF"/>
                </a:solidFill>
                <a:highlight>
                  <a:srgbClr val="FFFFFF"/>
                </a:highlight>
                <a:latin typeface="Courier New" panose="02070309020205020404" pitchFamily="49" charset="0"/>
              </a:rPr>
              <a:t>posedge</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clk</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for</a:t>
            </a:r>
            <a:r>
              <a:rPr lang="en-US" altLang="zh-TW" b="1" dirty="0">
                <a:solidFill>
                  <a:srgbClr val="000080"/>
                </a:solidFill>
                <a:highlight>
                  <a:srgbClr val="FFFFFF"/>
                </a:highlight>
                <a:latin typeface="Courier New" panose="02070309020205020404" pitchFamily="49" charset="0"/>
              </a:rPr>
              <a:t>(</a:t>
            </a:r>
            <a:r>
              <a:rPr lang="en-US" altLang="zh-TW" dirty="0" err="1">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&lt;</a:t>
            </a:r>
            <a:r>
              <a:rPr lang="en-US" altLang="zh-TW" dirty="0">
                <a:solidFill>
                  <a:srgbClr val="FF8000"/>
                </a:solidFill>
                <a:highlight>
                  <a:srgbClr val="FFFFFF"/>
                </a:highlight>
                <a:latin typeface="Courier New" panose="02070309020205020404" pitchFamily="49" charset="0"/>
              </a:rPr>
              <a:t>10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temp</a:t>
            </a:r>
            <a:r>
              <a:rPr lang="en-US" altLang="zh-TW" b="1" dirty="0" err="1">
                <a:solidFill>
                  <a:srgbClr val="000080"/>
                </a:solidFill>
                <a:highlight>
                  <a:srgbClr val="FFFFFF"/>
                </a:highlight>
                <a:latin typeface="Courier New" panose="02070309020205020404" pitchFamily="49" charset="0"/>
              </a:rPr>
              <a:t>+</a:t>
            </a:r>
            <a:r>
              <a:rPr lang="en-US" altLang="zh-TW" dirty="0" err="1">
                <a:solidFill>
                  <a:srgbClr val="000000"/>
                </a:solidFill>
                <a:highlight>
                  <a:srgbClr val="FFFFFF"/>
                </a:highlight>
                <a:latin typeface="Courier New" panose="02070309020205020404" pitchFamily="49" charset="0"/>
              </a:rPr>
              <a:t>idx</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end</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a:t>
            </a:r>
            <a:endParaRPr lang="zh-TW" altLang="en-US" dirty="0"/>
          </a:p>
        </p:txBody>
      </p:sp>
      <p:sp>
        <p:nvSpPr>
          <p:cNvPr id="5" name="矩形 4"/>
          <p:cNvSpPr/>
          <p:nvPr/>
        </p:nvSpPr>
        <p:spPr>
          <a:xfrm>
            <a:off x="6240016" y="3483151"/>
            <a:ext cx="5082244" cy="2862322"/>
          </a:xfrm>
          <a:prstGeom prst="rect">
            <a:avLst/>
          </a:prstGeom>
          <a:ln>
            <a:solidFill>
              <a:schemeClr val="accent1">
                <a:shade val="50000"/>
              </a:schemeClr>
            </a:solidFill>
          </a:ln>
        </p:spPr>
        <p:txBody>
          <a:bodyPr wrap="square">
            <a:spAutoFit/>
          </a:bodyPr>
          <a:lstStyle/>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b="1" dirty="0" err="1">
                <a:solidFill>
                  <a:srgbClr val="0000FF"/>
                </a:solidFill>
                <a:highlight>
                  <a:srgbClr val="FFFFFF"/>
                </a:highlight>
                <a:latin typeface="Courier New" panose="02070309020205020404" pitchFamily="49" charset="0"/>
              </a:rPr>
              <a:t>posedge</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clk</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temp</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temp</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temp</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2</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temp</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3</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p>
          <a:p>
            <a:r>
              <a:rPr lang="zh-TW" altLang="en-US"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zh-TW" altLang="en-US" dirty="0">
                <a:solidFill>
                  <a:srgbClr val="000000"/>
                </a:solidFill>
                <a:highlight>
                  <a:srgbClr val="FFFFFF"/>
                </a:highlight>
                <a:latin typeface="Courier New" panose="02070309020205020404" pitchFamily="49" charset="0"/>
              </a:rPr>
              <a:t> </a:t>
            </a:r>
          </a:p>
          <a:p>
            <a:r>
              <a:rPr lang="zh-TW" altLang="en-US"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zh-TW" altLang="en-US" dirty="0">
                <a:solidFill>
                  <a:srgbClr val="000000"/>
                </a:solidFill>
                <a:highlight>
                  <a:srgbClr val="FFFFFF"/>
                </a:highlight>
                <a:latin typeface="Courier New" panose="02070309020205020404" pitchFamily="49" charset="0"/>
              </a:rPr>
              <a:t> </a:t>
            </a:r>
          </a:p>
          <a:p>
            <a:r>
              <a:rPr lang="zh-TW" altLang="en-US"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endParaRPr lang="zh-TW" altLang="en-US"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temp</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9</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a:t>
            </a:r>
            <a:endParaRPr lang="zh-TW" altLang="en-US" dirty="0"/>
          </a:p>
        </p:txBody>
      </p:sp>
      <p:sp>
        <p:nvSpPr>
          <p:cNvPr id="6" name="向右箭號 5"/>
          <p:cNvSpPr/>
          <p:nvPr/>
        </p:nvSpPr>
        <p:spPr>
          <a:xfrm>
            <a:off x="5489612" y="4851303"/>
            <a:ext cx="57606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255488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Add 1 to 10 with for loop</a:t>
            </a:r>
            <a:endParaRPr lang="zh-TW" altLang="en-US" dirty="0"/>
          </a:p>
        </p:txBody>
      </p:sp>
      <p:sp>
        <p:nvSpPr>
          <p:cNvPr id="3" name="內容版面配置區 2"/>
          <p:cNvSpPr>
            <a:spLocks noGrp="1"/>
          </p:cNvSpPr>
          <p:nvPr>
            <p:ph idx="1"/>
          </p:nvPr>
        </p:nvSpPr>
        <p:spPr>
          <a:xfrm>
            <a:off x="609600" y="1357314"/>
            <a:ext cx="5558408" cy="5000625"/>
          </a:xfrm>
        </p:spPr>
        <p:txBody>
          <a:bodyPr/>
          <a:lstStyle/>
          <a:p>
            <a:r>
              <a:rPr lang="en-US" altLang="zh-TW" dirty="0"/>
              <a:t>Use counter instead</a:t>
            </a:r>
          </a:p>
          <a:p>
            <a:pPr lvl="1"/>
            <a:r>
              <a:rPr lang="en-US" altLang="zh-TW" dirty="0"/>
              <a:t>Counter for 0 to 9</a:t>
            </a:r>
          </a:p>
          <a:p>
            <a:pPr lvl="1"/>
            <a:r>
              <a:rPr lang="en-US" altLang="zh-TW" dirty="0"/>
              <a:t>Accumulator for summation</a:t>
            </a:r>
          </a:p>
          <a:p>
            <a:endParaRPr lang="en-US" altLang="zh-TW" dirty="0"/>
          </a:p>
          <a:p>
            <a:r>
              <a:rPr lang="en-US" altLang="zh-TW" dirty="0"/>
              <a:t>Note.</a:t>
            </a:r>
          </a:p>
          <a:p>
            <a:pPr lvl="1"/>
            <a:r>
              <a:rPr lang="en-US" altLang="zh-TW" dirty="0">
                <a:solidFill>
                  <a:schemeClr val="tx1"/>
                </a:solidFill>
              </a:rPr>
              <a:t>When you use for loop</a:t>
            </a:r>
          </a:p>
          <a:p>
            <a:pPr lvl="1"/>
            <a:r>
              <a:rPr lang="en-US" altLang="zh-TW" dirty="0">
                <a:solidFill>
                  <a:schemeClr val="tx1"/>
                </a:solidFill>
              </a:rPr>
              <a:t>Try to expand it to see if it matches what you think or not</a:t>
            </a:r>
            <a:endParaRPr lang="zh-TW" altLang="en-US" dirty="0">
              <a:solidFill>
                <a:schemeClr val="tx1"/>
              </a:solidFill>
            </a:endParaRPr>
          </a:p>
        </p:txBody>
      </p:sp>
      <p:sp>
        <p:nvSpPr>
          <p:cNvPr id="4" name="矩形 3"/>
          <p:cNvSpPr/>
          <p:nvPr/>
        </p:nvSpPr>
        <p:spPr>
          <a:xfrm>
            <a:off x="6528048" y="1279626"/>
            <a:ext cx="6096000" cy="5078313"/>
          </a:xfrm>
          <a:prstGeom prst="rect">
            <a:avLst/>
          </a:prstGeom>
        </p:spPr>
        <p:txBody>
          <a:bodyPr>
            <a:spAutoFit/>
          </a:bodyPr>
          <a:lstStyle/>
          <a:p>
            <a:r>
              <a:rPr lang="en-US" altLang="zh-TW" b="1" dirty="0" err="1">
                <a:solidFill>
                  <a:srgbClr val="0000FF"/>
                </a:solidFill>
                <a:highlight>
                  <a:srgbClr val="FFFFFF"/>
                </a:highlight>
                <a:latin typeface="Courier New" panose="02070309020205020404" pitchFamily="49" charset="0"/>
              </a:rPr>
              <a:t>reg</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3</a:t>
            </a:r>
            <a:r>
              <a:rPr lang="en-US" altLang="zh-TW" b="1" dirty="0">
                <a:solidFill>
                  <a:srgbClr val="000080"/>
                </a:solidFill>
                <a:highlight>
                  <a:srgbClr val="FFFFFF"/>
                </a:highlight>
                <a:latin typeface="Courier New" panose="02070309020205020404" pitchFamily="49" charset="0"/>
              </a:rPr>
              <a:t>:</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counter, temp</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endParaRPr lang="zh-TW" altLang="en-US"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assign</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counter_nxt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counter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10</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counter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counter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1</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b="1" dirty="0" err="1">
                <a:solidFill>
                  <a:srgbClr val="0000FF"/>
                </a:solidFill>
                <a:highlight>
                  <a:srgbClr val="FFFFFF"/>
                </a:highlight>
                <a:latin typeface="Courier New" panose="02070309020205020404" pitchFamily="49" charset="0"/>
              </a:rPr>
              <a:t>posedge</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clk</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if</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reset</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p>
          <a:p>
            <a:r>
              <a:rPr lang="en-US" altLang="zh-TW" dirty="0">
                <a:solidFill>
                  <a:srgbClr val="000000"/>
                </a:solidFill>
                <a:highlight>
                  <a:srgbClr val="FFFFFF"/>
                </a:highlight>
                <a:latin typeface="Courier New" panose="02070309020205020404" pitchFamily="49" charset="0"/>
              </a:rPr>
              <a:t>    counter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else</a:t>
            </a:r>
            <a:r>
              <a:rPr lang="en-US" altLang="zh-TW" dirty="0">
                <a:solidFill>
                  <a:srgbClr val="000000"/>
                </a:solidFill>
                <a:highlight>
                  <a:srgbClr val="FFFFFF"/>
                </a:highlight>
                <a:latin typeface="Courier New" panose="02070309020205020404" pitchFamily="49" charset="0"/>
              </a:rPr>
              <a:t> </a:t>
            </a:r>
          </a:p>
          <a:p>
            <a:r>
              <a:rPr lang="en-US" altLang="zh-TW" dirty="0">
                <a:solidFill>
                  <a:srgbClr val="000000"/>
                </a:solidFill>
                <a:highlight>
                  <a:srgbClr val="FFFFFF"/>
                </a:highlight>
                <a:latin typeface="Courier New" panose="02070309020205020404" pitchFamily="49" charset="0"/>
              </a:rPr>
              <a:t>    counter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counter_nxt</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a:t>
            </a:r>
            <a:endParaRPr lang="en-US" altLang="zh-TW" dirty="0">
              <a:solidFill>
                <a:srgbClr val="000000"/>
              </a:solidFill>
              <a:highlight>
                <a:srgbClr val="FFFFFF"/>
              </a:highlight>
              <a:latin typeface="Courier New" panose="02070309020205020404" pitchFamily="49" charset="0"/>
            </a:endParaRPr>
          </a:p>
          <a:p>
            <a:endParaRPr lang="zh-TW" altLang="en-US"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assign</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temp_nxt</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counter</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always</a:t>
            </a:r>
            <a:r>
              <a:rPr lang="en-US" altLang="zh-TW" b="1" dirty="0">
                <a:solidFill>
                  <a:srgbClr val="000080"/>
                </a:solidFill>
                <a:highlight>
                  <a:srgbClr val="FFFFFF"/>
                </a:highlight>
                <a:latin typeface="Courier New" panose="02070309020205020404" pitchFamily="49" charset="0"/>
              </a:rPr>
              <a:t>@(</a:t>
            </a:r>
            <a:r>
              <a:rPr lang="en-US" altLang="zh-TW" b="1" dirty="0" err="1">
                <a:solidFill>
                  <a:srgbClr val="0000FF"/>
                </a:solidFill>
                <a:highlight>
                  <a:srgbClr val="FFFFFF"/>
                </a:highlight>
                <a:latin typeface="Courier New" panose="02070309020205020404" pitchFamily="49" charset="0"/>
              </a:rPr>
              <a:t>posedge</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clk</a:t>
            </a:r>
            <a:r>
              <a:rPr lang="en-US" altLang="zh-TW" b="1" dirty="0">
                <a:solidFill>
                  <a:srgbClr val="000080"/>
                </a:solidFill>
                <a:highlight>
                  <a:srgbClr val="FFFFFF"/>
                </a:highlight>
                <a:latin typeface="Courier New" panose="02070309020205020404" pitchFamily="49" charset="0"/>
              </a:rPr>
              <a:t>)</a:t>
            </a:r>
            <a:r>
              <a:rPr lang="en-US" altLang="zh-TW" b="1" dirty="0">
                <a:solidFill>
                  <a:srgbClr val="0000FF"/>
                </a:solidFill>
                <a:highlight>
                  <a:srgbClr val="FFFFFF"/>
                </a:highlight>
                <a:latin typeface="Courier New" panose="02070309020205020404" pitchFamily="49" charset="0"/>
              </a:rPr>
              <a:t>begin</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if</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reset</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	</a:t>
            </a: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a:solidFill>
                  <a:srgbClr val="FF8000"/>
                </a:solidFill>
                <a:highlight>
                  <a:srgbClr val="FFFFFF"/>
                </a:highlight>
                <a:latin typeface="Courier New" panose="02070309020205020404" pitchFamily="49" charset="0"/>
              </a:rPr>
              <a:t>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else</a:t>
            </a:r>
            <a:r>
              <a:rPr lang="en-US" altLang="zh-TW" dirty="0">
                <a:solidFill>
                  <a:srgbClr val="000000"/>
                </a:solidFill>
                <a:highlight>
                  <a:srgbClr val="FFFFFF"/>
                </a:highlight>
                <a:latin typeface="Courier New" panose="02070309020205020404" pitchFamily="49" charset="0"/>
              </a:rPr>
              <a:t> </a:t>
            </a:r>
            <a:r>
              <a:rPr lang="en-US" altLang="zh-TW" b="1" dirty="0">
                <a:solidFill>
                  <a:srgbClr val="0000FF"/>
                </a:solidFill>
                <a:highlight>
                  <a:srgbClr val="FFFFFF"/>
                </a:highlight>
                <a:latin typeface="Courier New" panose="02070309020205020404" pitchFamily="49" charset="0"/>
              </a:rPr>
              <a:t>if</a:t>
            </a:r>
            <a:r>
              <a:rPr lang="en-US" altLang="zh-TW" b="1" dirty="0">
                <a:solidFill>
                  <a:srgbClr val="000080"/>
                </a:solidFill>
                <a:highlight>
                  <a:srgbClr val="FFFFFF"/>
                </a:highlight>
                <a:latin typeface="Courier New" panose="02070309020205020404" pitchFamily="49" charset="0"/>
              </a:rPr>
              <a:t>(</a:t>
            </a:r>
            <a:r>
              <a:rPr lang="en-US" altLang="zh-TW" dirty="0">
                <a:solidFill>
                  <a:srgbClr val="000000"/>
                </a:solidFill>
                <a:highlight>
                  <a:srgbClr val="FFFFFF"/>
                </a:highlight>
                <a:latin typeface="Courier New" panose="02070309020205020404" pitchFamily="49" charset="0"/>
              </a:rPr>
              <a:t>counter</a:t>
            </a:r>
            <a:r>
              <a:rPr lang="en-US" altLang="zh-TW" b="1" dirty="0">
                <a:solidFill>
                  <a:srgbClr val="000080"/>
                </a:solidFill>
                <a:highlight>
                  <a:srgbClr val="FFFFFF"/>
                </a:highlight>
                <a:latin typeface="Courier New" panose="02070309020205020404" pitchFamily="49" charset="0"/>
              </a:rPr>
              <a:t>&lt;</a:t>
            </a:r>
            <a:r>
              <a:rPr lang="en-US" altLang="zh-TW" dirty="0">
                <a:solidFill>
                  <a:srgbClr val="FF8000"/>
                </a:solidFill>
                <a:highlight>
                  <a:srgbClr val="FFFFFF"/>
                </a:highlight>
                <a:latin typeface="Courier New" panose="02070309020205020404" pitchFamily="49" charset="0"/>
              </a:rPr>
              <a:t>10</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dirty="0">
                <a:solidFill>
                  <a:srgbClr val="000000"/>
                </a:solidFill>
                <a:highlight>
                  <a:srgbClr val="FFFFFF"/>
                </a:highlight>
                <a:latin typeface="Courier New" panose="02070309020205020404" pitchFamily="49" charset="0"/>
              </a:rPr>
              <a:t>    temp </a:t>
            </a:r>
            <a:r>
              <a:rPr lang="en-US" altLang="zh-TW" b="1" dirty="0">
                <a:solidFill>
                  <a:srgbClr val="000080"/>
                </a:solidFill>
                <a:highlight>
                  <a:srgbClr val="FFFFFF"/>
                </a:highlight>
                <a:latin typeface="Courier New" panose="02070309020205020404" pitchFamily="49" charset="0"/>
              </a:rPr>
              <a:t>&lt;=</a:t>
            </a:r>
            <a:r>
              <a:rPr lang="en-US" altLang="zh-TW" dirty="0">
                <a:solidFill>
                  <a:srgbClr val="000000"/>
                </a:solidFill>
                <a:highlight>
                  <a:srgbClr val="FFFFFF"/>
                </a:highlight>
                <a:latin typeface="Courier New" panose="02070309020205020404" pitchFamily="49" charset="0"/>
              </a:rPr>
              <a:t> </a:t>
            </a:r>
            <a:r>
              <a:rPr lang="en-US" altLang="zh-TW" dirty="0" err="1">
                <a:solidFill>
                  <a:srgbClr val="000000"/>
                </a:solidFill>
                <a:highlight>
                  <a:srgbClr val="FFFFFF"/>
                </a:highlight>
                <a:latin typeface="Courier New" panose="02070309020205020404" pitchFamily="49" charset="0"/>
              </a:rPr>
              <a:t>temp_nxt</a:t>
            </a:r>
            <a:r>
              <a:rPr lang="en-US" altLang="zh-TW" b="1" dirty="0">
                <a:solidFill>
                  <a:srgbClr val="000080"/>
                </a:solidFill>
                <a:highlight>
                  <a:srgbClr val="FFFFFF"/>
                </a:highlight>
                <a:latin typeface="Courier New" panose="02070309020205020404" pitchFamily="49" charset="0"/>
              </a:rPr>
              <a:t>;</a:t>
            </a:r>
            <a:endParaRPr lang="en-US" altLang="zh-TW" dirty="0">
              <a:solidFill>
                <a:srgbClr val="000000"/>
              </a:solidFill>
              <a:highlight>
                <a:srgbClr val="FFFFFF"/>
              </a:highlight>
              <a:latin typeface="Courier New" panose="02070309020205020404" pitchFamily="49" charset="0"/>
            </a:endParaRPr>
          </a:p>
          <a:p>
            <a:r>
              <a:rPr lang="en-US" altLang="zh-TW" b="1" dirty="0">
                <a:solidFill>
                  <a:srgbClr val="0000FF"/>
                </a:solidFill>
                <a:highlight>
                  <a:srgbClr val="FFFFFF"/>
                </a:highlight>
                <a:latin typeface="Courier New" panose="02070309020205020404" pitchFamily="49" charset="0"/>
              </a:rPr>
              <a:t>end</a:t>
            </a:r>
            <a:endParaRPr lang="zh-TW" altLang="en-US" dirty="0"/>
          </a:p>
        </p:txBody>
      </p:sp>
    </p:spTree>
    <p:extLst>
      <p:ext uri="{BB962C8B-B14F-4D97-AF65-F5344CB8AC3E}">
        <p14:creationId xmlns:p14="http://schemas.microsoft.com/office/powerpoint/2010/main" val="3232758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Bit Reversal</a:t>
            </a:r>
            <a:endParaRPr lang="zh-TW" altLang="en-US" dirty="0"/>
          </a:p>
        </p:txBody>
      </p:sp>
      <p:sp>
        <p:nvSpPr>
          <p:cNvPr id="3" name="內容版面配置區 2"/>
          <p:cNvSpPr>
            <a:spLocks noGrp="1"/>
          </p:cNvSpPr>
          <p:nvPr>
            <p:ph idx="1"/>
          </p:nvPr>
        </p:nvSpPr>
        <p:spPr/>
        <p:txBody>
          <a:bodyPr/>
          <a:lstStyle/>
          <a:p>
            <a:r>
              <a:rPr lang="en-US" altLang="zh-TW" dirty="0"/>
              <a:t>Given a 100-bit input vector [99:0], reverse its bit ordering</a:t>
            </a:r>
            <a:endParaRPr lang="zh-TW" altLang="en-US" dirty="0"/>
          </a:p>
        </p:txBody>
      </p:sp>
      <p:pic>
        <p:nvPicPr>
          <p:cNvPr id="4" name="圖片 3"/>
          <p:cNvPicPr>
            <a:picLocks noChangeAspect="1"/>
          </p:cNvPicPr>
          <p:nvPr/>
        </p:nvPicPr>
        <p:blipFill>
          <a:blip r:embed="rId3"/>
          <a:stretch>
            <a:fillRect/>
          </a:stretch>
        </p:blipFill>
        <p:spPr>
          <a:xfrm>
            <a:off x="839416" y="2204864"/>
            <a:ext cx="10219306" cy="2621507"/>
          </a:xfrm>
          <a:prstGeom prst="rect">
            <a:avLst/>
          </a:prstGeom>
        </p:spPr>
      </p:pic>
    </p:spTree>
    <p:extLst>
      <p:ext uri="{BB962C8B-B14F-4D97-AF65-F5344CB8AC3E}">
        <p14:creationId xmlns:p14="http://schemas.microsoft.com/office/powerpoint/2010/main" val="22475668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投影片編號版面配置區 4"/>
          <p:cNvSpPr>
            <a:spLocks noGrp="1"/>
          </p:cNvSpPr>
          <p:nvPr>
            <p:ph type="sldNum" sz="quarter" idx="11"/>
          </p:nvPr>
        </p:nvSpPr>
        <p:spPr>
          <a:xfrm>
            <a:off x="9912424" y="6309320"/>
            <a:ext cx="3860800" cy="365125"/>
          </a:xfrm>
        </p:spPr>
        <p:txBody>
          <a:bodyPr/>
          <a:lstStyle/>
          <a:p>
            <a:fld id="{664D2ACF-6E3E-4C08-A5D7-57FE53047C68}" type="slidenum">
              <a:rPr lang="en-US" altLang="zh-TW"/>
              <a:pPr/>
              <a:t>45</a:t>
            </a:fld>
            <a:endParaRPr lang="en-US" altLang="zh-TW"/>
          </a:p>
        </p:txBody>
      </p:sp>
      <p:sp>
        <p:nvSpPr>
          <p:cNvPr id="517122" name="Rectangle 2"/>
          <p:cNvSpPr>
            <a:spLocks noGrp="1" noChangeArrowheads="1"/>
          </p:cNvSpPr>
          <p:nvPr>
            <p:ph type="title"/>
          </p:nvPr>
        </p:nvSpPr>
        <p:spPr/>
        <p:txBody>
          <a:bodyPr/>
          <a:lstStyle/>
          <a:p>
            <a:r>
              <a:rPr lang="en-US" altLang="zh-TW"/>
              <a:t>Improper Loop Use (1/2)</a:t>
            </a:r>
          </a:p>
        </p:txBody>
      </p:sp>
      <p:sp>
        <p:nvSpPr>
          <p:cNvPr id="517124" name="Text Box 4"/>
          <p:cNvSpPr txBox="1">
            <a:spLocks noChangeArrowheads="1"/>
          </p:cNvSpPr>
          <p:nvPr/>
        </p:nvSpPr>
        <p:spPr bwMode="auto">
          <a:xfrm>
            <a:off x="2133600" y="1447801"/>
            <a:ext cx="4114800" cy="36750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5707" tIns="42853" rIns="85707" bIns="42853">
            <a:spAutoFit/>
          </a:bodyPr>
          <a:lstStyle/>
          <a:p>
            <a:pPr eaLnBrk="0" hangingPunct="0"/>
            <a:r>
              <a:rPr lang="en-US" altLang="zh-TW" b="1" dirty="0">
                <a:latin typeface="Courier New" panose="02070309020205020404" pitchFamily="49" charset="0"/>
              </a:rPr>
              <a:t>input [‘N-1:0] a;</a:t>
            </a:r>
          </a:p>
          <a:p>
            <a:pPr eaLnBrk="0" hangingPunct="0"/>
            <a:r>
              <a:rPr lang="en-US" altLang="zh-TW" b="1" dirty="0">
                <a:latin typeface="Courier New" panose="02070309020205020404" pitchFamily="49" charset="0"/>
              </a:rPr>
              <a:t>output [‘N-1:0] b;</a:t>
            </a:r>
          </a:p>
          <a:p>
            <a:pPr eaLnBrk="0" hangingPunct="0"/>
            <a:r>
              <a:rPr lang="en-US" altLang="zh-TW" b="1" dirty="0">
                <a:latin typeface="Courier New" panose="02070309020205020404" pitchFamily="49" charset="0"/>
              </a:rPr>
              <a:t>integer </a:t>
            </a:r>
            <a:r>
              <a:rPr lang="en-US" altLang="zh-TW" b="1" dirty="0" err="1">
                <a:latin typeface="Courier New" panose="02070309020205020404" pitchFamily="49" charset="0"/>
              </a:rPr>
              <a:t>i</a:t>
            </a:r>
            <a:r>
              <a:rPr lang="en-US" altLang="zh-TW" b="1" dirty="0">
                <a:latin typeface="Courier New" panose="02070309020205020404" pitchFamily="49" charset="0"/>
              </a:rPr>
              <a:t>;</a:t>
            </a:r>
          </a:p>
          <a:p>
            <a:pPr eaLnBrk="0" hangingPunct="0"/>
            <a:r>
              <a:rPr lang="en-US" altLang="zh-TW" b="1" dirty="0">
                <a:latin typeface="Courier New" panose="02070309020205020404" pitchFamily="49" charset="0"/>
              </a:rPr>
              <a:t>reg [‘N-1:0] b;</a:t>
            </a:r>
          </a:p>
          <a:p>
            <a:pPr eaLnBrk="0" hangingPunct="0"/>
            <a:endParaRPr lang="en-US" altLang="zh-TW" b="1" dirty="0">
              <a:latin typeface="Courier New" panose="02070309020205020404" pitchFamily="49" charset="0"/>
            </a:endParaRPr>
          </a:p>
          <a:p>
            <a:pPr eaLnBrk="0" hangingPunct="0"/>
            <a:r>
              <a:rPr lang="en-US" altLang="zh-TW" b="1" dirty="0">
                <a:latin typeface="Courier New" panose="02070309020205020404" pitchFamily="49" charset="0"/>
              </a:rPr>
              <a:t>always @ (a) begin</a:t>
            </a:r>
          </a:p>
          <a:p>
            <a:pPr eaLnBrk="0" hangingPunct="0"/>
            <a:r>
              <a:rPr lang="en-US" altLang="zh-TW" b="1" dirty="0">
                <a:latin typeface="Courier New" panose="02070309020205020404" pitchFamily="49" charset="0"/>
              </a:rPr>
              <a:t>  for (</a:t>
            </a:r>
            <a:r>
              <a:rPr lang="en-US" altLang="zh-TW" b="1" dirty="0" err="1">
                <a:latin typeface="Courier New" panose="02070309020205020404" pitchFamily="49" charset="0"/>
              </a:rPr>
              <a:t>i</a:t>
            </a:r>
            <a:r>
              <a:rPr lang="en-US" altLang="zh-TW" b="1" dirty="0">
                <a:latin typeface="Courier New" panose="02070309020205020404" pitchFamily="49" charset="0"/>
              </a:rPr>
              <a:t>=0; </a:t>
            </a:r>
            <a:r>
              <a:rPr lang="en-US" altLang="zh-TW" b="1" dirty="0" err="1">
                <a:latin typeface="Courier New" panose="02070309020205020404" pitchFamily="49" charset="0"/>
              </a:rPr>
              <a:t>i</a:t>
            </a:r>
            <a:r>
              <a:rPr lang="en-US" altLang="zh-TW" b="1" dirty="0">
                <a:latin typeface="Courier New" panose="02070309020205020404" pitchFamily="49" charset="0"/>
              </a:rPr>
              <a:t>&lt;=‘N-1; </a:t>
            </a:r>
            <a:r>
              <a:rPr lang="en-US" altLang="zh-TW" b="1" dirty="0" err="1">
                <a:latin typeface="Courier New" panose="02070309020205020404" pitchFamily="49" charset="0"/>
              </a:rPr>
              <a:t>i</a:t>
            </a:r>
            <a:r>
              <a:rPr lang="en-US" altLang="zh-TW" b="1" dirty="0">
                <a:latin typeface="Courier New" panose="02070309020205020404" pitchFamily="49" charset="0"/>
              </a:rPr>
              <a:t>=i+1)</a:t>
            </a:r>
          </a:p>
          <a:p>
            <a:pPr eaLnBrk="0" hangingPunct="0"/>
            <a:r>
              <a:rPr lang="en-US" altLang="zh-TW" b="1" dirty="0">
                <a:latin typeface="Courier New" panose="02070309020205020404" pitchFamily="49" charset="0"/>
              </a:rPr>
              <a:t>    b[</a:t>
            </a:r>
            <a:r>
              <a:rPr lang="en-US" altLang="zh-TW" b="1" dirty="0" err="1">
                <a:latin typeface="Courier New" panose="02070309020205020404" pitchFamily="49" charset="0"/>
              </a:rPr>
              <a:t>i</a:t>
            </a:r>
            <a:r>
              <a:rPr lang="en-US" altLang="zh-TW" b="1" dirty="0">
                <a:latin typeface="Courier New" panose="02070309020205020404" pitchFamily="49" charset="0"/>
              </a:rPr>
              <a:t>] = ~a[</a:t>
            </a:r>
            <a:r>
              <a:rPr lang="en-US" altLang="zh-TW" b="1" dirty="0" err="1">
                <a:latin typeface="Courier New" panose="02070309020205020404" pitchFamily="49" charset="0"/>
              </a:rPr>
              <a:t>i</a:t>
            </a:r>
            <a:r>
              <a:rPr lang="en-US" altLang="zh-TW" b="1" dirty="0">
                <a:latin typeface="Courier New" panose="02070309020205020404" pitchFamily="49" charset="0"/>
              </a:rPr>
              <a:t>];</a:t>
            </a:r>
          </a:p>
          <a:p>
            <a:pPr eaLnBrk="0" hangingPunct="0"/>
            <a:r>
              <a:rPr lang="en-US" altLang="zh-TW" b="1" dirty="0">
                <a:latin typeface="Courier New" panose="02070309020205020404" pitchFamily="49" charset="0"/>
              </a:rPr>
              <a:t>end</a:t>
            </a:r>
          </a:p>
          <a:p>
            <a:pPr algn="ctr" eaLnBrk="0" hangingPunct="0"/>
            <a:endParaRPr lang="en-US" altLang="zh-TW" b="1" dirty="0">
              <a:latin typeface="Courier New" panose="02070309020205020404" pitchFamily="49" charset="0"/>
            </a:endParaRPr>
          </a:p>
          <a:p>
            <a:pPr algn="ctr" eaLnBrk="0" hangingPunct="0"/>
            <a:endParaRPr lang="en-US" altLang="zh-TW" b="1" dirty="0">
              <a:latin typeface="Courier New" panose="02070309020205020404" pitchFamily="49" charset="0"/>
            </a:endParaRPr>
          </a:p>
          <a:p>
            <a:pPr algn="ctr" eaLnBrk="0" hangingPunct="0"/>
            <a:endParaRPr lang="en-US" altLang="zh-TW" b="1" dirty="0">
              <a:latin typeface="Courier New" panose="02070309020205020404" pitchFamily="49" charset="0"/>
            </a:endParaRPr>
          </a:p>
          <a:p>
            <a:pPr algn="ctr" eaLnBrk="0" hangingPunct="0"/>
            <a:endParaRPr lang="en-US" altLang="zh-TW" b="1" dirty="0">
              <a:latin typeface="Courier New" panose="02070309020205020404" pitchFamily="49" charset="0"/>
            </a:endParaRPr>
          </a:p>
        </p:txBody>
      </p:sp>
      <p:sp>
        <p:nvSpPr>
          <p:cNvPr id="517125" name="Text Box 5"/>
          <p:cNvSpPr txBox="1">
            <a:spLocks noChangeArrowheads="1"/>
          </p:cNvSpPr>
          <p:nvPr/>
        </p:nvSpPr>
        <p:spPr bwMode="auto">
          <a:xfrm>
            <a:off x="6629400" y="1447801"/>
            <a:ext cx="3733800" cy="367506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5707" tIns="42853" rIns="85707" bIns="42853">
            <a:spAutoFit/>
          </a:bodyPr>
          <a:lstStyle/>
          <a:p>
            <a:pPr eaLnBrk="0" hangingPunct="0"/>
            <a:r>
              <a:rPr lang="en-US" altLang="zh-TW" b="1" dirty="0">
                <a:latin typeface="Courier New" panose="02070309020205020404" pitchFamily="49" charset="0"/>
              </a:rPr>
              <a:t>input [‘N-1:0] a;</a:t>
            </a:r>
          </a:p>
          <a:p>
            <a:pPr eaLnBrk="0" hangingPunct="0"/>
            <a:r>
              <a:rPr lang="en-US" altLang="zh-TW" b="1" dirty="0">
                <a:latin typeface="Courier New" panose="02070309020205020404" pitchFamily="49" charset="0"/>
              </a:rPr>
              <a:t>output [‘N-1:0] b;</a:t>
            </a:r>
          </a:p>
          <a:p>
            <a:pPr eaLnBrk="0" hangingPunct="0"/>
            <a:endParaRPr lang="en-US" altLang="zh-TW" b="1" dirty="0">
              <a:latin typeface="Courier New" panose="02070309020205020404" pitchFamily="49" charset="0"/>
            </a:endParaRPr>
          </a:p>
          <a:p>
            <a:pPr eaLnBrk="0" hangingPunct="0"/>
            <a:r>
              <a:rPr lang="en-US" altLang="zh-TW" b="1" dirty="0">
                <a:solidFill>
                  <a:srgbClr val="FF0000"/>
                </a:solidFill>
                <a:latin typeface="Courier New" panose="02070309020205020404" pitchFamily="49" charset="0"/>
              </a:rPr>
              <a:t>assign b = ~a;</a:t>
            </a: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p:txBody>
      </p:sp>
      <p:sp>
        <p:nvSpPr>
          <p:cNvPr id="517126" name="Text Box 6"/>
          <p:cNvSpPr txBox="1">
            <a:spLocks noChangeArrowheads="1"/>
          </p:cNvSpPr>
          <p:nvPr/>
        </p:nvSpPr>
        <p:spPr bwMode="auto">
          <a:xfrm>
            <a:off x="3222625" y="5181601"/>
            <a:ext cx="190817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5707" tIns="42853" rIns="85707" bIns="42853">
            <a:spAutoFit/>
          </a:bodyPr>
          <a:lstStyle/>
          <a:p>
            <a:pPr algn="ctr" eaLnBrk="0" hangingPunct="0"/>
            <a:r>
              <a:rPr lang="en-US" altLang="zh-TW" sz="2000" b="1">
                <a:solidFill>
                  <a:srgbClr val="FF0000"/>
                </a:solidFill>
                <a:latin typeface="Arial" panose="020B0604020202020204" pitchFamily="34" charset="0"/>
              </a:rPr>
              <a:t>BAD</a:t>
            </a:r>
          </a:p>
          <a:p>
            <a:pPr algn="ctr" eaLnBrk="0" hangingPunct="0"/>
            <a:r>
              <a:rPr lang="en-US" altLang="zh-TW" sz="2000" b="1">
                <a:solidFill>
                  <a:srgbClr val="FF0000"/>
                </a:solidFill>
                <a:latin typeface="Arial" panose="020B0604020202020204" pitchFamily="34" charset="0"/>
              </a:rPr>
              <a:t>bit visit</a:t>
            </a:r>
          </a:p>
          <a:p>
            <a:pPr algn="ctr" eaLnBrk="0" hangingPunct="0"/>
            <a:r>
              <a:rPr lang="en-US" altLang="zh-TW" sz="2000" b="1">
                <a:solidFill>
                  <a:srgbClr val="FF0000"/>
                </a:solidFill>
                <a:latin typeface="Arial" panose="020B0604020202020204" pitchFamily="34" charset="0"/>
              </a:rPr>
              <a:t>loop overhead</a:t>
            </a:r>
          </a:p>
        </p:txBody>
      </p:sp>
      <p:sp>
        <p:nvSpPr>
          <p:cNvPr id="517127" name="Text Box 7"/>
          <p:cNvSpPr txBox="1">
            <a:spLocks noChangeArrowheads="1"/>
          </p:cNvSpPr>
          <p:nvPr/>
        </p:nvSpPr>
        <p:spPr bwMode="auto">
          <a:xfrm>
            <a:off x="7315200" y="5181601"/>
            <a:ext cx="238442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5707" tIns="42853" rIns="85707" bIns="42853">
            <a:spAutoFit/>
          </a:bodyPr>
          <a:lstStyle/>
          <a:p>
            <a:pPr algn="ctr" eaLnBrk="0" hangingPunct="0"/>
            <a:r>
              <a:rPr lang="en-US" altLang="zh-TW" sz="2000" b="1">
                <a:solidFill>
                  <a:schemeClr val="accent2"/>
                </a:solidFill>
                <a:latin typeface="Arial" panose="020B0604020202020204" pitchFamily="34" charset="0"/>
              </a:rPr>
              <a:t>Good</a:t>
            </a:r>
          </a:p>
          <a:p>
            <a:pPr algn="ctr" eaLnBrk="0" hangingPunct="0"/>
            <a:r>
              <a:rPr lang="en-US" altLang="zh-TW" sz="2000" b="1">
                <a:solidFill>
                  <a:schemeClr val="accent2"/>
                </a:solidFill>
                <a:latin typeface="Arial" panose="020B0604020202020204" pitchFamily="34" charset="0"/>
              </a:rPr>
              <a:t>bus visit</a:t>
            </a:r>
          </a:p>
          <a:p>
            <a:pPr algn="ctr" eaLnBrk="0" hangingPunct="0"/>
            <a:r>
              <a:rPr lang="en-US" altLang="zh-TW" sz="2000" b="1">
                <a:solidFill>
                  <a:schemeClr val="accent2"/>
                </a:solidFill>
                <a:latin typeface="Arial" panose="020B0604020202020204" pitchFamily="34" charset="0"/>
              </a:rPr>
              <a:t>parallel evaluation</a:t>
            </a:r>
          </a:p>
        </p:txBody>
      </p:sp>
    </p:spTree>
    <p:extLst>
      <p:ext uri="{BB962C8B-B14F-4D97-AF65-F5344CB8AC3E}">
        <p14:creationId xmlns:p14="http://schemas.microsoft.com/office/powerpoint/2010/main" val="4644050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7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25" grpId="0" animBg="1"/>
      <p:bldP spid="517126" grpId="0"/>
      <p:bldP spid="5171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投影片編號版面配置區 4"/>
          <p:cNvSpPr>
            <a:spLocks noGrp="1"/>
          </p:cNvSpPr>
          <p:nvPr>
            <p:ph type="sldNum" sz="quarter" idx="11"/>
          </p:nvPr>
        </p:nvSpPr>
        <p:spPr/>
        <p:txBody>
          <a:bodyPr/>
          <a:lstStyle/>
          <a:p>
            <a:fld id="{A2D5CD1B-F568-4CB7-A256-57D3B2B8D41C}" type="slidenum">
              <a:rPr lang="en-US" altLang="zh-TW"/>
              <a:pPr/>
              <a:t>46</a:t>
            </a:fld>
            <a:endParaRPr lang="en-US" altLang="zh-TW"/>
          </a:p>
        </p:txBody>
      </p:sp>
      <p:sp>
        <p:nvSpPr>
          <p:cNvPr id="518146" name="Rectangle 2"/>
          <p:cNvSpPr>
            <a:spLocks noGrp="1" noChangeArrowheads="1"/>
          </p:cNvSpPr>
          <p:nvPr>
            <p:ph type="title"/>
          </p:nvPr>
        </p:nvSpPr>
        <p:spPr/>
        <p:txBody>
          <a:bodyPr/>
          <a:lstStyle/>
          <a:p>
            <a:r>
              <a:rPr lang="en-US" altLang="zh-TW"/>
              <a:t>Improper Loop Use (2/2)</a:t>
            </a:r>
          </a:p>
        </p:txBody>
      </p:sp>
      <p:sp>
        <p:nvSpPr>
          <p:cNvPr id="518148" name="Text Box 4"/>
          <p:cNvSpPr txBox="1">
            <a:spLocks noChangeArrowheads="1"/>
          </p:cNvSpPr>
          <p:nvPr/>
        </p:nvSpPr>
        <p:spPr bwMode="auto">
          <a:xfrm>
            <a:off x="2209800" y="1905001"/>
            <a:ext cx="4114800" cy="34004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5707" tIns="42853" rIns="85707" bIns="42853">
            <a:spAutoFit/>
          </a:bodyPr>
          <a:lstStyle/>
          <a:p>
            <a:pPr eaLnBrk="0" hangingPunct="0"/>
            <a:r>
              <a:rPr lang="en-US" altLang="zh-TW" b="1" dirty="0">
                <a:latin typeface="Courier New" panose="02070309020205020404" pitchFamily="49" charset="0"/>
              </a:rPr>
              <a:t>input [15:0] a;</a:t>
            </a:r>
          </a:p>
          <a:p>
            <a:pPr eaLnBrk="0" hangingPunct="0"/>
            <a:r>
              <a:rPr lang="en-US" altLang="zh-TW" b="1" dirty="0">
                <a:latin typeface="Courier New" panose="02070309020205020404" pitchFamily="49" charset="0"/>
              </a:rPr>
              <a:t>output [15:0] b;</a:t>
            </a:r>
          </a:p>
          <a:p>
            <a:pPr eaLnBrk="0" hangingPunct="0"/>
            <a:r>
              <a:rPr lang="en-US" altLang="zh-TW" b="1" dirty="0">
                <a:latin typeface="Courier New" panose="02070309020205020404" pitchFamily="49" charset="0"/>
              </a:rPr>
              <a:t>integer </a:t>
            </a:r>
            <a:r>
              <a:rPr lang="en-US" altLang="zh-TW" b="1" dirty="0" err="1">
                <a:latin typeface="Courier New" panose="02070309020205020404" pitchFamily="49" charset="0"/>
              </a:rPr>
              <a:t>i</a:t>
            </a:r>
            <a:r>
              <a:rPr lang="en-US" altLang="zh-TW" b="1" dirty="0">
                <a:latin typeface="Courier New" panose="02070309020205020404" pitchFamily="49" charset="0"/>
              </a:rPr>
              <a:t>;</a:t>
            </a:r>
          </a:p>
          <a:p>
            <a:pPr eaLnBrk="0" hangingPunct="0"/>
            <a:r>
              <a:rPr lang="en-US" altLang="zh-TW" b="1" dirty="0">
                <a:latin typeface="Courier New" panose="02070309020205020404" pitchFamily="49" charset="0"/>
              </a:rPr>
              <a:t>reg [15:0] b;</a:t>
            </a:r>
          </a:p>
          <a:p>
            <a:pPr eaLnBrk="0" hangingPunct="0"/>
            <a:endParaRPr lang="en-US" altLang="zh-TW" b="1" dirty="0">
              <a:latin typeface="Courier New" panose="02070309020205020404" pitchFamily="49" charset="0"/>
            </a:endParaRPr>
          </a:p>
          <a:p>
            <a:pPr eaLnBrk="0" hangingPunct="0"/>
            <a:r>
              <a:rPr lang="en-US" altLang="zh-TW" b="1" dirty="0">
                <a:latin typeface="Courier New" panose="02070309020205020404" pitchFamily="49" charset="0"/>
              </a:rPr>
              <a:t>always @ (a) begin</a:t>
            </a:r>
          </a:p>
          <a:p>
            <a:pPr eaLnBrk="0" hangingPunct="0"/>
            <a:r>
              <a:rPr lang="en-US" altLang="zh-TW" b="1" dirty="0">
                <a:latin typeface="Courier New" panose="02070309020205020404" pitchFamily="49" charset="0"/>
              </a:rPr>
              <a:t>  for (</a:t>
            </a:r>
            <a:r>
              <a:rPr lang="en-US" altLang="zh-TW" b="1" dirty="0" err="1">
                <a:latin typeface="Courier New" panose="02070309020205020404" pitchFamily="49" charset="0"/>
              </a:rPr>
              <a:t>i</a:t>
            </a:r>
            <a:r>
              <a:rPr lang="en-US" altLang="zh-TW" b="1" dirty="0">
                <a:latin typeface="Courier New" panose="02070309020205020404" pitchFamily="49" charset="0"/>
              </a:rPr>
              <a:t>=0; </a:t>
            </a:r>
            <a:r>
              <a:rPr lang="en-US" altLang="zh-TW" b="1" dirty="0" err="1">
                <a:latin typeface="Courier New" panose="02070309020205020404" pitchFamily="49" charset="0"/>
              </a:rPr>
              <a:t>i</a:t>
            </a:r>
            <a:r>
              <a:rPr lang="en-US" altLang="zh-TW" b="1" dirty="0">
                <a:latin typeface="Courier New" panose="02070309020205020404" pitchFamily="49" charset="0"/>
              </a:rPr>
              <a:t>&lt;=15; </a:t>
            </a:r>
            <a:r>
              <a:rPr lang="en-US" altLang="zh-TW" b="1" dirty="0" err="1">
                <a:latin typeface="Courier New" panose="02070309020205020404" pitchFamily="49" charset="0"/>
              </a:rPr>
              <a:t>i</a:t>
            </a:r>
            <a:r>
              <a:rPr lang="en-US" altLang="zh-TW" b="1" dirty="0">
                <a:latin typeface="Courier New" panose="02070309020205020404" pitchFamily="49" charset="0"/>
              </a:rPr>
              <a:t>=i+1)</a:t>
            </a:r>
          </a:p>
          <a:p>
            <a:pPr eaLnBrk="0" hangingPunct="0"/>
            <a:r>
              <a:rPr lang="en-US" altLang="zh-TW" b="1" dirty="0">
                <a:latin typeface="Courier New" panose="02070309020205020404" pitchFamily="49" charset="0"/>
              </a:rPr>
              <a:t>    b[15 - </a:t>
            </a:r>
            <a:r>
              <a:rPr lang="en-US" altLang="zh-TW" b="1" dirty="0" err="1">
                <a:latin typeface="Courier New" panose="02070309020205020404" pitchFamily="49" charset="0"/>
              </a:rPr>
              <a:t>i</a:t>
            </a:r>
            <a:r>
              <a:rPr lang="en-US" altLang="zh-TW" b="1" dirty="0">
                <a:latin typeface="Courier New" panose="02070309020205020404" pitchFamily="49" charset="0"/>
              </a:rPr>
              <a:t>] = a[</a:t>
            </a:r>
            <a:r>
              <a:rPr lang="en-US" altLang="zh-TW" b="1" dirty="0" err="1">
                <a:latin typeface="Courier New" panose="02070309020205020404" pitchFamily="49" charset="0"/>
              </a:rPr>
              <a:t>i</a:t>
            </a:r>
            <a:r>
              <a:rPr lang="en-US" altLang="zh-TW" b="1" dirty="0">
                <a:latin typeface="Courier New" panose="02070309020205020404" pitchFamily="49" charset="0"/>
              </a:rPr>
              <a:t>];</a:t>
            </a:r>
          </a:p>
          <a:p>
            <a:pPr eaLnBrk="0" hangingPunct="0"/>
            <a:r>
              <a:rPr lang="en-US" altLang="zh-TW" b="1" dirty="0">
                <a:latin typeface="Courier New" panose="02070309020205020404" pitchFamily="49" charset="0"/>
              </a:rPr>
              <a:t>end</a:t>
            </a:r>
          </a:p>
          <a:p>
            <a:pPr algn="ctr" eaLnBrk="0" hangingPunct="0"/>
            <a:endParaRPr lang="en-US" altLang="zh-TW" b="1" dirty="0">
              <a:latin typeface="Courier New" panose="02070309020205020404" pitchFamily="49" charset="0"/>
            </a:endParaRPr>
          </a:p>
          <a:p>
            <a:pPr algn="ctr" eaLnBrk="0" hangingPunct="0"/>
            <a:endParaRPr lang="en-US" altLang="zh-TW" b="1" dirty="0">
              <a:latin typeface="Courier New" panose="02070309020205020404" pitchFamily="49" charset="0"/>
            </a:endParaRPr>
          </a:p>
          <a:p>
            <a:pPr algn="ctr" eaLnBrk="0" hangingPunct="0"/>
            <a:endParaRPr lang="en-US" altLang="zh-TW" b="1" dirty="0">
              <a:latin typeface="Courier New" panose="02070309020205020404" pitchFamily="49" charset="0"/>
            </a:endParaRPr>
          </a:p>
        </p:txBody>
      </p:sp>
      <p:sp>
        <p:nvSpPr>
          <p:cNvPr id="518149" name="Text Box 5"/>
          <p:cNvSpPr txBox="1">
            <a:spLocks noChangeArrowheads="1"/>
          </p:cNvSpPr>
          <p:nvPr/>
        </p:nvSpPr>
        <p:spPr bwMode="auto">
          <a:xfrm>
            <a:off x="6705600" y="1905001"/>
            <a:ext cx="3733800" cy="340042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lIns="85707" tIns="42853" rIns="85707" bIns="42853">
            <a:spAutoFit/>
          </a:bodyPr>
          <a:lstStyle/>
          <a:p>
            <a:pPr eaLnBrk="0" hangingPunct="0"/>
            <a:r>
              <a:rPr lang="en-US" altLang="zh-TW" b="1" dirty="0">
                <a:latin typeface="Courier New" panose="02070309020205020404" pitchFamily="49" charset="0"/>
              </a:rPr>
              <a:t>input [15:0] a;</a:t>
            </a:r>
          </a:p>
          <a:p>
            <a:pPr eaLnBrk="0" hangingPunct="0"/>
            <a:r>
              <a:rPr lang="en-US" altLang="zh-TW" b="1" dirty="0">
                <a:latin typeface="Courier New" panose="02070309020205020404" pitchFamily="49" charset="0"/>
              </a:rPr>
              <a:t>output [15:0] b;</a:t>
            </a:r>
          </a:p>
          <a:p>
            <a:pPr eaLnBrk="0" hangingPunct="0"/>
            <a:endParaRPr lang="en-US" altLang="zh-TW" b="1" dirty="0">
              <a:latin typeface="Courier New" panose="02070309020205020404" pitchFamily="49" charset="0"/>
            </a:endParaRPr>
          </a:p>
          <a:p>
            <a:pPr eaLnBrk="0" hangingPunct="0"/>
            <a:r>
              <a:rPr lang="en-US" altLang="zh-TW" b="1" dirty="0">
                <a:latin typeface="Courier New" panose="02070309020205020404" pitchFamily="49" charset="0"/>
              </a:rPr>
              <a:t>assign b = { a</a:t>
            </a:r>
            <a:r>
              <a:rPr lang="en-US" altLang="zh-TW" b="1" dirty="0">
                <a:solidFill>
                  <a:srgbClr val="FF0000"/>
                </a:solidFill>
                <a:latin typeface="Courier New" panose="02070309020205020404" pitchFamily="49" charset="0"/>
              </a:rPr>
              <a:t>[0], a[1], a[2], a[3], a[4], a[5], a[6], a[7], a[8], a[9], a[10], a[11], a[12], a[13], a[14], a[15]  </a:t>
            </a:r>
            <a:r>
              <a:rPr lang="en-US" altLang="zh-TW" b="1" dirty="0">
                <a:latin typeface="Courier New" panose="02070309020205020404" pitchFamily="49" charset="0"/>
              </a:rPr>
              <a:t>};</a:t>
            </a:r>
          </a:p>
          <a:p>
            <a:pPr eaLnBrk="0" hangingPunct="0"/>
            <a:endParaRPr lang="en-US" altLang="zh-TW" b="1"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a:p>
            <a:pPr eaLnBrk="0" hangingPunct="0"/>
            <a:endParaRPr lang="en-US" altLang="zh-TW" dirty="0">
              <a:latin typeface="Courier New" panose="02070309020205020404" pitchFamily="49" charset="0"/>
            </a:endParaRPr>
          </a:p>
        </p:txBody>
      </p:sp>
      <p:sp>
        <p:nvSpPr>
          <p:cNvPr id="518150" name="Text Box 6"/>
          <p:cNvSpPr txBox="1">
            <a:spLocks noChangeArrowheads="1"/>
          </p:cNvSpPr>
          <p:nvPr/>
        </p:nvSpPr>
        <p:spPr bwMode="auto">
          <a:xfrm>
            <a:off x="3306763" y="5410201"/>
            <a:ext cx="1908175"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5707" tIns="42853" rIns="85707" bIns="42853">
            <a:spAutoFit/>
          </a:bodyPr>
          <a:lstStyle/>
          <a:p>
            <a:pPr algn="ctr" eaLnBrk="0" hangingPunct="0"/>
            <a:r>
              <a:rPr lang="en-US" altLang="zh-TW" sz="2000" b="1" dirty="0">
                <a:solidFill>
                  <a:srgbClr val="FF0000"/>
                </a:solidFill>
                <a:latin typeface="Arial" panose="020B0604020202020204" pitchFamily="34" charset="0"/>
              </a:rPr>
              <a:t>BAD</a:t>
            </a:r>
          </a:p>
          <a:p>
            <a:pPr algn="ctr" eaLnBrk="0" hangingPunct="0"/>
            <a:r>
              <a:rPr lang="en-US" altLang="zh-TW" sz="2000" b="1" dirty="0">
                <a:solidFill>
                  <a:srgbClr val="FF0000"/>
                </a:solidFill>
                <a:latin typeface="Arial" panose="020B0604020202020204" pitchFamily="34" charset="0"/>
              </a:rPr>
              <a:t>loop overhead</a:t>
            </a:r>
          </a:p>
        </p:txBody>
      </p:sp>
      <p:sp>
        <p:nvSpPr>
          <p:cNvPr id="518151" name="Text Box 7"/>
          <p:cNvSpPr txBox="1">
            <a:spLocks noChangeArrowheads="1"/>
          </p:cNvSpPr>
          <p:nvPr/>
        </p:nvSpPr>
        <p:spPr bwMode="auto">
          <a:xfrm>
            <a:off x="7640638" y="5334001"/>
            <a:ext cx="1893888" cy="695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5707" tIns="42853" rIns="85707" bIns="42853">
            <a:spAutoFit/>
          </a:bodyPr>
          <a:lstStyle/>
          <a:p>
            <a:pPr algn="ctr" eaLnBrk="0" hangingPunct="0"/>
            <a:r>
              <a:rPr lang="en-US" altLang="zh-TW" sz="2000" b="1">
                <a:solidFill>
                  <a:schemeClr val="accent2"/>
                </a:solidFill>
                <a:latin typeface="Arial" panose="020B0604020202020204" pitchFamily="34" charset="0"/>
              </a:rPr>
              <a:t>Good</a:t>
            </a:r>
          </a:p>
          <a:p>
            <a:pPr algn="ctr" eaLnBrk="0" hangingPunct="0"/>
            <a:r>
              <a:rPr lang="en-US" altLang="zh-TW" sz="2000" b="1">
                <a:solidFill>
                  <a:schemeClr val="accent2"/>
                </a:solidFill>
                <a:latin typeface="Arial" panose="020B0604020202020204" pitchFamily="34" charset="0"/>
              </a:rPr>
              <a:t>concatenation</a:t>
            </a:r>
          </a:p>
        </p:txBody>
      </p:sp>
      <p:sp>
        <p:nvSpPr>
          <p:cNvPr id="518152" name="Text Box 8"/>
          <p:cNvSpPr txBox="1">
            <a:spLocks noChangeArrowheads="1"/>
          </p:cNvSpPr>
          <p:nvPr/>
        </p:nvSpPr>
        <p:spPr bwMode="auto">
          <a:xfrm>
            <a:off x="2209800" y="1219201"/>
            <a:ext cx="2125546" cy="455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lIns="85707" tIns="42853" rIns="85707" bIns="42853">
            <a:spAutoFit/>
          </a:bodyPr>
          <a:lstStyle/>
          <a:p>
            <a:pPr eaLnBrk="0" hangingPunct="0"/>
            <a:r>
              <a:rPr lang="en-US" altLang="zh-TW" sz="2400" b="1">
                <a:latin typeface="Arial" panose="020B0604020202020204" pitchFamily="34" charset="0"/>
              </a:rPr>
              <a:t>Bus Reversal</a:t>
            </a:r>
            <a:endParaRPr lang="en-US" altLang="zh-TW">
              <a:latin typeface="Arial" panose="020B0604020202020204" pitchFamily="34" charset="0"/>
            </a:endParaRPr>
          </a:p>
        </p:txBody>
      </p:sp>
    </p:spTree>
    <p:extLst>
      <p:ext uri="{BB962C8B-B14F-4D97-AF65-F5344CB8AC3E}">
        <p14:creationId xmlns:p14="http://schemas.microsoft.com/office/powerpoint/2010/main" val="29703490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81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81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8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8" grpId="0" animBg="1"/>
      <p:bldP spid="518149" grpId="0" animBg="1"/>
      <p:bldP spid="518150" grpId="0"/>
      <p:bldP spid="51815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F9B6094B-BABB-4475-A80C-C04B0FCDD9E4}" type="slidenum">
              <a:rPr lang="en-US" altLang="zh-TW"/>
              <a:pPr/>
              <a:t>47</a:t>
            </a:fld>
            <a:endParaRPr lang="en-US" altLang="zh-TW"/>
          </a:p>
        </p:txBody>
      </p:sp>
      <p:sp>
        <p:nvSpPr>
          <p:cNvPr id="6" name="日期版面配置區 5"/>
          <p:cNvSpPr>
            <a:spLocks noGrp="1"/>
          </p:cNvSpPr>
          <p:nvPr>
            <p:ph type="dt" sz="half" idx="12"/>
          </p:nvPr>
        </p:nvSpPr>
        <p:spPr/>
        <p:txBody>
          <a:bodyPr/>
          <a:lstStyle/>
          <a:p>
            <a:r>
              <a:rPr lang="en-US" altLang="zh-TW"/>
              <a:t>copyright © 2004</a:t>
            </a:r>
          </a:p>
        </p:txBody>
      </p:sp>
      <p:sp>
        <p:nvSpPr>
          <p:cNvPr id="519170" name="Rectangle 2"/>
          <p:cNvSpPr>
            <a:spLocks noGrp="1" noChangeArrowheads="1"/>
          </p:cNvSpPr>
          <p:nvPr>
            <p:ph type="title"/>
          </p:nvPr>
        </p:nvSpPr>
        <p:spPr/>
        <p:txBody>
          <a:bodyPr/>
          <a:lstStyle/>
          <a:p>
            <a:r>
              <a:rPr lang="en-US" altLang="zh-TW" dirty="0">
                <a:latin typeface="Courier New" panose="02070309020205020404" pitchFamily="49" charset="0"/>
                <a:cs typeface="Courier New" panose="02070309020205020404" pitchFamily="49" charset="0"/>
              </a:rPr>
              <a:t>for</a:t>
            </a:r>
            <a:r>
              <a:rPr lang="en-US" altLang="zh-TW" dirty="0"/>
              <a:t> Loop</a:t>
            </a:r>
          </a:p>
        </p:txBody>
      </p:sp>
      <p:sp>
        <p:nvSpPr>
          <p:cNvPr id="519171" name="Rectangle 3"/>
          <p:cNvSpPr>
            <a:spLocks noGrp="1" noChangeArrowheads="1"/>
          </p:cNvSpPr>
          <p:nvPr>
            <p:ph type="body" idx="1"/>
          </p:nvPr>
        </p:nvSpPr>
        <p:spPr/>
        <p:txBody>
          <a:bodyPr/>
          <a:lstStyle/>
          <a:p>
            <a:r>
              <a:rPr lang="en-US" altLang="zh-TW"/>
              <a:t>It simulates slow</a:t>
            </a:r>
          </a:p>
          <a:p>
            <a:pPr lvl="1"/>
            <a:r>
              <a:rPr lang="en-US" altLang="zh-TW"/>
              <a:t>from 10X to &gt; 1000X slower than non-for loop versions</a:t>
            </a:r>
          </a:p>
          <a:p>
            <a:r>
              <a:rPr lang="en-US" altLang="zh-TW"/>
              <a:t>It synthesizes slow</a:t>
            </a:r>
          </a:p>
          <a:p>
            <a:r>
              <a:rPr lang="en-US" altLang="zh-TW"/>
              <a:t>Memory clear</a:t>
            </a:r>
          </a:p>
          <a:p>
            <a:pPr lvl="1"/>
            <a:r>
              <a:rPr lang="en-US" altLang="zh-TW"/>
              <a:t>legitimate for loop use in chip design</a:t>
            </a:r>
          </a:p>
          <a:p>
            <a:endParaRPr lang="en-US" altLang="zh-TW"/>
          </a:p>
          <a:p>
            <a:r>
              <a:rPr lang="en-US" altLang="zh-TW"/>
              <a:t>Avoid using the for loop whenever possible</a:t>
            </a:r>
          </a:p>
        </p:txBody>
      </p:sp>
    </p:spTree>
    <p:extLst>
      <p:ext uri="{BB962C8B-B14F-4D97-AF65-F5344CB8AC3E}">
        <p14:creationId xmlns:p14="http://schemas.microsoft.com/office/powerpoint/2010/main" val="17325722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Parameterized design</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03002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484FDE67-A486-481B-9ECC-7D1636A2D4E7}" type="slidenum">
              <a:rPr lang="en-US" altLang="zh-TW"/>
              <a:pPr/>
              <a:t>49</a:t>
            </a:fld>
            <a:endParaRPr lang="en-US" altLang="zh-TW"/>
          </a:p>
        </p:txBody>
      </p:sp>
      <p:sp>
        <p:nvSpPr>
          <p:cNvPr id="6" name="日期版面配置區 5"/>
          <p:cNvSpPr>
            <a:spLocks noGrp="1"/>
          </p:cNvSpPr>
          <p:nvPr>
            <p:ph type="dt" sz="half" idx="12"/>
          </p:nvPr>
        </p:nvSpPr>
        <p:spPr/>
        <p:txBody>
          <a:bodyPr/>
          <a:lstStyle/>
          <a:p>
            <a:r>
              <a:rPr lang="en-US" altLang="zh-TW"/>
              <a:t>copyright © 2004</a:t>
            </a:r>
          </a:p>
        </p:txBody>
      </p:sp>
      <p:sp>
        <p:nvSpPr>
          <p:cNvPr id="464898" name="Rectangle 2"/>
          <p:cNvSpPr>
            <a:spLocks noGrp="1" noChangeArrowheads="1"/>
          </p:cNvSpPr>
          <p:nvPr>
            <p:ph type="title"/>
          </p:nvPr>
        </p:nvSpPr>
        <p:spPr/>
        <p:txBody>
          <a:bodyPr/>
          <a:lstStyle/>
          <a:p>
            <a:r>
              <a:rPr lang="en-US" altLang="zh-TW" dirty="0"/>
              <a:t>Generate Example (1/2): 8-bit adder</a:t>
            </a:r>
          </a:p>
        </p:txBody>
      </p:sp>
      <p:sp>
        <p:nvSpPr>
          <p:cNvPr id="464899" name="Text Box 3"/>
          <p:cNvSpPr txBox="1">
            <a:spLocks noChangeArrowheads="1"/>
          </p:cNvSpPr>
          <p:nvPr/>
        </p:nvSpPr>
        <p:spPr bwMode="auto">
          <a:xfrm>
            <a:off x="2895600" y="1295400"/>
            <a:ext cx="6756400" cy="4719638"/>
          </a:xfrm>
          <a:prstGeom prst="rect">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FF0000"/>
                </a:solidFill>
                <a:latin typeface="Courier New" panose="02070309020205020404" pitchFamily="49" charset="0"/>
              </a:rPr>
              <a:t>generate</a:t>
            </a:r>
            <a:endParaRPr lang="en-US" altLang="zh-TW" b="1">
              <a:solidFill>
                <a:srgbClr val="000000"/>
              </a:solidFill>
              <a:latin typeface="Courier New" panose="02070309020205020404" pitchFamily="49" charset="0"/>
            </a:endParaRPr>
          </a:p>
          <a:p>
            <a:r>
              <a:rPr lang="en-US" altLang="zh-TW" b="1">
                <a:solidFill>
                  <a:srgbClr val="000000"/>
                </a:solidFill>
                <a:latin typeface="Courier New" panose="02070309020205020404" pitchFamily="49" charset="0"/>
              </a:rPr>
              <a:t>  </a:t>
            </a:r>
            <a:r>
              <a:rPr lang="en-US" altLang="zh-TW" b="1">
                <a:solidFill>
                  <a:srgbClr val="FF0000"/>
                </a:solidFill>
                <a:latin typeface="Courier New" panose="02070309020205020404" pitchFamily="49" charset="0"/>
              </a:rPr>
              <a:t>genvar</a:t>
            </a:r>
            <a:r>
              <a:rPr lang="en-US" altLang="zh-TW" b="1">
                <a:solidFill>
                  <a:srgbClr val="000000"/>
                </a:solidFill>
                <a:latin typeface="Courier New" panose="02070309020205020404" pitchFamily="49" charset="0"/>
              </a:rPr>
              <a:t> i;</a:t>
            </a:r>
          </a:p>
          <a:p>
            <a:endParaRPr lang="en-US" altLang="zh-TW" b="1">
              <a:solidFill>
                <a:srgbClr val="000000"/>
              </a:solidFill>
              <a:latin typeface="Courier New" panose="02070309020205020404" pitchFamily="49" charset="0"/>
            </a:endParaRPr>
          </a:p>
          <a:p>
            <a:r>
              <a:rPr lang="en-US" altLang="zh-TW" b="1">
                <a:solidFill>
                  <a:srgbClr val="000000"/>
                </a:solidFill>
                <a:latin typeface="Courier New" panose="02070309020205020404" pitchFamily="49" charset="0"/>
              </a:rPr>
              <a:t>  for(i = 0; i &lt;= 7; i = i + 1)</a:t>
            </a:r>
          </a:p>
          <a:p>
            <a:r>
              <a:rPr lang="en-US" altLang="zh-TW" b="1">
                <a:solidFill>
                  <a:srgbClr val="000000"/>
                </a:solidFill>
                <a:latin typeface="Courier New" panose="02070309020205020404" pitchFamily="49" charset="0"/>
              </a:rPr>
              <a:t>  begin: u</a:t>
            </a:r>
          </a:p>
          <a:p>
            <a:r>
              <a:rPr lang="en-US" altLang="zh-TW" b="1">
                <a:solidFill>
                  <a:srgbClr val="000000"/>
                </a:solidFill>
                <a:latin typeface="Courier New" panose="02070309020205020404" pitchFamily="49" charset="0"/>
              </a:rPr>
              <a:t>    adder8 add(sum[(i*8)+:8], co[i+1],</a:t>
            </a:r>
          </a:p>
          <a:p>
            <a:r>
              <a:rPr lang="en-US" altLang="zh-TW" b="1">
                <a:solidFill>
                  <a:srgbClr val="000000"/>
                </a:solidFill>
                <a:latin typeface="Courier New" panose="02070309020205020404" pitchFamily="49" charset="0"/>
              </a:rPr>
              <a:t>               a[(i*8)+:8], b[(i*8)+:8], ci[i]);</a:t>
            </a:r>
          </a:p>
          <a:p>
            <a:r>
              <a:rPr lang="en-US" altLang="zh-TW" b="1">
                <a:solidFill>
                  <a:srgbClr val="000000"/>
                </a:solidFill>
                <a:latin typeface="Courier New" panose="02070309020205020404" pitchFamily="49" charset="0"/>
              </a:rPr>
              <a:t>  end</a:t>
            </a:r>
            <a:endParaRPr lang="en-US" altLang="zh-TW" b="1">
              <a:solidFill>
                <a:srgbClr val="FF0000"/>
              </a:solidFill>
              <a:latin typeface="Courier New" panose="02070309020205020404" pitchFamily="49" charset="0"/>
            </a:endParaRPr>
          </a:p>
          <a:p>
            <a:r>
              <a:rPr lang="en-US" altLang="zh-TW" b="1">
                <a:solidFill>
                  <a:srgbClr val="FF0000"/>
                </a:solidFill>
                <a:latin typeface="Courier New" panose="02070309020205020404" pitchFamily="49" charset="0"/>
              </a:rPr>
              <a:t>endgenerate</a:t>
            </a:r>
            <a:endParaRPr lang="en-US" altLang="zh-TW" sz="1600" b="1">
              <a:solidFill>
                <a:srgbClr val="FF0000"/>
              </a:solidFill>
              <a:latin typeface="Courier New" panose="02070309020205020404" pitchFamily="49" charset="0"/>
            </a:endParaRPr>
          </a:p>
          <a:p>
            <a:r>
              <a:rPr lang="en-US" altLang="zh-TW" sz="1600" b="1">
                <a:latin typeface="Courier New" panose="02070309020205020404" pitchFamily="49" charset="0"/>
              </a:rPr>
              <a:t>   </a:t>
            </a:r>
          </a:p>
          <a:p>
            <a:endParaRPr lang="en-US" altLang="zh-TW" sz="1600" b="1">
              <a:latin typeface="Arial" panose="020B0604020202020204" pitchFamily="34" charset="0"/>
            </a:endParaRPr>
          </a:p>
          <a:p>
            <a:r>
              <a:rPr lang="en-US" altLang="zh-TW" sz="2000" b="1">
                <a:solidFill>
                  <a:srgbClr val="FF0000"/>
                </a:solidFill>
                <a:latin typeface="Arial" panose="020B0604020202020204" pitchFamily="34" charset="0"/>
              </a:rPr>
              <a:t>u[0].add</a:t>
            </a:r>
            <a:r>
              <a:rPr lang="en-US" altLang="zh-TW" sz="2000" b="1">
                <a:latin typeface="Arial" panose="020B0604020202020204" pitchFamily="34" charset="0"/>
              </a:rPr>
              <a:t>, </a:t>
            </a:r>
            <a:r>
              <a:rPr lang="en-US" altLang="zh-TW" sz="2000" b="1">
                <a:solidFill>
                  <a:srgbClr val="FF0000"/>
                </a:solidFill>
                <a:latin typeface="Arial" panose="020B0604020202020204" pitchFamily="34" charset="0"/>
              </a:rPr>
              <a:t>u[1].add</a:t>
            </a:r>
            <a:r>
              <a:rPr lang="en-US" altLang="zh-TW" sz="2000" b="1">
                <a:latin typeface="Arial" panose="020B0604020202020204" pitchFamily="34" charset="0"/>
              </a:rPr>
              <a:t>, …, </a:t>
            </a:r>
            <a:r>
              <a:rPr lang="en-US" altLang="zh-TW" sz="2000" b="1">
                <a:solidFill>
                  <a:srgbClr val="FF0000"/>
                </a:solidFill>
                <a:latin typeface="Arial" panose="020B0604020202020204" pitchFamily="34" charset="0"/>
              </a:rPr>
              <a:t>u[7].add</a:t>
            </a:r>
            <a:r>
              <a:rPr lang="en-US" altLang="zh-TW" sz="2000" b="1">
                <a:latin typeface="Arial" panose="020B0604020202020204" pitchFamily="34" charset="0"/>
              </a:rPr>
              <a:t> are generated</a:t>
            </a:r>
          </a:p>
          <a:p>
            <a:endParaRPr lang="en-US" altLang="zh-TW" sz="1600" b="1">
              <a:latin typeface="Arial" panose="020B0604020202020204" pitchFamily="34" charset="0"/>
            </a:endParaRPr>
          </a:p>
          <a:p>
            <a:endParaRPr lang="en-US" altLang="zh-TW" sz="1600" b="1">
              <a:latin typeface="Arial" panose="020B0604020202020204" pitchFamily="34" charset="0"/>
            </a:endParaRPr>
          </a:p>
          <a:p>
            <a:endParaRPr lang="en-US" altLang="zh-TW" sz="1600" b="1">
              <a:latin typeface="Arial" panose="020B0604020202020204" pitchFamily="34" charset="0"/>
            </a:endParaRPr>
          </a:p>
          <a:p>
            <a:endParaRPr lang="en-US" altLang="zh-TW" sz="1600" b="1">
              <a:latin typeface="Arial" panose="020B0604020202020204" pitchFamily="34" charset="0"/>
            </a:endParaRPr>
          </a:p>
          <a:p>
            <a:r>
              <a:rPr lang="en-US" altLang="zh-TW" sz="1600" b="1">
                <a:latin typeface="Arial" panose="020B0604020202020204" pitchFamily="34" charset="0"/>
              </a:rPr>
              <a:t>                                        </a:t>
            </a:r>
            <a:r>
              <a:rPr lang="en-US" altLang="zh-TW" sz="2400" b="1">
                <a:solidFill>
                  <a:schemeClr val="accent2"/>
                </a:solidFill>
                <a:latin typeface="Arial" panose="020B0604020202020204" pitchFamily="34" charset="0"/>
              </a:rPr>
              <a:t>Verilog-2001</a:t>
            </a:r>
          </a:p>
        </p:txBody>
      </p:sp>
    </p:spTree>
    <p:extLst>
      <p:ext uri="{BB962C8B-B14F-4D97-AF65-F5344CB8AC3E}">
        <p14:creationId xmlns:p14="http://schemas.microsoft.com/office/powerpoint/2010/main" val="29247090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a:t>One language, Many Coding Styles</a:t>
            </a:r>
            <a:endParaRPr lang="zh-TW" altLang="en-US" dirty="0"/>
          </a:p>
        </p:txBody>
      </p:sp>
      <p:sp>
        <p:nvSpPr>
          <p:cNvPr id="4" name="Rectangle 5"/>
          <p:cNvSpPr>
            <a:spLocks noChangeArrowheads="1"/>
          </p:cNvSpPr>
          <p:nvPr/>
        </p:nvSpPr>
        <p:spPr bwMode="auto">
          <a:xfrm>
            <a:off x="359896" y="3832583"/>
            <a:ext cx="1962150" cy="1165225"/>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a:ln>
                  <a:noFill/>
                </a:ln>
                <a:solidFill>
                  <a:srgbClr val="292929"/>
                </a:solidFill>
                <a:effectLst/>
                <a:uLnTx/>
                <a:uFillTx/>
                <a:latin typeface="Courier New" panose="02070309020205020404" pitchFamily="49" charset="0"/>
              </a:rPr>
              <a:t>wire 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a:ln>
                  <a:noFill/>
                </a:ln>
                <a:solidFill>
                  <a:srgbClr val="292929"/>
                </a:solidFill>
                <a:effectLst/>
                <a:uLnTx/>
                <a:uFillTx/>
                <a:latin typeface="Courier New" panose="02070309020205020404" pitchFamily="49" charset="0"/>
              </a:rPr>
              <a:t>and g1(E,A,B);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a:ln>
                  <a:noFill/>
                </a:ln>
                <a:solidFill>
                  <a:srgbClr val="292929"/>
                </a:solidFill>
                <a:effectLst/>
                <a:uLnTx/>
                <a:uFillTx/>
                <a:latin typeface="Courier New" panose="02070309020205020404" pitchFamily="49" charset="0"/>
              </a:rPr>
              <a:t>not g2(Y,C);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a:ln>
                  <a:noFill/>
                </a:ln>
                <a:solidFill>
                  <a:srgbClr val="292929"/>
                </a:solidFill>
                <a:effectLst/>
                <a:uLnTx/>
                <a:uFillTx/>
                <a:latin typeface="Courier New" panose="02070309020205020404" pitchFamily="49" charset="0"/>
              </a:rPr>
              <a:t>or  g3(X,E,Y);</a:t>
            </a:r>
          </a:p>
        </p:txBody>
      </p:sp>
      <p:sp>
        <p:nvSpPr>
          <p:cNvPr id="5" name="Rectangle 6"/>
          <p:cNvSpPr>
            <a:spLocks noChangeArrowheads="1"/>
          </p:cNvSpPr>
          <p:nvPr/>
        </p:nvSpPr>
        <p:spPr bwMode="auto">
          <a:xfrm>
            <a:off x="2823469" y="3861048"/>
            <a:ext cx="2371725" cy="1165225"/>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wire 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E = A &amp; 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Y =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X = E | Y;</a:t>
            </a:r>
          </a:p>
        </p:txBody>
      </p:sp>
      <p:sp>
        <p:nvSpPr>
          <p:cNvPr id="6" name="Rectangle 7"/>
          <p:cNvSpPr>
            <a:spLocks noChangeArrowheads="1"/>
          </p:cNvSpPr>
          <p:nvPr/>
        </p:nvSpPr>
        <p:spPr bwMode="auto">
          <a:xfrm>
            <a:off x="5611059" y="3832583"/>
            <a:ext cx="3054350" cy="1989138"/>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reg</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E, X, Y;</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always @ (A or B or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E = A &amp; 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Y =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X = E | Y;</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end</a:t>
            </a:r>
          </a:p>
        </p:txBody>
      </p:sp>
      <p:sp>
        <p:nvSpPr>
          <p:cNvPr id="7" name="Text Box 8"/>
          <p:cNvSpPr txBox="1">
            <a:spLocks noChangeArrowheads="1"/>
          </p:cNvSpPr>
          <p:nvPr/>
        </p:nvSpPr>
        <p:spPr bwMode="auto">
          <a:xfrm>
            <a:off x="371380" y="3151897"/>
            <a:ext cx="1939185" cy="25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algn="ctr" eaLnBrk="0" fontAlgn="base" hangingPunct="0">
              <a:lnSpc>
                <a:spcPts val="1600"/>
              </a:lnSpc>
              <a:spcBef>
                <a:spcPct val="0"/>
              </a:spcBef>
              <a:spcAft>
                <a:spcPct val="0"/>
              </a:spcAft>
            </a:pPr>
            <a:r>
              <a:rPr lang="en-US" altLang="zh-TW" sz="2000" dirty="0">
                <a:solidFill>
                  <a:srgbClr val="292929"/>
                </a:solidFill>
                <a:latin typeface="Tahoma" panose="020B0604030504040204" pitchFamily="34" charset="0"/>
              </a:rPr>
              <a:t>“Structural style”</a:t>
            </a:r>
          </a:p>
        </p:txBody>
      </p:sp>
      <p:sp>
        <p:nvSpPr>
          <p:cNvPr id="8" name="Text Box 9"/>
          <p:cNvSpPr txBox="1">
            <a:spLocks noChangeArrowheads="1"/>
          </p:cNvSpPr>
          <p:nvPr/>
        </p:nvSpPr>
        <p:spPr bwMode="auto">
          <a:xfrm>
            <a:off x="7896200" y="3105802"/>
            <a:ext cx="2015680" cy="25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algn="ctr" eaLnBrk="0" fontAlgn="base" hangingPunct="0">
              <a:lnSpc>
                <a:spcPts val="1600"/>
              </a:lnSpc>
              <a:spcBef>
                <a:spcPct val="0"/>
              </a:spcBef>
              <a:spcAft>
                <a:spcPct val="0"/>
              </a:spcAft>
            </a:pPr>
            <a:r>
              <a:rPr lang="en-US" altLang="zh-TW" sz="2000" dirty="0">
                <a:solidFill>
                  <a:srgbClr val="292929"/>
                </a:solidFill>
                <a:latin typeface="Tahoma" panose="020B0604030504040204" pitchFamily="34" charset="0"/>
              </a:rPr>
              <a:t>“Behavioral style”</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784" y="1052783"/>
            <a:ext cx="3937000"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文字方塊 2"/>
          <p:cNvSpPr txBox="1"/>
          <p:nvPr/>
        </p:nvSpPr>
        <p:spPr>
          <a:xfrm>
            <a:off x="2945764" y="3004814"/>
            <a:ext cx="1960473" cy="461665"/>
          </a:xfrm>
          <a:prstGeom prst="rect">
            <a:avLst/>
          </a:prstGeom>
          <a:noFill/>
        </p:spPr>
        <p:txBody>
          <a:bodyPr wrap="none" rtlCol="0">
            <a:spAutoFit/>
          </a:bodyPr>
          <a:lstStyle/>
          <a:p>
            <a:r>
              <a:rPr lang="en-US" altLang="zh-TW" sz="2400" dirty="0"/>
              <a:t>Dataflow style</a:t>
            </a:r>
            <a:endParaRPr lang="zh-TW" altLang="en-US" sz="2400" dirty="0"/>
          </a:p>
        </p:txBody>
      </p:sp>
      <p:sp>
        <p:nvSpPr>
          <p:cNvPr id="12" name="文字方塊 11"/>
          <p:cNvSpPr txBox="1"/>
          <p:nvPr/>
        </p:nvSpPr>
        <p:spPr>
          <a:xfrm>
            <a:off x="2712117" y="5104235"/>
            <a:ext cx="2594428" cy="646331"/>
          </a:xfrm>
          <a:prstGeom prst="rect">
            <a:avLst/>
          </a:prstGeom>
          <a:noFill/>
        </p:spPr>
        <p:txBody>
          <a:bodyPr wrap="none" rtlCol="0">
            <a:spAutoFit/>
          </a:bodyPr>
          <a:lstStyle/>
          <a:p>
            <a:r>
              <a:rPr lang="en-US" altLang="zh-TW" b="1" dirty="0">
                <a:solidFill>
                  <a:srgbClr val="FF0000"/>
                </a:solidFill>
              </a:rPr>
              <a:t>Similar to logic equations</a:t>
            </a:r>
          </a:p>
          <a:p>
            <a:r>
              <a:rPr lang="en-US" altLang="zh-TW" b="1" dirty="0">
                <a:solidFill>
                  <a:srgbClr val="FF0000"/>
                </a:solidFill>
              </a:rPr>
              <a:t>Use “</a:t>
            </a:r>
            <a:r>
              <a:rPr lang="en-US" altLang="zh-TW" b="1" dirty="0">
                <a:solidFill>
                  <a:srgbClr val="FF0000"/>
                </a:solidFill>
                <a:latin typeface="Courier New" panose="02070309020205020404" pitchFamily="49" charset="0"/>
                <a:cs typeface="Courier New" panose="02070309020205020404" pitchFamily="49" charset="0"/>
              </a:rPr>
              <a:t>assign</a:t>
            </a:r>
            <a:r>
              <a:rPr lang="en-US" altLang="zh-TW" b="1" dirty="0">
                <a:solidFill>
                  <a:srgbClr val="FF0000"/>
                </a:solidFill>
              </a:rPr>
              <a:t>”</a:t>
            </a:r>
          </a:p>
        </p:txBody>
      </p:sp>
      <p:sp>
        <p:nvSpPr>
          <p:cNvPr id="13" name="文字方塊 12"/>
          <p:cNvSpPr txBox="1"/>
          <p:nvPr/>
        </p:nvSpPr>
        <p:spPr>
          <a:xfrm>
            <a:off x="5605365" y="5818759"/>
            <a:ext cx="2980303" cy="646331"/>
          </a:xfrm>
          <a:prstGeom prst="rect">
            <a:avLst/>
          </a:prstGeom>
          <a:noFill/>
        </p:spPr>
        <p:txBody>
          <a:bodyPr wrap="none" rtlCol="0">
            <a:spAutoFit/>
          </a:bodyPr>
          <a:lstStyle/>
          <a:p>
            <a:r>
              <a:rPr lang="en-US" altLang="zh-TW" b="1" dirty="0">
                <a:solidFill>
                  <a:srgbClr val="FF0000"/>
                </a:solidFill>
              </a:rPr>
              <a:t>Similar to high level language</a:t>
            </a:r>
          </a:p>
          <a:p>
            <a:r>
              <a:rPr lang="en-US" altLang="zh-TW" b="1" dirty="0">
                <a:solidFill>
                  <a:srgbClr val="FF0000"/>
                </a:solidFill>
              </a:rPr>
              <a:t>Use “</a:t>
            </a:r>
            <a:r>
              <a:rPr lang="en-US" altLang="zh-TW" b="1" dirty="0">
                <a:solidFill>
                  <a:srgbClr val="FF0000"/>
                </a:solidFill>
                <a:latin typeface="Courier New" panose="02070309020205020404" pitchFamily="49" charset="0"/>
                <a:cs typeface="Courier New" panose="02070309020205020404" pitchFamily="49" charset="0"/>
              </a:rPr>
              <a:t>always</a:t>
            </a:r>
            <a:r>
              <a:rPr lang="en-US" altLang="zh-TW" b="1" dirty="0">
                <a:solidFill>
                  <a:srgbClr val="FF0000"/>
                </a:solidFill>
              </a:rPr>
              <a:t>”</a:t>
            </a:r>
            <a:endParaRPr lang="zh-TW" altLang="en-US" b="1" dirty="0">
              <a:solidFill>
                <a:srgbClr val="FF0000"/>
              </a:solidFill>
            </a:endParaRPr>
          </a:p>
        </p:txBody>
      </p:sp>
      <p:sp>
        <p:nvSpPr>
          <p:cNvPr id="14" name="文字方塊 13"/>
          <p:cNvSpPr txBox="1"/>
          <p:nvPr/>
        </p:nvSpPr>
        <p:spPr>
          <a:xfrm>
            <a:off x="229041" y="5015911"/>
            <a:ext cx="1979516" cy="369332"/>
          </a:xfrm>
          <a:prstGeom prst="rect">
            <a:avLst/>
          </a:prstGeom>
          <a:noFill/>
        </p:spPr>
        <p:txBody>
          <a:bodyPr wrap="none" rtlCol="0">
            <a:spAutoFit/>
          </a:bodyPr>
          <a:lstStyle/>
          <a:p>
            <a:r>
              <a:rPr lang="en-US" altLang="zh-TW" b="1" dirty="0">
                <a:solidFill>
                  <a:srgbClr val="FF0000"/>
                </a:solidFill>
              </a:rPr>
              <a:t>Same as schematic</a:t>
            </a:r>
            <a:endParaRPr lang="zh-TW" altLang="en-US" b="1" dirty="0">
              <a:solidFill>
                <a:srgbClr val="FF0000"/>
              </a:solidFill>
            </a:endParaRPr>
          </a:p>
        </p:txBody>
      </p:sp>
      <p:sp>
        <p:nvSpPr>
          <p:cNvPr id="25" name="矩形 24"/>
          <p:cNvSpPr/>
          <p:nvPr/>
        </p:nvSpPr>
        <p:spPr>
          <a:xfrm>
            <a:off x="2737911" y="3463251"/>
            <a:ext cx="2415020" cy="369332"/>
          </a:xfrm>
          <a:prstGeom prst="rect">
            <a:avLst/>
          </a:prstGeom>
        </p:spPr>
        <p:txBody>
          <a:bodyPr wrap="none">
            <a:spAutoFit/>
          </a:bodyPr>
          <a:lstStyle/>
          <a:p>
            <a:r>
              <a:rPr lang="en-US" altLang="zh-TW" b="1" dirty="0">
                <a:solidFill>
                  <a:srgbClr val="FF0000"/>
                </a:solidFill>
              </a:rPr>
              <a:t>Continuous assignment</a:t>
            </a:r>
            <a:endParaRPr lang="zh-TW" altLang="en-US" b="1" dirty="0">
              <a:solidFill>
                <a:srgbClr val="FF0000"/>
              </a:solidFill>
            </a:endParaRPr>
          </a:p>
        </p:txBody>
      </p:sp>
      <p:sp>
        <p:nvSpPr>
          <p:cNvPr id="26" name="矩形 25"/>
          <p:cNvSpPr/>
          <p:nvPr/>
        </p:nvSpPr>
        <p:spPr>
          <a:xfrm>
            <a:off x="5888006" y="3396270"/>
            <a:ext cx="2357953" cy="369332"/>
          </a:xfrm>
          <a:prstGeom prst="rect">
            <a:avLst/>
          </a:prstGeom>
        </p:spPr>
        <p:txBody>
          <a:bodyPr wrap="none">
            <a:spAutoFit/>
          </a:bodyPr>
          <a:lstStyle/>
          <a:p>
            <a:r>
              <a:rPr lang="en-US" altLang="zh-TW" b="1" dirty="0">
                <a:solidFill>
                  <a:srgbClr val="FF0000"/>
                </a:solidFill>
              </a:rPr>
              <a:t>Procedural assignment</a:t>
            </a:r>
            <a:endParaRPr lang="zh-TW" altLang="en-US" b="1" dirty="0">
              <a:solidFill>
                <a:srgbClr val="FF0000"/>
              </a:solidFill>
            </a:endParaRPr>
          </a:p>
        </p:txBody>
      </p:sp>
      <p:sp>
        <p:nvSpPr>
          <p:cNvPr id="27" name="文字方塊 26"/>
          <p:cNvSpPr txBox="1"/>
          <p:nvPr/>
        </p:nvSpPr>
        <p:spPr>
          <a:xfrm>
            <a:off x="5375920" y="1502422"/>
            <a:ext cx="4617803" cy="584775"/>
          </a:xfrm>
          <a:prstGeom prst="rect">
            <a:avLst/>
          </a:prstGeom>
          <a:noFill/>
        </p:spPr>
        <p:txBody>
          <a:bodyPr wrap="none" rtlCol="0">
            <a:spAutoFit/>
          </a:bodyPr>
          <a:lstStyle/>
          <a:p>
            <a:r>
              <a:rPr lang="en-US" altLang="zh-TW" sz="3200" dirty="0">
                <a:solidFill>
                  <a:srgbClr val="FF0000"/>
                </a:solidFill>
              </a:rPr>
              <a:t>Model combinational logic</a:t>
            </a:r>
            <a:endParaRPr lang="zh-TW" altLang="en-US" sz="3200" dirty="0">
              <a:solidFill>
                <a:srgbClr val="FF0000"/>
              </a:solidFill>
            </a:endParaRPr>
          </a:p>
        </p:txBody>
      </p:sp>
    </p:spTree>
    <p:extLst>
      <p:ext uri="{BB962C8B-B14F-4D97-AF65-F5344CB8AC3E}">
        <p14:creationId xmlns:p14="http://schemas.microsoft.com/office/powerpoint/2010/main" val="32699033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3" grpId="0"/>
      <p:bldP spid="12" grpId="0"/>
      <p:bldP spid="13" grpId="0"/>
      <p:bldP spid="14" grpId="0"/>
      <p:bldP spid="25" grpId="0"/>
      <p:bldP spid="26" grpId="0"/>
      <p:bldP spid="2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27C93C98-9F36-4D0E-971D-B8DD2B51A828}" type="slidenum">
              <a:rPr lang="en-US" altLang="zh-TW"/>
              <a:pPr/>
              <a:t>50</a:t>
            </a:fld>
            <a:endParaRPr lang="en-US" altLang="zh-TW"/>
          </a:p>
        </p:txBody>
      </p:sp>
      <p:sp>
        <p:nvSpPr>
          <p:cNvPr id="465922" name="Rectangle 2"/>
          <p:cNvSpPr>
            <a:spLocks noGrp="1" noChangeArrowheads="1"/>
          </p:cNvSpPr>
          <p:nvPr>
            <p:ph type="title"/>
          </p:nvPr>
        </p:nvSpPr>
        <p:spPr>
          <a:xfrm>
            <a:off x="609600" y="274638"/>
            <a:ext cx="11247040" cy="939800"/>
          </a:xfrm>
        </p:spPr>
        <p:txBody>
          <a:bodyPr/>
          <a:lstStyle/>
          <a:p>
            <a:r>
              <a:rPr lang="en-US" altLang="zh-TW" dirty="0"/>
              <a:t>Generate Example (2/2): conditional generation</a:t>
            </a:r>
          </a:p>
        </p:txBody>
      </p:sp>
      <p:sp>
        <p:nvSpPr>
          <p:cNvPr id="465923" name="Text Box 3"/>
          <p:cNvSpPr txBox="1">
            <a:spLocks noChangeArrowheads="1"/>
          </p:cNvSpPr>
          <p:nvPr/>
        </p:nvSpPr>
        <p:spPr bwMode="auto">
          <a:xfrm>
            <a:off x="1775520" y="1484784"/>
            <a:ext cx="8940800" cy="5084763"/>
          </a:xfrm>
          <a:prstGeom prst="rect">
            <a:avLst/>
          </a:prstGeom>
          <a:solidFill>
            <a:srgbClr val="FFFF66"/>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b="1">
                <a:solidFill>
                  <a:srgbClr val="000000"/>
                </a:solidFill>
                <a:latin typeface="Courier New" panose="02070309020205020404" pitchFamily="49" charset="0"/>
              </a:rPr>
              <a:t>module multiplier (a, b, product);</a:t>
            </a:r>
          </a:p>
          <a:p>
            <a:r>
              <a:rPr lang="en-US" altLang="zh-TW" b="1">
                <a:solidFill>
                  <a:srgbClr val="000000"/>
                </a:solidFill>
                <a:latin typeface="Courier New" panose="02070309020205020404" pitchFamily="49" charset="0"/>
              </a:rPr>
              <a:t>  parameter a_width = 8, b_width = 8;</a:t>
            </a:r>
          </a:p>
          <a:p>
            <a:r>
              <a:rPr lang="en-US" altLang="zh-TW" b="1">
                <a:solidFill>
                  <a:srgbClr val="FF0000"/>
                </a:solidFill>
                <a:latin typeface="Courier New" panose="02070309020205020404" pitchFamily="49" charset="0"/>
              </a:rPr>
              <a:t>  </a:t>
            </a:r>
            <a:r>
              <a:rPr lang="en-US" altLang="zh-TW" b="1">
                <a:latin typeface="Courier New" panose="02070309020205020404" pitchFamily="49" charset="0"/>
              </a:rPr>
              <a:t>localparam product_width = a_width + b_width;</a:t>
            </a:r>
          </a:p>
          <a:p>
            <a:r>
              <a:rPr lang="en-US" altLang="zh-TW" b="1">
                <a:solidFill>
                  <a:srgbClr val="000000"/>
                </a:solidFill>
                <a:latin typeface="Courier New" panose="02070309020205020404" pitchFamily="49" charset="0"/>
              </a:rPr>
              <a:t>  input [a_width-1:0] a;</a:t>
            </a:r>
          </a:p>
          <a:p>
            <a:r>
              <a:rPr lang="en-US" altLang="zh-TW" b="1">
                <a:solidFill>
                  <a:srgbClr val="000000"/>
                </a:solidFill>
                <a:latin typeface="Courier New" panose="02070309020205020404" pitchFamily="49" charset="0"/>
              </a:rPr>
              <a:t>  input [b_width-1:0] b;</a:t>
            </a:r>
          </a:p>
          <a:p>
            <a:r>
              <a:rPr lang="en-US" altLang="zh-TW" b="1">
                <a:solidFill>
                  <a:srgbClr val="000000"/>
                </a:solidFill>
                <a:latin typeface="Courier New" panose="02070309020205020404" pitchFamily="49" charset="0"/>
              </a:rPr>
              <a:t>  output [product_width-1:0] product;</a:t>
            </a:r>
          </a:p>
          <a:p>
            <a:endParaRPr lang="en-US" altLang="zh-TW" b="1">
              <a:solidFill>
                <a:srgbClr val="FF0000"/>
              </a:solidFill>
              <a:latin typeface="Courier New" panose="02070309020205020404" pitchFamily="49" charset="0"/>
            </a:endParaRPr>
          </a:p>
          <a:p>
            <a:r>
              <a:rPr lang="en-US" altLang="zh-TW" b="1">
                <a:solidFill>
                  <a:srgbClr val="FF0000"/>
                </a:solidFill>
                <a:latin typeface="Courier New" panose="02070309020205020404" pitchFamily="49" charset="0"/>
              </a:rPr>
              <a:t>  generate</a:t>
            </a:r>
          </a:p>
          <a:p>
            <a:r>
              <a:rPr lang="en-US" altLang="zh-TW" b="1">
                <a:solidFill>
                  <a:srgbClr val="FF0000"/>
                </a:solidFill>
                <a:latin typeface="Courier New" panose="02070309020205020404" pitchFamily="49" charset="0"/>
              </a:rPr>
              <a:t>    if ((a_width &lt; 8) || (b_width &lt; 8))</a:t>
            </a:r>
          </a:p>
          <a:p>
            <a:r>
              <a:rPr lang="en-US" altLang="zh-TW" b="1">
                <a:solidFill>
                  <a:srgbClr val="FF0000"/>
                </a:solidFill>
                <a:latin typeface="Courier New" panose="02070309020205020404" pitchFamily="49" charset="0"/>
              </a:rPr>
              <a:t>      CLA_multiplier #(a_width, b_width) u1 (a, b, product);</a:t>
            </a:r>
          </a:p>
          <a:p>
            <a:r>
              <a:rPr lang="en-US" altLang="zh-TW" b="1">
                <a:solidFill>
                  <a:srgbClr val="FF0000"/>
                </a:solidFill>
                <a:latin typeface="Courier New" panose="02070309020205020404" pitchFamily="49" charset="0"/>
              </a:rPr>
              <a:t>    else</a:t>
            </a:r>
          </a:p>
          <a:p>
            <a:r>
              <a:rPr lang="en-US" altLang="zh-TW" b="1">
                <a:solidFill>
                  <a:srgbClr val="FF0000"/>
                </a:solidFill>
                <a:latin typeface="Courier New" panose="02070309020205020404" pitchFamily="49" charset="0"/>
              </a:rPr>
              <a:t>      WALLACE_multiplier #(a_width, b_width) u1 (a, b, product);</a:t>
            </a:r>
          </a:p>
          <a:p>
            <a:r>
              <a:rPr lang="en-US" altLang="zh-TW" b="1">
                <a:solidFill>
                  <a:srgbClr val="FF0000"/>
                </a:solidFill>
                <a:latin typeface="Courier New" panose="02070309020205020404" pitchFamily="49" charset="0"/>
              </a:rPr>
              <a:t>  endgenerate</a:t>
            </a:r>
          </a:p>
          <a:p>
            <a:endParaRPr lang="en-US" altLang="zh-TW" b="1">
              <a:solidFill>
                <a:srgbClr val="000000"/>
              </a:solidFill>
              <a:latin typeface="Courier New" panose="02070309020205020404" pitchFamily="49" charset="0"/>
            </a:endParaRPr>
          </a:p>
          <a:p>
            <a:r>
              <a:rPr lang="en-US" altLang="zh-TW" b="1">
                <a:solidFill>
                  <a:srgbClr val="000000"/>
                </a:solidFill>
                <a:latin typeface="Courier New" panose="02070309020205020404" pitchFamily="49" charset="0"/>
              </a:rPr>
              <a:t>endmodule</a:t>
            </a:r>
            <a:endParaRPr lang="en-US" altLang="zh-TW" sz="1600" b="1">
              <a:latin typeface="Courier New" panose="02070309020205020404" pitchFamily="49" charset="0"/>
            </a:endParaRPr>
          </a:p>
          <a:p>
            <a:endParaRPr lang="en-US" altLang="zh-TW" sz="1600" b="1">
              <a:latin typeface="Courier New" panose="02070309020205020404" pitchFamily="49" charset="0"/>
            </a:endParaRPr>
          </a:p>
          <a:p>
            <a:endParaRPr lang="en-US" altLang="zh-TW" sz="1600" b="1">
              <a:latin typeface="Arial" panose="020B0604020202020204" pitchFamily="34" charset="0"/>
            </a:endParaRPr>
          </a:p>
          <a:p>
            <a:r>
              <a:rPr lang="en-US" altLang="zh-TW" sz="1600" b="1">
                <a:latin typeface="Arial" panose="020B0604020202020204" pitchFamily="34" charset="0"/>
              </a:rPr>
              <a:t>                                                         </a:t>
            </a:r>
            <a:r>
              <a:rPr lang="en-US" altLang="zh-TW" sz="2400" b="1">
                <a:solidFill>
                  <a:schemeClr val="accent2"/>
                </a:solidFill>
                <a:latin typeface="Arial" panose="020B0604020202020204" pitchFamily="34" charset="0"/>
              </a:rPr>
              <a:t>Verilog-2001</a:t>
            </a:r>
          </a:p>
        </p:txBody>
      </p:sp>
      <p:sp>
        <p:nvSpPr>
          <p:cNvPr id="6" name="文字方塊 5">
            <a:extLst>
              <a:ext uri="{FF2B5EF4-FFF2-40B4-BE49-F238E27FC236}">
                <a16:creationId xmlns:a16="http://schemas.microsoft.com/office/drawing/2014/main" id="{C03C698F-3FBF-75DD-9ECE-6941079225A6}"/>
              </a:ext>
            </a:extLst>
          </p:cNvPr>
          <p:cNvSpPr txBox="1"/>
          <p:nvPr/>
        </p:nvSpPr>
        <p:spPr>
          <a:xfrm>
            <a:off x="7727504" y="5891776"/>
            <a:ext cx="4464496" cy="646331"/>
          </a:xfrm>
          <a:prstGeom prst="rect">
            <a:avLst/>
          </a:prstGeom>
          <a:noFill/>
        </p:spPr>
        <p:txBody>
          <a:bodyPr wrap="square">
            <a:spAutoFit/>
          </a:bodyPr>
          <a:lstStyle/>
          <a:p>
            <a:r>
              <a:rPr lang="en-US" altLang="zh-TW" dirty="0" err="1"/>
              <a:t>localparam</a:t>
            </a:r>
            <a:r>
              <a:rPr lang="en-US" altLang="zh-TW" dirty="0"/>
              <a:t> is for local parameters, it cannot be used within module port parameter list</a:t>
            </a:r>
          </a:p>
        </p:txBody>
      </p:sp>
    </p:spTree>
    <p:extLst>
      <p:ext uri="{BB962C8B-B14F-4D97-AF65-F5344CB8AC3E}">
        <p14:creationId xmlns:p14="http://schemas.microsoft.com/office/powerpoint/2010/main" val="32662636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rPr lang="en-US" altLang="zh-TW"/>
              <a:t>Generate</a:t>
            </a:r>
          </a:p>
        </p:txBody>
      </p:sp>
      <p:sp>
        <p:nvSpPr>
          <p:cNvPr id="463875" name="Rectangle 3"/>
          <p:cNvSpPr>
            <a:spLocks noGrp="1" noChangeArrowheads="1"/>
          </p:cNvSpPr>
          <p:nvPr>
            <p:ph type="body" idx="1"/>
          </p:nvPr>
        </p:nvSpPr>
        <p:spPr/>
        <p:txBody>
          <a:bodyPr/>
          <a:lstStyle/>
          <a:p>
            <a:r>
              <a:rPr lang="en-US" altLang="zh-TW" dirty="0"/>
              <a:t>Use </a:t>
            </a:r>
            <a:r>
              <a:rPr lang="en-US" altLang="zh-TW" b="1" dirty="0">
                <a:solidFill>
                  <a:srgbClr val="FF0000"/>
                </a:solidFill>
                <a:latin typeface="Courier New" panose="02070309020205020404" pitchFamily="49" charset="0"/>
                <a:cs typeface="Courier New" panose="02070309020205020404" pitchFamily="49" charset="0"/>
              </a:rPr>
              <a:t>for</a:t>
            </a:r>
            <a:r>
              <a:rPr lang="en-US" altLang="zh-TW" dirty="0"/>
              <a:t> loops to generate any number of instances of:</a:t>
            </a:r>
          </a:p>
          <a:p>
            <a:pPr lvl="1"/>
            <a:r>
              <a:rPr lang="en-US" altLang="zh-TW" dirty="0"/>
              <a:t>modules, primitives, procedures, continuous assignments, tasks, functions, variables, nets</a:t>
            </a:r>
          </a:p>
          <a:p>
            <a:r>
              <a:rPr lang="en-US" altLang="zh-TW" dirty="0"/>
              <a:t>Use </a:t>
            </a:r>
            <a:r>
              <a:rPr lang="en-US" altLang="zh-TW" b="1" dirty="0">
                <a:latin typeface="Courier New" panose="02070309020205020404" pitchFamily="49" charset="0"/>
                <a:cs typeface="Courier New" panose="02070309020205020404" pitchFamily="49" charset="0"/>
              </a:rPr>
              <a:t>if</a:t>
            </a:r>
            <a:r>
              <a:rPr lang="en-US" altLang="zh-TW" dirty="0"/>
              <a:t>–</a:t>
            </a:r>
            <a:r>
              <a:rPr lang="en-US" altLang="zh-TW" b="1" dirty="0">
                <a:latin typeface="Courier New" panose="02070309020205020404" pitchFamily="49" charset="0"/>
                <a:cs typeface="Courier New" panose="02070309020205020404" pitchFamily="49" charset="0"/>
              </a:rPr>
              <a:t>else</a:t>
            </a:r>
            <a:r>
              <a:rPr lang="en-US" altLang="zh-TW" dirty="0"/>
              <a:t> and </a:t>
            </a:r>
            <a:r>
              <a:rPr lang="en-US" altLang="zh-TW" b="1" dirty="0">
                <a:latin typeface="Courier New" panose="02070309020205020404" pitchFamily="49" charset="0"/>
                <a:cs typeface="Courier New" panose="02070309020205020404" pitchFamily="49" charset="0"/>
              </a:rPr>
              <a:t>case</a:t>
            </a:r>
            <a:r>
              <a:rPr lang="en-US" altLang="zh-TW" dirty="0"/>
              <a:t> decisions to control what instances are generated</a:t>
            </a:r>
          </a:p>
          <a:p>
            <a:pPr lvl="1"/>
            <a:r>
              <a:rPr lang="en-US" altLang="zh-TW" dirty="0"/>
              <a:t>provides greater control than the VHDL generate</a:t>
            </a:r>
          </a:p>
          <a:p>
            <a:r>
              <a:rPr lang="en-US" altLang="zh-TW" dirty="0"/>
              <a:t>New reserved words added:</a:t>
            </a:r>
          </a:p>
          <a:p>
            <a:pPr lvl="1"/>
            <a:r>
              <a:rPr lang="en-US" altLang="zh-TW" b="1" dirty="0">
                <a:latin typeface="Courier New" panose="02070309020205020404" pitchFamily="49" charset="0"/>
                <a:cs typeface="Courier New" panose="02070309020205020404" pitchFamily="49" charset="0"/>
              </a:rPr>
              <a:t>generate</a:t>
            </a:r>
            <a:r>
              <a:rPr lang="en-US" altLang="zh-TW" dirty="0"/>
              <a:t>, </a:t>
            </a:r>
            <a:r>
              <a:rPr lang="en-US" altLang="zh-TW" b="1" dirty="0" err="1">
                <a:latin typeface="Courier New" panose="02070309020205020404" pitchFamily="49" charset="0"/>
                <a:cs typeface="Courier New" panose="02070309020205020404" pitchFamily="49" charset="0"/>
              </a:rPr>
              <a:t>endgenerate</a:t>
            </a:r>
            <a:r>
              <a:rPr lang="en-US" altLang="zh-TW" dirty="0"/>
              <a:t>, </a:t>
            </a:r>
            <a:r>
              <a:rPr lang="en-US" altLang="zh-TW" b="1" dirty="0" err="1">
                <a:latin typeface="Courier New" panose="02070309020205020404" pitchFamily="49" charset="0"/>
                <a:cs typeface="Courier New" panose="02070309020205020404" pitchFamily="49" charset="0"/>
              </a:rPr>
              <a:t>genvar</a:t>
            </a:r>
            <a:endParaRPr lang="en-US" altLang="zh-TW" b="1" dirty="0">
              <a:latin typeface="Courier New" panose="02070309020205020404" pitchFamily="49" charset="0"/>
              <a:cs typeface="Courier New" panose="02070309020205020404" pitchFamily="49" charset="0"/>
            </a:endParaRPr>
          </a:p>
          <a:p>
            <a:endParaRPr lang="en-US" altLang="zh-TW" dirty="0"/>
          </a:p>
        </p:txBody>
      </p:sp>
      <p:sp>
        <p:nvSpPr>
          <p:cNvPr id="5" name="投影片編號版面配置區 4"/>
          <p:cNvSpPr>
            <a:spLocks noGrp="1"/>
          </p:cNvSpPr>
          <p:nvPr>
            <p:ph type="sldNum" sz="quarter" idx="11"/>
          </p:nvPr>
        </p:nvSpPr>
        <p:spPr/>
        <p:txBody>
          <a:bodyPr/>
          <a:lstStyle/>
          <a:p>
            <a:fld id="{6B1CD23A-CB66-4DD5-835C-8FB1F8155135}" type="slidenum">
              <a:rPr lang="en-US" altLang="zh-TW" smtClean="0"/>
              <a:pPr/>
              <a:t>51</a:t>
            </a:fld>
            <a:endParaRPr lang="en-US" altLang="zh-TW"/>
          </a:p>
        </p:txBody>
      </p:sp>
      <p:sp>
        <p:nvSpPr>
          <p:cNvPr id="6" name="日期版面配置區 5"/>
          <p:cNvSpPr>
            <a:spLocks noGrp="1"/>
          </p:cNvSpPr>
          <p:nvPr>
            <p:ph type="dt" sz="half" idx="12"/>
          </p:nvPr>
        </p:nvSpPr>
        <p:spPr/>
        <p:txBody>
          <a:bodyPr/>
          <a:lstStyle/>
          <a:p>
            <a:r>
              <a:rPr lang="en-US" altLang="zh-TW"/>
              <a:t>copyright © 2004</a:t>
            </a:r>
          </a:p>
        </p:txBody>
      </p:sp>
    </p:spTree>
    <p:extLst>
      <p:ext uri="{BB962C8B-B14F-4D97-AF65-F5344CB8AC3E}">
        <p14:creationId xmlns:p14="http://schemas.microsoft.com/office/powerpoint/2010/main" val="30057944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38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38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38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38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3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1F632B0E-FB4A-F144-26BA-448F0299F69E}"/>
              </a:ext>
            </a:extLst>
          </p:cNvPr>
          <p:cNvSpPr>
            <a:spLocks noGrp="1"/>
          </p:cNvSpPr>
          <p:nvPr>
            <p:ph type="title"/>
          </p:nvPr>
        </p:nvSpPr>
        <p:spPr/>
        <p:txBody>
          <a:bodyPr/>
          <a:lstStyle/>
          <a:p>
            <a:r>
              <a:rPr lang="en-US" dirty="0"/>
              <a:t>Simulator and race conditions</a:t>
            </a:r>
            <a:br>
              <a:rPr lang="en-US" dirty="0"/>
            </a:br>
            <a:r>
              <a:rPr lang="en-US" sz="2400" dirty="0"/>
              <a:t>How simulator works for hardware execution and thus how race conditions occur</a:t>
            </a:r>
          </a:p>
        </p:txBody>
      </p:sp>
      <p:sp>
        <p:nvSpPr>
          <p:cNvPr id="5" name="文字版面配置區 4">
            <a:extLst>
              <a:ext uri="{FF2B5EF4-FFF2-40B4-BE49-F238E27FC236}">
                <a16:creationId xmlns:a16="http://schemas.microsoft.com/office/drawing/2014/main" id="{AB4E04AC-C9B2-7503-B946-34CC0F1EF28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6105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778" name="Rectangle 2"/>
          <p:cNvSpPr>
            <a:spLocks noGrp="1" noChangeArrowheads="1"/>
          </p:cNvSpPr>
          <p:nvPr>
            <p:ph type="title"/>
          </p:nvPr>
        </p:nvSpPr>
        <p:spPr/>
        <p:txBody>
          <a:bodyPr>
            <a:normAutofit/>
          </a:bodyPr>
          <a:lstStyle/>
          <a:p>
            <a:r>
              <a:rPr lang="en-US" altLang="zh-TW"/>
              <a:t>Verilog Simulator</a:t>
            </a:r>
          </a:p>
        </p:txBody>
      </p:sp>
      <p:sp>
        <p:nvSpPr>
          <p:cNvPr id="5" name="投影片編號版面配置區 5"/>
          <p:cNvSpPr>
            <a:spLocks noGrp="1"/>
          </p:cNvSpPr>
          <p:nvPr>
            <p:ph type="sldNum" sz="quarter" idx="12"/>
          </p:nvPr>
        </p:nvSpPr>
        <p:spPr/>
        <p:txBody>
          <a:bodyPr/>
          <a:lstStyle/>
          <a:p>
            <a:fld id="{37FC26B8-89D9-49E8-8F0B-E6CB3D494342}" type="slidenum">
              <a:rPr lang="en-US" altLang="zh-TW"/>
              <a:pPr/>
              <a:t>53</a:t>
            </a:fld>
            <a:endParaRPr lang="en-US" altLang="zh-TW"/>
          </a:p>
        </p:txBody>
      </p:sp>
      <p:pic>
        <p:nvPicPr>
          <p:cNvPr id="1739779" name="Picture 3"/>
          <p:cNvPicPr>
            <a:picLocks noChangeAspect="1" noChangeArrowheads="1"/>
          </p:cNvPicPr>
          <p:nvPr/>
        </p:nvPicPr>
        <p:blipFill>
          <a:blip r:embed="rId2" cstate="print"/>
          <a:srcRect/>
          <a:stretch>
            <a:fillRect/>
          </a:stretch>
        </p:blipFill>
        <p:spPr bwMode="auto">
          <a:xfrm>
            <a:off x="1991544" y="1480146"/>
            <a:ext cx="8235950" cy="4829175"/>
          </a:xfrm>
          <a:prstGeom prst="rect">
            <a:avLst/>
          </a:prstGeom>
          <a:noFill/>
          <a:ln w="25400" algn="ctr">
            <a:noFill/>
            <a:miter lim="800000"/>
            <a:headEnd/>
            <a:tailEnd/>
          </a:ln>
          <a:effectLst/>
        </p:spPr>
      </p:pic>
    </p:spTree>
    <p:extLst>
      <p:ext uri="{BB962C8B-B14F-4D97-AF65-F5344CB8AC3E}">
        <p14:creationId xmlns:p14="http://schemas.microsoft.com/office/powerpoint/2010/main" val="40433735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7" name="Rectangle 3"/>
          <p:cNvSpPr>
            <a:spLocks noGrp="1" noChangeArrowheads="1"/>
          </p:cNvSpPr>
          <p:nvPr>
            <p:ph idx="1"/>
          </p:nvPr>
        </p:nvSpPr>
        <p:spPr/>
        <p:txBody>
          <a:bodyPr/>
          <a:lstStyle/>
          <a:p>
            <a:pPr>
              <a:buFont typeface="Wingdings 2" pitchFamily="18" charset="2"/>
              <a:buNone/>
            </a:pPr>
            <a:r>
              <a:rPr lang="en-US" altLang="zh-TW" sz="2000" dirty="0"/>
              <a:t>Verilog simulation takes the following steps:</a:t>
            </a:r>
          </a:p>
          <a:p>
            <a:pPr>
              <a:buFont typeface="Wingdings 2" pitchFamily="18" charset="2"/>
              <a:buNone/>
            </a:pPr>
            <a:r>
              <a:rPr lang="en-US" altLang="zh-TW" sz="2000" b="1" dirty="0"/>
              <a:t>1. Compilation:</a:t>
            </a:r>
          </a:p>
          <a:p>
            <a:pPr lvl="1"/>
            <a:r>
              <a:rPr lang="en-US" altLang="zh-TW" sz="1800" dirty="0"/>
              <a:t>The design description is</a:t>
            </a:r>
            <a:r>
              <a:rPr lang="en-US" altLang="zh-TW" sz="1800" u="sng" dirty="0"/>
              <a:t> read</a:t>
            </a:r>
            <a:r>
              <a:rPr lang="en-US" altLang="zh-TW" sz="1800" dirty="0"/>
              <a:t>, </a:t>
            </a:r>
            <a:r>
              <a:rPr lang="en-US" altLang="zh-TW" sz="1800" u="sng" dirty="0"/>
              <a:t>compiler</a:t>
            </a:r>
            <a:r>
              <a:rPr lang="en-US" altLang="zh-TW" sz="1800" dirty="0"/>
              <a:t> directives are processed, and a data structure is built that defines the design hierarchy.</a:t>
            </a:r>
          </a:p>
          <a:p>
            <a:pPr>
              <a:buFont typeface="Wingdings 2" pitchFamily="18" charset="2"/>
              <a:buNone/>
            </a:pPr>
            <a:r>
              <a:rPr lang="en-US" altLang="zh-TW" sz="2000" b="1" dirty="0"/>
              <a:t>2. Initialization:</a:t>
            </a:r>
          </a:p>
          <a:p>
            <a:pPr lvl="1"/>
            <a:r>
              <a:rPr lang="en-US" altLang="zh-TW" sz="1800" dirty="0"/>
              <a:t>During initialization, </a:t>
            </a:r>
            <a:r>
              <a:rPr lang="en-US" altLang="zh-TW" sz="1800" u="sng" dirty="0"/>
              <a:t>parameters are initialized</a:t>
            </a:r>
            <a:r>
              <a:rPr lang="en-US" altLang="zh-TW" sz="1800" dirty="0"/>
              <a:t>, </a:t>
            </a:r>
            <a:r>
              <a:rPr lang="en-US" altLang="zh-TW" sz="1800" u="sng" dirty="0"/>
              <a:t>undriven nets</a:t>
            </a:r>
            <a:r>
              <a:rPr lang="en-US" altLang="zh-TW" sz="1800" dirty="0"/>
              <a:t> default to </a:t>
            </a:r>
            <a:r>
              <a:rPr lang="en-US" altLang="zh-TW" sz="1800" dirty="0">
                <a:solidFill>
                  <a:srgbClr val="FF0000"/>
                </a:solidFill>
              </a:rPr>
              <a:t>Z</a:t>
            </a:r>
            <a:r>
              <a:rPr lang="en-US" altLang="zh-TW" sz="1800" dirty="0"/>
              <a:t>, and other </a:t>
            </a:r>
            <a:r>
              <a:rPr lang="en-US" altLang="zh-TW" sz="1800" u="sng" dirty="0"/>
              <a:t>nodes</a:t>
            </a:r>
            <a:r>
              <a:rPr lang="en-US" altLang="zh-TW" sz="1800" dirty="0"/>
              <a:t> get the value</a:t>
            </a:r>
            <a:r>
              <a:rPr lang="en-US" altLang="zh-TW" sz="1800" dirty="0">
                <a:solidFill>
                  <a:srgbClr val="FF9900"/>
                </a:solidFill>
              </a:rPr>
              <a:t> </a:t>
            </a:r>
            <a:r>
              <a:rPr lang="en-US" altLang="zh-TW" sz="1800" dirty="0">
                <a:solidFill>
                  <a:srgbClr val="FF0000"/>
                </a:solidFill>
              </a:rPr>
              <a:t>X</a:t>
            </a:r>
            <a:r>
              <a:rPr lang="en-US" altLang="zh-TW" sz="1800" dirty="0"/>
              <a:t>. These values propagate through the design hierarchy as they do during a real simulation.</a:t>
            </a:r>
          </a:p>
          <a:p>
            <a:pPr>
              <a:buFont typeface="Wingdings 2" pitchFamily="18" charset="2"/>
              <a:buNone/>
            </a:pPr>
            <a:r>
              <a:rPr lang="en-US" altLang="zh-TW" sz="2000" b="1" dirty="0"/>
              <a:t>3. Simulation:</a:t>
            </a:r>
          </a:p>
          <a:p>
            <a:pPr lvl="1"/>
            <a:r>
              <a:rPr lang="en-US" altLang="zh-TW" sz="1800" dirty="0"/>
              <a:t>When simulation commences at simulation </a:t>
            </a:r>
            <a:r>
              <a:rPr lang="en-US" altLang="zh-TW" sz="1800" u="sng" dirty="0"/>
              <a:t>time</a:t>
            </a:r>
            <a:r>
              <a:rPr lang="en-US" altLang="zh-TW" sz="1800" u="sng" dirty="0">
                <a:solidFill>
                  <a:srgbClr val="FF0000"/>
                </a:solidFill>
              </a:rPr>
              <a:t> zero,</a:t>
            </a:r>
            <a:r>
              <a:rPr lang="en-US" altLang="zh-TW" sz="1800" dirty="0"/>
              <a:t> the simulator executes the statements in each </a:t>
            </a:r>
            <a:r>
              <a:rPr lang="en-US" altLang="zh-TW" sz="1800" dirty="0">
                <a:solidFill>
                  <a:srgbClr val="FF0000"/>
                </a:solidFill>
              </a:rPr>
              <a:t>initial and always block </a:t>
            </a:r>
            <a:r>
              <a:rPr lang="en-US" altLang="zh-TW" sz="1800" dirty="0"/>
              <a:t>that are not preceded by timing controls. These assignments can trigger events at time zero and at later times.</a:t>
            </a:r>
          </a:p>
          <a:p>
            <a:pPr lvl="1"/>
            <a:r>
              <a:rPr lang="en-US" altLang="zh-TW" sz="1800" dirty="0"/>
              <a:t>When time advances, </a:t>
            </a:r>
            <a:r>
              <a:rPr lang="en-US" altLang="zh-TW" sz="1800" u="sng" dirty="0">
                <a:solidFill>
                  <a:srgbClr val="FF0000"/>
                </a:solidFill>
              </a:rPr>
              <a:t>scheduled events are executed</a:t>
            </a:r>
            <a:r>
              <a:rPr lang="en-US" altLang="zh-TW" sz="1800" dirty="0"/>
              <a:t>, </a:t>
            </a:r>
            <a:r>
              <a:rPr lang="en-US" altLang="zh-TW" sz="1800" u="sng" dirty="0"/>
              <a:t>causing more events to be scheduled</a:t>
            </a:r>
            <a:r>
              <a:rPr lang="en-US" altLang="zh-TW" sz="1800" dirty="0"/>
              <a:t>. This process continues throughout simulation.</a:t>
            </a:r>
          </a:p>
        </p:txBody>
      </p:sp>
      <p:sp>
        <p:nvSpPr>
          <p:cNvPr id="528386" name="Rectangle 2"/>
          <p:cNvSpPr>
            <a:spLocks noGrp="1" noChangeArrowheads="1"/>
          </p:cNvSpPr>
          <p:nvPr>
            <p:ph type="title"/>
          </p:nvPr>
        </p:nvSpPr>
        <p:spPr/>
        <p:txBody>
          <a:bodyPr>
            <a:normAutofit/>
          </a:bodyPr>
          <a:lstStyle/>
          <a:p>
            <a:r>
              <a:rPr lang="en-US" altLang="zh-TW"/>
              <a:t>Simulation of a Verilog Model</a:t>
            </a:r>
          </a:p>
        </p:txBody>
      </p:sp>
      <p:sp>
        <p:nvSpPr>
          <p:cNvPr id="5" name="投影片編號版面配置區 5"/>
          <p:cNvSpPr>
            <a:spLocks noGrp="1"/>
          </p:cNvSpPr>
          <p:nvPr>
            <p:ph type="sldNum" sz="quarter" idx="12"/>
          </p:nvPr>
        </p:nvSpPr>
        <p:spPr/>
        <p:txBody>
          <a:bodyPr/>
          <a:lstStyle/>
          <a:p>
            <a:fld id="{B4752E56-52B9-443C-B277-57D6E61E3980}" type="slidenum">
              <a:rPr lang="en-US" altLang="zh-TW"/>
              <a:pPr/>
              <a:t>54</a:t>
            </a:fld>
            <a:endParaRPr lang="en-US" altLang="zh-TW"/>
          </a:p>
        </p:txBody>
      </p:sp>
    </p:spTree>
    <p:extLst>
      <p:ext uri="{BB962C8B-B14F-4D97-AF65-F5344CB8AC3E}">
        <p14:creationId xmlns:p14="http://schemas.microsoft.com/office/powerpoint/2010/main" val="33457511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38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83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83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838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838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83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idx="1"/>
          </p:nvPr>
        </p:nvSpPr>
        <p:spPr/>
        <p:txBody>
          <a:bodyPr>
            <a:normAutofit lnSpcReduction="10000"/>
          </a:bodyPr>
          <a:lstStyle/>
          <a:p>
            <a:pPr>
              <a:spcBef>
                <a:spcPts val="300"/>
              </a:spcBef>
            </a:pPr>
            <a:endParaRPr lang="en-US" altLang="zh-TW" sz="2000" dirty="0"/>
          </a:p>
          <a:p>
            <a:pPr>
              <a:spcBef>
                <a:spcPts val="300"/>
              </a:spcBef>
            </a:pPr>
            <a:endParaRPr lang="en-US" altLang="zh-TW" sz="2000" dirty="0"/>
          </a:p>
          <a:p>
            <a:pPr>
              <a:spcBef>
                <a:spcPts val="300"/>
              </a:spcBef>
            </a:pPr>
            <a:endParaRPr lang="en-US" altLang="zh-TW" sz="2000" dirty="0"/>
          </a:p>
          <a:p>
            <a:pPr>
              <a:spcBef>
                <a:spcPts val="300"/>
              </a:spcBef>
            </a:pPr>
            <a:endParaRPr lang="en-US" altLang="zh-TW" sz="2000" dirty="0"/>
          </a:p>
          <a:p>
            <a:pPr>
              <a:spcBef>
                <a:spcPts val="300"/>
              </a:spcBef>
            </a:pPr>
            <a:endParaRPr lang="en-US" altLang="zh-TW" sz="2000" dirty="0"/>
          </a:p>
          <a:p>
            <a:pPr>
              <a:spcBef>
                <a:spcPts val="300"/>
              </a:spcBef>
            </a:pPr>
            <a:endParaRPr lang="en-US" altLang="zh-TW" sz="2000" dirty="0"/>
          </a:p>
          <a:p>
            <a:pPr>
              <a:spcBef>
                <a:spcPts val="300"/>
              </a:spcBef>
            </a:pPr>
            <a:endParaRPr lang="en-US" altLang="zh-TW" sz="2000" dirty="0"/>
          </a:p>
          <a:p>
            <a:pPr>
              <a:spcBef>
                <a:spcPts val="300"/>
              </a:spcBef>
            </a:pPr>
            <a:endParaRPr lang="en-US" altLang="zh-TW" sz="2000" dirty="0"/>
          </a:p>
          <a:p>
            <a:pPr>
              <a:spcBef>
                <a:spcPts val="300"/>
              </a:spcBef>
              <a:buClr>
                <a:srgbClr val="000066"/>
              </a:buClr>
            </a:pPr>
            <a:r>
              <a:rPr lang="en-US" altLang="zh-TW" sz="2200" dirty="0">
                <a:solidFill>
                  <a:srgbClr val="FF0000"/>
                </a:solidFill>
              </a:rPr>
              <a:t>Event-based simulation</a:t>
            </a:r>
          </a:p>
          <a:p>
            <a:pPr lvl="1">
              <a:spcBef>
                <a:spcPts val="300"/>
              </a:spcBef>
              <a:buClr>
                <a:srgbClr val="000066"/>
              </a:buClr>
            </a:pPr>
            <a:r>
              <a:rPr lang="en-US" altLang="zh-TW" dirty="0"/>
              <a:t>They simulate only those elements that might cause a change in circuit state.  </a:t>
            </a:r>
            <a:endParaRPr lang="en-US" altLang="zh-TW" sz="1800" dirty="0"/>
          </a:p>
          <a:p>
            <a:pPr>
              <a:spcBef>
                <a:spcPts val="300"/>
              </a:spcBef>
            </a:pPr>
            <a:r>
              <a:rPr lang="en-US" altLang="zh-TW" sz="1800" dirty="0"/>
              <a:t>The simulator creates the initial queues upon compiling the data structures</a:t>
            </a:r>
          </a:p>
          <a:p>
            <a:pPr>
              <a:spcBef>
                <a:spcPts val="300"/>
              </a:spcBef>
            </a:pPr>
            <a:r>
              <a:rPr lang="en-US" altLang="zh-TW" sz="1800" dirty="0"/>
              <a:t>Time advances only after every event scheduled for that time is processed</a:t>
            </a:r>
          </a:p>
          <a:p>
            <a:pPr>
              <a:spcBef>
                <a:spcPts val="300"/>
              </a:spcBef>
            </a:pPr>
            <a:r>
              <a:rPr lang="en-US" altLang="zh-TW" sz="1800" dirty="0"/>
              <a:t>The time wheel </a:t>
            </a:r>
            <a:r>
              <a:rPr lang="en-US" altLang="zh-TW" sz="1800" u="sng" dirty="0"/>
              <a:t>can only go forward</a:t>
            </a:r>
          </a:p>
          <a:p>
            <a:pPr>
              <a:spcBef>
                <a:spcPts val="300"/>
              </a:spcBef>
            </a:pPr>
            <a:r>
              <a:rPr lang="en-US" altLang="zh-TW" sz="1800" dirty="0"/>
              <a:t>Simulation events that occur in the same </a:t>
            </a:r>
            <a:r>
              <a:rPr lang="en-US" altLang="zh-TW" sz="1800" dirty="0" err="1"/>
              <a:t>timeslice</a:t>
            </a:r>
            <a:r>
              <a:rPr lang="en-US" altLang="zh-TW" sz="1800" dirty="0"/>
              <a:t> would be </a:t>
            </a:r>
            <a:r>
              <a:rPr lang="en-US" altLang="zh-TW" sz="1800" u="sng" dirty="0">
                <a:solidFill>
                  <a:srgbClr val="FF0000"/>
                </a:solidFill>
              </a:rPr>
              <a:t>concurrent</a:t>
            </a:r>
            <a:r>
              <a:rPr lang="en-US" altLang="zh-TW" sz="1800" dirty="0"/>
              <a:t> in hardware.</a:t>
            </a:r>
          </a:p>
        </p:txBody>
      </p:sp>
      <p:sp>
        <p:nvSpPr>
          <p:cNvPr id="527362" name="Rectangle 2"/>
          <p:cNvSpPr>
            <a:spLocks noGrp="1" noChangeArrowheads="1"/>
          </p:cNvSpPr>
          <p:nvPr>
            <p:ph type="title"/>
          </p:nvPr>
        </p:nvSpPr>
        <p:spPr/>
        <p:txBody>
          <a:bodyPr>
            <a:noAutofit/>
          </a:bodyPr>
          <a:lstStyle/>
          <a:p>
            <a:r>
              <a:rPr lang="en-US" altLang="zh-TW" sz="3600" dirty="0"/>
              <a:t>The Time Wheel in Event-Based Simulation</a:t>
            </a:r>
            <a:r>
              <a:rPr lang="zh-TW" altLang="en-US" sz="3600" dirty="0"/>
              <a:t> </a:t>
            </a:r>
            <a:r>
              <a:rPr lang="en-US" altLang="zh-TW" sz="3600" dirty="0"/>
              <a:t>(1/2)</a:t>
            </a:r>
          </a:p>
        </p:txBody>
      </p:sp>
      <p:sp>
        <p:nvSpPr>
          <p:cNvPr id="7" name="投影片編號版面配置區 5"/>
          <p:cNvSpPr>
            <a:spLocks noGrp="1"/>
          </p:cNvSpPr>
          <p:nvPr>
            <p:ph type="sldNum" sz="quarter" idx="12"/>
          </p:nvPr>
        </p:nvSpPr>
        <p:spPr/>
        <p:txBody>
          <a:bodyPr/>
          <a:lstStyle/>
          <a:p>
            <a:fld id="{EABD3E46-A2FB-4581-9769-6176D9AC50E8}" type="slidenum">
              <a:rPr lang="en-US" altLang="zh-TW"/>
              <a:pPr/>
              <a:t>55</a:t>
            </a:fld>
            <a:endParaRPr lang="en-US" altLang="zh-TW"/>
          </a:p>
        </p:txBody>
      </p:sp>
      <p:pic>
        <p:nvPicPr>
          <p:cNvPr id="527364" name="Picture 4"/>
          <p:cNvPicPr>
            <a:picLocks noChangeAspect="1" noChangeArrowheads="1"/>
          </p:cNvPicPr>
          <p:nvPr/>
        </p:nvPicPr>
        <p:blipFill>
          <a:blip r:embed="rId3" cstate="print"/>
          <a:srcRect/>
          <a:stretch>
            <a:fillRect/>
          </a:stretch>
        </p:blipFill>
        <p:spPr bwMode="auto">
          <a:xfrm>
            <a:off x="3751214" y="1269108"/>
            <a:ext cx="5945187" cy="2663949"/>
          </a:xfrm>
          <a:prstGeom prst="rect">
            <a:avLst/>
          </a:prstGeom>
          <a:noFill/>
          <a:ln w="25400" algn="ctr">
            <a:noFill/>
            <a:miter lim="800000"/>
            <a:headEnd/>
            <a:tailEnd/>
          </a:ln>
          <a:effectLst/>
        </p:spPr>
      </p:pic>
      <p:sp>
        <p:nvSpPr>
          <p:cNvPr id="527365" name="Text Box 5"/>
          <p:cNvSpPr txBox="1">
            <a:spLocks noChangeArrowheads="1"/>
          </p:cNvSpPr>
          <p:nvPr/>
        </p:nvSpPr>
        <p:spPr bwMode="auto">
          <a:xfrm>
            <a:off x="1631951" y="1844826"/>
            <a:ext cx="2735263" cy="584775"/>
          </a:xfrm>
          <a:prstGeom prst="rect">
            <a:avLst/>
          </a:prstGeom>
          <a:solidFill>
            <a:srgbClr val="FFFF00"/>
          </a:solidFill>
          <a:ln w="25400" algn="ctr">
            <a:noFill/>
            <a:miter lim="800000"/>
            <a:headEnd/>
            <a:tailEnd/>
          </a:ln>
          <a:effectLst/>
        </p:spPr>
        <p:txBody>
          <a:bodyPr>
            <a:spAutoFit/>
          </a:bodyPr>
          <a:lstStyle/>
          <a:p>
            <a:pPr algn="l">
              <a:spcBef>
                <a:spcPct val="50000"/>
              </a:spcBef>
            </a:pPr>
            <a:r>
              <a:rPr lang="en-US" altLang="zh-TW" sz="1600" dirty="0">
                <a:ea typeface="標楷體" pitchFamily="65" charset="-120"/>
              </a:rPr>
              <a:t>More one event at each time stamp</a:t>
            </a:r>
            <a:endParaRPr lang="zh-TW" altLang="en-US" sz="1600" dirty="0">
              <a:ea typeface="標楷體" pitchFamily="65" charset="-120"/>
            </a:endParaRPr>
          </a:p>
        </p:txBody>
      </p:sp>
    </p:spTree>
    <p:extLst>
      <p:ext uri="{BB962C8B-B14F-4D97-AF65-F5344CB8AC3E}">
        <p14:creationId xmlns:p14="http://schemas.microsoft.com/office/powerpoint/2010/main" val="31893006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736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736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7363">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736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vert="horz" wrap="square" lIns="91440" tIns="45720" rIns="91440" bIns="45720" numCol="1" rtlCol="0" anchor="ctr" anchorCtr="0" compatLnSpc="1">
            <a:prstTxWarp prst="textNoShape">
              <a:avLst/>
            </a:prstTxWarp>
            <a:noAutofit/>
          </a:bodyPr>
          <a:lstStyle/>
          <a:p>
            <a:r>
              <a:rPr lang="en-US" altLang="zh-TW" sz="3600" dirty="0"/>
              <a:t>The Time Wheel in Event-Based Simulation</a:t>
            </a:r>
            <a:r>
              <a:rPr lang="zh-TW" altLang="en-US" sz="3600" dirty="0"/>
              <a:t> </a:t>
            </a:r>
            <a:r>
              <a:rPr lang="en-US" altLang="zh-TW" sz="3600" dirty="0"/>
              <a:t>(2/2)</a:t>
            </a:r>
            <a:endParaRPr lang="zh-TW" altLang="en-US" sz="3600" dirty="0"/>
          </a:p>
        </p:txBody>
      </p:sp>
      <p:sp>
        <p:nvSpPr>
          <p:cNvPr id="4" name="投影片編號版面配置區 3"/>
          <p:cNvSpPr>
            <a:spLocks noGrp="1"/>
          </p:cNvSpPr>
          <p:nvPr>
            <p:ph type="sldNum" sz="quarter" idx="12"/>
          </p:nvPr>
        </p:nvSpPr>
        <p:spPr/>
        <p:txBody>
          <a:bodyPr/>
          <a:lstStyle/>
          <a:p>
            <a:fld id="{F8DA664E-8A0E-4595-B90C-C3432E52D5CB}" type="slidenum">
              <a:rPr lang="en-US" altLang="zh-TW" smtClean="0"/>
              <a:pPr/>
              <a:t>56</a:t>
            </a:fld>
            <a:endParaRPr lang="en-US" altLang="zh-TW"/>
          </a:p>
        </p:txBody>
      </p:sp>
      <p:pic>
        <p:nvPicPr>
          <p:cNvPr id="3486722" name="Picture 2"/>
          <p:cNvPicPr>
            <a:picLocks noChangeAspect="1" noChangeArrowheads="1"/>
          </p:cNvPicPr>
          <p:nvPr/>
        </p:nvPicPr>
        <p:blipFill>
          <a:blip r:embed="rId2" cstate="print"/>
          <a:srcRect t="13652"/>
          <a:stretch>
            <a:fillRect/>
          </a:stretch>
        </p:blipFill>
        <p:spPr bwMode="auto">
          <a:xfrm>
            <a:off x="2468626" y="1340768"/>
            <a:ext cx="7371790" cy="4824536"/>
          </a:xfrm>
          <a:prstGeom prst="rect">
            <a:avLst/>
          </a:prstGeom>
          <a:noFill/>
          <a:ln w="9525">
            <a:noFill/>
            <a:miter lim="800000"/>
            <a:headEnd/>
            <a:tailEnd/>
          </a:ln>
        </p:spPr>
      </p:pic>
      <p:sp>
        <p:nvSpPr>
          <p:cNvPr id="6" name="文字方塊 5"/>
          <p:cNvSpPr txBox="1"/>
          <p:nvPr/>
        </p:nvSpPr>
        <p:spPr>
          <a:xfrm>
            <a:off x="5591944" y="6207696"/>
            <a:ext cx="4968552" cy="461665"/>
          </a:xfrm>
          <a:prstGeom prst="rect">
            <a:avLst/>
          </a:prstGeom>
          <a:noFill/>
        </p:spPr>
        <p:txBody>
          <a:bodyPr wrap="square" rtlCol="0">
            <a:spAutoFit/>
          </a:bodyPr>
          <a:lstStyle/>
          <a:p>
            <a:r>
              <a:rPr lang="en-US" altLang="zh-TW" sz="1200" i="1" dirty="0"/>
              <a:t>Digital System Designs and Practices Using </a:t>
            </a:r>
            <a:r>
              <a:rPr lang="en-US" altLang="zh-TW" sz="1200" i="1" dirty="0" err="1"/>
              <a:t>Verilog</a:t>
            </a:r>
            <a:r>
              <a:rPr lang="en-US" altLang="zh-TW" sz="1200" i="1" dirty="0"/>
              <a:t> HDL and FPGAs, John Wiley</a:t>
            </a:r>
            <a:endParaRPr lang="zh-TW" altLang="en-US" sz="1200" dirty="0"/>
          </a:p>
        </p:txBody>
      </p:sp>
    </p:spTree>
    <p:extLst>
      <p:ext uri="{BB962C8B-B14F-4D97-AF65-F5344CB8AC3E}">
        <p14:creationId xmlns:p14="http://schemas.microsoft.com/office/powerpoint/2010/main" val="3447694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5" name="Rectangle 3"/>
          <p:cNvSpPr>
            <a:spLocks noGrp="1" noChangeArrowheads="1"/>
          </p:cNvSpPr>
          <p:nvPr>
            <p:ph idx="1"/>
          </p:nvPr>
        </p:nvSpPr>
        <p:spPr/>
        <p:txBody>
          <a:bodyPr/>
          <a:lstStyle/>
          <a:p>
            <a:r>
              <a:rPr lang="en-US" altLang="zh-TW" sz="2000" dirty="0"/>
              <a:t>The </a:t>
            </a:r>
            <a:r>
              <a:rPr lang="en-US" altLang="zh-TW" sz="2000" b="1" dirty="0">
                <a:solidFill>
                  <a:srgbClr val="FF0000"/>
                </a:solidFill>
              </a:rPr>
              <a:t>`timescale</a:t>
            </a:r>
            <a:r>
              <a:rPr lang="en-US" altLang="zh-TW" sz="2000" dirty="0"/>
              <a:t> compiler directive declares the </a:t>
            </a:r>
            <a:r>
              <a:rPr lang="en-US" altLang="zh-TW" sz="2000" u="sng" dirty="0">
                <a:solidFill>
                  <a:srgbClr val="339933"/>
                </a:solidFill>
              </a:rPr>
              <a:t>time unit</a:t>
            </a:r>
            <a:r>
              <a:rPr lang="en-US" altLang="zh-TW" sz="2000" dirty="0"/>
              <a:t> and its </a:t>
            </a:r>
            <a:r>
              <a:rPr lang="en-US" altLang="zh-TW" sz="2000" u="sng" dirty="0">
                <a:solidFill>
                  <a:srgbClr val="339933"/>
                </a:solidFill>
              </a:rPr>
              <a:t>precision</a:t>
            </a:r>
            <a:r>
              <a:rPr lang="en-US" altLang="zh-TW" sz="2000" dirty="0"/>
              <a:t>.</a:t>
            </a:r>
          </a:p>
          <a:p>
            <a:pPr>
              <a:buFont typeface="Wingdings 2" pitchFamily="18" charset="2"/>
              <a:buNone/>
            </a:pPr>
            <a:r>
              <a:rPr lang="en-US" altLang="zh-TW" sz="2000" dirty="0"/>
              <a:t>		</a:t>
            </a:r>
            <a:r>
              <a:rPr lang="en-US" altLang="zh-TW" sz="2000" b="1" i="1" dirty="0"/>
              <a:t>`timescale &lt;</a:t>
            </a:r>
            <a:r>
              <a:rPr lang="en-US" altLang="zh-TW" sz="2000" b="1" i="1" dirty="0" err="1"/>
              <a:t>time_</a:t>
            </a:r>
            <a:r>
              <a:rPr lang="en-US" altLang="zh-TW" sz="2000" b="1" i="1" dirty="0" err="1">
                <a:solidFill>
                  <a:srgbClr val="0000FF"/>
                </a:solidFill>
              </a:rPr>
              <a:t>unit</a:t>
            </a:r>
            <a:r>
              <a:rPr lang="en-US" altLang="zh-TW" sz="2000" b="1" i="1" dirty="0"/>
              <a:t>&gt; / &lt;</a:t>
            </a:r>
            <a:r>
              <a:rPr lang="en-US" altLang="zh-TW" sz="2000" b="1" i="1" dirty="0" err="1"/>
              <a:t>time_</a:t>
            </a:r>
            <a:r>
              <a:rPr lang="en-US" altLang="zh-TW" sz="2000" b="1" i="1" dirty="0" err="1">
                <a:solidFill>
                  <a:srgbClr val="0000FF"/>
                </a:solidFill>
              </a:rPr>
              <a:t>precision</a:t>
            </a:r>
            <a:r>
              <a:rPr lang="en-US" altLang="zh-TW" sz="2000" b="1" i="1" dirty="0"/>
              <a:t>&gt;</a:t>
            </a:r>
          </a:p>
          <a:p>
            <a:pPr lvl="1"/>
            <a:r>
              <a:rPr lang="en-US" altLang="zh-TW" sz="1800" dirty="0"/>
              <a:t>&lt;</a:t>
            </a:r>
            <a:r>
              <a:rPr lang="en-US" altLang="zh-TW" sz="1800" dirty="0" err="1"/>
              <a:t>time_unit</a:t>
            </a:r>
            <a:r>
              <a:rPr lang="en-US" altLang="zh-TW" sz="1800" dirty="0"/>
              <a:t>&gt; specifies the units of </a:t>
            </a:r>
            <a:r>
              <a:rPr lang="en-US" altLang="zh-TW" sz="1800" dirty="0">
                <a:solidFill>
                  <a:srgbClr val="FF0000"/>
                </a:solidFill>
              </a:rPr>
              <a:t>measurement </a:t>
            </a:r>
            <a:r>
              <a:rPr lang="en-US" altLang="zh-TW" sz="1800" dirty="0"/>
              <a:t>for delays and time.</a:t>
            </a:r>
          </a:p>
          <a:p>
            <a:pPr lvl="1"/>
            <a:r>
              <a:rPr lang="en-US" altLang="zh-TW" sz="1800" dirty="0"/>
              <a:t>&lt;</a:t>
            </a:r>
            <a:r>
              <a:rPr lang="en-US" altLang="zh-TW" sz="1800" dirty="0" err="1"/>
              <a:t>time_precision</a:t>
            </a:r>
            <a:r>
              <a:rPr lang="en-US" altLang="zh-TW" sz="1800" dirty="0"/>
              <a:t>&gt; tells the simulator how to </a:t>
            </a:r>
            <a:r>
              <a:rPr lang="en-US" altLang="zh-TW" sz="1800" dirty="0">
                <a:solidFill>
                  <a:srgbClr val="FF0000"/>
                </a:solidFill>
              </a:rPr>
              <a:t>round </a:t>
            </a:r>
            <a:r>
              <a:rPr lang="en-US" altLang="zh-TW" sz="1800" dirty="0"/>
              <a:t>delay values before using them in simulation.</a:t>
            </a:r>
          </a:p>
          <a:p>
            <a:r>
              <a:rPr lang="en-US" altLang="zh-TW" sz="2000" dirty="0"/>
              <a:t>The </a:t>
            </a:r>
            <a:r>
              <a:rPr lang="en-US" altLang="zh-TW" sz="2000" i="1" dirty="0" err="1"/>
              <a:t>time_precision</a:t>
            </a:r>
            <a:r>
              <a:rPr lang="en-US" altLang="zh-TW" sz="2000" i="1" dirty="0"/>
              <a:t> </a:t>
            </a:r>
            <a:r>
              <a:rPr lang="en-US" altLang="zh-TW" sz="2000" dirty="0"/>
              <a:t>must be at least as precise as the </a:t>
            </a:r>
            <a:r>
              <a:rPr lang="en-US" altLang="zh-TW" sz="2000" i="1" dirty="0" err="1"/>
              <a:t>time_unit</a:t>
            </a:r>
            <a:r>
              <a:rPr lang="en-US" altLang="zh-TW" sz="2000" dirty="0"/>
              <a:t>. </a:t>
            </a:r>
          </a:p>
          <a:p>
            <a:r>
              <a:rPr lang="en-US" altLang="zh-TW" sz="2000" dirty="0"/>
              <a:t>The </a:t>
            </a:r>
            <a:r>
              <a:rPr lang="en-US" altLang="zh-TW" sz="2000" i="1" dirty="0" err="1"/>
              <a:t>time_precision</a:t>
            </a:r>
            <a:r>
              <a:rPr lang="en-US" altLang="zh-TW" sz="2000" i="1" dirty="0"/>
              <a:t> </a:t>
            </a:r>
            <a:r>
              <a:rPr lang="en-US" altLang="zh-TW" sz="2000" dirty="0"/>
              <a:t>and </a:t>
            </a:r>
            <a:r>
              <a:rPr lang="en-US" altLang="zh-TW" sz="2000" i="1" dirty="0" err="1"/>
              <a:t>time_unit</a:t>
            </a:r>
            <a:r>
              <a:rPr lang="en-US" altLang="zh-TW" sz="2000" i="1" dirty="0"/>
              <a:t> </a:t>
            </a:r>
            <a:r>
              <a:rPr lang="en-US" altLang="zh-TW" sz="2000" dirty="0"/>
              <a:t>both consist of an integer and a character string representing the magnitude and the unit, respectively.</a:t>
            </a:r>
          </a:p>
          <a:p>
            <a:pPr lvl="1"/>
            <a:r>
              <a:rPr lang="en-US" altLang="zh-TW" sz="1800" dirty="0"/>
              <a:t>The valid </a:t>
            </a:r>
            <a:r>
              <a:rPr lang="en-US" altLang="zh-TW" sz="1800" u="sng" dirty="0"/>
              <a:t>integers</a:t>
            </a:r>
            <a:r>
              <a:rPr lang="en-US" altLang="zh-TW" sz="1800" dirty="0"/>
              <a:t> are 1, 10, and 100.</a:t>
            </a:r>
          </a:p>
          <a:p>
            <a:pPr lvl="1"/>
            <a:r>
              <a:rPr lang="en-US" altLang="zh-TW" sz="1800" dirty="0"/>
              <a:t>The valid </a:t>
            </a:r>
            <a:r>
              <a:rPr lang="en-US" altLang="zh-TW" sz="1800" u="sng" dirty="0"/>
              <a:t>unit strings</a:t>
            </a:r>
            <a:r>
              <a:rPr lang="en-US" altLang="zh-TW" sz="1800" dirty="0"/>
              <a:t> are s(second), ms(millisecond), ns(nanosecond), us(microsecond), </a:t>
            </a:r>
            <a:r>
              <a:rPr lang="en-US" altLang="zh-TW" sz="1800" dirty="0" err="1"/>
              <a:t>ps</a:t>
            </a:r>
            <a:r>
              <a:rPr lang="en-US" altLang="zh-TW" sz="1800" dirty="0"/>
              <a:t>(</a:t>
            </a:r>
            <a:r>
              <a:rPr lang="en-US" altLang="zh-TW" sz="1800" dirty="0" err="1"/>
              <a:t>picosecond</a:t>
            </a:r>
            <a:r>
              <a:rPr lang="en-US" altLang="zh-TW" sz="1800" dirty="0"/>
              <a:t>), and </a:t>
            </a:r>
            <a:r>
              <a:rPr lang="en-US" altLang="zh-TW" sz="1800" dirty="0" err="1"/>
              <a:t>fs</a:t>
            </a:r>
            <a:r>
              <a:rPr lang="en-US" altLang="zh-TW" sz="1800" dirty="0"/>
              <a:t>(</a:t>
            </a:r>
            <a:r>
              <a:rPr lang="en-US" altLang="zh-TW" sz="1800" dirty="0" err="1"/>
              <a:t>femtosecond</a:t>
            </a:r>
            <a:r>
              <a:rPr lang="en-US" altLang="zh-TW" sz="1800" dirty="0"/>
              <a:t>).</a:t>
            </a:r>
          </a:p>
          <a:p>
            <a:pPr lvl="1"/>
            <a:r>
              <a:rPr lang="en-US" altLang="zh-TW" sz="1800" dirty="0"/>
              <a:t>Any combination of these is allowed.</a:t>
            </a:r>
          </a:p>
          <a:p>
            <a:r>
              <a:rPr lang="en-US" altLang="zh-TW" sz="1600" dirty="0"/>
              <a:t>A </a:t>
            </a:r>
            <a:r>
              <a:rPr lang="en-US" altLang="zh-TW" sz="1600" b="1" i="1" dirty="0"/>
              <a:t>`timescale</a:t>
            </a:r>
            <a:r>
              <a:rPr lang="en-US" altLang="zh-TW" sz="1600" dirty="0"/>
              <a:t> compiler directive applies to all module definitions that follow it in the source description until the compiler reads another </a:t>
            </a:r>
            <a:r>
              <a:rPr lang="en-US" altLang="zh-TW" sz="1600" b="1" i="1" dirty="0"/>
              <a:t>`timescale</a:t>
            </a:r>
            <a:r>
              <a:rPr lang="en-US" altLang="zh-TW" sz="1600" dirty="0"/>
              <a:t> compiler directive. It is recommended that </a:t>
            </a:r>
            <a:r>
              <a:rPr lang="en-US" altLang="zh-TW" sz="1600" b="1" dirty="0">
                <a:solidFill>
                  <a:srgbClr val="FF00FF"/>
                </a:solidFill>
              </a:rPr>
              <a:t>the only one `timescale compiler directive declared in top module of your design.</a:t>
            </a:r>
          </a:p>
        </p:txBody>
      </p:sp>
      <p:sp>
        <p:nvSpPr>
          <p:cNvPr id="586754" name="Rectangle 2"/>
          <p:cNvSpPr>
            <a:spLocks noGrp="1" noChangeArrowheads="1"/>
          </p:cNvSpPr>
          <p:nvPr>
            <p:ph type="title"/>
          </p:nvPr>
        </p:nvSpPr>
        <p:spPr/>
        <p:txBody>
          <a:bodyPr>
            <a:normAutofit/>
          </a:bodyPr>
          <a:lstStyle/>
          <a:p>
            <a:r>
              <a:rPr lang="en-US" altLang="zh-TW" dirty="0"/>
              <a:t>Compiler Directive: `timescale (1/2)</a:t>
            </a:r>
          </a:p>
        </p:txBody>
      </p:sp>
      <p:sp>
        <p:nvSpPr>
          <p:cNvPr id="5" name="投影片編號版面配置區 5"/>
          <p:cNvSpPr>
            <a:spLocks noGrp="1"/>
          </p:cNvSpPr>
          <p:nvPr>
            <p:ph type="sldNum" sz="quarter" idx="12"/>
          </p:nvPr>
        </p:nvSpPr>
        <p:spPr/>
        <p:txBody>
          <a:bodyPr/>
          <a:lstStyle/>
          <a:p>
            <a:fld id="{441634BE-348E-4727-A284-A827947FA1EA}" type="slidenum">
              <a:rPr lang="en-US" altLang="zh-TW"/>
              <a:pPr/>
              <a:t>57</a:t>
            </a:fld>
            <a:endParaRPr lang="en-US" altLang="zh-TW"/>
          </a:p>
        </p:txBody>
      </p:sp>
      <p:sp>
        <p:nvSpPr>
          <p:cNvPr id="6" name="文字方塊 5">
            <a:extLst>
              <a:ext uri="{FF2B5EF4-FFF2-40B4-BE49-F238E27FC236}">
                <a16:creationId xmlns:a16="http://schemas.microsoft.com/office/drawing/2014/main" id="{B9CF48D0-35BB-EC1C-A2FA-6D1E4C4FBDA8}"/>
              </a:ext>
            </a:extLst>
          </p:cNvPr>
          <p:cNvSpPr txBox="1"/>
          <p:nvPr/>
        </p:nvSpPr>
        <p:spPr>
          <a:xfrm>
            <a:off x="9165704" y="1052736"/>
            <a:ext cx="3024336" cy="369332"/>
          </a:xfrm>
          <a:prstGeom prst="rect">
            <a:avLst/>
          </a:prstGeom>
          <a:noFill/>
        </p:spPr>
        <p:txBody>
          <a:bodyPr wrap="square">
            <a:spAutoFit/>
          </a:bodyPr>
          <a:lstStyle/>
          <a:p>
            <a:r>
              <a:rPr kumimoji="0" lang="en-US" altLang="zh-TW" sz="1600" b="1" i="0" u="none" strike="noStrike" kern="1200" cap="none" spc="0" normalizeH="0" baseline="0" noProof="0" dirty="0">
                <a:ln>
                  <a:noFill/>
                </a:ln>
                <a:solidFill>
                  <a:srgbClr val="FF0000"/>
                </a:solidFill>
                <a:effectLst/>
                <a:uLnTx/>
                <a:uFillTx/>
                <a:latin typeface="Courier New" pitchFamily="49" charset="0"/>
                <a:ea typeface="新細明體" panose="02020500000000000000" pitchFamily="18" charset="-120"/>
                <a:cs typeface="+mn-cs"/>
              </a:rPr>
              <a:t>`</a:t>
            </a:r>
            <a:r>
              <a:rPr kumimoji="0" lang="en-US" altLang="zh-TW" b="1" i="0" u="none" strike="noStrike" kern="1200" cap="none" spc="0" normalizeH="0" baseline="0" noProof="0" dirty="0" err="1">
                <a:ln>
                  <a:noFill/>
                </a:ln>
                <a:solidFill>
                  <a:srgbClr val="FF0000"/>
                </a:solidFill>
                <a:effectLst/>
                <a:uLnTx/>
                <a:uFillTx/>
                <a:latin typeface="Courier New" pitchFamily="49" charset="0"/>
                <a:ea typeface="新細明體" panose="02020500000000000000" pitchFamily="18" charset="-120"/>
                <a:cs typeface="+mn-cs"/>
              </a:rPr>
              <a:t>timesale</a:t>
            </a:r>
            <a:r>
              <a:rPr kumimoji="0" lang="en-US" altLang="zh-TW" b="1" i="0" u="none" strike="noStrike" kern="1200" cap="none" spc="0" normalizeH="0" baseline="0" noProof="0" dirty="0">
                <a:ln>
                  <a:noFill/>
                </a:ln>
                <a:solidFill>
                  <a:srgbClr val="FF0000"/>
                </a:solidFill>
                <a:effectLst/>
                <a:uLnTx/>
                <a:uFillTx/>
                <a:latin typeface="Courier New" pitchFamily="49" charset="0"/>
                <a:ea typeface="新細明體" panose="02020500000000000000" pitchFamily="18" charset="-120"/>
                <a:cs typeface="+mn-cs"/>
              </a:rPr>
              <a:t> 1ns/10ps</a:t>
            </a:r>
            <a:endParaRPr lang="en-US" dirty="0"/>
          </a:p>
        </p:txBody>
      </p:sp>
    </p:spTree>
    <p:extLst>
      <p:ext uri="{BB962C8B-B14F-4D97-AF65-F5344CB8AC3E}">
        <p14:creationId xmlns:p14="http://schemas.microsoft.com/office/powerpoint/2010/main" val="29781446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67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67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675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675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8675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675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675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675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867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投影片編號版面配置區 6"/>
          <p:cNvSpPr>
            <a:spLocks noGrp="1"/>
          </p:cNvSpPr>
          <p:nvPr>
            <p:ph type="sldNum" sz="quarter" idx="12"/>
          </p:nvPr>
        </p:nvSpPr>
        <p:spPr/>
        <p:txBody>
          <a:bodyPr>
            <a:normAutofit fontScale="92500" lnSpcReduction="10000"/>
          </a:bodyPr>
          <a:lstStyle/>
          <a:p>
            <a:fld id="{8751E575-5BA3-4963-BB32-E7B4EC59560F}" type="slidenum">
              <a:rPr lang="en-US" altLang="zh-TW"/>
              <a:pPr/>
              <a:t>58</a:t>
            </a:fld>
            <a:endParaRPr lang="en-US" altLang="zh-TW"/>
          </a:p>
        </p:txBody>
      </p:sp>
      <p:sp>
        <p:nvSpPr>
          <p:cNvPr id="1299459" name="Rectangle 3"/>
          <p:cNvSpPr>
            <a:spLocks noGrp="1" noChangeArrowheads="1"/>
          </p:cNvSpPr>
          <p:nvPr>
            <p:ph type="body" sz="half" idx="4294967295"/>
          </p:nvPr>
        </p:nvSpPr>
        <p:spPr>
          <a:xfrm>
            <a:off x="1919289" y="1268761"/>
            <a:ext cx="8497887" cy="5255865"/>
          </a:xfrm>
        </p:spPr>
        <p:txBody>
          <a:bodyPr/>
          <a:lstStyle/>
          <a:p>
            <a:r>
              <a:rPr lang="en-US" altLang="zh-TW" sz="2000" dirty="0"/>
              <a:t>The </a:t>
            </a:r>
            <a:r>
              <a:rPr lang="en-US" altLang="zh-TW" sz="2000" i="1" dirty="0"/>
              <a:t>`timescale</a:t>
            </a:r>
            <a:r>
              <a:rPr lang="en-US" altLang="zh-TW" sz="2000" dirty="0"/>
              <a:t> compiler directive must appear </a:t>
            </a:r>
            <a:r>
              <a:rPr lang="en-US" altLang="zh-TW" sz="2000" b="1" dirty="0">
                <a:solidFill>
                  <a:srgbClr val="FF0000"/>
                </a:solidFill>
              </a:rPr>
              <a:t>before</a:t>
            </a:r>
            <a:r>
              <a:rPr lang="en-US" altLang="zh-TW" sz="2000" b="1" dirty="0"/>
              <a:t> </a:t>
            </a:r>
            <a:r>
              <a:rPr lang="en-US" altLang="zh-TW" sz="2000" dirty="0"/>
              <a:t>a module boundary.</a:t>
            </a:r>
          </a:p>
          <a:p>
            <a:endParaRPr lang="en-US" altLang="zh-TW" sz="2000" dirty="0"/>
          </a:p>
        </p:txBody>
      </p:sp>
      <p:graphicFrame>
        <p:nvGraphicFramePr>
          <p:cNvPr id="1299516" name="Group 60"/>
          <p:cNvGraphicFramePr>
            <a:graphicFrameLocks noGrp="1"/>
          </p:cNvGraphicFramePr>
          <p:nvPr/>
        </p:nvGraphicFramePr>
        <p:xfrm>
          <a:off x="2063750" y="2131714"/>
          <a:ext cx="4895850" cy="2674558"/>
        </p:xfrm>
        <a:graphic>
          <a:graphicData uri="http://schemas.openxmlformats.org/drawingml/2006/table">
            <a:tbl>
              <a:tblPr/>
              <a:tblGrid>
                <a:gridCol w="1919288">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249362">
                  <a:extLst>
                    <a:ext uri="{9D8B030D-6E8A-4147-A177-3AD203B41FA5}">
                      <a16:colId xmlns:a16="http://schemas.microsoft.com/office/drawing/2014/main" val="20002"/>
                    </a:ext>
                  </a:extLst>
                </a:gridCol>
              </a:tblGrid>
              <a:tr h="684213">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Unit / Precision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Delay Specification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Time </a:t>
                      </a:r>
                    </a:p>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Delayed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10ns / 1ns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70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10ns / 1ns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#7.748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77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10ns / 1ns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#6.17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62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10ns / 100ps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#7.748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77.5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5288">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1ns / 100ps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a:ln>
                            <a:noFill/>
                          </a:ln>
                          <a:solidFill>
                            <a:srgbClr val="000066"/>
                          </a:solidFill>
                          <a:effectLst/>
                          <a:latin typeface="Arial" charset="0"/>
                          <a:ea typeface="新細明體" pitchFamily="18" charset="-120"/>
                        </a:rPr>
                        <a:t>#5.22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800" b="0" i="0" u="none" strike="noStrike" cap="none" normalizeH="0" baseline="0" dirty="0">
                          <a:ln>
                            <a:noFill/>
                          </a:ln>
                          <a:solidFill>
                            <a:srgbClr val="000066"/>
                          </a:solidFill>
                          <a:effectLst/>
                          <a:latin typeface="Arial" charset="0"/>
                          <a:ea typeface="新細明體" pitchFamily="18" charset="-120"/>
                        </a:rPr>
                        <a:t>5.2 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299482" name="Text Box 26"/>
          <p:cNvSpPr txBox="1">
            <a:spLocks noChangeArrowheads="1"/>
          </p:cNvSpPr>
          <p:nvPr/>
        </p:nvSpPr>
        <p:spPr bwMode="auto">
          <a:xfrm>
            <a:off x="2135189" y="4868565"/>
            <a:ext cx="1800225" cy="544765"/>
          </a:xfrm>
          <a:prstGeom prst="rect">
            <a:avLst/>
          </a:prstGeom>
          <a:noFill/>
          <a:ln w="25400" algn="ctr">
            <a:noFill/>
            <a:miter lim="800000"/>
            <a:headEnd/>
            <a:tailEnd/>
          </a:ln>
          <a:effectLst/>
        </p:spPr>
        <p:txBody>
          <a:bodyPr>
            <a:spAutoFit/>
          </a:bodyPr>
          <a:lstStyle/>
          <a:p>
            <a:pPr algn="l">
              <a:spcBef>
                <a:spcPct val="10000"/>
              </a:spcBef>
            </a:pPr>
            <a:r>
              <a:rPr lang="en-US" altLang="zh-TW" sz="1400"/>
              <a:t>n: 10</a:t>
            </a:r>
            <a:r>
              <a:rPr lang="en-US" altLang="zh-TW" sz="1400" baseline="30000"/>
              <a:t>-9</a:t>
            </a:r>
          </a:p>
          <a:p>
            <a:pPr algn="l">
              <a:spcBef>
                <a:spcPct val="10000"/>
              </a:spcBef>
            </a:pPr>
            <a:r>
              <a:rPr lang="en-US" altLang="zh-TW" sz="1400"/>
              <a:t>p: 10</a:t>
            </a:r>
            <a:r>
              <a:rPr lang="en-US" altLang="zh-TW" sz="1400" baseline="30000"/>
              <a:t>-12</a:t>
            </a:r>
          </a:p>
        </p:txBody>
      </p:sp>
      <p:sp>
        <p:nvSpPr>
          <p:cNvPr id="1299483" name="Text Box 27"/>
          <p:cNvSpPr txBox="1">
            <a:spLocks noChangeArrowheads="1"/>
          </p:cNvSpPr>
          <p:nvPr/>
        </p:nvSpPr>
        <p:spPr bwMode="auto">
          <a:xfrm>
            <a:off x="7493001" y="2509540"/>
            <a:ext cx="2995613" cy="2536825"/>
          </a:xfrm>
          <a:prstGeom prst="rect">
            <a:avLst/>
          </a:prstGeom>
          <a:noFill/>
          <a:ln w="9525">
            <a:noFill/>
            <a:miter lim="800000"/>
            <a:headEnd/>
            <a:tailEnd/>
          </a:ln>
          <a:effectLst/>
        </p:spPr>
        <p:txBody>
          <a:bodyPr wrap="none">
            <a:spAutoFit/>
          </a:bodyPr>
          <a:lstStyle/>
          <a:p>
            <a:pPr algn="l" eaLnBrk="0" hangingPunct="0"/>
            <a:r>
              <a:rPr lang="en-US" altLang="zh-TW" sz="1600" b="1" dirty="0">
                <a:solidFill>
                  <a:srgbClr val="FF0000"/>
                </a:solidFill>
                <a:latin typeface="Courier New" pitchFamily="49" charset="0"/>
              </a:rPr>
              <a:t>`</a:t>
            </a:r>
            <a:r>
              <a:rPr lang="en-US" altLang="zh-TW" sz="1600" b="1" dirty="0" err="1">
                <a:solidFill>
                  <a:srgbClr val="FF0000"/>
                </a:solidFill>
                <a:latin typeface="Courier New" pitchFamily="49" charset="0"/>
              </a:rPr>
              <a:t>timesale</a:t>
            </a:r>
            <a:r>
              <a:rPr lang="en-US" altLang="zh-TW" sz="1600" b="1" dirty="0">
                <a:solidFill>
                  <a:srgbClr val="FF0000"/>
                </a:solidFill>
                <a:latin typeface="Courier New" pitchFamily="49" charset="0"/>
              </a:rPr>
              <a:t> 1ns/10ps</a:t>
            </a:r>
          </a:p>
          <a:p>
            <a:pPr algn="l" eaLnBrk="0" hangingPunct="0"/>
            <a:r>
              <a:rPr lang="en-US" altLang="zh-TW" sz="1600" b="1" dirty="0">
                <a:solidFill>
                  <a:srgbClr val="000066"/>
                </a:solidFill>
                <a:latin typeface="Courier New" pitchFamily="49" charset="0"/>
              </a:rPr>
              <a:t>module mux2_1 ....</a:t>
            </a:r>
          </a:p>
          <a:p>
            <a:pPr algn="l" eaLnBrk="0" hangingPunct="0"/>
            <a:r>
              <a:rPr lang="en-US" altLang="zh-TW" sz="1600" b="1" dirty="0">
                <a:solidFill>
                  <a:srgbClr val="000066"/>
                </a:solidFill>
                <a:latin typeface="Courier New" pitchFamily="49" charset="0"/>
              </a:rPr>
              <a:t>  ...</a:t>
            </a:r>
          </a:p>
          <a:p>
            <a:pPr algn="l" eaLnBrk="0" hangingPunct="0"/>
            <a:r>
              <a:rPr lang="en-US" altLang="zh-TW" sz="1600" b="1" dirty="0">
                <a:solidFill>
                  <a:srgbClr val="000066"/>
                </a:solidFill>
                <a:latin typeface="Courier New" pitchFamily="49" charset="0"/>
              </a:rPr>
              <a:t>  not #1 (</a:t>
            </a:r>
            <a:r>
              <a:rPr lang="en-US" altLang="zh-TW" sz="1600" b="1" dirty="0" err="1">
                <a:solidFill>
                  <a:srgbClr val="000066"/>
                </a:solidFill>
                <a:latin typeface="Courier New" pitchFamily="49" charset="0"/>
              </a:rPr>
              <a:t>sel</a:t>
            </a:r>
            <a:r>
              <a:rPr lang="en-US" altLang="zh-TW" sz="1600" b="1" dirty="0">
                <a:solidFill>
                  <a:srgbClr val="000066"/>
                </a:solidFill>
                <a:latin typeface="Courier New" pitchFamily="49" charset="0"/>
              </a:rPr>
              <a:t>_, </a:t>
            </a:r>
            <a:r>
              <a:rPr lang="en-US" altLang="zh-TW" sz="1600" b="1" dirty="0" err="1">
                <a:solidFill>
                  <a:srgbClr val="000066"/>
                </a:solidFill>
                <a:latin typeface="Courier New" pitchFamily="49" charset="0"/>
              </a:rPr>
              <a:t>sel</a:t>
            </a:r>
            <a:r>
              <a:rPr lang="en-US" altLang="zh-TW" sz="1600" b="1" dirty="0">
                <a:solidFill>
                  <a:srgbClr val="000066"/>
                </a:solidFill>
                <a:latin typeface="Courier New" pitchFamily="49" charset="0"/>
              </a:rPr>
              <a:t>);</a:t>
            </a:r>
          </a:p>
          <a:p>
            <a:pPr algn="l" eaLnBrk="0" hangingPunct="0"/>
            <a:r>
              <a:rPr lang="en-US" altLang="zh-TW" sz="1600" b="1" dirty="0">
                <a:solidFill>
                  <a:srgbClr val="000066"/>
                </a:solidFill>
                <a:latin typeface="Courier New" pitchFamily="49" charset="0"/>
              </a:rPr>
              <a:t>  and #2 (a1, a, </a:t>
            </a:r>
            <a:r>
              <a:rPr lang="en-US" altLang="zh-TW" sz="1600" b="1" dirty="0" err="1">
                <a:solidFill>
                  <a:srgbClr val="000066"/>
                </a:solidFill>
                <a:latin typeface="Courier New" pitchFamily="49" charset="0"/>
              </a:rPr>
              <a:t>sel</a:t>
            </a:r>
            <a:r>
              <a:rPr lang="en-US" altLang="zh-TW" sz="1600" b="1" dirty="0">
                <a:solidFill>
                  <a:srgbClr val="000066"/>
                </a:solidFill>
                <a:latin typeface="Courier New" pitchFamily="49" charset="0"/>
              </a:rPr>
              <a:t>_);</a:t>
            </a:r>
          </a:p>
          <a:p>
            <a:pPr algn="l" eaLnBrk="0" hangingPunct="0"/>
            <a:r>
              <a:rPr lang="en-US" altLang="zh-TW" sz="1600" b="1" dirty="0">
                <a:solidFill>
                  <a:srgbClr val="000066"/>
                </a:solidFill>
                <a:latin typeface="Courier New" pitchFamily="49" charset="0"/>
              </a:rPr>
              <a:t>  and #2 (b1, b, </a:t>
            </a:r>
            <a:r>
              <a:rPr lang="en-US" altLang="zh-TW" sz="1600" b="1" dirty="0" err="1">
                <a:solidFill>
                  <a:srgbClr val="000066"/>
                </a:solidFill>
                <a:latin typeface="Courier New" pitchFamily="49" charset="0"/>
              </a:rPr>
              <a:t>sel</a:t>
            </a:r>
            <a:r>
              <a:rPr lang="en-US" altLang="zh-TW" sz="1600" b="1" dirty="0">
                <a:solidFill>
                  <a:srgbClr val="000066"/>
                </a:solidFill>
                <a:latin typeface="Courier New" pitchFamily="49" charset="0"/>
              </a:rPr>
              <a:t>);</a:t>
            </a:r>
          </a:p>
          <a:p>
            <a:pPr algn="l" eaLnBrk="0" hangingPunct="0"/>
            <a:r>
              <a:rPr lang="en-US" altLang="zh-TW" sz="1600" b="1" dirty="0">
                <a:solidFill>
                  <a:srgbClr val="000066"/>
                </a:solidFill>
                <a:latin typeface="Courier New" pitchFamily="49" charset="0"/>
              </a:rPr>
              <a:t>  or  #1 (out, a1, b1);</a:t>
            </a:r>
          </a:p>
          <a:p>
            <a:pPr algn="l" eaLnBrk="0" hangingPunct="0"/>
            <a:r>
              <a:rPr lang="en-US" altLang="zh-TW" sz="1600" b="1" dirty="0">
                <a:solidFill>
                  <a:srgbClr val="000066"/>
                </a:solidFill>
                <a:latin typeface="Courier New" pitchFamily="49" charset="0"/>
              </a:rPr>
              <a:t>  ...</a:t>
            </a:r>
          </a:p>
          <a:p>
            <a:pPr algn="l" eaLnBrk="0" hangingPunct="0"/>
            <a:r>
              <a:rPr lang="en-US" altLang="zh-TW" sz="1600" b="1" dirty="0">
                <a:solidFill>
                  <a:srgbClr val="000066"/>
                </a:solidFill>
                <a:latin typeface="Courier New" pitchFamily="49" charset="0"/>
              </a:rPr>
              <a:t>  ...</a:t>
            </a:r>
          </a:p>
          <a:p>
            <a:pPr algn="l" eaLnBrk="0" hangingPunct="0"/>
            <a:r>
              <a:rPr lang="en-US" altLang="zh-TW" sz="1600" b="1" dirty="0" err="1">
                <a:solidFill>
                  <a:srgbClr val="000066"/>
                </a:solidFill>
                <a:latin typeface="Courier New" pitchFamily="49" charset="0"/>
              </a:rPr>
              <a:t>endmodule</a:t>
            </a:r>
            <a:endParaRPr lang="en-US" altLang="zh-TW" sz="1600" b="1" dirty="0">
              <a:solidFill>
                <a:srgbClr val="000066"/>
              </a:solidFill>
              <a:latin typeface="Courier New" pitchFamily="49" charset="0"/>
            </a:endParaRPr>
          </a:p>
        </p:txBody>
      </p:sp>
      <p:sp>
        <p:nvSpPr>
          <p:cNvPr id="1299517" name="Line 61"/>
          <p:cNvSpPr>
            <a:spLocks noChangeShapeType="1"/>
          </p:cNvSpPr>
          <p:nvPr/>
        </p:nvSpPr>
        <p:spPr bwMode="auto">
          <a:xfrm>
            <a:off x="8112225" y="1661592"/>
            <a:ext cx="361851" cy="863823"/>
          </a:xfrm>
          <a:prstGeom prst="line">
            <a:avLst/>
          </a:prstGeom>
          <a:noFill/>
          <a:ln w="25400">
            <a:solidFill>
              <a:srgbClr val="339933"/>
            </a:solidFill>
            <a:round/>
            <a:headEnd/>
            <a:tailEnd type="triangle" w="lg" len="lg"/>
          </a:ln>
          <a:effectLst/>
        </p:spPr>
        <p:txBody>
          <a:bodyPr wrap="none" anchor="ctr"/>
          <a:lstStyle/>
          <a:p>
            <a:endParaRPr lang="zh-TW" altLang="en-US"/>
          </a:p>
        </p:txBody>
      </p:sp>
      <p:sp>
        <p:nvSpPr>
          <p:cNvPr id="1299521" name="Text Box 65"/>
          <p:cNvSpPr txBox="1">
            <a:spLocks noChangeArrowheads="1"/>
          </p:cNvSpPr>
          <p:nvPr/>
        </p:nvSpPr>
        <p:spPr bwMode="auto">
          <a:xfrm>
            <a:off x="3143251" y="5406728"/>
            <a:ext cx="7129463" cy="1200329"/>
          </a:xfrm>
          <a:prstGeom prst="rect">
            <a:avLst/>
          </a:prstGeom>
          <a:noFill/>
          <a:ln w="25400" algn="ctr">
            <a:noFill/>
            <a:miter lim="800000"/>
            <a:headEnd/>
            <a:tailEnd/>
          </a:ln>
          <a:effectLst/>
        </p:spPr>
        <p:txBody>
          <a:bodyPr>
            <a:spAutoFit/>
          </a:bodyPr>
          <a:lstStyle/>
          <a:p>
            <a:pPr marL="342900" indent="-342900"/>
            <a:r>
              <a:rPr lang="en-US" altLang="zh-TW" dirty="0">
                <a:solidFill>
                  <a:srgbClr val="000066"/>
                </a:solidFill>
                <a:ea typeface="標楷體" pitchFamily="65" charset="-120"/>
              </a:rPr>
              <a:t>Note :</a:t>
            </a:r>
          </a:p>
          <a:p>
            <a:pPr marL="522288" lvl="1" indent="-342900">
              <a:buFontTx/>
              <a:buAutoNum type="arabicPeriod"/>
            </a:pPr>
            <a:r>
              <a:rPr lang="en-US" altLang="zh-TW" dirty="0">
                <a:solidFill>
                  <a:srgbClr val="000066"/>
                </a:solidFill>
                <a:ea typeface="標楷體" pitchFamily="65" charset="-120"/>
              </a:rPr>
              <a:t>Error messages will occur if no `timescale setting before the first module  </a:t>
            </a:r>
            <a:endParaRPr lang="zh-TW" altLang="en-US" dirty="0">
              <a:solidFill>
                <a:srgbClr val="000066"/>
              </a:solidFill>
              <a:ea typeface="標楷體" pitchFamily="65" charset="-120"/>
            </a:endParaRPr>
          </a:p>
          <a:p>
            <a:pPr marL="522288" lvl="1" indent="-342900">
              <a:buFontTx/>
              <a:buAutoNum type="arabicPeriod"/>
            </a:pPr>
            <a:r>
              <a:rPr lang="en-US" altLang="zh-TW" b="1" dirty="0">
                <a:solidFill>
                  <a:srgbClr val="FF0000"/>
                </a:solidFill>
                <a:ea typeface="標楷體" pitchFamily="65" charset="-120"/>
              </a:rPr>
              <a:t>Set `timescale only at the top module</a:t>
            </a:r>
          </a:p>
        </p:txBody>
      </p:sp>
      <p:sp>
        <p:nvSpPr>
          <p:cNvPr id="3" name="標題 2"/>
          <p:cNvSpPr>
            <a:spLocks noGrp="1"/>
          </p:cNvSpPr>
          <p:nvPr>
            <p:ph type="title"/>
          </p:nvPr>
        </p:nvSpPr>
        <p:spPr/>
        <p:txBody>
          <a:bodyPr>
            <a:normAutofit/>
          </a:bodyPr>
          <a:lstStyle/>
          <a:p>
            <a:r>
              <a:rPr lang="en-US" altLang="zh-TW" dirty="0"/>
              <a:t>Compiler Directive: `timescale (2/2)</a:t>
            </a:r>
            <a:endParaRPr lang="zh-TW" altLang="en-US" dirty="0"/>
          </a:p>
        </p:txBody>
      </p:sp>
    </p:spTree>
    <p:extLst>
      <p:ext uri="{BB962C8B-B14F-4D97-AF65-F5344CB8AC3E}">
        <p14:creationId xmlns:p14="http://schemas.microsoft.com/office/powerpoint/2010/main" val="438889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title"/>
          </p:nvPr>
        </p:nvSpPr>
        <p:spPr/>
        <p:txBody>
          <a:bodyPr>
            <a:normAutofit/>
          </a:bodyPr>
          <a:lstStyle/>
          <a:p>
            <a:r>
              <a:rPr lang="en-US" altLang="zh-TW" dirty="0"/>
              <a:t>When to Update the Output Values (LHS)</a:t>
            </a:r>
          </a:p>
        </p:txBody>
      </p:sp>
      <p:sp>
        <p:nvSpPr>
          <p:cNvPr id="25"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A7BA85-D3E9-4761-BC58-7EBE06FBA3CA}"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1637380" name="Text Box 4"/>
          <p:cNvSpPr txBox="1">
            <a:spLocks noChangeArrowheads="1"/>
          </p:cNvSpPr>
          <p:nvPr/>
        </p:nvSpPr>
        <p:spPr bwMode="auto">
          <a:xfrm>
            <a:off x="2422302" y="2528467"/>
            <a:ext cx="5545137" cy="427037"/>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TW" sz="2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A  =  (B  +  C)  &lt;&lt;  D ;</a:t>
            </a:r>
          </a:p>
        </p:txBody>
      </p:sp>
      <p:sp>
        <p:nvSpPr>
          <p:cNvPr id="1637381" name="Line 5"/>
          <p:cNvSpPr>
            <a:spLocks noChangeShapeType="1"/>
          </p:cNvSpPr>
          <p:nvPr/>
        </p:nvSpPr>
        <p:spPr bwMode="auto">
          <a:xfrm>
            <a:off x="4139551" y="2888828"/>
            <a:ext cx="2158" cy="1476275"/>
          </a:xfrm>
          <a:prstGeom prst="line">
            <a:avLst/>
          </a:prstGeom>
          <a:noFill/>
          <a:ln w="25400">
            <a:solidFill>
              <a:srgbClr val="339933"/>
            </a:solidFill>
            <a:round/>
            <a:headEnd/>
            <a:tailEnd type="triangle" w="lg" len="lg"/>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82" name="Text Box 6"/>
          <p:cNvSpPr txBox="1">
            <a:spLocks noChangeArrowheads="1"/>
          </p:cNvSpPr>
          <p:nvPr/>
        </p:nvSpPr>
        <p:spPr bwMode="auto">
          <a:xfrm>
            <a:off x="2492459" y="4218498"/>
            <a:ext cx="2448545" cy="877163"/>
          </a:xfrm>
          <a:prstGeom prst="rect">
            <a:avLst/>
          </a:prstGeom>
          <a:noFill/>
          <a:ln w="25400" algn="ctr">
            <a:noFill/>
            <a:miter lim="800000"/>
            <a:headEnd/>
            <a:tailEnd/>
          </a:ln>
          <a:effec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lang="en-US" altLang="zh-TW" sz="2400" b="1" dirty="0">
                <a:solidFill>
                  <a:srgbClr val="FF0000"/>
                </a:solidFill>
                <a:latin typeface="Calibri"/>
                <a:ea typeface="新細明體" panose="02020500000000000000" pitchFamily="18" charset="-120"/>
              </a:rPr>
              <a:t>LHS</a:t>
            </a:r>
            <a:r>
              <a:rPr lang="en-US" altLang="zh-TW" dirty="0">
                <a:solidFill>
                  <a:prstClr val="black"/>
                </a:solidFill>
                <a:latin typeface="Calibri"/>
                <a:ea typeface="新細明體" panose="02020500000000000000" pitchFamily="18" charset="-120"/>
              </a:rPr>
              <a:t>: left hand side</a:t>
            </a:r>
            <a:endPar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a:p>
            <a:pPr marL="0" marR="0" lvl="0" indent="0" algn="ctr" defTabSz="914400" rtl="0" eaLnBrk="1" fontAlgn="auto" latinLnBrk="0" hangingPunct="1">
              <a:lnSpc>
                <a:spcPct val="100000"/>
              </a:lnSpc>
              <a:spcBef>
                <a:spcPct val="50000"/>
              </a:spcBef>
              <a:spcAft>
                <a:spcPts val="0"/>
              </a:spcAft>
              <a:buClrTx/>
              <a:buSzTx/>
              <a:buFontTx/>
              <a:buNone/>
              <a:tabLst/>
              <a:defRPr/>
            </a:pPr>
            <a:r>
              <a:rPr lang="en-US" altLang="zh-TW" dirty="0">
                <a:solidFill>
                  <a:prstClr val="black"/>
                </a:solidFill>
                <a:latin typeface="Calibri"/>
                <a:ea typeface="新細明體" panose="02020500000000000000" pitchFamily="18" charset="-120"/>
              </a:rPr>
              <a:t>wire</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 reg</a:t>
            </a:r>
          </a:p>
        </p:txBody>
      </p:sp>
      <p:sp>
        <p:nvSpPr>
          <p:cNvPr id="1637383" name="AutoShape 7"/>
          <p:cNvSpPr>
            <a:spLocks/>
          </p:cNvSpPr>
          <p:nvPr/>
        </p:nvSpPr>
        <p:spPr bwMode="auto">
          <a:xfrm rot="5400000">
            <a:off x="5412358" y="2384798"/>
            <a:ext cx="287337" cy="1800225"/>
          </a:xfrm>
          <a:prstGeom prst="rightBrace">
            <a:avLst>
              <a:gd name="adj1" fmla="val 52210"/>
              <a:gd name="adj2" fmla="val 50000"/>
            </a:avLst>
          </a:prstGeom>
          <a:noFill/>
          <a:ln w="25400">
            <a:solidFill>
              <a:srgbClr val="993300"/>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84" name="Text Box 8"/>
          <p:cNvSpPr txBox="1">
            <a:spLocks noChangeArrowheads="1"/>
          </p:cNvSpPr>
          <p:nvPr/>
        </p:nvSpPr>
        <p:spPr bwMode="auto">
          <a:xfrm>
            <a:off x="4367808" y="3356992"/>
            <a:ext cx="2448768" cy="923330"/>
          </a:xfrm>
          <a:prstGeom prst="rect">
            <a:avLst/>
          </a:prstGeom>
          <a:noFill/>
          <a:ln w="25400" algn="ctr">
            <a:noFill/>
            <a:miter lim="800000"/>
            <a:headEnd/>
            <a:tailEnd/>
          </a:ln>
          <a:effectLst/>
        </p:spPr>
        <p:txBody>
          <a:bodyPr wrap="square">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TW" sz="1800" b="0" i="1"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Expression</a:t>
            </a:r>
          </a:p>
          <a:p>
            <a:pPr marL="0" marR="0" lvl="0" indent="0" algn="ctr" defTabSz="914400" rtl="0" eaLnBrk="1" fontAlgn="auto" latinLnBrk="0" hangingPunct="1">
              <a:lnSpc>
                <a:spcPct val="100000"/>
              </a:lnSpc>
              <a:spcBef>
                <a:spcPct val="50000"/>
              </a:spcBef>
              <a:spcAft>
                <a:spcPts val="0"/>
              </a:spcAft>
              <a:buClrTx/>
              <a:buSzTx/>
              <a:buFontTx/>
              <a:buNone/>
              <a:tabLst/>
              <a:defRPr/>
            </a:pPr>
            <a:r>
              <a:rPr lang="en-US" altLang="zh-TW" sz="2400" b="1" i="1" dirty="0">
                <a:solidFill>
                  <a:srgbClr val="FF0000"/>
                </a:solidFill>
                <a:latin typeface="Calibri"/>
                <a:ea typeface="新細明體" panose="02020500000000000000" pitchFamily="18" charset="-120"/>
              </a:rPr>
              <a:t>RHS</a:t>
            </a:r>
            <a:r>
              <a:rPr lang="en-US" altLang="zh-TW" dirty="0">
                <a:solidFill>
                  <a:srgbClr val="FF0000"/>
                </a:solidFill>
                <a:latin typeface="Calibri"/>
                <a:ea typeface="新細明體" panose="02020500000000000000" pitchFamily="18" charset="-120"/>
              </a:rPr>
              <a:t>: right hand side</a:t>
            </a:r>
            <a:endParaRPr kumimoji="0" lang="en-US" altLang="zh-TW" sz="2400" b="1" i="1"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sp>
        <p:nvSpPr>
          <p:cNvPr id="1637385" name="Line 9"/>
          <p:cNvSpPr>
            <a:spLocks noChangeShapeType="1"/>
          </p:cNvSpPr>
          <p:nvPr/>
        </p:nvSpPr>
        <p:spPr bwMode="auto">
          <a:xfrm>
            <a:off x="5951314" y="2888828"/>
            <a:ext cx="1800225" cy="647700"/>
          </a:xfrm>
          <a:prstGeom prst="line">
            <a:avLst/>
          </a:prstGeom>
          <a:noFill/>
          <a:ln w="25400">
            <a:solidFill>
              <a:srgbClr val="CC00CC"/>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86" name="Line 10"/>
          <p:cNvSpPr>
            <a:spLocks noChangeShapeType="1"/>
          </p:cNvSpPr>
          <p:nvPr/>
        </p:nvSpPr>
        <p:spPr bwMode="auto">
          <a:xfrm>
            <a:off x="5014688" y="2888828"/>
            <a:ext cx="2736850" cy="647700"/>
          </a:xfrm>
          <a:prstGeom prst="line">
            <a:avLst/>
          </a:prstGeom>
          <a:noFill/>
          <a:ln w="25400">
            <a:solidFill>
              <a:srgbClr val="CC00CC"/>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87" name="Text Box 11"/>
          <p:cNvSpPr txBox="1">
            <a:spLocks noChangeArrowheads="1"/>
          </p:cNvSpPr>
          <p:nvPr/>
        </p:nvSpPr>
        <p:spPr bwMode="auto">
          <a:xfrm>
            <a:off x="7030813" y="3500016"/>
            <a:ext cx="1296988" cy="369332"/>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operators</a:t>
            </a:r>
          </a:p>
        </p:txBody>
      </p:sp>
      <p:sp>
        <p:nvSpPr>
          <p:cNvPr id="1637388" name="AutoShape 12"/>
          <p:cNvSpPr>
            <a:spLocks/>
          </p:cNvSpPr>
          <p:nvPr/>
        </p:nvSpPr>
        <p:spPr bwMode="auto">
          <a:xfrm rot="16200000">
            <a:off x="5051995" y="944935"/>
            <a:ext cx="287338" cy="2663825"/>
          </a:xfrm>
          <a:prstGeom prst="rightBrace">
            <a:avLst>
              <a:gd name="adj1" fmla="val 77256"/>
              <a:gd name="adj2" fmla="val 50000"/>
            </a:avLst>
          </a:prstGeom>
          <a:noFill/>
          <a:ln w="25400">
            <a:solidFill>
              <a:srgbClr val="993300"/>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89" name="Line 13"/>
          <p:cNvSpPr>
            <a:spLocks noChangeShapeType="1"/>
          </p:cNvSpPr>
          <p:nvPr/>
        </p:nvSpPr>
        <p:spPr bwMode="auto">
          <a:xfrm flipV="1">
            <a:off x="4725764" y="2241129"/>
            <a:ext cx="2665413" cy="360363"/>
          </a:xfrm>
          <a:prstGeom prst="line">
            <a:avLst/>
          </a:prstGeom>
          <a:noFill/>
          <a:ln w="25400">
            <a:solidFill>
              <a:srgbClr val="CC00CC"/>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90" name="Line 14"/>
          <p:cNvSpPr>
            <a:spLocks noChangeShapeType="1"/>
          </p:cNvSpPr>
          <p:nvPr/>
        </p:nvSpPr>
        <p:spPr bwMode="auto">
          <a:xfrm flipV="1">
            <a:off x="5446488" y="2241129"/>
            <a:ext cx="1944688" cy="360363"/>
          </a:xfrm>
          <a:prstGeom prst="line">
            <a:avLst/>
          </a:prstGeom>
          <a:noFill/>
          <a:ln w="25400">
            <a:solidFill>
              <a:srgbClr val="CC00CC"/>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91" name="Line 15"/>
          <p:cNvSpPr>
            <a:spLocks noChangeShapeType="1"/>
          </p:cNvSpPr>
          <p:nvPr/>
        </p:nvSpPr>
        <p:spPr bwMode="auto">
          <a:xfrm flipV="1">
            <a:off x="6383114" y="2241128"/>
            <a:ext cx="1008063" cy="431800"/>
          </a:xfrm>
          <a:prstGeom prst="line">
            <a:avLst/>
          </a:prstGeom>
          <a:noFill/>
          <a:ln w="25400">
            <a:solidFill>
              <a:srgbClr val="CC00CC"/>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92" name="Text Box 16"/>
          <p:cNvSpPr txBox="1">
            <a:spLocks noChangeArrowheads="1"/>
          </p:cNvSpPr>
          <p:nvPr/>
        </p:nvSpPr>
        <p:spPr bwMode="auto">
          <a:xfrm>
            <a:off x="7318152" y="1987128"/>
            <a:ext cx="1296987" cy="369332"/>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operands</a:t>
            </a:r>
          </a:p>
        </p:txBody>
      </p:sp>
      <p:sp>
        <p:nvSpPr>
          <p:cNvPr id="1637393" name="Text Box 17"/>
          <p:cNvSpPr txBox="1">
            <a:spLocks noChangeArrowheads="1"/>
          </p:cNvSpPr>
          <p:nvPr/>
        </p:nvSpPr>
        <p:spPr bwMode="auto">
          <a:xfrm>
            <a:off x="3863752" y="1772816"/>
            <a:ext cx="2808287" cy="369332"/>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TW" sz="1800" b="0" i="1"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Assignment statement</a:t>
            </a:r>
          </a:p>
        </p:txBody>
      </p:sp>
      <p:sp>
        <p:nvSpPr>
          <p:cNvPr id="1637394" name="Line 18"/>
          <p:cNvSpPr>
            <a:spLocks noChangeShapeType="1"/>
          </p:cNvSpPr>
          <p:nvPr/>
        </p:nvSpPr>
        <p:spPr bwMode="auto">
          <a:xfrm>
            <a:off x="4151784" y="5157316"/>
            <a:ext cx="0" cy="215900"/>
          </a:xfrm>
          <a:prstGeom prst="line">
            <a:avLst/>
          </a:prstGeom>
          <a:noFill/>
          <a:ln w="25400">
            <a:solidFill>
              <a:srgbClr val="339933"/>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95" name="Line 19"/>
          <p:cNvSpPr>
            <a:spLocks noChangeShapeType="1"/>
          </p:cNvSpPr>
          <p:nvPr/>
        </p:nvSpPr>
        <p:spPr bwMode="auto">
          <a:xfrm>
            <a:off x="3359622" y="5085878"/>
            <a:ext cx="0" cy="541338"/>
          </a:xfrm>
          <a:prstGeom prst="line">
            <a:avLst/>
          </a:prstGeom>
          <a:noFill/>
          <a:ln w="25400">
            <a:solidFill>
              <a:srgbClr val="339933"/>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96" name="Line 20"/>
          <p:cNvSpPr>
            <a:spLocks noChangeShapeType="1"/>
          </p:cNvSpPr>
          <p:nvPr/>
        </p:nvSpPr>
        <p:spPr bwMode="auto">
          <a:xfrm>
            <a:off x="4151784" y="5373216"/>
            <a:ext cx="1079500" cy="0"/>
          </a:xfrm>
          <a:prstGeom prst="line">
            <a:avLst/>
          </a:prstGeom>
          <a:noFill/>
          <a:ln w="25400">
            <a:solidFill>
              <a:srgbClr val="339933"/>
            </a:solidFill>
            <a:round/>
            <a:headEnd/>
            <a:tailEnd type="triangle" w="lg" len="lg"/>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97" name="Line 21"/>
          <p:cNvSpPr>
            <a:spLocks noChangeShapeType="1"/>
          </p:cNvSpPr>
          <p:nvPr/>
        </p:nvSpPr>
        <p:spPr bwMode="auto">
          <a:xfrm>
            <a:off x="3359622" y="5627216"/>
            <a:ext cx="1871662" cy="0"/>
          </a:xfrm>
          <a:prstGeom prst="line">
            <a:avLst/>
          </a:prstGeom>
          <a:noFill/>
          <a:ln w="25400">
            <a:solidFill>
              <a:srgbClr val="339933"/>
            </a:solidFill>
            <a:round/>
            <a:headEnd/>
            <a:tailEnd type="triangle" w="lg" len="lg"/>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37398" name="Text Box 22"/>
          <p:cNvSpPr txBox="1">
            <a:spLocks noChangeArrowheads="1"/>
          </p:cNvSpPr>
          <p:nvPr/>
        </p:nvSpPr>
        <p:spPr bwMode="auto">
          <a:xfrm>
            <a:off x="5304309" y="5157316"/>
            <a:ext cx="3887788" cy="369332"/>
          </a:xfrm>
          <a:prstGeom prst="rect">
            <a:avLst/>
          </a:prstGeom>
          <a:noFill/>
          <a:ln w="25400" algn="ctr">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TW" sz="1800" b="1" i="0" u="none" strike="noStrike" kern="1200" cap="none" spc="0" normalizeH="0" baseline="0" noProof="0">
                <a:ln>
                  <a:noFill/>
                </a:ln>
                <a:solidFill>
                  <a:srgbClr val="FF0000"/>
                </a:solidFill>
                <a:effectLst/>
                <a:uLnTx/>
                <a:uFillTx/>
                <a:latin typeface="Calibri"/>
                <a:ea typeface="新細明體" panose="02020500000000000000" pitchFamily="18" charset="-120"/>
                <a:cs typeface="+mn-cs"/>
              </a:rPr>
              <a:t>Procedural</a:t>
            </a:r>
            <a:r>
              <a:rPr kumimoji="0" lang="en-US" altLang="zh-TW"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assignment</a:t>
            </a:r>
          </a:p>
        </p:txBody>
      </p:sp>
      <p:sp>
        <p:nvSpPr>
          <p:cNvPr id="1637399" name="Text Box 23"/>
          <p:cNvSpPr txBox="1">
            <a:spLocks noChangeArrowheads="1"/>
          </p:cNvSpPr>
          <p:nvPr/>
        </p:nvSpPr>
        <p:spPr bwMode="auto">
          <a:xfrm>
            <a:off x="5304309" y="5482753"/>
            <a:ext cx="3887788" cy="369332"/>
          </a:xfrm>
          <a:prstGeom prst="rect">
            <a:avLst/>
          </a:prstGeom>
          <a:noFill/>
          <a:ln w="25400" algn="ctr">
            <a:noFill/>
            <a:miter lim="800000"/>
            <a:headEnd/>
            <a:tailEnd/>
          </a:ln>
          <a:effectLst/>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TW" sz="1800" b="1"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Continuous</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assignment</a:t>
            </a:r>
          </a:p>
        </p:txBody>
      </p:sp>
    </p:spTree>
    <p:extLst>
      <p:ext uri="{BB962C8B-B14F-4D97-AF65-F5344CB8AC3E}">
        <p14:creationId xmlns:p14="http://schemas.microsoft.com/office/powerpoint/2010/main" val="17761360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73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739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373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73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739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739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738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73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73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73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738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73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373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739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373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373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3739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373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37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7381" grpId="0" animBg="1"/>
      <p:bldP spid="1637382" grpId="0"/>
      <p:bldP spid="1637383" grpId="0" animBg="1"/>
      <p:bldP spid="1637384" grpId="0"/>
      <p:bldP spid="1637385" grpId="0" animBg="1"/>
      <p:bldP spid="1637386" grpId="0" animBg="1"/>
      <p:bldP spid="1637387" grpId="0"/>
      <p:bldP spid="1637388" grpId="0" animBg="1"/>
      <p:bldP spid="1637389" grpId="0" animBg="1"/>
      <p:bldP spid="1637390" grpId="0" animBg="1"/>
      <p:bldP spid="1637391" grpId="0" animBg="1"/>
      <p:bldP spid="1637392" grpId="0"/>
      <p:bldP spid="1637393" grpId="0"/>
      <p:bldP spid="1637394" grpId="0" animBg="1"/>
      <p:bldP spid="1637395" grpId="0" animBg="1"/>
      <p:bldP spid="1637396" grpId="0" animBg="1"/>
      <p:bldP spid="1637397" grpId="0" animBg="1"/>
      <p:bldP spid="1637398" grpId="0"/>
      <p:bldP spid="163739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標題 9"/>
          <p:cNvSpPr>
            <a:spLocks noGrp="1"/>
          </p:cNvSpPr>
          <p:nvPr>
            <p:ph type="title"/>
          </p:nvPr>
        </p:nvSpPr>
        <p:spPr/>
        <p:txBody>
          <a:bodyPr/>
          <a:lstStyle/>
          <a:p>
            <a:r>
              <a:rPr lang="en-US" altLang="zh-TW" dirty="0"/>
              <a:t>One language, Many Coding Styles</a:t>
            </a:r>
            <a:endParaRPr lang="zh-TW" altLang="en-US" dirty="0"/>
          </a:p>
        </p:txBody>
      </p:sp>
      <p:sp>
        <p:nvSpPr>
          <p:cNvPr id="4" name="Rectangle 5"/>
          <p:cNvSpPr>
            <a:spLocks noChangeArrowheads="1"/>
          </p:cNvSpPr>
          <p:nvPr/>
        </p:nvSpPr>
        <p:spPr bwMode="auto">
          <a:xfrm>
            <a:off x="359896" y="3832583"/>
            <a:ext cx="1962150" cy="1165225"/>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wire 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and g1(E,A,B);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not g2(Y,C);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or  g3(X,E,Y);</a:t>
            </a:r>
          </a:p>
        </p:txBody>
      </p:sp>
      <p:sp>
        <p:nvSpPr>
          <p:cNvPr id="5" name="Rectangle 6"/>
          <p:cNvSpPr>
            <a:spLocks noChangeArrowheads="1"/>
          </p:cNvSpPr>
          <p:nvPr/>
        </p:nvSpPr>
        <p:spPr bwMode="auto">
          <a:xfrm>
            <a:off x="2823469" y="3861048"/>
            <a:ext cx="2371725" cy="1165225"/>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wire 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assign E = A &amp; 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assign Y =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assign X = E | Y;</a:t>
            </a:r>
          </a:p>
        </p:txBody>
      </p:sp>
      <p:sp>
        <p:nvSpPr>
          <p:cNvPr id="6" name="Rectangle 7"/>
          <p:cNvSpPr>
            <a:spLocks noChangeArrowheads="1"/>
          </p:cNvSpPr>
          <p:nvPr/>
        </p:nvSpPr>
        <p:spPr bwMode="auto">
          <a:xfrm>
            <a:off x="5611059" y="3832583"/>
            <a:ext cx="3054350" cy="1989138"/>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err="1">
                <a:ln>
                  <a:noFill/>
                </a:ln>
                <a:solidFill>
                  <a:schemeClr val="bg1">
                    <a:lumMod val="75000"/>
                  </a:schemeClr>
                </a:solidFill>
                <a:effectLst/>
                <a:uLnTx/>
                <a:uFillTx/>
                <a:latin typeface="Courier New" panose="02070309020205020404" pitchFamily="49" charset="0"/>
              </a:rPr>
              <a:t>reg</a:t>
            </a: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 E, X, Y;</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always @ (A or B or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  E = A &amp; 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  Y =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  X = E | Y;</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chemeClr val="bg1">
                    <a:lumMod val="75000"/>
                  </a:schemeClr>
                </a:solidFill>
                <a:effectLst/>
                <a:uLnTx/>
                <a:uFillTx/>
                <a:latin typeface="Courier New" panose="02070309020205020404" pitchFamily="49" charset="0"/>
              </a:rPr>
              <a:t>end</a:t>
            </a:r>
          </a:p>
        </p:txBody>
      </p:sp>
      <p:sp>
        <p:nvSpPr>
          <p:cNvPr id="7" name="Text Box 8"/>
          <p:cNvSpPr txBox="1">
            <a:spLocks noChangeArrowheads="1"/>
          </p:cNvSpPr>
          <p:nvPr/>
        </p:nvSpPr>
        <p:spPr bwMode="auto">
          <a:xfrm>
            <a:off x="371380" y="3151897"/>
            <a:ext cx="1939185" cy="25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algn="ctr" eaLnBrk="0" fontAlgn="base" hangingPunct="0">
              <a:lnSpc>
                <a:spcPts val="1600"/>
              </a:lnSpc>
              <a:spcBef>
                <a:spcPct val="0"/>
              </a:spcBef>
              <a:spcAft>
                <a:spcPct val="0"/>
              </a:spcAft>
            </a:pPr>
            <a:r>
              <a:rPr lang="en-US" altLang="zh-TW" sz="2000" dirty="0">
                <a:solidFill>
                  <a:schemeClr val="bg1">
                    <a:lumMod val="75000"/>
                  </a:schemeClr>
                </a:solidFill>
                <a:latin typeface="Tahoma" panose="020B0604030504040204" pitchFamily="34" charset="0"/>
              </a:rPr>
              <a:t>“Structural style”</a:t>
            </a:r>
          </a:p>
        </p:txBody>
      </p:sp>
      <p:sp>
        <p:nvSpPr>
          <p:cNvPr id="8" name="Text Box 9"/>
          <p:cNvSpPr txBox="1">
            <a:spLocks noChangeArrowheads="1"/>
          </p:cNvSpPr>
          <p:nvPr/>
        </p:nvSpPr>
        <p:spPr bwMode="auto">
          <a:xfrm>
            <a:off x="7896200" y="3105802"/>
            <a:ext cx="2015680" cy="259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algn="ctr" eaLnBrk="0" fontAlgn="base" hangingPunct="0">
              <a:lnSpc>
                <a:spcPts val="1600"/>
              </a:lnSpc>
              <a:spcBef>
                <a:spcPct val="0"/>
              </a:spcBef>
              <a:spcAft>
                <a:spcPct val="0"/>
              </a:spcAft>
            </a:pPr>
            <a:r>
              <a:rPr lang="en-US" altLang="zh-TW" sz="2000" dirty="0">
                <a:solidFill>
                  <a:srgbClr val="292929"/>
                </a:solidFill>
                <a:latin typeface="Tahoma" panose="020B0604030504040204" pitchFamily="34" charset="0"/>
              </a:rPr>
              <a:t>“Behavioral style”</a:t>
            </a:r>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6" y="1026364"/>
            <a:ext cx="3937000"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 name="文字方塊 2"/>
          <p:cNvSpPr txBox="1"/>
          <p:nvPr/>
        </p:nvSpPr>
        <p:spPr>
          <a:xfrm>
            <a:off x="2945764" y="3004814"/>
            <a:ext cx="1960473" cy="461665"/>
          </a:xfrm>
          <a:prstGeom prst="rect">
            <a:avLst/>
          </a:prstGeom>
          <a:noFill/>
        </p:spPr>
        <p:txBody>
          <a:bodyPr wrap="none" rtlCol="0">
            <a:spAutoFit/>
          </a:bodyPr>
          <a:lstStyle/>
          <a:p>
            <a:r>
              <a:rPr lang="en-US" altLang="zh-TW" sz="2400" dirty="0">
                <a:solidFill>
                  <a:schemeClr val="bg1">
                    <a:lumMod val="75000"/>
                  </a:schemeClr>
                </a:solidFill>
              </a:rPr>
              <a:t>Dataflow style</a:t>
            </a:r>
            <a:endParaRPr lang="zh-TW" altLang="en-US" sz="2400" dirty="0">
              <a:solidFill>
                <a:schemeClr val="bg1">
                  <a:lumMod val="75000"/>
                </a:schemeClr>
              </a:solidFill>
            </a:endParaRPr>
          </a:p>
        </p:txBody>
      </p:sp>
      <p:sp>
        <p:nvSpPr>
          <p:cNvPr id="12" name="文字方塊 11"/>
          <p:cNvSpPr txBox="1"/>
          <p:nvPr/>
        </p:nvSpPr>
        <p:spPr>
          <a:xfrm>
            <a:off x="2712117" y="5104235"/>
            <a:ext cx="2594428" cy="646331"/>
          </a:xfrm>
          <a:prstGeom prst="rect">
            <a:avLst/>
          </a:prstGeom>
          <a:noFill/>
        </p:spPr>
        <p:txBody>
          <a:bodyPr wrap="none" rtlCol="0">
            <a:spAutoFit/>
          </a:bodyPr>
          <a:lstStyle/>
          <a:p>
            <a:r>
              <a:rPr lang="en-US" altLang="zh-TW" b="1" dirty="0">
                <a:solidFill>
                  <a:schemeClr val="bg1">
                    <a:lumMod val="75000"/>
                  </a:schemeClr>
                </a:solidFill>
              </a:rPr>
              <a:t>Similar to logic equations</a:t>
            </a:r>
          </a:p>
          <a:p>
            <a:r>
              <a:rPr lang="en-US" altLang="zh-TW" b="1" dirty="0">
                <a:solidFill>
                  <a:schemeClr val="bg1">
                    <a:lumMod val="75000"/>
                  </a:schemeClr>
                </a:solidFill>
              </a:rPr>
              <a:t>Use “</a:t>
            </a:r>
            <a:r>
              <a:rPr lang="en-US" altLang="zh-TW" b="1" dirty="0">
                <a:solidFill>
                  <a:schemeClr val="bg1">
                    <a:lumMod val="75000"/>
                  </a:schemeClr>
                </a:solidFill>
                <a:latin typeface="Courier New" panose="02070309020205020404" pitchFamily="49" charset="0"/>
                <a:cs typeface="Courier New" panose="02070309020205020404" pitchFamily="49" charset="0"/>
              </a:rPr>
              <a:t>assign</a:t>
            </a:r>
            <a:r>
              <a:rPr lang="en-US" altLang="zh-TW" b="1" dirty="0">
                <a:solidFill>
                  <a:schemeClr val="bg1">
                    <a:lumMod val="75000"/>
                  </a:schemeClr>
                </a:solidFill>
              </a:rPr>
              <a:t>”</a:t>
            </a:r>
          </a:p>
        </p:txBody>
      </p:sp>
      <p:sp>
        <p:nvSpPr>
          <p:cNvPr id="13" name="文字方塊 12"/>
          <p:cNvSpPr txBox="1"/>
          <p:nvPr/>
        </p:nvSpPr>
        <p:spPr>
          <a:xfrm>
            <a:off x="5605365" y="5818759"/>
            <a:ext cx="2980303" cy="646331"/>
          </a:xfrm>
          <a:prstGeom prst="rect">
            <a:avLst/>
          </a:prstGeom>
          <a:noFill/>
        </p:spPr>
        <p:txBody>
          <a:bodyPr wrap="none" rtlCol="0">
            <a:spAutoFit/>
          </a:bodyPr>
          <a:lstStyle/>
          <a:p>
            <a:r>
              <a:rPr lang="en-US" altLang="zh-TW" b="1" dirty="0">
                <a:solidFill>
                  <a:schemeClr val="bg1">
                    <a:lumMod val="75000"/>
                  </a:schemeClr>
                </a:solidFill>
              </a:rPr>
              <a:t>Similar to high level language</a:t>
            </a:r>
          </a:p>
          <a:p>
            <a:r>
              <a:rPr lang="en-US" altLang="zh-TW" b="1" dirty="0">
                <a:solidFill>
                  <a:schemeClr val="bg1">
                    <a:lumMod val="75000"/>
                  </a:schemeClr>
                </a:solidFill>
              </a:rPr>
              <a:t>Use “</a:t>
            </a:r>
            <a:r>
              <a:rPr lang="en-US" altLang="zh-TW" b="1" dirty="0">
                <a:solidFill>
                  <a:schemeClr val="bg1">
                    <a:lumMod val="75000"/>
                  </a:schemeClr>
                </a:solidFill>
                <a:latin typeface="Courier New" panose="02070309020205020404" pitchFamily="49" charset="0"/>
                <a:cs typeface="Courier New" panose="02070309020205020404" pitchFamily="49" charset="0"/>
              </a:rPr>
              <a:t>always</a:t>
            </a:r>
            <a:r>
              <a:rPr lang="en-US" altLang="zh-TW" b="1" dirty="0">
                <a:solidFill>
                  <a:schemeClr val="bg1">
                    <a:lumMod val="75000"/>
                  </a:schemeClr>
                </a:solidFill>
              </a:rPr>
              <a:t>”</a:t>
            </a:r>
            <a:endParaRPr lang="zh-TW" altLang="en-US" b="1" dirty="0">
              <a:solidFill>
                <a:schemeClr val="bg1">
                  <a:lumMod val="75000"/>
                </a:schemeClr>
              </a:solidFill>
            </a:endParaRPr>
          </a:p>
        </p:txBody>
      </p:sp>
      <p:sp>
        <p:nvSpPr>
          <p:cNvPr id="14" name="文字方塊 13"/>
          <p:cNvSpPr txBox="1"/>
          <p:nvPr/>
        </p:nvSpPr>
        <p:spPr>
          <a:xfrm>
            <a:off x="229041" y="5015911"/>
            <a:ext cx="1979516" cy="369332"/>
          </a:xfrm>
          <a:prstGeom prst="rect">
            <a:avLst/>
          </a:prstGeom>
          <a:noFill/>
        </p:spPr>
        <p:txBody>
          <a:bodyPr wrap="none" rtlCol="0">
            <a:spAutoFit/>
          </a:bodyPr>
          <a:lstStyle/>
          <a:p>
            <a:r>
              <a:rPr lang="en-US" altLang="zh-TW" b="1" dirty="0">
                <a:solidFill>
                  <a:schemeClr val="bg1">
                    <a:lumMod val="75000"/>
                  </a:schemeClr>
                </a:solidFill>
              </a:rPr>
              <a:t>Same as schematic</a:t>
            </a:r>
            <a:endParaRPr lang="zh-TW" altLang="en-US" b="1" dirty="0">
              <a:solidFill>
                <a:schemeClr val="bg1">
                  <a:lumMod val="75000"/>
                </a:schemeClr>
              </a:solidFill>
            </a:endParaRPr>
          </a:p>
        </p:txBody>
      </p:sp>
      <p:pic>
        <p:nvPicPr>
          <p:cNvPr id="16" name="圖片 15"/>
          <p:cNvPicPr>
            <a:picLocks noChangeAspect="1"/>
          </p:cNvPicPr>
          <p:nvPr/>
        </p:nvPicPr>
        <p:blipFill rotWithShape="1">
          <a:blip r:embed="rId3"/>
          <a:srcRect t="29741" r="67668"/>
          <a:stretch/>
        </p:blipFill>
        <p:spPr>
          <a:xfrm>
            <a:off x="9408368" y="1515800"/>
            <a:ext cx="1700762" cy="1280480"/>
          </a:xfrm>
          <a:prstGeom prst="rect">
            <a:avLst/>
          </a:prstGeom>
        </p:spPr>
      </p:pic>
      <p:sp>
        <p:nvSpPr>
          <p:cNvPr id="23" name="Rectangle 7"/>
          <p:cNvSpPr>
            <a:spLocks noChangeArrowheads="1"/>
          </p:cNvSpPr>
          <p:nvPr/>
        </p:nvSpPr>
        <p:spPr bwMode="auto">
          <a:xfrm>
            <a:off x="8969923" y="4853332"/>
            <a:ext cx="3071354" cy="885500"/>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reg</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a:t>
            </a:r>
            <a:r>
              <a:rPr lang="en-US" altLang="zh-TW" sz="1800" b="1" kern="0" dirty="0">
                <a:solidFill>
                  <a:srgbClr val="292929"/>
                </a:solidFill>
                <a:latin typeface="Courier New" panose="02070309020205020404" pitchFamily="49" charset="0"/>
              </a:rPr>
              <a:t>q</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always @ (</a:t>
            </a: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posedge</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a:t>
            </a: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clk</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t>
            </a:r>
          </a:p>
          <a:p>
            <a:pPr marL="0" marR="0" lvl="0" indent="0" defTabSz="914400" eaLnBrk="0" fontAlgn="base" latinLnBrk="0" hangingPunct="0">
              <a:lnSpc>
                <a:spcPct val="100000"/>
              </a:lnSpc>
              <a:spcBef>
                <a:spcPct val="0"/>
              </a:spcBef>
              <a:spcAft>
                <a:spcPct val="0"/>
              </a:spcAft>
              <a:buClrTx/>
              <a:buSzTx/>
              <a:buFontTx/>
              <a:buNone/>
              <a:tabLst/>
              <a:defRPr/>
            </a:pPr>
            <a:r>
              <a:rPr lang="en-US" altLang="zh-TW" sz="1800" b="1" kern="0" dirty="0">
                <a:solidFill>
                  <a:srgbClr val="292929"/>
                </a:solidFill>
                <a:latin typeface="Courier New" panose="02070309020205020404" pitchFamily="49" charset="0"/>
              </a:rPr>
              <a:t>  q &lt;= d;</a:t>
            </a:r>
            <a:endPar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endParaRPr>
          </a:p>
        </p:txBody>
      </p:sp>
      <p:sp>
        <p:nvSpPr>
          <p:cNvPr id="24" name="Rectangle 7"/>
          <p:cNvSpPr>
            <a:spLocks noChangeArrowheads="1"/>
          </p:cNvSpPr>
          <p:nvPr/>
        </p:nvSpPr>
        <p:spPr bwMode="auto">
          <a:xfrm>
            <a:off x="303548" y="5662242"/>
            <a:ext cx="2519921" cy="885500"/>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wire </a:t>
            </a:r>
            <a:r>
              <a:rPr lang="en-US" altLang="zh-TW" sz="1800" b="1" kern="0" dirty="0">
                <a:solidFill>
                  <a:srgbClr val="292929"/>
                </a:solidFill>
                <a:latin typeface="Courier New" panose="02070309020205020404" pitchFamily="49" charset="0"/>
              </a:rPr>
              <a:t>q</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t>
            </a:r>
          </a:p>
          <a:p>
            <a:pPr marL="0" marR="0" lvl="0" indent="0" defTabSz="914400" eaLnBrk="0" fontAlgn="base" latinLnBrk="0" hangingPunct="0">
              <a:lnSpc>
                <a:spcPct val="100000"/>
              </a:lnSpc>
              <a:spcBef>
                <a:spcPct val="0"/>
              </a:spcBef>
              <a:spcAft>
                <a:spcPct val="0"/>
              </a:spcAft>
              <a:buClrTx/>
              <a:buSzTx/>
              <a:buFontTx/>
              <a:buNone/>
              <a:tabLst/>
              <a:defRPr/>
            </a:pPr>
            <a:r>
              <a:rPr lang="en-US" altLang="zh-TW" sz="1800" b="1" kern="0" dirty="0" err="1">
                <a:solidFill>
                  <a:srgbClr val="292929"/>
                </a:solidFill>
                <a:latin typeface="Courier New" panose="02070309020205020404" pitchFamily="49" charset="0"/>
              </a:rPr>
              <a:t>d</a:t>
            </a: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ff</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d1(.d(d), </a:t>
            </a:r>
          </a:p>
          <a:p>
            <a:pPr marL="0" marR="0" lvl="0" indent="0" defTabSz="914400" eaLnBrk="0" fontAlgn="base" latinLnBrk="0" hangingPunct="0">
              <a:lnSpc>
                <a:spcPct val="100000"/>
              </a:lnSpc>
              <a:spcBef>
                <a:spcPct val="0"/>
              </a:spcBef>
              <a:spcAft>
                <a:spcPct val="0"/>
              </a:spcAft>
              <a:buClrTx/>
              <a:buSzTx/>
              <a:buFontTx/>
              <a:buNone/>
              <a:tabLst/>
              <a:defRPr/>
            </a:pPr>
            <a:r>
              <a:rPr lang="en-US" altLang="zh-TW" sz="1800" b="1" kern="0" dirty="0">
                <a:solidFill>
                  <a:srgbClr val="292929"/>
                </a:solidFill>
                <a:latin typeface="Courier New" panose="02070309020205020404" pitchFamily="49" charset="0"/>
              </a:rPr>
              <a:t>       </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t>
            </a: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clk</a:t>
            </a:r>
            <a:r>
              <a:rPr kumimoji="0" lang="en-US" altLang="zh-TW" sz="1800" b="1" i="0" u="none" strike="noStrike" kern="0" cap="none" spc="0" normalizeH="0" noProof="0" dirty="0">
                <a:ln>
                  <a:noFill/>
                </a:ln>
                <a:solidFill>
                  <a:srgbClr val="292929"/>
                </a:solidFill>
                <a:effectLst/>
                <a:uLnTx/>
                <a:uFillTx/>
                <a:latin typeface="Courier New" panose="02070309020205020404" pitchFamily="49" charset="0"/>
              </a:rPr>
              <a:t> (</a:t>
            </a:r>
            <a:r>
              <a:rPr kumimoji="0" lang="en-US" altLang="zh-TW" sz="1800" b="1" i="0" u="none" strike="noStrike" kern="0" cap="none" spc="0" normalizeH="0" noProof="0" dirty="0" err="1">
                <a:ln>
                  <a:noFill/>
                </a:ln>
                <a:solidFill>
                  <a:srgbClr val="292929"/>
                </a:solidFill>
                <a:effectLst/>
                <a:uLnTx/>
                <a:uFillTx/>
                <a:latin typeface="Courier New" panose="02070309020205020404" pitchFamily="49" charset="0"/>
              </a:rPr>
              <a:t>clk</a:t>
            </a:r>
            <a:r>
              <a:rPr kumimoji="0" lang="en-US" altLang="zh-TW" sz="1800" b="1" i="0" u="none" strike="noStrike" kern="0" cap="none" spc="0" normalizeH="0" noProof="0" dirty="0">
                <a:ln>
                  <a:noFill/>
                </a:ln>
                <a:solidFill>
                  <a:srgbClr val="292929"/>
                </a:solidFill>
                <a:effectLst/>
                <a:uLnTx/>
                <a:uFillTx/>
                <a:latin typeface="Courier New" panose="02070309020205020404" pitchFamily="49" charset="0"/>
              </a:rPr>
              <a:t>))</a:t>
            </a:r>
            <a:endPar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endParaRPr>
          </a:p>
        </p:txBody>
      </p:sp>
      <p:sp>
        <p:nvSpPr>
          <p:cNvPr id="25" name="矩形 24"/>
          <p:cNvSpPr/>
          <p:nvPr/>
        </p:nvSpPr>
        <p:spPr>
          <a:xfrm>
            <a:off x="2737911" y="3463251"/>
            <a:ext cx="2415020" cy="369332"/>
          </a:xfrm>
          <a:prstGeom prst="rect">
            <a:avLst/>
          </a:prstGeom>
        </p:spPr>
        <p:txBody>
          <a:bodyPr wrap="none">
            <a:spAutoFit/>
          </a:bodyPr>
          <a:lstStyle/>
          <a:p>
            <a:r>
              <a:rPr lang="en-US" altLang="zh-TW" b="1" dirty="0">
                <a:solidFill>
                  <a:schemeClr val="bg1">
                    <a:lumMod val="75000"/>
                  </a:schemeClr>
                </a:solidFill>
              </a:rPr>
              <a:t>Continuous assignment</a:t>
            </a:r>
            <a:endParaRPr lang="zh-TW" altLang="en-US" b="1" dirty="0">
              <a:solidFill>
                <a:schemeClr val="bg1">
                  <a:lumMod val="75000"/>
                </a:schemeClr>
              </a:solidFill>
            </a:endParaRPr>
          </a:p>
        </p:txBody>
      </p:sp>
      <p:sp>
        <p:nvSpPr>
          <p:cNvPr id="26" name="矩形 25"/>
          <p:cNvSpPr/>
          <p:nvPr/>
        </p:nvSpPr>
        <p:spPr>
          <a:xfrm>
            <a:off x="5888006" y="3396270"/>
            <a:ext cx="2357953" cy="369332"/>
          </a:xfrm>
          <a:prstGeom prst="rect">
            <a:avLst/>
          </a:prstGeom>
        </p:spPr>
        <p:txBody>
          <a:bodyPr wrap="none">
            <a:spAutoFit/>
          </a:bodyPr>
          <a:lstStyle/>
          <a:p>
            <a:r>
              <a:rPr lang="en-US" altLang="zh-TW" b="1" dirty="0">
                <a:solidFill>
                  <a:schemeClr val="bg1">
                    <a:lumMod val="75000"/>
                  </a:schemeClr>
                </a:solidFill>
              </a:rPr>
              <a:t>Procedural assignment</a:t>
            </a:r>
            <a:endParaRPr lang="zh-TW" altLang="en-US" b="1" dirty="0">
              <a:solidFill>
                <a:schemeClr val="bg1">
                  <a:lumMod val="75000"/>
                </a:schemeClr>
              </a:solidFill>
            </a:endParaRPr>
          </a:p>
        </p:txBody>
      </p:sp>
      <p:sp>
        <p:nvSpPr>
          <p:cNvPr id="18" name="文字方塊 17"/>
          <p:cNvSpPr txBox="1"/>
          <p:nvPr/>
        </p:nvSpPr>
        <p:spPr>
          <a:xfrm>
            <a:off x="9117848" y="895850"/>
            <a:ext cx="3002745" cy="584775"/>
          </a:xfrm>
          <a:prstGeom prst="rect">
            <a:avLst/>
          </a:prstGeom>
          <a:noFill/>
        </p:spPr>
        <p:txBody>
          <a:bodyPr wrap="none" rtlCol="0">
            <a:spAutoFit/>
          </a:bodyPr>
          <a:lstStyle/>
          <a:p>
            <a:r>
              <a:rPr lang="en-US" altLang="zh-TW" sz="3200" dirty="0">
                <a:solidFill>
                  <a:srgbClr val="FF0000"/>
                </a:solidFill>
              </a:rPr>
              <a:t>Model seq. logic</a:t>
            </a:r>
            <a:endParaRPr lang="zh-TW" altLang="en-US" sz="3200" dirty="0">
              <a:solidFill>
                <a:srgbClr val="FF0000"/>
              </a:solidFill>
            </a:endParaRPr>
          </a:p>
        </p:txBody>
      </p:sp>
    </p:spTree>
    <p:extLst>
      <p:ext uri="{BB962C8B-B14F-4D97-AF65-F5344CB8AC3E}">
        <p14:creationId xmlns:p14="http://schemas.microsoft.com/office/powerpoint/2010/main" val="11156587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animBg="1"/>
      <p:bldP spid="2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4C8417-B7E5-79B2-8964-F4699F32A6F2}"/>
              </a:ext>
            </a:extLst>
          </p:cNvPr>
          <p:cNvSpPr>
            <a:spLocks noGrp="1"/>
          </p:cNvSpPr>
          <p:nvPr>
            <p:ph type="title"/>
          </p:nvPr>
        </p:nvSpPr>
        <p:spPr/>
        <p:txBody>
          <a:bodyPr/>
          <a:lstStyle/>
          <a:p>
            <a:r>
              <a:rPr lang="en-US" dirty="0"/>
              <a:t>Event Queue for Each Time Stamp</a:t>
            </a:r>
          </a:p>
        </p:txBody>
      </p:sp>
      <p:pic>
        <p:nvPicPr>
          <p:cNvPr id="6" name="圖片 5">
            <a:extLst>
              <a:ext uri="{FF2B5EF4-FFF2-40B4-BE49-F238E27FC236}">
                <a16:creationId xmlns:a16="http://schemas.microsoft.com/office/drawing/2014/main" id="{D29B6765-E5F7-16C2-3559-42B89E074BE5}"/>
              </a:ext>
            </a:extLst>
          </p:cNvPr>
          <p:cNvPicPr>
            <a:picLocks noChangeAspect="1"/>
          </p:cNvPicPr>
          <p:nvPr/>
        </p:nvPicPr>
        <p:blipFill rotWithShape="1">
          <a:blip r:embed="rId2"/>
          <a:srcRect b="52494"/>
          <a:stretch/>
        </p:blipFill>
        <p:spPr>
          <a:xfrm>
            <a:off x="1775520" y="1052736"/>
            <a:ext cx="9220999" cy="2566764"/>
          </a:xfrm>
          <a:prstGeom prst="rect">
            <a:avLst/>
          </a:prstGeom>
        </p:spPr>
      </p:pic>
      <p:pic>
        <p:nvPicPr>
          <p:cNvPr id="3" name="圖片 2">
            <a:extLst>
              <a:ext uri="{FF2B5EF4-FFF2-40B4-BE49-F238E27FC236}">
                <a16:creationId xmlns:a16="http://schemas.microsoft.com/office/drawing/2014/main" id="{7A48AA8A-15E0-7162-8DFD-7F7DAF047DFD}"/>
              </a:ext>
            </a:extLst>
          </p:cNvPr>
          <p:cNvPicPr>
            <a:picLocks noChangeAspect="1"/>
          </p:cNvPicPr>
          <p:nvPr/>
        </p:nvPicPr>
        <p:blipFill rotWithShape="1">
          <a:blip r:embed="rId2"/>
          <a:srcRect t="47741"/>
          <a:stretch/>
        </p:blipFill>
        <p:spPr>
          <a:xfrm>
            <a:off x="1775520" y="3573016"/>
            <a:ext cx="9220999" cy="2823584"/>
          </a:xfrm>
          <a:prstGeom prst="rect">
            <a:avLst/>
          </a:prstGeom>
        </p:spPr>
      </p:pic>
    </p:spTree>
    <p:extLst>
      <p:ext uri="{BB962C8B-B14F-4D97-AF65-F5344CB8AC3E}">
        <p14:creationId xmlns:p14="http://schemas.microsoft.com/office/powerpoint/2010/main" val="13337487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AAA10E-DF62-5777-C605-383A4914B7DB}"/>
              </a:ext>
            </a:extLst>
          </p:cNvPr>
          <p:cNvSpPr>
            <a:spLocks noGrp="1"/>
          </p:cNvSpPr>
          <p:nvPr>
            <p:ph type="title"/>
          </p:nvPr>
        </p:nvSpPr>
        <p:spPr/>
        <p:txBody>
          <a:bodyPr/>
          <a:lstStyle/>
          <a:p>
            <a:r>
              <a:rPr lang="en-US" dirty="0"/>
              <a:t>Race Conditions</a:t>
            </a:r>
          </a:p>
        </p:txBody>
      </p:sp>
      <p:sp>
        <p:nvSpPr>
          <p:cNvPr id="3" name="內容版面配置區 2">
            <a:extLst>
              <a:ext uri="{FF2B5EF4-FFF2-40B4-BE49-F238E27FC236}">
                <a16:creationId xmlns:a16="http://schemas.microsoft.com/office/drawing/2014/main" id="{CB28F45F-DD54-1E7D-6C0A-FD095F511026}"/>
              </a:ext>
            </a:extLst>
          </p:cNvPr>
          <p:cNvSpPr>
            <a:spLocks noGrp="1"/>
          </p:cNvSpPr>
          <p:nvPr>
            <p:ph idx="1"/>
          </p:nvPr>
        </p:nvSpPr>
        <p:spPr/>
        <p:txBody>
          <a:bodyPr/>
          <a:lstStyle/>
          <a:p>
            <a:r>
              <a:rPr lang="en-US" dirty="0"/>
              <a:t>When two expressions are scheduled to </a:t>
            </a:r>
            <a:r>
              <a:rPr lang="en-US" dirty="0">
                <a:solidFill>
                  <a:srgbClr val="FF0000"/>
                </a:solidFill>
              </a:rPr>
              <a:t>execute at same time</a:t>
            </a:r>
            <a:r>
              <a:rPr lang="en-US" dirty="0"/>
              <a:t>, and if the </a:t>
            </a:r>
            <a:r>
              <a:rPr lang="en-US" dirty="0">
                <a:solidFill>
                  <a:srgbClr val="FF0000"/>
                </a:solidFill>
              </a:rPr>
              <a:t>order</a:t>
            </a:r>
            <a:r>
              <a:rPr lang="en-US" dirty="0"/>
              <a:t> of the execution </a:t>
            </a:r>
            <a:r>
              <a:rPr lang="en-US" dirty="0">
                <a:solidFill>
                  <a:srgbClr val="FF0000"/>
                </a:solidFill>
              </a:rPr>
              <a:t>is not determined</a:t>
            </a:r>
            <a:r>
              <a:rPr lang="en-US" dirty="0"/>
              <a:t>, then </a:t>
            </a:r>
            <a:r>
              <a:rPr lang="en-US" dirty="0">
                <a:solidFill>
                  <a:srgbClr val="FF0000"/>
                </a:solidFill>
              </a:rPr>
              <a:t>race condition</a:t>
            </a:r>
            <a:r>
              <a:rPr lang="en-US" dirty="0"/>
              <a:t> occurs.</a:t>
            </a:r>
          </a:p>
        </p:txBody>
      </p:sp>
      <p:sp>
        <p:nvSpPr>
          <p:cNvPr id="6" name="文字方塊 5">
            <a:extLst>
              <a:ext uri="{FF2B5EF4-FFF2-40B4-BE49-F238E27FC236}">
                <a16:creationId xmlns:a16="http://schemas.microsoft.com/office/drawing/2014/main" id="{3371A32F-2D60-46D1-65C4-8261BF2BC2F9}"/>
              </a:ext>
            </a:extLst>
          </p:cNvPr>
          <p:cNvSpPr txBox="1"/>
          <p:nvPr/>
        </p:nvSpPr>
        <p:spPr>
          <a:xfrm>
            <a:off x="407368" y="6381328"/>
            <a:ext cx="10945216" cy="369332"/>
          </a:xfrm>
          <a:prstGeom prst="rect">
            <a:avLst/>
          </a:prstGeom>
          <a:noFill/>
        </p:spPr>
        <p:txBody>
          <a:bodyPr wrap="square">
            <a:spAutoFit/>
          </a:bodyPr>
          <a:lstStyle/>
          <a:p>
            <a:r>
              <a:rPr lang="en-US" dirty="0"/>
              <a:t>https://blogs.sw.siemens.com/verificationhorizons/2020/08/13/systemverilog-race-condition-challenge-responses/</a:t>
            </a:r>
          </a:p>
        </p:txBody>
      </p:sp>
      <p:sp>
        <p:nvSpPr>
          <p:cNvPr id="8" name="文字方塊 7">
            <a:extLst>
              <a:ext uri="{FF2B5EF4-FFF2-40B4-BE49-F238E27FC236}">
                <a16:creationId xmlns:a16="http://schemas.microsoft.com/office/drawing/2014/main" id="{258B109A-E322-548C-9C7A-302C4073A5EB}"/>
              </a:ext>
            </a:extLst>
          </p:cNvPr>
          <p:cNvSpPr txBox="1"/>
          <p:nvPr/>
        </p:nvSpPr>
        <p:spPr>
          <a:xfrm>
            <a:off x="407368" y="6093296"/>
            <a:ext cx="10075287" cy="369332"/>
          </a:xfrm>
          <a:prstGeom prst="rect">
            <a:avLst/>
          </a:prstGeom>
          <a:noFill/>
        </p:spPr>
        <p:txBody>
          <a:bodyPr wrap="square">
            <a:spAutoFit/>
          </a:bodyPr>
          <a:lstStyle/>
          <a:p>
            <a:r>
              <a:rPr lang="en-US" dirty="0"/>
              <a:t>https://blogs.sw.siemens.com/verificationhorizons/2020/07/27/systemverilog-race-condition-challenge/</a:t>
            </a:r>
          </a:p>
        </p:txBody>
      </p:sp>
      <p:pic>
        <p:nvPicPr>
          <p:cNvPr id="7" name="圖片 6">
            <a:extLst>
              <a:ext uri="{FF2B5EF4-FFF2-40B4-BE49-F238E27FC236}">
                <a16:creationId xmlns:a16="http://schemas.microsoft.com/office/drawing/2014/main" id="{100C0C5A-1151-261B-9CD0-B082850B7846}"/>
              </a:ext>
            </a:extLst>
          </p:cNvPr>
          <p:cNvPicPr>
            <a:picLocks noChangeAspect="1"/>
          </p:cNvPicPr>
          <p:nvPr/>
        </p:nvPicPr>
        <p:blipFill rotWithShape="1">
          <a:blip r:embed="rId2"/>
          <a:srcRect b="15737"/>
          <a:stretch/>
        </p:blipFill>
        <p:spPr>
          <a:xfrm>
            <a:off x="3863752" y="2348881"/>
            <a:ext cx="7348791" cy="3628408"/>
          </a:xfrm>
          <a:prstGeom prst="rect">
            <a:avLst/>
          </a:prstGeom>
        </p:spPr>
      </p:pic>
      <p:sp>
        <p:nvSpPr>
          <p:cNvPr id="4" name="矩形 3">
            <a:extLst>
              <a:ext uri="{FF2B5EF4-FFF2-40B4-BE49-F238E27FC236}">
                <a16:creationId xmlns:a16="http://schemas.microsoft.com/office/drawing/2014/main" id="{8BC24963-7A37-4835-0760-7F250DDD28EA}"/>
              </a:ext>
            </a:extLst>
          </p:cNvPr>
          <p:cNvSpPr/>
          <p:nvPr/>
        </p:nvSpPr>
        <p:spPr>
          <a:xfrm>
            <a:off x="3863752" y="2420888"/>
            <a:ext cx="7348791" cy="1944216"/>
          </a:xfrm>
          <a:prstGeom prst="rect">
            <a:avLst/>
          </a:prstGeom>
          <a:noFill/>
          <a:ln w="57150"/>
        </p:spPr>
        <p:style>
          <a:lnRef idx="2">
            <a:schemeClr val="accent2"/>
          </a:lnRef>
          <a:fillRef idx="1">
            <a:schemeClr val="lt1"/>
          </a:fillRef>
          <a:effectRef idx="0">
            <a:schemeClr val="accent2"/>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37305153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C9DC3098-5FFD-16C6-7C2C-40519CF4386C}"/>
              </a:ext>
            </a:extLst>
          </p:cNvPr>
          <p:cNvSpPr>
            <a:spLocks noGrp="1"/>
          </p:cNvSpPr>
          <p:nvPr>
            <p:ph type="title"/>
          </p:nvPr>
        </p:nvSpPr>
        <p:spPr/>
        <p:txBody>
          <a:bodyPr/>
          <a:lstStyle/>
          <a:p>
            <a:r>
              <a:rPr lang="en-US" dirty="0"/>
              <a:t>Race Conditions</a:t>
            </a:r>
          </a:p>
        </p:txBody>
      </p:sp>
      <p:sp>
        <p:nvSpPr>
          <p:cNvPr id="3" name="內容版面配置區 2">
            <a:extLst>
              <a:ext uri="{FF2B5EF4-FFF2-40B4-BE49-F238E27FC236}">
                <a16:creationId xmlns:a16="http://schemas.microsoft.com/office/drawing/2014/main" id="{58DA7DF1-7462-390B-C347-FAD284B6BB0D}"/>
              </a:ext>
            </a:extLst>
          </p:cNvPr>
          <p:cNvSpPr>
            <a:spLocks noGrp="1"/>
          </p:cNvSpPr>
          <p:nvPr>
            <p:ph idx="1"/>
          </p:nvPr>
        </p:nvSpPr>
        <p:spPr>
          <a:xfrm>
            <a:off x="609600" y="1357314"/>
            <a:ext cx="10972800" cy="5000625"/>
          </a:xfrm>
        </p:spPr>
        <p:txBody>
          <a:bodyPr/>
          <a:lstStyle/>
          <a:p>
            <a:r>
              <a:rPr lang="en-US" dirty="0"/>
              <a:t>Execution of blocking assignments can be viewed as a </a:t>
            </a:r>
            <a:r>
              <a:rPr lang="en-US" dirty="0">
                <a:solidFill>
                  <a:srgbClr val="FF0000"/>
                </a:solidFill>
              </a:rPr>
              <a:t>one-step </a:t>
            </a:r>
            <a:r>
              <a:rPr lang="en-US" dirty="0"/>
              <a:t>process:</a:t>
            </a:r>
          </a:p>
          <a:p>
            <a:pPr lvl="1"/>
            <a:r>
              <a:rPr lang="en-US" dirty="0">
                <a:solidFill>
                  <a:srgbClr val="FF0000"/>
                </a:solidFill>
              </a:rPr>
              <a:t>Evaluate</a:t>
            </a:r>
            <a:r>
              <a:rPr lang="en-US" dirty="0"/>
              <a:t> the RHS (right-hand side equation) and </a:t>
            </a:r>
            <a:r>
              <a:rPr lang="en-US" dirty="0">
                <a:solidFill>
                  <a:srgbClr val="FF0000"/>
                </a:solidFill>
              </a:rPr>
              <a:t>update the LHS </a:t>
            </a:r>
            <a:r>
              <a:rPr lang="en-US" dirty="0"/>
              <a:t>(left-hand side expression) of the blocking assignment </a:t>
            </a:r>
            <a:r>
              <a:rPr lang="en-US" dirty="0">
                <a:solidFill>
                  <a:srgbClr val="FF0000"/>
                </a:solidFill>
              </a:rPr>
              <a:t>without interruption </a:t>
            </a:r>
            <a:r>
              <a:rPr lang="en-US" dirty="0"/>
              <a:t>from any other Verilog statement.</a:t>
            </a:r>
          </a:p>
          <a:p>
            <a:pPr lvl="1"/>
            <a:endParaRPr lang="en-US" dirty="0"/>
          </a:p>
          <a:p>
            <a:pPr lvl="1"/>
            <a:r>
              <a:rPr lang="en-US" dirty="0"/>
              <a:t>A </a:t>
            </a:r>
            <a:r>
              <a:rPr lang="en-US" dirty="0">
                <a:solidFill>
                  <a:srgbClr val="FF0000"/>
                </a:solidFill>
              </a:rPr>
              <a:t>problem</a:t>
            </a:r>
            <a:r>
              <a:rPr lang="en-US" dirty="0"/>
              <a:t> with blocking assignments </a:t>
            </a:r>
            <a:r>
              <a:rPr lang="en-US" dirty="0">
                <a:solidFill>
                  <a:srgbClr val="FF0000"/>
                </a:solidFill>
              </a:rPr>
              <a:t>occurs</a:t>
            </a:r>
            <a:r>
              <a:rPr lang="en-US" dirty="0"/>
              <a:t> when the </a:t>
            </a:r>
            <a:r>
              <a:rPr lang="en-US" dirty="0">
                <a:solidFill>
                  <a:srgbClr val="FF0000"/>
                </a:solidFill>
              </a:rPr>
              <a:t>RHS </a:t>
            </a:r>
            <a:r>
              <a:rPr lang="en-US" dirty="0"/>
              <a:t>variable of one assignment in one procedural block </a:t>
            </a:r>
            <a:r>
              <a:rPr lang="en-US" dirty="0">
                <a:solidFill>
                  <a:srgbClr val="FF0000"/>
                </a:solidFill>
              </a:rPr>
              <a:t>is also the LHS </a:t>
            </a:r>
            <a:r>
              <a:rPr lang="en-US" dirty="0"/>
              <a:t>variable of another assignment </a:t>
            </a:r>
            <a:r>
              <a:rPr lang="en-US" dirty="0">
                <a:solidFill>
                  <a:srgbClr val="FF0000"/>
                </a:solidFill>
              </a:rPr>
              <a:t>in another procedural block </a:t>
            </a:r>
            <a:r>
              <a:rPr lang="en-US" dirty="0"/>
              <a:t>and both equations are scheduled to execute in the same simulation time step, such as on the same clock edge.</a:t>
            </a:r>
          </a:p>
          <a:p>
            <a:endParaRPr lang="en-US" dirty="0"/>
          </a:p>
        </p:txBody>
      </p:sp>
      <p:pic>
        <p:nvPicPr>
          <p:cNvPr id="2" name="圖片 1">
            <a:extLst>
              <a:ext uri="{FF2B5EF4-FFF2-40B4-BE49-F238E27FC236}">
                <a16:creationId xmlns:a16="http://schemas.microsoft.com/office/drawing/2014/main" id="{DEA92A51-F31C-CE0D-8B8D-C8CFBB0995C3}"/>
              </a:ext>
            </a:extLst>
          </p:cNvPr>
          <p:cNvPicPr>
            <a:picLocks noChangeAspect="1"/>
          </p:cNvPicPr>
          <p:nvPr/>
        </p:nvPicPr>
        <p:blipFill rotWithShape="1">
          <a:blip r:embed="rId2"/>
          <a:srcRect b="65090"/>
          <a:stretch/>
        </p:blipFill>
        <p:spPr>
          <a:xfrm>
            <a:off x="6888088" y="33300"/>
            <a:ext cx="3601434" cy="1422475"/>
          </a:xfrm>
          <a:prstGeom prst="rect">
            <a:avLst/>
          </a:prstGeom>
        </p:spPr>
      </p:pic>
    </p:spTree>
    <p:extLst>
      <p:ext uri="{BB962C8B-B14F-4D97-AF65-F5344CB8AC3E}">
        <p14:creationId xmlns:p14="http://schemas.microsoft.com/office/powerpoint/2010/main" val="32629654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BF1C54DC-1FC1-316B-1C9E-DC0ADD40CACC}"/>
              </a:ext>
            </a:extLst>
          </p:cNvPr>
          <p:cNvSpPr txBox="1"/>
          <p:nvPr/>
        </p:nvSpPr>
        <p:spPr>
          <a:xfrm>
            <a:off x="-96688" y="1196752"/>
            <a:ext cx="9643239" cy="4708981"/>
          </a:xfrm>
          <a:prstGeom prst="rect">
            <a:avLst/>
          </a:prstGeom>
          <a:noFill/>
        </p:spPr>
        <p:txBody>
          <a:bodyPr wrap="square">
            <a:spAutoFit/>
          </a:bodyPr>
          <a:lstStyle/>
          <a:p>
            <a:r>
              <a:rPr lang="es-ES" sz="2000" dirty="0">
                <a:solidFill>
                  <a:srgbClr val="000000"/>
                </a:solidFill>
                <a:highlight>
                  <a:srgbClr val="FFFFFF"/>
                </a:highlight>
                <a:latin typeface="Courier New" panose="02070309020205020404" pitchFamily="49" charset="0"/>
              </a:rPr>
              <a:t> module fbosc1 </a:t>
            </a:r>
            <a:r>
              <a:rPr lang="es-ES" sz="2000" b="1" dirty="0">
                <a:solidFill>
                  <a:srgbClr val="000080"/>
                </a:solidFill>
                <a:highlight>
                  <a:srgbClr val="FFFFFF"/>
                </a:highlight>
                <a:latin typeface="Courier New" panose="02070309020205020404" pitchFamily="49" charset="0"/>
              </a:rPr>
              <a:t>(</a:t>
            </a:r>
            <a:r>
              <a:rPr lang="es-ES" sz="2000" b="0" dirty="0">
                <a:solidFill>
                  <a:srgbClr val="000000"/>
                </a:solidFill>
                <a:highlight>
                  <a:srgbClr val="FFFFFF"/>
                </a:highlight>
                <a:latin typeface="Courier New" panose="02070309020205020404" pitchFamily="49" charset="0"/>
              </a:rPr>
              <a:t>y1</a:t>
            </a:r>
            <a:r>
              <a:rPr lang="es-ES" sz="2000" b="1" dirty="0">
                <a:solidFill>
                  <a:srgbClr val="000080"/>
                </a:solidFill>
                <a:highlight>
                  <a:srgbClr val="FFFFFF"/>
                </a:highlight>
                <a:latin typeface="Courier New" panose="02070309020205020404" pitchFamily="49" charset="0"/>
              </a:rPr>
              <a:t>,</a:t>
            </a:r>
            <a:r>
              <a:rPr lang="es-ES" sz="2000" b="0" dirty="0">
                <a:solidFill>
                  <a:srgbClr val="000000"/>
                </a:solidFill>
                <a:highlight>
                  <a:srgbClr val="FFFFFF"/>
                </a:highlight>
                <a:latin typeface="Courier New" panose="02070309020205020404" pitchFamily="49" charset="0"/>
              </a:rPr>
              <a:t> y2</a:t>
            </a:r>
            <a:r>
              <a:rPr lang="es-ES" sz="2000" b="1" dirty="0">
                <a:solidFill>
                  <a:srgbClr val="000080"/>
                </a:solidFill>
                <a:highlight>
                  <a:srgbClr val="FFFFFF"/>
                </a:highlight>
                <a:latin typeface="Courier New" panose="02070309020205020404" pitchFamily="49" charset="0"/>
              </a:rPr>
              <a:t>,</a:t>
            </a:r>
            <a:r>
              <a:rPr lang="es-ES" sz="2000" b="0" dirty="0">
                <a:solidFill>
                  <a:srgbClr val="000000"/>
                </a:solidFill>
                <a:highlight>
                  <a:srgbClr val="FFFFFF"/>
                </a:highlight>
                <a:latin typeface="Courier New" panose="02070309020205020404" pitchFamily="49" charset="0"/>
              </a:rPr>
              <a:t> clk</a:t>
            </a:r>
            <a:r>
              <a:rPr lang="es-ES" sz="2000" b="1" dirty="0">
                <a:solidFill>
                  <a:srgbClr val="000080"/>
                </a:solidFill>
                <a:highlight>
                  <a:srgbClr val="FFFFFF"/>
                </a:highlight>
                <a:latin typeface="Courier New" panose="02070309020205020404" pitchFamily="49" charset="0"/>
              </a:rPr>
              <a:t>,</a:t>
            </a:r>
            <a:r>
              <a:rPr lang="es-ES" sz="2000" b="0" dirty="0">
                <a:solidFill>
                  <a:srgbClr val="000000"/>
                </a:solidFill>
                <a:highlight>
                  <a:srgbClr val="FFFFFF"/>
                </a:highlight>
                <a:latin typeface="Courier New" panose="02070309020205020404" pitchFamily="49" charset="0"/>
              </a:rPr>
              <a:t> rst</a:t>
            </a:r>
            <a:r>
              <a:rPr lang="es-ES" sz="2000" b="1" dirty="0">
                <a:solidFill>
                  <a:srgbClr val="000080"/>
                </a:solidFill>
                <a:highlight>
                  <a:srgbClr val="FFFFFF"/>
                </a:highlight>
                <a:latin typeface="Courier New" panose="02070309020205020404" pitchFamily="49" charset="0"/>
              </a:rPr>
              <a:t>);</a:t>
            </a:r>
            <a:endParaRPr lang="es-E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output</a:t>
            </a:r>
            <a:r>
              <a:rPr lang="en-US" sz="2000" b="0" dirty="0">
                <a:solidFill>
                  <a:srgbClr val="000000"/>
                </a:solidFill>
                <a:highlight>
                  <a:srgbClr val="FFFFFF"/>
                </a:highlight>
                <a:latin typeface="Courier New" panose="02070309020205020404" pitchFamily="49" charset="0"/>
              </a:rPr>
              <a:t> y1</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y2</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input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reg</a:t>
            </a:r>
            <a:r>
              <a:rPr lang="en-US" sz="2000" b="0" dirty="0">
                <a:solidFill>
                  <a:srgbClr val="000000"/>
                </a:solidFill>
                <a:highlight>
                  <a:srgbClr val="FFFFFF"/>
                </a:highlight>
                <a:latin typeface="Courier New" panose="02070309020205020404" pitchFamily="49" charset="0"/>
              </a:rPr>
              <a:t>    y1</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y2</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y1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008000"/>
                </a:solidFill>
                <a:highlight>
                  <a:srgbClr val="FFFFFF"/>
                </a:highlight>
                <a:latin typeface="Courier New" panose="02070309020205020404" pitchFamily="49" charset="0"/>
              </a:rPr>
              <a:t>// reset</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y1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y2</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y2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008000"/>
                </a:solidFill>
                <a:highlight>
                  <a:srgbClr val="FFFFFF"/>
                </a:highlight>
                <a:latin typeface="Courier New" panose="02070309020205020404" pitchFamily="49" charset="0"/>
              </a:rPr>
              <a:t>// preset</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y2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y1</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endmodule</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Example </a:t>
            </a:r>
            <a:r>
              <a:rPr lang="en-US" sz="2000" b="0" dirty="0">
                <a:solidFill>
                  <a:srgbClr val="FF8000"/>
                </a:solidFill>
                <a:highlight>
                  <a:srgbClr val="FFFFFF"/>
                </a:highlight>
                <a:latin typeface="Courier New" panose="02070309020205020404" pitchFamily="49" charset="0"/>
              </a:rPr>
              <a:t>1</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Feedback oscillator </a:t>
            </a:r>
            <a:r>
              <a:rPr lang="en-US" sz="2000" b="1" dirty="0">
                <a:solidFill>
                  <a:srgbClr val="0000FF"/>
                </a:solidFill>
                <a:highlight>
                  <a:srgbClr val="FFFFFF"/>
                </a:highlight>
                <a:latin typeface="Courier New" panose="02070309020205020404" pitchFamily="49" charset="0"/>
              </a:rPr>
              <a:t>with</a:t>
            </a:r>
            <a:r>
              <a:rPr lang="en-US" sz="2000" b="0" dirty="0">
                <a:solidFill>
                  <a:srgbClr val="000000"/>
                </a:solidFill>
                <a:highlight>
                  <a:srgbClr val="FFFFFF"/>
                </a:highlight>
                <a:latin typeface="Courier New" panose="02070309020205020404" pitchFamily="49" charset="0"/>
              </a:rPr>
              <a:t> blocking assignments</a:t>
            </a:r>
            <a:endParaRPr lang="en-US" sz="2000" dirty="0"/>
          </a:p>
        </p:txBody>
      </p:sp>
      <p:sp>
        <p:nvSpPr>
          <p:cNvPr id="7" name="文字方塊 6">
            <a:extLst>
              <a:ext uri="{FF2B5EF4-FFF2-40B4-BE49-F238E27FC236}">
                <a16:creationId xmlns:a16="http://schemas.microsoft.com/office/drawing/2014/main" id="{D78580BD-8B77-3B27-281E-9E989D2340B2}"/>
              </a:ext>
            </a:extLst>
          </p:cNvPr>
          <p:cNvSpPr txBox="1"/>
          <p:nvPr/>
        </p:nvSpPr>
        <p:spPr>
          <a:xfrm>
            <a:off x="5519936" y="332656"/>
            <a:ext cx="7776864" cy="2246769"/>
          </a:xfrm>
          <a:prstGeom prst="rect">
            <a:avLst/>
          </a:prstGeom>
          <a:noFill/>
          <a:ln>
            <a:solidFill>
              <a:schemeClr val="tx1"/>
            </a:solidFill>
          </a:ln>
        </p:spPr>
        <p:txBody>
          <a:bodyPr wrap="square">
            <a:spAutoFit/>
          </a:bodyPr>
          <a:lstStyle/>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y1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0</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008000"/>
                </a:solidFill>
                <a:highlight>
                  <a:srgbClr val="FFFFFF"/>
                </a:highlight>
                <a:latin typeface="Courier New" panose="02070309020205020404" pitchFamily="49" charset="0"/>
              </a:rPr>
              <a:t>// reset</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y1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y2</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y2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008000"/>
                </a:solidFill>
                <a:highlight>
                  <a:srgbClr val="FFFFFF"/>
                </a:highlight>
                <a:latin typeface="Courier New" panose="02070309020205020404" pitchFamily="49" charset="0"/>
              </a:rPr>
              <a:t>// preset</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y2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y1</a:t>
            </a:r>
            <a:r>
              <a:rPr lang="en-US" sz="2000" b="1" dirty="0">
                <a:solidFill>
                  <a:srgbClr val="000080"/>
                </a:solidFill>
                <a:highlight>
                  <a:srgbClr val="FFFFFF"/>
                </a:highlight>
                <a:latin typeface="Courier New" panose="02070309020205020404" pitchFamily="49" charset="0"/>
              </a:rPr>
              <a:t>;</a:t>
            </a:r>
            <a:endParaRPr lang="en-US" sz="2000" dirty="0"/>
          </a:p>
        </p:txBody>
      </p:sp>
      <p:sp>
        <p:nvSpPr>
          <p:cNvPr id="9" name="文字方塊 8">
            <a:extLst>
              <a:ext uri="{FF2B5EF4-FFF2-40B4-BE49-F238E27FC236}">
                <a16:creationId xmlns:a16="http://schemas.microsoft.com/office/drawing/2014/main" id="{9E6975B6-2550-0427-9448-6F765C0C6E7C}"/>
              </a:ext>
            </a:extLst>
          </p:cNvPr>
          <p:cNvSpPr txBox="1"/>
          <p:nvPr/>
        </p:nvSpPr>
        <p:spPr>
          <a:xfrm>
            <a:off x="8256240" y="2636912"/>
            <a:ext cx="3687688" cy="369332"/>
          </a:xfrm>
          <a:prstGeom prst="rect">
            <a:avLst/>
          </a:prstGeom>
          <a:noFill/>
        </p:spPr>
        <p:txBody>
          <a:bodyPr wrap="square">
            <a:spAutoFit/>
          </a:bodyPr>
          <a:lstStyle/>
          <a:p>
            <a:r>
              <a:rPr lang="en-US" dirty="0"/>
              <a:t>Better with nonblocking assignments</a:t>
            </a:r>
          </a:p>
        </p:txBody>
      </p:sp>
      <p:sp>
        <p:nvSpPr>
          <p:cNvPr id="11" name="文字方塊 10">
            <a:extLst>
              <a:ext uri="{FF2B5EF4-FFF2-40B4-BE49-F238E27FC236}">
                <a16:creationId xmlns:a16="http://schemas.microsoft.com/office/drawing/2014/main" id="{0591AB57-1A45-0F66-0A32-BB05C8894293}"/>
              </a:ext>
            </a:extLst>
          </p:cNvPr>
          <p:cNvSpPr txBox="1"/>
          <p:nvPr/>
        </p:nvSpPr>
        <p:spPr>
          <a:xfrm>
            <a:off x="335360" y="5805264"/>
            <a:ext cx="10657184" cy="923330"/>
          </a:xfrm>
          <a:prstGeom prst="rect">
            <a:avLst/>
          </a:prstGeom>
          <a:noFill/>
        </p:spPr>
        <p:txBody>
          <a:bodyPr wrap="square">
            <a:spAutoFit/>
          </a:bodyPr>
          <a:lstStyle/>
          <a:p>
            <a:r>
              <a:rPr lang="en-US" dirty="0"/>
              <a:t>the two "always" blocks can be scheduled in any order.  If the first always block executes first after a reset, both y1 and y2 will take on the value of 1.  If the second "always“ block executes first after a reset, both y1 and y2 will take on the value 0. This clearly represents a Verilog race condition.</a:t>
            </a:r>
          </a:p>
        </p:txBody>
      </p:sp>
      <p:sp>
        <p:nvSpPr>
          <p:cNvPr id="2" name="標題 1">
            <a:extLst>
              <a:ext uri="{FF2B5EF4-FFF2-40B4-BE49-F238E27FC236}">
                <a16:creationId xmlns:a16="http://schemas.microsoft.com/office/drawing/2014/main" id="{7C98259B-1C87-8509-0F1E-1FBFC7524586}"/>
              </a:ext>
            </a:extLst>
          </p:cNvPr>
          <p:cNvSpPr>
            <a:spLocks noGrp="1"/>
          </p:cNvSpPr>
          <p:nvPr>
            <p:ph type="title"/>
          </p:nvPr>
        </p:nvSpPr>
        <p:spPr/>
        <p:txBody>
          <a:bodyPr/>
          <a:lstStyle/>
          <a:p>
            <a:r>
              <a:rPr lang="en-US" dirty="0"/>
              <a:t>Race Conditions</a:t>
            </a:r>
          </a:p>
        </p:txBody>
      </p:sp>
      <p:sp>
        <p:nvSpPr>
          <p:cNvPr id="3" name="文字方塊 2">
            <a:extLst>
              <a:ext uri="{FF2B5EF4-FFF2-40B4-BE49-F238E27FC236}">
                <a16:creationId xmlns:a16="http://schemas.microsoft.com/office/drawing/2014/main" id="{8F616176-B200-B88C-200A-C2D18212FDD5}"/>
              </a:ext>
            </a:extLst>
          </p:cNvPr>
          <p:cNvSpPr txBox="1"/>
          <p:nvPr/>
        </p:nvSpPr>
        <p:spPr>
          <a:xfrm>
            <a:off x="6399851" y="3126214"/>
            <a:ext cx="3687688" cy="646331"/>
          </a:xfrm>
          <a:prstGeom prst="rect">
            <a:avLst/>
          </a:prstGeom>
          <a:noFill/>
        </p:spPr>
        <p:txBody>
          <a:bodyPr wrap="square">
            <a:spAutoFit/>
          </a:bodyPr>
          <a:lstStyle/>
          <a:p>
            <a:r>
              <a:rPr lang="en-US" dirty="0"/>
              <a:t>Execute first, </a:t>
            </a:r>
            <a:r>
              <a:rPr lang="en-US" dirty="0" err="1"/>
              <a:t>resetted</a:t>
            </a:r>
            <a:r>
              <a:rPr lang="en-US" dirty="0"/>
              <a:t> y2 =1; y1=y2; y1=&gt; 1, y2 = y1; y2=1;</a:t>
            </a:r>
          </a:p>
        </p:txBody>
      </p:sp>
      <p:sp>
        <p:nvSpPr>
          <p:cNvPr id="4" name="文字方塊 3">
            <a:extLst>
              <a:ext uri="{FF2B5EF4-FFF2-40B4-BE49-F238E27FC236}">
                <a16:creationId xmlns:a16="http://schemas.microsoft.com/office/drawing/2014/main" id="{212381A4-54EA-2D94-6831-685F07300B91}"/>
              </a:ext>
            </a:extLst>
          </p:cNvPr>
          <p:cNvSpPr txBox="1"/>
          <p:nvPr/>
        </p:nvSpPr>
        <p:spPr>
          <a:xfrm>
            <a:off x="6581860" y="4378382"/>
            <a:ext cx="3687688" cy="646331"/>
          </a:xfrm>
          <a:prstGeom prst="rect">
            <a:avLst/>
          </a:prstGeom>
          <a:noFill/>
        </p:spPr>
        <p:txBody>
          <a:bodyPr wrap="square">
            <a:spAutoFit/>
          </a:bodyPr>
          <a:lstStyle/>
          <a:p>
            <a:r>
              <a:rPr lang="en-US" dirty="0"/>
              <a:t>Execute first, </a:t>
            </a:r>
            <a:r>
              <a:rPr lang="en-US" dirty="0" err="1"/>
              <a:t>resetted</a:t>
            </a:r>
            <a:r>
              <a:rPr lang="en-US" dirty="0"/>
              <a:t> y1 =0; y2=y1; y2=&gt; 0, y1 = y2; y1 = 0;</a:t>
            </a:r>
          </a:p>
        </p:txBody>
      </p:sp>
    </p:spTree>
    <p:extLst>
      <p:ext uri="{BB962C8B-B14F-4D97-AF65-F5344CB8AC3E}">
        <p14:creationId xmlns:p14="http://schemas.microsoft.com/office/powerpoint/2010/main" val="15919871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 grpId="0"/>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DDDB199-42AA-1EF5-DBAD-A3EA74A64C79}"/>
              </a:ext>
            </a:extLst>
          </p:cNvPr>
          <p:cNvSpPr txBox="1"/>
          <p:nvPr/>
        </p:nvSpPr>
        <p:spPr>
          <a:xfrm>
            <a:off x="551384" y="1340768"/>
            <a:ext cx="7843039" cy="3170099"/>
          </a:xfrm>
          <a:prstGeom prst="rect">
            <a:avLst/>
          </a:prstGeom>
          <a:noFill/>
        </p:spPr>
        <p:txBody>
          <a:bodyPr wrap="square">
            <a:spAutoFit/>
          </a:bodyPr>
          <a:lstStyle/>
          <a:p>
            <a:r>
              <a:rPr lang="en-US" sz="2000" dirty="0">
                <a:solidFill>
                  <a:srgbClr val="000000"/>
                </a:solidFill>
                <a:highlight>
                  <a:srgbClr val="FFFFFF"/>
                </a:highlight>
                <a:latin typeface="Courier New" panose="02070309020205020404" pitchFamily="49" charset="0"/>
              </a:rPr>
              <a:t> module nbex2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q</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b</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output</a:t>
            </a:r>
            <a:r>
              <a:rPr lang="en-US" sz="2000" b="0" dirty="0">
                <a:solidFill>
                  <a:srgbClr val="000000"/>
                </a:solidFill>
                <a:highlight>
                  <a:srgbClr val="FFFFFF"/>
                </a:highlight>
                <a:latin typeface="Courier New" panose="02070309020205020404" pitchFamily="49" charset="0"/>
              </a:rPr>
              <a:t> q</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input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input</a:t>
            </a:r>
            <a:r>
              <a:rPr lang="en-US" sz="2000" b="0" dirty="0">
                <a:solidFill>
                  <a:srgbClr val="000000"/>
                </a:solidFill>
                <a:highlight>
                  <a:srgbClr val="FFFFFF"/>
                </a:highlight>
                <a:latin typeface="Courier New" panose="02070309020205020404" pitchFamily="49" charset="0"/>
              </a:rPr>
              <a:t>  a</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b</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reg</a:t>
            </a:r>
            <a:r>
              <a:rPr lang="en-US" sz="2000" b="0" dirty="0">
                <a:solidFill>
                  <a:srgbClr val="000000"/>
                </a:solidFill>
                <a:highlight>
                  <a:srgbClr val="FFFFFF"/>
                </a:highlight>
                <a:latin typeface="Courier New" panose="02070309020205020404" pitchFamily="49" charset="0"/>
              </a:rPr>
              <a:t>    q</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negedge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q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1'b0</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q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b</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endmodule</a:t>
            </a:r>
            <a:endParaRPr lang="en-US" sz="2000" dirty="0"/>
          </a:p>
        </p:txBody>
      </p:sp>
      <p:sp>
        <p:nvSpPr>
          <p:cNvPr id="5" name="文字方塊 4">
            <a:extLst>
              <a:ext uri="{FF2B5EF4-FFF2-40B4-BE49-F238E27FC236}">
                <a16:creationId xmlns:a16="http://schemas.microsoft.com/office/drawing/2014/main" id="{C383D839-F9EA-B858-A79F-BAFA2F224C6C}"/>
              </a:ext>
            </a:extLst>
          </p:cNvPr>
          <p:cNvSpPr txBox="1"/>
          <p:nvPr/>
        </p:nvSpPr>
        <p:spPr>
          <a:xfrm>
            <a:off x="1055441" y="4797152"/>
            <a:ext cx="7200800" cy="1938992"/>
          </a:xfrm>
          <a:prstGeom prst="rect">
            <a:avLst/>
          </a:prstGeom>
          <a:noFill/>
          <a:ln w="28575">
            <a:solidFill>
              <a:srgbClr val="FF0000"/>
            </a:solidFill>
          </a:ln>
        </p:spPr>
        <p:txBody>
          <a:bodyPr wrap="square">
            <a:spAutoFit/>
          </a:bodyPr>
          <a:lstStyle/>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a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b</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y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b</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negedge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q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1'b0</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q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y</a:t>
            </a:r>
            <a:r>
              <a:rPr lang="en-US" sz="2000" b="1" dirty="0">
                <a:solidFill>
                  <a:srgbClr val="000080"/>
                </a:solidFill>
                <a:highlight>
                  <a:srgbClr val="FFFFFF"/>
                </a:highlight>
                <a:latin typeface="Courier New" panose="02070309020205020404" pitchFamily="49" charset="0"/>
              </a:rPr>
              <a:t>;</a:t>
            </a:r>
            <a:endParaRPr lang="en-US" sz="2000" dirty="0"/>
          </a:p>
        </p:txBody>
      </p:sp>
      <p:sp>
        <p:nvSpPr>
          <p:cNvPr id="6" name="文字方塊 5">
            <a:extLst>
              <a:ext uri="{FF2B5EF4-FFF2-40B4-BE49-F238E27FC236}">
                <a16:creationId xmlns:a16="http://schemas.microsoft.com/office/drawing/2014/main" id="{066E9EF0-15F7-C8E8-A5CB-B55DF435666D}"/>
              </a:ext>
            </a:extLst>
          </p:cNvPr>
          <p:cNvSpPr txBox="1"/>
          <p:nvPr/>
        </p:nvSpPr>
        <p:spPr>
          <a:xfrm>
            <a:off x="8616280" y="4653136"/>
            <a:ext cx="3384376" cy="1200329"/>
          </a:xfrm>
          <a:prstGeom prst="rect">
            <a:avLst/>
          </a:prstGeom>
          <a:noFill/>
        </p:spPr>
        <p:txBody>
          <a:bodyPr wrap="square" rtlCol="0">
            <a:spAutoFit/>
          </a:bodyPr>
          <a:lstStyle/>
          <a:p>
            <a:r>
              <a:rPr lang="en-US" sz="2400" b="1" dirty="0">
                <a:solidFill>
                  <a:srgbClr val="FF0000"/>
                </a:solidFill>
              </a:rPr>
              <a:t>Separate combinational and sequential logic to two always blocks</a:t>
            </a:r>
          </a:p>
        </p:txBody>
      </p:sp>
      <p:sp>
        <p:nvSpPr>
          <p:cNvPr id="7" name="標題 6">
            <a:extLst>
              <a:ext uri="{FF2B5EF4-FFF2-40B4-BE49-F238E27FC236}">
                <a16:creationId xmlns:a16="http://schemas.microsoft.com/office/drawing/2014/main" id="{A9D64F93-793D-03CB-95BD-EAED54466990}"/>
              </a:ext>
            </a:extLst>
          </p:cNvPr>
          <p:cNvSpPr>
            <a:spLocks noGrp="1"/>
          </p:cNvSpPr>
          <p:nvPr>
            <p:ph type="title"/>
          </p:nvPr>
        </p:nvSpPr>
        <p:spPr/>
        <p:txBody>
          <a:bodyPr/>
          <a:lstStyle/>
          <a:p>
            <a:r>
              <a:rPr lang="en-US" dirty="0"/>
              <a:t>Mixed Sequential &amp; Combinational Logic - Use Nonblocking Assignments</a:t>
            </a:r>
          </a:p>
        </p:txBody>
      </p:sp>
      <p:sp>
        <p:nvSpPr>
          <p:cNvPr id="8" name="文字方塊 7">
            <a:extLst>
              <a:ext uri="{FF2B5EF4-FFF2-40B4-BE49-F238E27FC236}">
                <a16:creationId xmlns:a16="http://schemas.microsoft.com/office/drawing/2014/main" id="{22E707AD-5BA6-1E0E-3A6D-B83583395DE0}"/>
              </a:ext>
            </a:extLst>
          </p:cNvPr>
          <p:cNvSpPr txBox="1"/>
          <p:nvPr/>
        </p:nvSpPr>
        <p:spPr>
          <a:xfrm>
            <a:off x="7392144" y="1988840"/>
            <a:ext cx="3657283" cy="369332"/>
          </a:xfrm>
          <a:prstGeom prst="rect">
            <a:avLst/>
          </a:prstGeom>
          <a:noFill/>
        </p:spPr>
        <p:txBody>
          <a:bodyPr wrap="none" rtlCol="0">
            <a:spAutoFit/>
          </a:bodyPr>
          <a:lstStyle/>
          <a:p>
            <a:r>
              <a:rPr lang="en-US" dirty="0"/>
              <a:t>This is convenient, but hard to debug</a:t>
            </a:r>
          </a:p>
        </p:txBody>
      </p:sp>
    </p:spTree>
    <p:extLst>
      <p:ext uri="{BB962C8B-B14F-4D97-AF65-F5344CB8AC3E}">
        <p14:creationId xmlns:p14="http://schemas.microsoft.com/office/powerpoint/2010/main" val="38414368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727B9D5-77D3-8126-D798-7D9513A47600}"/>
              </a:ext>
            </a:extLst>
          </p:cNvPr>
          <p:cNvSpPr>
            <a:spLocks noGrp="1"/>
          </p:cNvSpPr>
          <p:nvPr>
            <p:ph type="title"/>
          </p:nvPr>
        </p:nvSpPr>
        <p:spPr/>
        <p:txBody>
          <a:bodyPr/>
          <a:lstStyle/>
          <a:p>
            <a:r>
              <a:rPr lang="en-US" dirty="0"/>
              <a:t>Mixed Blocking &amp; Nonblocking Assignment</a:t>
            </a:r>
          </a:p>
        </p:txBody>
      </p:sp>
      <p:sp>
        <p:nvSpPr>
          <p:cNvPr id="4" name="文字方塊 3">
            <a:extLst>
              <a:ext uri="{FF2B5EF4-FFF2-40B4-BE49-F238E27FC236}">
                <a16:creationId xmlns:a16="http://schemas.microsoft.com/office/drawing/2014/main" id="{6C36A117-B4C7-C317-52C4-DBD8B47400DA}"/>
              </a:ext>
            </a:extLst>
          </p:cNvPr>
          <p:cNvSpPr txBox="1"/>
          <p:nvPr/>
        </p:nvSpPr>
        <p:spPr>
          <a:xfrm>
            <a:off x="-528736" y="980728"/>
            <a:ext cx="8640960" cy="2554545"/>
          </a:xfrm>
          <a:prstGeom prst="rect">
            <a:avLst/>
          </a:prstGeom>
          <a:noFill/>
        </p:spPr>
        <p:txBody>
          <a:bodyPr wrap="square">
            <a:spAutoFit/>
          </a:bodyPr>
          <a:lstStyle/>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negedge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begin</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ff</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reg</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tmp</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q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1'b0</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begin</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tmp</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&amp;</a:t>
            </a:r>
            <a:r>
              <a:rPr lang="en-US" sz="2000" b="0" dirty="0">
                <a:solidFill>
                  <a:srgbClr val="000000"/>
                </a:solidFill>
                <a:highlight>
                  <a:srgbClr val="FFFFFF"/>
                </a:highlight>
                <a:latin typeface="Courier New" panose="02070309020205020404" pitchFamily="49" charset="0"/>
              </a:rPr>
              <a:t> b</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q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tmp</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end</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end</a:t>
            </a:r>
            <a:endParaRPr lang="en-US" sz="2000" b="0" dirty="0">
              <a:solidFill>
                <a:srgbClr val="000000"/>
              </a:solidFill>
              <a:highlight>
                <a:srgbClr val="FFFFFF"/>
              </a:highlight>
              <a:latin typeface="Courier New" panose="02070309020205020404" pitchFamily="49" charset="0"/>
            </a:endParaRPr>
          </a:p>
        </p:txBody>
      </p:sp>
      <p:sp>
        <p:nvSpPr>
          <p:cNvPr id="6" name="文字方塊 5">
            <a:extLst>
              <a:ext uri="{FF2B5EF4-FFF2-40B4-BE49-F238E27FC236}">
                <a16:creationId xmlns:a16="http://schemas.microsoft.com/office/drawing/2014/main" id="{1E85C48B-9CFE-5AE0-FD8B-8A7DD37E793A}"/>
              </a:ext>
            </a:extLst>
          </p:cNvPr>
          <p:cNvSpPr txBox="1"/>
          <p:nvPr/>
        </p:nvSpPr>
        <p:spPr>
          <a:xfrm>
            <a:off x="5591944" y="1700808"/>
            <a:ext cx="6162674" cy="1015663"/>
          </a:xfrm>
          <a:prstGeom prst="rect">
            <a:avLst/>
          </a:prstGeom>
          <a:noFill/>
          <a:ln>
            <a:solidFill>
              <a:srgbClr val="00206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Blocking </a:t>
            </a:r>
            <a:r>
              <a:rPr kumimoji="0" lang="en-US" sz="20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mn-ea"/>
                <a:cs typeface="+mn-cs"/>
              </a:rPr>
              <a:t>and</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nonblocking assignment in the same </a:t>
            </a:r>
            <a:r>
              <a:rPr kumimoji="0" lang="en-US" sz="2000" b="0" i="0" u="none" strike="noStrike" kern="1200" cap="none" spc="0" normalizeH="0" baseline="0" noProof="0" dirty="0">
                <a:ln>
                  <a:noFill/>
                </a:ln>
                <a:solidFill>
                  <a:srgbClr val="808080"/>
                </a:solidFill>
                <a:effectLst/>
                <a:highlight>
                  <a:srgbClr val="FFFFFF"/>
                </a:highlight>
                <a:uLnTx/>
                <a:uFillTx/>
                <a:latin typeface="Courier New" panose="02070309020205020404" pitchFamily="49" charset="0"/>
                <a:ea typeface="+mn-ea"/>
                <a:cs typeface="+mn-cs"/>
              </a:rPr>
              <a:t>"always"</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block</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generally a bad idea</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a:t>
            </a:r>
            <a:endParaRPr lang="en-US" dirty="0"/>
          </a:p>
        </p:txBody>
      </p:sp>
      <p:sp>
        <p:nvSpPr>
          <p:cNvPr id="8" name="文字方塊 7">
            <a:extLst>
              <a:ext uri="{FF2B5EF4-FFF2-40B4-BE49-F238E27FC236}">
                <a16:creationId xmlns:a16="http://schemas.microsoft.com/office/drawing/2014/main" id="{51D5F4C9-79CF-BDB0-7D3A-7FBB71DB78D9}"/>
              </a:ext>
            </a:extLst>
          </p:cNvPr>
          <p:cNvSpPr txBox="1"/>
          <p:nvPr/>
        </p:nvSpPr>
        <p:spPr>
          <a:xfrm>
            <a:off x="407368" y="4221088"/>
            <a:ext cx="10459020" cy="1938992"/>
          </a:xfrm>
          <a:prstGeom prst="rect">
            <a:avLst/>
          </a:prstGeom>
          <a:noFill/>
        </p:spPr>
        <p:txBody>
          <a:bodyPr wrap="square">
            <a:spAutoFit/>
          </a:bodyPr>
          <a:lstStyle/>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or</a:t>
            </a:r>
            <a:r>
              <a:rPr lang="en-US" sz="2000" b="0" dirty="0">
                <a:solidFill>
                  <a:srgbClr val="000000"/>
                </a:solidFill>
                <a:highlight>
                  <a:srgbClr val="FFFFFF"/>
                </a:highlight>
                <a:latin typeface="Courier New" panose="02070309020205020404" pitchFamily="49" charset="0"/>
              </a:rPr>
              <a:t> </a:t>
            </a:r>
            <a:r>
              <a:rPr lang="en-US" sz="2000" b="1" dirty="0" err="1">
                <a:solidFill>
                  <a:srgbClr val="0000FF"/>
                </a:solidFill>
                <a:highlight>
                  <a:srgbClr val="FFFFFF"/>
                </a:highlight>
                <a:latin typeface="Courier New" panose="02070309020205020404" pitchFamily="49" charset="0"/>
              </a:rPr>
              <a:t>negedge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if</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err="1">
                <a:solidFill>
                  <a:srgbClr val="000000"/>
                </a:solidFill>
                <a:highlight>
                  <a:srgbClr val="FFFFFF"/>
                </a:highlight>
                <a:latin typeface="Courier New" panose="02070309020205020404" pitchFamily="49" charset="0"/>
              </a:rPr>
              <a:t>rst_n</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0000"/>
                </a:solidFill>
                <a:highlight>
                  <a:srgbClr val="FFFFFF"/>
                </a:highlight>
                <a:latin typeface="Courier New" panose="02070309020205020404" pitchFamily="49" charset="0"/>
              </a:rPr>
              <a:t>q </a:t>
            </a:r>
            <a:r>
              <a:rPr lang="en-US" sz="2000" b="1" dirty="0">
                <a:solidFill>
                  <a:srgbClr val="FF000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1'b0</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008000"/>
                </a:solidFill>
                <a:highlight>
                  <a:srgbClr val="FFFFFF"/>
                </a:highlight>
                <a:latin typeface="Courier New" panose="02070309020205020404" pitchFamily="49" charset="0"/>
              </a:rPr>
              <a:t>// blocking assignment to "q"</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else</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begin</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tmp</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&amp;</a:t>
            </a:r>
            <a:r>
              <a:rPr lang="en-US" sz="2000" b="0" dirty="0">
                <a:solidFill>
                  <a:srgbClr val="000000"/>
                </a:solidFill>
                <a:highlight>
                  <a:srgbClr val="FFFFFF"/>
                </a:highlight>
                <a:latin typeface="Courier New" panose="02070309020205020404" pitchFamily="49" charset="0"/>
              </a:rPr>
              <a:t> b</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0" dirty="0">
                <a:solidFill>
                  <a:srgbClr val="FF0000"/>
                </a:solidFill>
                <a:highlight>
                  <a:srgbClr val="FFFFFF"/>
                </a:highlight>
                <a:latin typeface="Courier New" panose="02070309020205020404" pitchFamily="49" charset="0"/>
              </a:rPr>
              <a:t>q </a:t>
            </a:r>
            <a:r>
              <a:rPr lang="en-US" sz="2000" b="1" dirty="0">
                <a:solidFill>
                  <a:srgbClr val="FF000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tmp</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008000"/>
                </a:solidFill>
                <a:highlight>
                  <a:srgbClr val="FFFFFF"/>
                </a:highlight>
                <a:latin typeface="Courier New" panose="02070309020205020404" pitchFamily="49" charset="0"/>
              </a:rPr>
              <a:t>// nonblocking assignment to "q"</a:t>
            </a: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end</a:t>
            </a:r>
            <a:endParaRPr lang="en-US" sz="2000" dirty="0"/>
          </a:p>
        </p:txBody>
      </p:sp>
      <p:sp>
        <p:nvSpPr>
          <p:cNvPr id="9" name="文字方塊 8">
            <a:extLst>
              <a:ext uri="{FF2B5EF4-FFF2-40B4-BE49-F238E27FC236}">
                <a16:creationId xmlns:a16="http://schemas.microsoft.com/office/drawing/2014/main" id="{4B0AED89-C8E9-BE8E-E839-291B5ABBD01F}"/>
              </a:ext>
            </a:extLst>
          </p:cNvPr>
          <p:cNvSpPr txBox="1"/>
          <p:nvPr/>
        </p:nvSpPr>
        <p:spPr>
          <a:xfrm>
            <a:off x="4799856" y="6093296"/>
            <a:ext cx="6624736" cy="400110"/>
          </a:xfrm>
          <a:prstGeom prst="rect">
            <a:avLst/>
          </a:prstGeom>
          <a:noFill/>
          <a:ln>
            <a:solidFill>
              <a:srgbClr val="002060"/>
            </a:solidFill>
          </a:ln>
        </p:spPr>
        <p:txBody>
          <a:bodyPr wrap="square">
            <a:spAutoFit/>
          </a:bodyPr>
          <a:lstStyle/>
          <a:p>
            <a:r>
              <a:rPr lang="en-US" sz="2000" dirty="0">
                <a:solidFill>
                  <a:srgbClr val="000000"/>
                </a:solidFill>
                <a:highlight>
                  <a:srgbClr val="FFFFFF"/>
                </a:highlight>
                <a:latin typeface="Courier New" panose="02070309020205020404" pitchFamily="49" charset="0"/>
              </a:rPr>
              <a:t>Simulate correct but is not synthesizable</a:t>
            </a:r>
            <a:endParaRPr lang="en-US" sz="2000" b="0" dirty="0">
              <a:solidFill>
                <a:srgbClr val="000000"/>
              </a:solidFill>
              <a:highlight>
                <a:srgbClr val="FFFFFF"/>
              </a:highlight>
              <a:latin typeface="Courier New" panose="02070309020205020404" pitchFamily="49" charset="0"/>
            </a:endParaRPr>
          </a:p>
        </p:txBody>
      </p:sp>
      <p:pic>
        <p:nvPicPr>
          <p:cNvPr id="5" name="圖片 4" descr="一張含有 符號, 設計 的圖片&#10;&#10;自動產生的描述">
            <a:extLst>
              <a:ext uri="{FF2B5EF4-FFF2-40B4-BE49-F238E27FC236}">
                <a16:creationId xmlns:a16="http://schemas.microsoft.com/office/drawing/2014/main" id="{FEA8FCA7-1E10-42CD-79D0-7A0D7C19E9B6}"/>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4511824" y="1988840"/>
            <a:ext cx="815268" cy="805788"/>
          </a:xfrm>
          <a:prstGeom prst="rect">
            <a:avLst/>
          </a:prstGeom>
        </p:spPr>
      </p:pic>
      <p:pic>
        <p:nvPicPr>
          <p:cNvPr id="10" name="圖片 9" descr="一張含有 符號, 設計 的圖片&#10;&#10;自動產生的描述">
            <a:extLst>
              <a:ext uri="{FF2B5EF4-FFF2-40B4-BE49-F238E27FC236}">
                <a16:creationId xmlns:a16="http://schemas.microsoft.com/office/drawing/2014/main" id="{DCCC9135-BD43-125F-EEA4-260396F6A4F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0776520" y="5229200"/>
            <a:ext cx="815268" cy="805788"/>
          </a:xfrm>
          <a:prstGeom prst="rect">
            <a:avLst/>
          </a:prstGeom>
        </p:spPr>
      </p:pic>
      <p:sp>
        <p:nvSpPr>
          <p:cNvPr id="7" name="文字方塊 6">
            <a:extLst>
              <a:ext uri="{FF2B5EF4-FFF2-40B4-BE49-F238E27FC236}">
                <a16:creationId xmlns:a16="http://schemas.microsoft.com/office/drawing/2014/main" id="{1A8A6B6A-1E42-16FF-24D9-333240662E78}"/>
              </a:ext>
            </a:extLst>
          </p:cNvPr>
          <p:cNvSpPr txBox="1"/>
          <p:nvPr/>
        </p:nvSpPr>
        <p:spPr>
          <a:xfrm>
            <a:off x="5519936" y="2878531"/>
            <a:ext cx="6234682" cy="923330"/>
          </a:xfrm>
          <a:prstGeom prst="rect">
            <a:avLst/>
          </a:prstGeom>
          <a:noFill/>
        </p:spPr>
        <p:txBody>
          <a:bodyPr wrap="square">
            <a:spAutoFit/>
          </a:bodyPr>
          <a:lstStyle/>
          <a:p>
            <a:r>
              <a:rPr lang="en-US" altLang="zh-TW" dirty="0"/>
              <a:t>both simulate and synthesize correctly because the blocking assignment is not made to the same variable as the nonblocking assignments. </a:t>
            </a:r>
            <a:endParaRPr lang="zh-TW" altLang="en-US" dirty="0"/>
          </a:p>
        </p:txBody>
      </p:sp>
    </p:spTree>
    <p:extLst>
      <p:ext uri="{BB962C8B-B14F-4D97-AF65-F5344CB8AC3E}">
        <p14:creationId xmlns:p14="http://schemas.microsoft.com/office/powerpoint/2010/main" val="30208973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8" grpId="0"/>
      <p:bldP spid="9" grpId="0" animBg="1"/>
      <p:bldP spid="7" grpId="0"/>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3C1BB2-2DA2-A30A-8C55-C0E50623BF99}"/>
              </a:ext>
            </a:extLst>
          </p:cNvPr>
          <p:cNvSpPr>
            <a:spLocks noGrp="1"/>
          </p:cNvSpPr>
          <p:nvPr>
            <p:ph type="title"/>
          </p:nvPr>
        </p:nvSpPr>
        <p:spPr/>
        <p:txBody>
          <a:bodyPr/>
          <a:lstStyle/>
          <a:p>
            <a:r>
              <a:rPr lang="en-US" dirty="0"/>
              <a:t>Non-Deterministic Simulation Order</a:t>
            </a:r>
          </a:p>
        </p:txBody>
      </p:sp>
      <p:sp>
        <p:nvSpPr>
          <p:cNvPr id="3" name="內容版面配置區 2">
            <a:extLst>
              <a:ext uri="{FF2B5EF4-FFF2-40B4-BE49-F238E27FC236}">
                <a16:creationId xmlns:a16="http://schemas.microsoft.com/office/drawing/2014/main" id="{6ED68F57-3C2E-DE9B-7FB3-FF64F5D2CD8B}"/>
              </a:ext>
            </a:extLst>
          </p:cNvPr>
          <p:cNvSpPr>
            <a:spLocks noGrp="1"/>
          </p:cNvSpPr>
          <p:nvPr>
            <p:ph idx="1"/>
          </p:nvPr>
        </p:nvSpPr>
        <p:spPr/>
        <p:txBody>
          <a:bodyPr/>
          <a:lstStyle/>
          <a:p>
            <a:r>
              <a:rPr lang="en-US" dirty="0"/>
              <a:t>Read-Write or Write-Read race condition</a:t>
            </a:r>
          </a:p>
        </p:txBody>
      </p:sp>
      <p:pic>
        <p:nvPicPr>
          <p:cNvPr id="5" name="圖片 4" descr="一張含有 文字, 螢幕擷取畫面, 多媒體, 小工具 的圖片&#10;&#10;自動產生的描述">
            <a:extLst>
              <a:ext uri="{FF2B5EF4-FFF2-40B4-BE49-F238E27FC236}">
                <a16:creationId xmlns:a16="http://schemas.microsoft.com/office/drawing/2014/main" id="{B81A4BD0-955E-B1C7-9628-361A20657C72}"/>
              </a:ext>
            </a:extLst>
          </p:cNvPr>
          <p:cNvPicPr>
            <a:picLocks noChangeAspect="1"/>
          </p:cNvPicPr>
          <p:nvPr/>
        </p:nvPicPr>
        <p:blipFill rotWithShape="1">
          <a:blip r:embed="rId3">
            <a:extLst>
              <a:ext uri="{28A0092B-C50C-407E-A947-70E740481C1C}">
                <a14:useLocalDpi xmlns:a14="http://schemas.microsoft.com/office/drawing/2010/main" val="0"/>
              </a:ext>
            </a:extLst>
          </a:blip>
          <a:srcRect l="17779" t="17084" r="17483" b="10265"/>
          <a:stretch/>
        </p:blipFill>
        <p:spPr>
          <a:xfrm>
            <a:off x="1343472" y="1849509"/>
            <a:ext cx="2601771" cy="4982384"/>
          </a:xfrm>
          <a:prstGeom prst="rect">
            <a:avLst/>
          </a:prstGeom>
        </p:spPr>
      </p:pic>
      <p:sp>
        <p:nvSpPr>
          <p:cNvPr id="7" name="文字方塊 6">
            <a:extLst>
              <a:ext uri="{FF2B5EF4-FFF2-40B4-BE49-F238E27FC236}">
                <a16:creationId xmlns:a16="http://schemas.microsoft.com/office/drawing/2014/main" id="{0348D521-F986-6858-0456-E8BB4E002CBF}"/>
              </a:ext>
            </a:extLst>
          </p:cNvPr>
          <p:cNvSpPr txBox="1"/>
          <p:nvPr/>
        </p:nvSpPr>
        <p:spPr>
          <a:xfrm>
            <a:off x="4007768" y="1844824"/>
            <a:ext cx="8280920" cy="4708981"/>
          </a:xfrm>
          <a:prstGeom prst="rect">
            <a:avLst/>
          </a:prstGeom>
          <a:noFill/>
        </p:spPr>
        <p:txBody>
          <a:bodyPr wrap="square">
            <a:spAutoFit/>
          </a:bodyPr>
          <a:lstStyle/>
          <a:p>
            <a:r>
              <a:rPr lang="en-US" sz="1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a:t>
            </a:r>
          </a:p>
          <a:p>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Race #1</a:t>
            </a:r>
          </a:p>
          <a:p>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a:t>
            </a:r>
          </a:p>
          <a:p>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 Blocking and non-blocking assignments</a:t>
            </a:r>
          </a:p>
          <a:p>
            <a:r>
              <a:rPr lang="en-US" sz="2000" dirty="0">
                <a:solidFill>
                  <a:srgbClr val="000000"/>
                </a:solidFill>
                <a:highlight>
                  <a:srgbClr val="FFFFFF"/>
                </a:highlight>
                <a:latin typeface="Courier New" panose="02070309020205020404" pitchFamily="49" charset="0"/>
              </a:rPr>
              <a:t>  </a:t>
            </a:r>
            <a:r>
              <a:rPr lang="en-US" sz="2000" dirty="0">
                <a:solidFill>
                  <a:srgbClr val="008000"/>
                </a:solidFill>
                <a:highlight>
                  <a:srgbClr val="FFFFFF"/>
                </a:highlight>
                <a:latin typeface="Courier New" panose="02070309020205020404" pitchFamily="49" charset="0"/>
              </a:rPr>
              <a:t>//---------------------------------------</a:t>
            </a:r>
          </a:p>
          <a:p>
            <a:r>
              <a:rPr lang="en-US" sz="200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byte</a:t>
            </a:r>
            <a:r>
              <a:rPr lang="en-US" sz="2000" b="0" dirty="0">
                <a:solidFill>
                  <a:srgbClr val="000000"/>
                </a:solidFill>
                <a:highlight>
                  <a:srgbClr val="FFFFFF"/>
                </a:highlight>
                <a:latin typeface="Courier New" panose="02070309020205020404" pitchFamily="49" charset="0"/>
              </a:rPr>
              <a:t> slam</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bit</a:t>
            </a:r>
            <a:r>
              <a:rPr lang="en-US" sz="2000" b="0" dirty="0">
                <a:solidFill>
                  <a:srgbClr val="000000"/>
                </a:solidFill>
                <a:highlight>
                  <a:srgbClr val="FFFFFF"/>
                </a:highlight>
                <a:latin typeface="Courier New" panose="02070309020205020404" pitchFamily="49" charset="0"/>
              </a:rPr>
              <a:t> dunk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initial</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begin</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forever</a:t>
            </a:r>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begin</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dunk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dunk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slam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dunk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end</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end</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t>
            </a:r>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basket </a:t>
            </a:r>
            <a:r>
              <a:rPr lang="en-US" sz="2000" b="1" dirty="0">
                <a:solidFill>
                  <a:srgbClr val="000080"/>
                </a:solidFill>
                <a:highlight>
                  <a:srgbClr val="FFFFFF"/>
                </a:highlight>
                <a:latin typeface="Courier New" panose="02070309020205020404" pitchFamily="49" charset="0"/>
              </a:rPr>
              <a:t>&lt;=</a:t>
            </a:r>
            <a:r>
              <a:rPr lang="en-US" sz="2000" b="0" dirty="0">
                <a:solidFill>
                  <a:srgbClr val="000000"/>
                </a:solidFill>
                <a:highlight>
                  <a:srgbClr val="FFFFFF"/>
                </a:highlight>
                <a:latin typeface="Courier New" panose="02070309020205020404" pitchFamily="49" charset="0"/>
              </a:rPr>
              <a:t> slam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dunk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p:txBody>
      </p:sp>
    </p:spTree>
    <p:extLst>
      <p:ext uri="{BB962C8B-B14F-4D97-AF65-F5344CB8AC3E}">
        <p14:creationId xmlns:p14="http://schemas.microsoft.com/office/powerpoint/2010/main" val="40051617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3C1BB2-2DA2-A30A-8C55-C0E50623BF99}"/>
              </a:ext>
            </a:extLst>
          </p:cNvPr>
          <p:cNvSpPr>
            <a:spLocks noGrp="1"/>
          </p:cNvSpPr>
          <p:nvPr>
            <p:ph type="title"/>
          </p:nvPr>
        </p:nvSpPr>
        <p:spPr/>
        <p:txBody>
          <a:bodyPr/>
          <a:lstStyle/>
          <a:p>
            <a:r>
              <a:rPr lang="en-US" dirty="0"/>
              <a:t>Non-Deterministic Simulation Order</a:t>
            </a:r>
          </a:p>
        </p:txBody>
      </p:sp>
      <p:sp>
        <p:nvSpPr>
          <p:cNvPr id="3" name="內容版面配置區 2">
            <a:extLst>
              <a:ext uri="{FF2B5EF4-FFF2-40B4-BE49-F238E27FC236}">
                <a16:creationId xmlns:a16="http://schemas.microsoft.com/office/drawing/2014/main" id="{6ED68F57-3C2E-DE9B-7FB3-FF64F5D2CD8B}"/>
              </a:ext>
            </a:extLst>
          </p:cNvPr>
          <p:cNvSpPr>
            <a:spLocks noGrp="1"/>
          </p:cNvSpPr>
          <p:nvPr>
            <p:ph idx="1"/>
          </p:nvPr>
        </p:nvSpPr>
        <p:spPr/>
        <p:txBody>
          <a:bodyPr/>
          <a:lstStyle/>
          <a:p>
            <a:r>
              <a:rPr lang="en-US" dirty="0"/>
              <a:t>Read-Write or Write-Read race condition</a:t>
            </a:r>
          </a:p>
          <a:p>
            <a:endParaRPr lang="en-US" dirty="0"/>
          </a:p>
        </p:txBody>
      </p:sp>
      <p:sp>
        <p:nvSpPr>
          <p:cNvPr id="6" name="文字方塊 5">
            <a:extLst>
              <a:ext uri="{FF2B5EF4-FFF2-40B4-BE49-F238E27FC236}">
                <a16:creationId xmlns:a16="http://schemas.microsoft.com/office/drawing/2014/main" id="{F7C01434-A5C9-6502-2A94-4EFDF4A07012}"/>
              </a:ext>
            </a:extLst>
          </p:cNvPr>
          <p:cNvSpPr txBox="1"/>
          <p:nvPr/>
        </p:nvSpPr>
        <p:spPr>
          <a:xfrm>
            <a:off x="839416" y="2060848"/>
            <a:ext cx="6978943" cy="4401205"/>
          </a:xfrm>
          <a:prstGeom prst="rect">
            <a:avLst/>
          </a:prstGeom>
          <a:noFill/>
        </p:spPr>
        <p:txBody>
          <a:bodyPr wrap="square">
            <a:spAutoFit/>
          </a:bodyPr>
          <a:lstStyle/>
          <a:p>
            <a:r>
              <a:rPr lang="en-US" sz="2000" dirty="0">
                <a:solidFill>
                  <a:srgbClr val="008000"/>
                </a:solidFill>
                <a:highlight>
                  <a:srgbClr val="FFFFFF"/>
                </a:highlight>
                <a:latin typeface="Courier New" panose="02070309020205020404" pitchFamily="49" charset="0"/>
              </a:rPr>
              <a:t>//read-write race condition</a:t>
            </a:r>
          </a:p>
          <a:p>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x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y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x</a:t>
            </a:r>
            <a:r>
              <a:rPr lang="en-US" sz="2000" b="1" dirty="0">
                <a:solidFill>
                  <a:srgbClr val="000080"/>
                </a:solidFill>
                <a:highlight>
                  <a:srgbClr val="FFFFFF"/>
                </a:highlight>
                <a:latin typeface="Courier New" panose="02070309020205020404" pitchFamily="49" charset="0"/>
              </a:rPr>
              <a:t>; //new or old x value?</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a:p>
            <a:r>
              <a:rPr lang="en-US" sz="2000" b="0" dirty="0">
                <a:solidFill>
                  <a:srgbClr val="008000"/>
                </a:solidFill>
                <a:highlight>
                  <a:srgbClr val="FFFFFF"/>
                </a:highlight>
                <a:latin typeface="Courier New" panose="02070309020205020404" pitchFamily="49" charset="0"/>
              </a:rPr>
              <a:t>//corrected</a:t>
            </a:r>
          </a:p>
          <a:p>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begin</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x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2</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y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x</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end</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p:txBody>
      </p:sp>
      <p:sp>
        <p:nvSpPr>
          <p:cNvPr id="9" name="文字方塊 8">
            <a:extLst>
              <a:ext uri="{FF2B5EF4-FFF2-40B4-BE49-F238E27FC236}">
                <a16:creationId xmlns:a16="http://schemas.microsoft.com/office/drawing/2014/main" id="{4C874C1A-DE0B-E7AD-D0EA-1B3A16C5A944}"/>
              </a:ext>
            </a:extLst>
          </p:cNvPr>
          <p:cNvSpPr txBox="1"/>
          <p:nvPr/>
        </p:nvSpPr>
        <p:spPr>
          <a:xfrm>
            <a:off x="6012430" y="2132856"/>
            <a:ext cx="3755978" cy="1938992"/>
          </a:xfrm>
          <a:prstGeom prst="rect">
            <a:avLst/>
          </a:prstGeom>
          <a:noFill/>
          <a:ln>
            <a:solidFill>
              <a:schemeClr val="tx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8000"/>
                </a:solidFill>
                <a:effectLst/>
                <a:highlight>
                  <a:srgbClr val="FFFFFF"/>
                </a:highlight>
                <a:uLnTx/>
                <a:uFillTx/>
                <a:latin typeface="Courier New" panose="02070309020205020404" pitchFamily="49" charset="0"/>
                <a:ea typeface="+mn-ea"/>
                <a:cs typeface="+mn-cs"/>
              </a:rPr>
              <a:t>//corrected, better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mn-ea"/>
                <a:cs typeface="+mn-cs"/>
              </a:rPr>
              <a:t>always</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a:t>
            </a:r>
            <a:r>
              <a:rPr kumimoji="0" lang="en-US" sz="20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mn-ea"/>
                <a:cs typeface="+mn-cs"/>
              </a:rPr>
              <a:t>posedge</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a:t>
            </a:r>
            <a:r>
              <a:rPr kumimoji="0" lang="en-US" sz="20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mn-ea"/>
                <a:cs typeface="+mn-cs"/>
              </a:rPr>
              <a:t>clk</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mn-ea"/>
                <a:cs typeface="+mn-cs"/>
              </a:rPr>
              <a:t>begin</a:t>
            </a:r>
            <a:endPar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x </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&lt;=</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a:t>
            </a:r>
            <a:r>
              <a:rPr kumimoji="0" lang="en-US" sz="20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mn-ea"/>
                <a:cs typeface="+mn-cs"/>
              </a:rPr>
              <a:t>2</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y </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&lt;=</a:t>
            </a:r>
            <a:r>
              <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rPr>
              <a:t> x</a:t>
            </a:r>
            <a:r>
              <a:rPr kumimoji="0" lang="en-US" sz="20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mn-ea"/>
                <a:cs typeface="+mn-cs"/>
              </a:rPr>
              <a:t>;</a:t>
            </a:r>
            <a:endParaRPr kumimoji="0" lang="en-US" sz="20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mn-ea"/>
                <a:cs typeface="+mn-cs"/>
              </a:rPr>
              <a:t>end</a:t>
            </a:r>
            <a:endParaRPr lang="en-US" dirty="0"/>
          </a:p>
        </p:txBody>
      </p:sp>
      <p:sp>
        <p:nvSpPr>
          <p:cNvPr id="10" name="文字方塊 9">
            <a:extLst>
              <a:ext uri="{FF2B5EF4-FFF2-40B4-BE49-F238E27FC236}">
                <a16:creationId xmlns:a16="http://schemas.microsoft.com/office/drawing/2014/main" id="{CB7EB3A0-3F0B-7088-825C-CA49381720A3}"/>
              </a:ext>
            </a:extLst>
          </p:cNvPr>
          <p:cNvSpPr txBox="1"/>
          <p:nvPr/>
        </p:nvSpPr>
        <p:spPr>
          <a:xfrm>
            <a:off x="6240016" y="4869160"/>
            <a:ext cx="4764638" cy="1477328"/>
          </a:xfrm>
          <a:prstGeom prst="rect">
            <a:avLst/>
          </a:prstGeom>
          <a:noFill/>
        </p:spPr>
        <p:txBody>
          <a:bodyPr wrap="none" rtlCol="0">
            <a:spAutoFit/>
          </a:bodyPr>
          <a:lstStyle/>
          <a:p>
            <a:r>
              <a:rPr lang="en-US" dirty="0"/>
              <a:t>Use nonblocking assignment for sequential block</a:t>
            </a:r>
          </a:p>
          <a:p>
            <a:r>
              <a:rPr lang="en-US" dirty="0"/>
              <a:t>always@(</a:t>
            </a:r>
            <a:r>
              <a:rPr lang="en-US" dirty="0" err="1"/>
              <a:t>posedge</a:t>
            </a:r>
            <a:r>
              <a:rPr lang="en-US" dirty="0"/>
              <a:t> </a:t>
            </a:r>
            <a:r>
              <a:rPr lang="en-US" dirty="0" err="1"/>
              <a:t>clk</a:t>
            </a:r>
            <a:r>
              <a:rPr lang="en-US" dirty="0"/>
              <a:t>), </a:t>
            </a:r>
            <a:r>
              <a:rPr lang="en-US" dirty="0" err="1"/>
              <a:t>always_ff</a:t>
            </a:r>
            <a:r>
              <a:rPr lang="en-US" dirty="0"/>
              <a:t>@</a:t>
            </a:r>
          </a:p>
          <a:p>
            <a:endParaRPr lang="en-US" dirty="0"/>
          </a:p>
          <a:p>
            <a:r>
              <a:rPr lang="en-US" dirty="0"/>
              <a:t>Use blocking assignment for combinational block</a:t>
            </a:r>
          </a:p>
          <a:p>
            <a:r>
              <a:rPr lang="en-US" dirty="0"/>
              <a:t>always@*, </a:t>
            </a:r>
            <a:r>
              <a:rPr lang="en-US" dirty="0" err="1"/>
              <a:t>always_comb</a:t>
            </a:r>
            <a:endParaRPr lang="en-US" dirty="0"/>
          </a:p>
        </p:txBody>
      </p:sp>
    </p:spTree>
    <p:extLst>
      <p:ext uri="{BB962C8B-B14F-4D97-AF65-F5344CB8AC3E}">
        <p14:creationId xmlns:p14="http://schemas.microsoft.com/office/powerpoint/2010/main" val="9398925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3C1BB2-2DA2-A30A-8C55-C0E50623BF99}"/>
              </a:ext>
            </a:extLst>
          </p:cNvPr>
          <p:cNvSpPr>
            <a:spLocks noGrp="1"/>
          </p:cNvSpPr>
          <p:nvPr>
            <p:ph type="title"/>
          </p:nvPr>
        </p:nvSpPr>
        <p:spPr/>
        <p:txBody>
          <a:bodyPr/>
          <a:lstStyle/>
          <a:p>
            <a:r>
              <a:rPr lang="en-US" dirty="0"/>
              <a:t>Race Condition: Multiple Drivers</a:t>
            </a:r>
          </a:p>
        </p:txBody>
      </p:sp>
      <p:sp>
        <p:nvSpPr>
          <p:cNvPr id="3" name="內容版面配置區 2">
            <a:extLst>
              <a:ext uri="{FF2B5EF4-FFF2-40B4-BE49-F238E27FC236}">
                <a16:creationId xmlns:a16="http://schemas.microsoft.com/office/drawing/2014/main" id="{6ED68F57-3C2E-DE9B-7FB3-FF64F5D2CD8B}"/>
              </a:ext>
            </a:extLst>
          </p:cNvPr>
          <p:cNvSpPr>
            <a:spLocks noGrp="1"/>
          </p:cNvSpPr>
          <p:nvPr>
            <p:ph idx="1"/>
          </p:nvPr>
        </p:nvSpPr>
        <p:spPr/>
        <p:txBody>
          <a:bodyPr/>
          <a:lstStyle/>
          <a:p>
            <a:r>
              <a:rPr lang="en-US" dirty="0"/>
              <a:t>Write-Write race condition</a:t>
            </a:r>
          </a:p>
          <a:p>
            <a:endParaRPr lang="en-US" dirty="0"/>
          </a:p>
        </p:txBody>
      </p:sp>
      <p:sp>
        <p:nvSpPr>
          <p:cNvPr id="5" name="文字方塊 4">
            <a:extLst>
              <a:ext uri="{FF2B5EF4-FFF2-40B4-BE49-F238E27FC236}">
                <a16:creationId xmlns:a16="http://schemas.microsoft.com/office/drawing/2014/main" id="{1F1165FD-316B-5158-62AD-B910862C1F73}"/>
              </a:ext>
            </a:extLst>
          </p:cNvPr>
          <p:cNvSpPr txBox="1"/>
          <p:nvPr/>
        </p:nvSpPr>
        <p:spPr>
          <a:xfrm>
            <a:off x="911424" y="2132856"/>
            <a:ext cx="11280576" cy="4093428"/>
          </a:xfrm>
          <a:prstGeom prst="rect">
            <a:avLst/>
          </a:prstGeom>
          <a:noFill/>
        </p:spPr>
        <p:txBody>
          <a:bodyPr wrap="square">
            <a:spAutoFit/>
          </a:bodyPr>
          <a:lstStyle/>
          <a:p>
            <a:r>
              <a:rPr lang="en-US" sz="2000" dirty="0">
                <a:solidFill>
                  <a:srgbClr val="008000"/>
                </a:solidFill>
                <a:highlight>
                  <a:srgbClr val="FFFFFF"/>
                </a:highlight>
                <a:latin typeface="Courier New" panose="02070309020205020404" pitchFamily="49" charset="0"/>
              </a:rPr>
              <a:t>//Write-Write Race, </a:t>
            </a:r>
            <a:r>
              <a:rPr lang="en-US" sz="2000" b="1" dirty="0">
                <a:solidFill>
                  <a:srgbClr val="FF0000"/>
                </a:solidFill>
                <a:highlight>
                  <a:srgbClr val="FFFFFF"/>
                </a:highlight>
                <a:latin typeface="Courier New" panose="02070309020205020404" pitchFamily="49" charset="0"/>
              </a:rPr>
              <a:t>multiple drivers, </a:t>
            </a:r>
          </a:p>
          <a:p>
            <a:r>
              <a:rPr lang="en-US" sz="2000" b="1" dirty="0">
                <a:solidFill>
                  <a:srgbClr val="FF0000"/>
                </a:solidFill>
                <a:highlight>
                  <a:srgbClr val="FFFFFF"/>
                </a:highlight>
                <a:latin typeface="Courier New" panose="02070309020205020404" pitchFamily="49" charset="0"/>
              </a:rPr>
              <a:t>//correct this with nonblocking assignment</a:t>
            </a:r>
          </a:p>
          <a:p>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a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a:p>
            <a:r>
              <a:rPr lang="en-US" sz="2000" b="0" dirty="0">
                <a:solidFill>
                  <a:srgbClr val="008000"/>
                </a:solidFill>
                <a:highlight>
                  <a:srgbClr val="FFFFFF"/>
                </a:highlight>
                <a:latin typeface="Courier New" panose="02070309020205020404" pitchFamily="49" charset="0"/>
              </a:rPr>
              <a:t>//Write-Write Race, </a:t>
            </a:r>
            <a:r>
              <a:rPr lang="en-US" sz="2000" b="1" dirty="0">
                <a:solidFill>
                  <a:srgbClr val="FF0000"/>
                </a:solidFill>
                <a:highlight>
                  <a:srgbClr val="FFFFFF"/>
                </a:highlight>
                <a:latin typeface="Courier New" panose="02070309020205020404" pitchFamily="49" charset="0"/>
              </a:rPr>
              <a:t>multiple drivers</a:t>
            </a:r>
          </a:p>
          <a:p>
            <a:r>
              <a:rPr lang="en-US" sz="2000" b="1" dirty="0">
                <a:solidFill>
                  <a:srgbClr val="FF0000"/>
                </a:solidFill>
                <a:highlight>
                  <a:srgbClr val="FFFFFF"/>
                </a:highlight>
                <a:latin typeface="Courier New" panose="02070309020205020404" pitchFamily="49" charset="0"/>
              </a:rPr>
              <a:t>//not correctable</a:t>
            </a:r>
          </a:p>
          <a:p>
            <a:r>
              <a:rPr lang="en-US" sz="2000" b="1" dirty="0">
                <a:solidFill>
                  <a:srgbClr val="0000FF"/>
                </a:solidFill>
                <a:highlight>
                  <a:srgbClr val="FFFFFF"/>
                </a:highlight>
                <a:latin typeface="Courier New" panose="02070309020205020404" pitchFamily="49" charset="0"/>
              </a:rPr>
              <a:t>always</a:t>
            </a:r>
            <a:r>
              <a:rPr lang="en-US" sz="2000" b="0" dirty="0">
                <a:solidFill>
                  <a:srgbClr val="000000"/>
                </a:solidFill>
                <a:highlight>
                  <a:srgbClr val="FFFFFF"/>
                </a:highlight>
                <a:latin typeface="Courier New" panose="02070309020205020404" pitchFamily="49" charset="0"/>
              </a:rPr>
              <a:t> </a:t>
            </a:r>
            <a:r>
              <a:rPr lang="en-US" sz="2000" b="1" dirty="0">
                <a:solidFill>
                  <a:srgbClr val="000080"/>
                </a:solidFill>
                <a:highlight>
                  <a:srgbClr val="FFFFFF"/>
                </a:highlight>
                <a:latin typeface="Courier New" panose="02070309020205020404" pitchFamily="49" charset="0"/>
              </a:rPr>
              <a:t>@(</a:t>
            </a:r>
            <a:r>
              <a:rPr lang="en-US" sz="2000" b="1" dirty="0">
                <a:solidFill>
                  <a:srgbClr val="0000FF"/>
                </a:solidFill>
                <a:highlight>
                  <a:srgbClr val="FFFFFF"/>
                </a:highlight>
                <a:latin typeface="Courier New" panose="02070309020205020404" pitchFamily="49" charset="0"/>
              </a:rPr>
              <a:t>posedge</a:t>
            </a:r>
            <a:r>
              <a:rPr lang="en-US" sz="2000" b="0" dirty="0">
                <a:solidFill>
                  <a:srgbClr val="000000"/>
                </a:solidFill>
                <a:highlight>
                  <a:srgbClr val="FFFFFF"/>
                </a:highlight>
                <a:latin typeface="Courier New" panose="02070309020205020404" pitchFamily="49" charset="0"/>
              </a:rPr>
              <a:t> </a:t>
            </a:r>
            <a:r>
              <a:rPr lang="en-US" sz="2000" b="0" dirty="0" err="1">
                <a:solidFill>
                  <a:srgbClr val="000000"/>
                </a:solidFill>
                <a:highlight>
                  <a:srgbClr val="FFFFFF"/>
                </a:highlight>
                <a:latin typeface="Courier New" panose="02070309020205020404" pitchFamily="49" charset="0"/>
              </a:rPr>
              <a:t>clk</a:t>
            </a:r>
            <a:r>
              <a:rPr lang="en-US" sz="2000" b="1" dirty="0">
                <a:solidFill>
                  <a:srgbClr val="000080"/>
                </a:solidFill>
                <a:highlight>
                  <a:srgbClr val="FFFFFF"/>
                </a:highlight>
                <a:latin typeface="Courier New" panose="02070309020205020404" pitchFamily="49" charset="0"/>
              </a:rPr>
              <a:t>)</a:t>
            </a:r>
            <a:endParaRPr lang="en-US" sz="2000" b="0" dirty="0">
              <a:solidFill>
                <a:srgbClr val="000000"/>
              </a:solidFill>
              <a:highlight>
                <a:srgbClr val="FFFFFF"/>
              </a:highlight>
              <a:latin typeface="Courier New" panose="02070309020205020404" pitchFamily="49" charset="0"/>
            </a:endParaRPr>
          </a:p>
          <a:p>
            <a:r>
              <a:rPr lang="en-US" sz="2000" b="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1</a:t>
            </a:r>
            <a:endParaRPr lang="en-US" sz="2000" b="0" dirty="0">
              <a:solidFill>
                <a:srgbClr val="000000"/>
              </a:solidFill>
              <a:highlight>
                <a:srgbClr val="FFFFFF"/>
              </a:highlight>
              <a:latin typeface="Courier New" panose="02070309020205020404" pitchFamily="49" charset="0"/>
            </a:endParaRPr>
          </a:p>
          <a:p>
            <a:endParaRPr lang="en-US" sz="2000" b="0" dirty="0">
              <a:solidFill>
                <a:srgbClr val="000000"/>
              </a:solidFill>
              <a:highlight>
                <a:srgbClr val="FFFFFF"/>
              </a:highlight>
              <a:latin typeface="Courier New" panose="02070309020205020404" pitchFamily="49" charset="0"/>
            </a:endParaRPr>
          </a:p>
          <a:p>
            <a:r>
              <a:rPr lang="en-US" sz="2000" b="1" dirty="0">
                <a:solidFill>
                  <a:srgbClr val="0000FF"/>
                </a:solidFill>
                <a:highlight>
                  <a:srgbClr val="FFFFFF"/>
                </a:highlight>
                <a:latin typeface="Courier New" panose="02070309020205020404" pitchFamily="49" charset="0"/>
              </a:rPr>
              <a:t>assign</a:t>
            </a:r>
            <a:r>
              <a:rPr lang="en-US" sz="2000" b="0" dirty="0">
                <a:solidFill>
                  <a:srgbClr val="000000"/>
                </a:solidFill>
                <a:highlight>
                  <a:srgbClr val="FFFFFF"/>
                </a:highlight>
                <a:latin typeface="Courier New" panose="02070309020205020404" pitchFamily="49" charset="0"/>
              </a:rPr>
              <a:t> a </a:t>
            </a:r>
            <a:r>
              <a:rPr lang="en-US" sz="2000" b="1" dirty="0">
                <a:solidFill>
                  <a:srgbClr val="000080"/>
                </a:solidFill>
                <a:highlight>
                  <a:srgbClr val="FFFFFF"/>
                </a:highlight>
                <a:latin typeface="Courier New" panose="02070309020205020404" pitchFamily="49" charset="0"/>
              </a:rPr>
              <a:t>=</a:t>
            </a:r>
            <a:r>
              <a:rPr lang="en-US" sz="2000" b="0" dirty="0">
                <a:solidFill>
                  <a:srgbClr val="000000"/>
                </a:solidFill>
                <a:highlight>
                  <a:srgbClr val="FFFFFF"/>
                </a:highlight>
                <a:latin typeface="Courier New" panose="02070309020205020404" pitchFamily="49" charset="0"/>
              </a:rPr>
              <a:t> </a:t>
            </a:r>
            <a:r>
              <a:rPr lang="en-US" sz="2000" b="0" dirty="0">
                <a:solidFill>
                  <a:srgbClr val="FF8000"/>
                </a:solidFill>
                <a:highlight>
                  <a:srgbClr val="FFFFFF"/>
                </a:highlight>
                <a:latin typeface="Courier New" panose="02070309020205020404" pitchFamily="49" charset="0"/>
              </a:rPr>
              <a:t>5</a:t>
            </a:r>
            <a:r>
              <a:rPr lang="en-US" sz="2000" b="1" dirty="0">
                <a:solidFill>
                  <a:srgbClr val="000080"/>
                </a:solidFill>
                <a:highlight>
                  <a:srgbClr val="FFFFFF"/>
                </a:highlight>
                <a:latin typeface="Courier New" panose="02070309020205020404" pitchFamily="49" charset="0"/>
              </a:rPr>
              <a:t>;</a:t>
            </a:r>
            <a:endParaRPr lang="en-US" sz="2000" dirty="0"/>
          </a:p>
        </p:txBody>
      </p:sp>
      <p:sp>
        <p:nvSpPr>
          <p:cNvPr id="8" name="文字方塊 7">
            <a:extLst>
              <a:ext uri="{FF2B5EF4-FFF2-40B4-BE49-F238E27FC236}">
                <a16:creationId xmlns:a16="http://schemas.microsoft.com/office/drawing/2014/main" id="{50D2E1E0-1A96-E222-7A9D-CD8686AA06EF}"/>
              </a:ext>
            </a:extLst>
          </p:cNvPr>
          <p:cNvSpPr txBox="1"/>
          <p:nvPr/>
        </p:nvSpPr>
        <p:spPr>
          <a:xfrm>
            <a:off x="407368" y="6488668"/>
            <a:ext cx="6164980" cy="369332"/>
          </a:xfrm>
          <a:prstGeom prst="rect">
            <a:avLst/>
          </a:prstGeom>
          <a:noFill/>
        </p:spPr>
        <p:txBody>
          <a:bodyPr wrap="square">
            <a:spAutoFit/>
          </a:bodyPr>
          <a:lstStyle/>
          <a:p>
            <a:r>
              <a:rPr lang="en-US" dirty="0"/>
              <a:t>http://www.testbench.in/TB_16_RACE_CONDITION.html</a:t>
            </a:r>
          </a:p>
        </p:txBody>
      </p:sp>
    </p:spTree>
    <p:extLst>
      <p:ext uri="{BB962C8B-B14F-4D97-AF65-F5344CB8AC3E}">
        <p14:creationId xmlns:p14="http://schemas.microsoft.com/office/powerpoint/2010/main" val="37752547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2AA0F1-9271-586D-3B46-62069809E290}"/>
              </a:ext>
            </a:extLst>
          </p:cNvPr>
          <p:cNvSpPr>
            <a:spLocks noGrp="1"/>
          </p:cNvSpPr>
          <p:nvPr>
            <p:ph type="title"/>
          </p:nvPr>
        </p:nvSpPr>
        <p:spPr/>
        <p:txBody>
          <a:bodyPr/>
          <a:lstStyle/>
          <a:p>
            <a:endParaRPr lang="en-US"/>
          </a:p>
        </p:txBody>
      </p:sp>
      <p:sp>
        <p:nvSpPr>
          <p:cNvPr id="3" name="內容版面配置區 2">
            <a:extLst>
              <a:ext uri="{FF2B5EF4-FFF2-40B4-BE49-F238E27FC236}">
                <a16:creationId xmlns:a16="http://schemas.microsoft.com/office/drawing/2014/main" id="{B09ECD41-7663-62D8-97CB-785EFC75CE14}"/>
              </a:ext>
            </a:extLst>
          </p:cNvPr>
          <p:cNvSpPr>
            <a:spLocks noGrp="1"/>
          </p:cNvSpPr>
          <p:nvPr>
            <p:ph idx="1"/>
          </p:nvPr>
        </p:nvSpPr>
        <p:spPr/>
        <p:txBody>
          <a:bodyPr/>
          <a:lstStyle/>
          <a:p>
            <a:endParaRPr lang="en-US"/>
          </a:p>
        </p:txBody>
      </p:sp>
      <p:pic>
        <p:nvPicPr>
          <p:cNvPr id="5" name="圖片 4">
            <a:extLst>
              <a:ext uri="{FF2B5EF4-FFF2-40B4-BE49-F238E27FC236}">
                <a16:creationId xmlns:a16="http://schemas.microsoft.com/office/drawing/2014/main" id="{02669C40-6F24-9C30-A5B9-447425C1CE8A}"/>
              </a:ext>
            </a:extLst>
          </p:cNvPr>
          <p:cNvPicPr>
            <a:picLocks noChangeAspect="1"/>
          </p:cNvPicPr>
          <p:nvPr/>
        </p:nvPicPr>
        <p:blipFill>
          <a:blip r:embed="rId3"/>
          <a:stretch>
            <a:fillRect/>
          </a:stretch>
        </p:blipFill>
        <p:spPr>
          <a:xfrm>
            <a:off x="1343472" y="260648"/>
            <a:ext cx="9388654" cy="6355631"/>
          </a:xfrm>
          <a:prstGeom prst="rect">
            <a:avLst/>
          </a:prstGeom>
        </p:spPr>
      </p:pic>
      <p:sp>
        <p:nvSpPr>
          <p:cNvPr id="6" name="文字方塊 5">
            <a:extLst>
              <a:ext uri="{FF2B5EF4-FFF2-40B4-BE49-F238E27FC236}">
                <a16:creationId xmlns:a16="http://schemas.microsoft.com/office/drawing/2014/main" id="{D653A0A5-4E29-B7CF-1B5D-5551730C0F0D}"/>
              </a:ext>
            </a:extLst>
          </p:cNvPr>
          <p:cNvSpPr txBox="1"/>
          <p:nvPr/>
        </p:nvSpPr>
        <p:spPr>
          <a:xfrm>
            <a:off x="335360" y="6597352"/>
            <a:ext cx="6162674" cy="369332"/>
          </a:xfrm>
          <a:prstGeom prst="rect">
            <a:avLst/>
          </a:prstGeom>
          <a:noFill/>
        </p:spPr>
        <p:txBody>
          <a:bodyPr wrap="square">
            <a:spAutoFit/>
          </a:bodyPr>
          <a:lstStyle/>
          <a:p>
            <a:r>
              <a:rPr lang="en-US" dirty="0" err="1"/>
              <a:t>SystemVerilog</a:t>
            </a:r>
            <a:r>
              <a:rPr lang="en-US" dirty="0"/>
              <a:t> Event Regions, Race Avoidance &amp; Guidelines</a:t>
            </a:r>
          </a:p>
        </p:txBody>
      </p:sp>
    </p:spTree>
    <p:extLst>
      <p:ext uri="{BB962C8B-B14F-4D97-AF65-F5344CB8AC3E}">
        <p14:creationId xmlns:p14="http://schemas.microsoft.com/office/powerpoint/2010/main" val="14733320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One language, Many Coding Styles</a:t>
            </a:r>
            <a:endParaRPr lang="zh-TW" altLang="en-US" dirty="0"/>
          </a:p>
        </p:txBody>
      </p:sp>
      <p:sp>
        <p:nvSpPr>
          <p:cNvPr id="3" name="內容版面配置區 2"/>
          <p:cNvSpPr>
            <a:spLocks noGrp="1"/>
          </p:cNvSpPr>
          <p:nvPr>
            <p:ph idx="1"/>
          </p:nvPr>
        </p:nvSpPr>
        <p:spPr/>
        <p:txBody>
          <a:bodyPr>
            <a:normAutofit/>
          </a:bodyPr>
          <a:lstStyle/>
          <a:p>
            <a:r>
              <a:rPr lang="en-US" altLang="zh-TW" dirty="0"/>
              <a:t>Model combinational logic</a:t>
            </a:r>
          </a:p>
          <a:p>
            <a:pPr lvl="1"/>
            <a:r>
              <a:rPr lang="en-US" altLang="zh-TW" dirty="0"/>
              <a:t>Structural style</a:t>
            </a:r>
          </a:p>
          <a:p>
            <a:pPr lvl="1"/>
            <a:r>
              <a:rPr lang="en-US" altLang="zh-TW" dirty="0"/>
              <a:t>Continuous assignment</a:t>
            </a:r>
          </a:p>
          <a:p>
            <a:pPr lvl="1"/>
            <a:r>
              <a:rPr lang="en-US" altLang="zh-TW" dirty="0"/>
              <a:t>Procedural assignment</a:t>
            </a:r>
          </a:p>
          <a:p>
            <a:pPr lvl="1"/>
            <a:endParaRPr lang="en-US" altLang="zh-TW" dirty="0"/>
          </a:p>
          <a:p>
            <a:r>
              <a:rPr lang="en-US" altLang="zh-TW" dirty="0"/>
              <a:t>Model sequential logic</a:t>
            </a:r>
          </a:p>
          <a:p>
            <a:pPr lvl="1"/>
            <a:r>
              <a:rPr lang="en-US" altLang="zh-TW" dirty="0"/>
              <a:t>Structural style</a:t>
            </a:r>
          </a:p>
          <a:p>
            <a:pPr lvl="1"/>
            <a:r>
              <a:rPr lang="en-US" altLang="zh-TW" dirty="0"/>
              <a:t>Procedural assignment</a:t>
            </a:r>
          </a:p>
          <a:p>
            <a:pPr lvl="1"/>
            <a:endParaRPr lang="en-US" altLang="zh-TW" dirty="0"/>
          </a:p>
        </p:txBody>
      </p:sp>
    </p:spTree>
    <p:extLst>
      <p:ext uri="{BB962C8B-B14F-4D97-AF65-F5344CB8AC3E}">
        <p14:creationId xmlns:p14="http://schemas.microsoft.com/office/powerpoint/2010/main" val="22386400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07BF8C-8F7B-46F6-DEF1-E850359AB490}"/>
              </a:ext>
            </a:extLst>
          </p:cNvPr>
          <p:cNvSpPr>
            <a:spLocks noGrp="1"/>
          </p:cNvSpPr>
          <p:nvPr>
            <p:ph type="title"/>
          </p:nvPr>
        </p:nvSpPr>
        <p:spPr/>
        <p:txBody>
          <a:bodyPr/>
          <a:lstStyle/>
          <a:p>
            <a:r>
              <a:rPr lang="en-US" dirty="0"/>
              <a:t>Execution Timing Diagram</a:t>
            </a:r>
          </a:p>
        </p:txBody>
      </p:sp>
      <p:sp>
        <p:nvSpPr>
          <p:cNvPr id="3" name="內容版面配置區 2">
            <a:extLst>
              <a:ext uri="{FF2B5EF4-FFF2-40B4-BE49-F238E27FC236}">
                <a16:creationId xmlns:a16="http://schemas.microsoft.com/office/drawing/2014/main" id="{7589BDBE-2CCE-0DF1-D843-77BA21BA90CB}"/>
              </a:ext>
            </a:extLst>
          </p:cNvPr>
          <p:cNvSpPr>
            <a:spLocks noGrp="1"/>
          </p:cNvSpPr>
          <p:nvPr>
            <p:ph idx="1"/>
          </p:nvPr>
        </p:nvSpPr>
        <p:spPr/>
        <p:txBody>
          <a:bodyPr/>
          <a:lstStyle/>
          <a:p>
            <a:r>
              <a:rPr lang="en-US" dirty="0"/>
              <a:t>assign, always @(posedge </a:t>
            </a:r>
            <a:r>
              <a:rPr lang="en-US" dirty="0" err="1"/>
              <a:t>clk</a:t>
            </a:r>
            <a:r>
              <a:rPr lang="en-US" dirty="0"/>
              <a:t>), assign @(a), initial</a:t>
            </a:r>
          </a:p>
        </p:txBody>
      </p:sp>
      <p:grpSp>
        <p:nvGrpSpPr>
          <p:cNvPr id="78" name="群組 77">
            <a:extLst>
              <a:ext uri="{FF2B5EF4-FFF2-40B4-BE49-F238E27FC236}">
                <a16:creationId xmlns:a16="http://schemas.microsoft.com/office/drawing/2014/main" id="{CD61603B-7238-B96A-D7F0-8234542DC8C2}"/>
              </a:ext>
            </a:extLst>
          </p:cNvPr>
          <p:cNvGrpSpPr/>
          <p:nvPr/>
        </p:nvGrpSpPr>
        <p:grpSpPr>
          <a:xfrm>
            <a:off x="3111151" y="2204864"/>
            <a:ext cx="2841031" cy="1440160"/>
            <a:chOff x="3111151" y="2204864"/>
            <a:chExt cx="2841031" cy="1440160"/>
          </a:xfrm>
        </p:grpSpPr>
        <p:sp>
          <p:nvSpPr>
            <p:cNvPr id="5" name="Rectangle 5">
              <a:extLst>
                <a:ext uri="{FF2B5EF4-FFF2-40B4-BE49-F238E27FC236}">
                  <a16:creationId xmlns:a16="http://schemas.microsoft.com/office/drawing/2014/main" id="{D69E813C-57FF-100F-96EF-EC3F8220B58B}"/>
                </a:ext>
              </a:extLst>
            </p:cNvPr>
            <p:cNvSpPr>
              <a:spLocks noChangeArrowheads="1"/>
            </p:cNvSpPr>
            <p:nvPr/>
          </p:nvSpPr>
          <p:spPr bwMode="auto">
            <a:xfrm>
              <a:off x="3647728" y="2204864"/>
              <a:ext cx="2304454" cy="1440160"/>
            </a:xfrm>
            <a:prstGeom prst="rect">
              <a:avLst/>
            </a:prstGeom>
            <a:noFill/>
            <a:ln w="9525">
              <a:noFill/>
              <a:miter lim="800000"/>
              <a:headEnd/>
              <a:tailEnd/>
            </a:ln>
            <a:effectLst/>
          </p:spPr>
          <p:txBody>
            <a:bodyPr/>
            <a:lstStyle/>
            <a:p>
              <a:pPr marL="342900" indent="-342900">
                <a:spcBef>
                  <a:spcPct val="20000"/>
                </a:spcBef>
              </a:pPr>
              <a:r>
                <a:rPr lang="en-US" altLang="zh-TW" sz="2600" dirty="0">
                  <a:solidFill>
                    <a:srgbClr val="000066"/>
                  </a:solidFill>
                  <a:ea typeface="標楷體" pitchFamily="65" charset="-120"/>
                </a:rPr>
                <a:t>always begin</a:t>
              </a:r>
            </a:p>
            <a:p>
              <a:pPr marL="342900" indent="-342900">
                <a:spcBef>
                  <a:spcPct val="20000"/>
                </a:spcBef>
              </a:pPr>
              <a:r>
                <a:rPr lang="en-US" altLang="zh-TW" sz="2600" dirty="0">
                  <a:solidFill>
                    <a:srgbClr val="000066"/>
                  </a:solidFill>
                  <a:ea typeface="標楷體" pitchFamily="65" charset="-120"/>
                </a:rPr>
                <a:t>   #10 </a:t>
              </a:r>
              <a:r>
                <a:rPr lang="en-US" altLang="zh-TW" sz="2600" dirty="0" err="1">
                  <a:solidFill>
                    <a:srgbClr val="000066"/>
                  </a:solidFill>
                  <a:ea typeface="標楷體" pitchFamily="65" charset="-120"/>
                </a:rPr>
                <a:t>clk</a:t>
              </a:r>
              <a:r>
                <a:rPr lang="en-US" altLang="zh-TW" sz="2600" dirty="0">
                  <a:solidFill>
                    <a:srgbClr val="000066"/>
                  </a:solidFill>
                  <a:ea typeface="標楷體" pitchFamily="65" charset="-120"/>
                </a:rPr>
                <a:t> = ~</a:t>
              </a:r>
              <a:r>
                <a:rPr lang="en-US" altLang="zh-TW" sz="2600" dirty="0" err="1">
                  <a:solidFill>
                    <a:srgbClr val="000066"/>
                  </a:solidFill>
                  <a:ea typeface="標楷體" pitchFamily="65" charset="-120"/>
                </a:rPr>
                <a:t>clk</a:t>
              </a:r>
              <a:r>
                <a:rPr lang="en-US" altLang="zh-TW" sz="2600" dirty="0">
                  <a:solidFill>
                    <a:srgbClr val="000066"/>
                  </a:solidFill>
                  <a:ea typeface="標楷體" pitchFamily="65" charset="-120"/>
                </a:rPr>
                <a:t>;</a:t>
              </a:r>
            </a:p>
            <a:p>
              <a:pPr marL="342900" indent="-342900">
                <a:spcBef>
                  <a:spcPct val="20000"/>
                </a:spcBef>
              </a:pPr>
              <a:r>
                <a:rPr lang="en-US" altLang="zh-TW" sz="2600" dirty="0">
                  <a:solidFill>
                    <a:srgbClr val="000066"/>
                  </a:solidFill>
                  <a:ea typeface="標楷體" pitchFamily="65" charset="-120"/>
                </a:rPr>
                <a:t>end </a:t>
              </a:r>
            </a:p>
          </p:txBody>
        </p:sp>
        <p:grpSp>
          <p:nvGrpSpPr>
            <p:cNvPr id="7" name="Group 7">
              <a:extLst>
                <a:ext uri="{FF2B5EF4-FFF2-40B4-BE49-F238E27FC236}">
                  <a16:creationId xmlns:a16="http://schemas.microsoft.com/office/drawing/2014/main" id="{0677CE52-3EC5-5373-75E8-103CCA43483C}"/>
                </a:ext>
              </a:extLst>
            </p:cNvPr>
            <p:cNvGrpSpPr>
              <a:grpSpLocks/>
            </p:cNvGrpSpPr>
            <p:nvPr/>
          </p:nvGrpSpPr>
          <p:grpSpPr bwMode="auto">
            <a:xfrm>
              <a:off x="3111151" y="2358851"/>
              <a:ext cx="533400" cy="1219200"/>
              <a:chOff x="384" y="2736"/>
              <a:chExt cx="336" cy="1440"/>
            </a:xfrm>
          </p:grpSpPr>
          <p:sp>
            <p:nvSpPr>
              <p:cNvPr id="8" name="Line 8">
                <a:extLst>
                  <a:ext uri="{FF2B5EF4-FFF2-40B4-BE49-F238E27FC236}">
                    <a16:creationId xmlns:a16="http://schemas.microsoft.com/office/drawing/2014/main" id="{46BD5B5F-A84C-27E1-FF12-6D69129BE0C4}"/>
                  </a:ext>
                </a:extLst>
              </p:cNvPr>
              <p:cNvSpPr>
                <a:spLocks noChangeShapeType="1"/>
              </p:cNvSpPr>
              <p:nvPr/>
            </p:nvSpPr>
            <p:spPr bwMode="auto">
              <a:xfrm>
                <a:off x="720" y="2736"/>
                <a:ext cx="0" cy="1440"/>
              </a:xfrm>
              <a:prstGeom prst="line">
                <a:avLst/>
              </a:prstGeom>
              <a:noFill/>
              <a:ln w="50800" cap="rnd">
                <a:solidFill>
                  <a:srgbClr val="FF0000"/>
                </a:solidFill>
                <a:prstDash val="sysDot"/>
                <a:round/>
                <a:headEnd/>
                <a:tailEnd/>
              </a:ln>
              <a:effectLst/>
            </p:spPr>
            <p:txBody>
              <a:bodyPr/>
              <a:lstStyle/>
              <a:p>
                <a:endParaRPr lang="zh-TW" altLang="en-US"/>
              </a:p>
            </p:txBody>
          </p:sp>
          <p:sp>
            <p:nvSpPr>
              <p:cNvPr id="9" name="Line 9">
                <a:extLst>
                  <a:ext uri="{FF2B5EF4-FFF2-40B4-BE49-F238E27FC236}">
                    <a16:creationId xmlns:a16="http://schemas.microsoft.com/office/drawing/2014/main" id="{6788A984-5953-4F11-93A1-02258C0D35CF}"/>
                  </a:ext>
                </a:extLst>
              </p:cNvPr>
              <p:cNvSpPr>
                <a:spLocks noChangeShapeType="1"/>
              </p:cNvSpPr>
              <p:nvPr/>
            </p:nvSpPr>
            <p:spPr bwMode="auto">
              <a:xfrm flipH="1">
                <a:off x="384" y="4176"/>
                <a:ext cx="336" cy="0"/>
              </a:xfrm>
              <a:prstGeom prst="line">
                <a:avLst/>
              </a:prstGeom>
              <a:noFill/>
              <a:ln w="50800" cap="rnd">
                <a:solidFill>
                  <a:srgbClr val="FF0000"/>
                </a:solidFill>
                <a:prstDash val="sysDot"/>
                <a:round/>
                <a:headEnd/>
                <a:tailEnd/>
              </a:ln>
              <a:effectLst/>
            </p:spPr>
            <p:txBody>
              <a:bodyPr/>
              <a:lstStyle/>
              <a:p>
                <a:endParaRPr lang="zh-TW" altLang="en-US"/>
              </a:p>
            </p:txBody>
          </p:sp>
          <p:sp>
            <p:nvSpPr>
              <p:cNvPr id="10" name="Line 10">
                <a:extLst>
                  <a:ext uri="{FF2B5EF4-FFF2-40B4-BE49-F238E27FC236}">
                    <a16:creationId xmlns:a16="http://schemas.microsoft.com/office/drawing/2014/main" id="{E777E20E-44A1-C07A-598F-0CE7F7FAE614}"/>
                  </a:ext>
                </a:extLst>
              </p:cNvPr>
              <p:cNvSpPr>
                <a:spLocks noChangeShapeType="1"/>
              </p:cNvSpPr>
              <p:nvPr/>
            </p:nvSpPr>
            <p:spPr bwMode="auto">
              <a:xfrm flipV="1">
                <a:off x="384" y="2736"/>
                <a:ext cx="0" cy="1440"/>
              </a:xfrm>
              <a:prstGeom prst="line">
                <a:avLst/>
              </a:prstGeom>
              <a:noFill/>
              <a:ln w="50800" cap="rnd">
                <a:solidFill>
                  <a:srgbClr val="FF0000"/>
                </a:solidFill>
                <a:prstDash val="sysDot"/>
                <a:round/>
                <a:headEnd/>
                <a:tailEnd/>
              </a:ln>
              <a:effectLst/>
            </p:spPr>
            <p:txBody>
              <a:bodyPr/>
              <a:lstStyle/>
              <a:p>
                <a:endParaRPr lang="zh-TW" altLang="en-US"/>
              </a:p>
            </p:txBody>
          </p:sp>
          <p:sp>
            <p:nvSpPr>
              <p:cNvPr id="11" name="Line 11">
                <a:extLst>
                  <a:ext uri="{FF2B5EF4-FFF2-40B4-BE49-F238E27FC236}">
                    <a16:creationId xmlns:a16="http://schemas.microsoft.com/office/drawing/2014/main" id="{C45C9B99-E80D-9377-336D-9F3D2B26CE10}"/>
                  </a:ext>
                </a:extLst>
              </p:cNvPr>
              <p:cNvSpPr>
                <a:spLocks noChangeShapeType="1"/>
              </p:cNvSpPr>
              <p:nvPr/>
            </p:nvSpPr>
            <p:spPr bwMode="auto">
              <a:xfrm>
                <a:off x="384" y="2736"/>
                <a:ext cx="288" cy="0"/>
              </a:xfrm>
              <a:prstGeom prst="line">
                <a:avLst/>
              </a:prstGeom>
              <a:noFill/>
              <a:ln w="50800" cap="rnd">
                <a:solidFill>
                  <a:srgbClr val="FF0000"/>
                </a:solidFill>
                <a:prstDash val="sysDot"/>
                <a:round/>
                <a:headEnd/>
                <a:tailEnd type="triangle" w="med" len="med"/>
              </a:ln>
              <a:effectLst/>
            </p:spPr>
            <p:txBody>
              <a:bodyPr/>
              <a:lstStyle/>
              <a:p>
                <a:endParaRPr lang="zh-TW" altLang="en-US"/>
              </a:p>
            </p:txBody>
          </p:sp>
        </p:grpSp>
      </p:grpSp>
      <p:sp>
        <p:nvSpPr>
          <p:cNvPr id="12" name="Line 12">
            <a:extLst>
              <a:ext uri="{FF2B5EF4-FFF2-40B4-BE49-F238E27FC236}">
                <a16:creationId xmlns:a16="http://schemas.microsoft.com/office/drawing/2014/main" id="{F9130931-C56E-C330-8BDE-E9545838F8CB}"/>
              </a:ext>
            </a:extLst>
          </p:cNvPr>
          <p:cNvSpPr>
            <a:spLocks noChangeShapeType="1"/>
          </p:cNvSpPr>
          <p:nvPr/>
        </p:nvSpPr>
        <p:spPr bwMode="auto">
          <a:xfrm>
            <a:off x="2648791" y="4798839"/>
            <a:ext cx="719138"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13" name="Line 13">
            <a:extLst>
              <a:ext uri="{FF2B5EF4-FFF2-40B4-BE49-F238E27FC236}">
                <a16:creationId xmlns:a16="http://schemas.microsoft.com/office/drawing/2014/main" id="{316D7633-C04B-B159-D06B-D5CCD4016855}"/>
              </a:ext>
            </a:extLst>
          </p:cNvPr>
          <p:cNvSpPr>
            <a:spLocks noChangeShapeType="1"/>
          </p:cNvSpPr>
          <p:nvPr/>
        </p:nvSpPr>
        <p:spPr bwMode="auto">
          <a:xfrm>
            <a:off x="3377455" y="4798839"/>
            <a:ext cx="719137"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14" name="Line 14">
            <a:extLst>
              <a:ext uri="{FF2B5EF4-FFF2-40B4-BE49-F238E27FC236}">
                <a16:creationId xmlns:a16="http://schemas.microsoft.com/office/drawing/2014/main" id="{7D59ED3D-CF9D-1A76-6CEA-70E14F1242CA}"/>
              </a:ext>
            </a:extLst>
          </p:cNvPr>
          <p:cNvSpPr>
            <a:spLocks noChangeShapeType="1"/>
          </p:cNvSpPr>
          <p:nvPr/>
        </p:nvSpPr>
        <p:spPr bwMode="auto">
          <a:xfrm>
            <a:off x="4096591" y="4798839"/>
            <a:ext cx="719138"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15" name="Line 15">
            <a:extLst>
              <a:ext uri="{FF2B5EF4-FFF2-40B4-BE49-F238E27FC236}">
                <a16:creationId xmlns:a16="http://schemas.microsoft.com/office/drawing/2014/main" id="{4AF780C7-6245-36E3-F590-1B7ADCCBB102}"/>
              </a:ext>
            </a:extLst>
          </p:cNvPr>
          <p:cNvSpPr>
            <a:spLocks noChangeShapeType="1"/>
          </p:cNvSpPr>
          <p:nvPr/>
        </p:nvSpPr>
        <p:spPr bwMode="auto">
          <a:xfrm>
            <a:off x="4782391" y="4798839"/>
            <a:ext cx="719138"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16" name="Line 16">
            <a:extLst>
              <a:ext uri="{FF2B5EF4-FFF2-40B4-BE49-F238E27FC236}">
                <a16:creationId xmlns:a16="http://schemas.microsoft.com/office/drawing/2014/main" id="{2F9D3AC3-68C5-728A-786B-5EA594560492}"/>
              </a:ext>
            </a:extLst>
          </p:cNvPr>
          <p:cNvSpPr>
            <a:spLocks noChangeShapeType="1"/>
          </p:cNvSpPr>
          <p:nvPr/>
        </p:nvSpPr>
        <p:spPr bwMode="auto">
          <a:xfrm>
            <a:off x="5468191" y="4798839"/>
            <a:ext cx="719138"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17" name="Line 17">
            <a:extLst>
              <a:ext uri="{FF2B5EF4-FFF2-40B4-BE49-F238E27FC236}">
                <a16:creationId xmlns:a16="http://schemas.microsoft.com/office/drawing/2014/main" id="{91FB0B6B-9811-35FB-BB96-B4B556E3C824}"/>
              </a:ext>
            </a:extLst>
          </p:cNvPr>
          <p:cNvSpPr>
            <a:spLocks noChangeShapeType="1"/>
          </p:cNvSpPr>
          <p:nvPr/>
        </p:nvSpPr>
        <p:spPr bwMode="auto">
          <a:xfrm>
            <a:off x="6153991" y="4798839"/>
            <a:ext cx="719138"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18" name="Line 18">
            <a:extLst>
              <a:ext uri="{FF2B5EF4-FFF2-40B4-BE49-F238E27FC236}">
                <a16:creationId xmlns:a16="http://schemas.microsoft.com/office/drawing/2014/main" id="{CABF43B1-708E-11A9-4973-C2E6A0DCBCB2}"/>
              </a:ext>
            </a:extLst>
          </p:cNvPr>
          <p:cNvSpPr>
            <a:spLocks noChangeShapeType="1"/>
          </p:cNvSpPr>
          <p:nvPr/>
        </p:nvSpPr>
        <p:spPr bwMode="auto">
          <a:xfrm>
            <a:off x="6882655" y="4798839"/>
            <a:ext cx="719137"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19" name="Line 19">
            <a:extLst>
              <a:ext uri="{FF2B5EF4-FFF2-40B4-BE49-F238E27FC236}">
                <a16:creationId xmlns:a16="http://schemas.microsoft.com/office/drawing/2014/main" id="{4E891CDA-A918-369D-78F4-374F25CDE948}"/>
              </a:ext>
            </a:extLst>
          </p:cNvPr>
          <p:cNvSpPr>
            <a:spLocks noChangeShapeType="1"/>
          </p:cNvSpPr>
          <p:nvPr/>
        </p:nvSpPr>
        <p:spPr bwMode="auto">
          <a:xfrm>
            <a:off x="7601791" y="4798839"/>
            <a:ext cx="719138" cy="0"/>
          </a:xfrm>
          <a:prstGeom prst="line">
            <a:avLst/>
          </a:prstGeom>
          <a:noFill/>
          <a:ln w="38100">
            <a:solidFill>
              <a:schemeClr val="tx1"/>
            </a:solidFill>
            <a:round/>
            <a:headEnd type="oval" w="med" len="med"/>
            <a:tailEnd type="oval" w="med" len="med"/>
          </a:ln>
          <a:effectLst/>
        </p:spPr>
        <p:txBody>
          <a:bodyPr/>
          <a:lstStyle/>
          <a:p>
            <a:endParaRPr lang="zh-TW" altLang="en-US"/>
          </a:p>
        </p:txBody>
      </p:sp>
      <p:sp>
        <p:nvSpPr>
          <p:cNvPr id="20" name="Text Box 20">
            <a:extLst>
              <a:ext uri="{FF2B5EF4-FFF2-40B4-BE49-F238E27FC236}">
                <a16:creationId xmlns:a16="http://schemas.microsoft.com/office/drawing/2014/main" id="{5E0212C8-37C2-8CB9-FEA9-2C921A32EBDD}"/>
              </a:ext>
            </a:extLst>
          </p:cNvPr>
          <p:cNvSpPr txBox="1">
            <a:spLocks noChangeArrowheads="1"/>
          </p:cNvSpPr>
          <p:nvPr/>
        </p:nvSpPr>
        <p:spPr bwMode="auto">
          <a:xfrm>
            <a:off x="194516" y="4875039"/>
            <a:ext cx="8408988" cy="457200"/>
          </a:xfrm>
          <a:prstGeom prst="rect">
            <a:avLst/>
          </a:prstGeom>
          <a:noFill/>
          <a:ln w="9525">
            <a:noFill/>
            <a:miter lim="800000"/>
            <a:headEnd/>
            <a:tailEnd/>
          </a:ln>
          <a:effectLst/>
        </p:spPr>
        <p:txBody>
          <a:bodyPr wrap="none">
            <a:spAutoFit/>
          </a:bodyPr>
          <a:lstStyle/>
          <a:p>
            <a:pPr algn="l"/>
            <a:r>
              <a:rPr lang="en-US" altLang="zh-TW" sz="2400">
                <a:latin typeface="Times New Roman" pitchFamily="18" charset="0"/>
              </a:rPr>
              <a:t>simulation  time    0        5       10     15     20     25     30      35     40</a:t>
            </a:r>
          </a:p>
        </p:txBody>
      </p:sp>
      <p:sp>
        <p:nvSpPr>
          <p:cNvPr id="21" name="Line 21">
            <a:extLst>
              <a:ext uri="{FF2B5EF4-FFF2-40B4-BE49-F238E27FC236}">
                <a16:creationId xmlns:a16="http://schemas.microsoft.com/office/drawing/2014/main" id="{30BAA7E6-D7E7-5F38-FBC9-FECCC954F16D}"/>
              </a:ext>
            </a:extLst>
          </p:cNvPr>
          <p:cNvSpPr>
            <a:spLocks noChangeShapeType="1"/>
          </p:cNvSpPr>
          <p:nvPr/>
        </p:nvSpPr>
        <p:spPr bwMode="auto">
          <a:xfrm>
            <a:off x="8374904" y="4798839"/>
            <a:ext cx="533400" cy="0"/>
          </a:xfrm>
          <a:prstGeom prst="line">
            <a:avLst/>
          </a:prstGeom>
          <a:noFill/>
          <a:ln w="38100" cap="rnd">
            <a:solidFill>
              <a:schemeClr val="tx1"/>
            </a:solidFill>
            <a:prstDash val="sysDot"/>
            <a:round/>
            <a:headEnd/>
            <a:tailEnd/>
          </a:ln>
          <a:effectLst/>
        </p:spPr>
        <p:txBody>
          <a:bodyPr/>
          <a:lstStyle/>
          <a:p>
            <a:endParaRPr lang="zh-TW" altLang="en-US"/>
          </a:p>
        </p:txBody>
      </p:sp>
      <p:grpSp>
        <p:nvGrpSpPr>
          <p:cNvPr id="76" name="群組 75">
            <a:extLst>
              <a:ext uri="{FF2B5EF4-FFF2-40B4-BE49-F238E27FC236}">
                <a16:creationId xmlns:a16="http://schemas.microsoft.com/office/drawing/2014/main" id="{9019ABDD-F36D-AD5F-236A-89DCC645A5E3}"/>
              </a:ext>
            </a:extLst>
          </p:cNvPr>
          <p:cNvGrpSpPr/>
          <p:nvPr/>
        </p:nvGrpSpPr>
        <p:grpSpPr>
          <a:xfrm>
            <a:off x="691404" y="2204864"/>
            <a:ext cx="2236442" cy="1440160"/>
            <a:chOff x="691404" y="2204864"/>
            <a:chExt cx="2236442" cy="1440160"/>
          </a:xfrm>
        </p:grpSpPr>
        <p:sp>
          <p:nvSpPr>
            <p:cNvPr id="4" name="Rectangle 4">
              <a:extLst>
                <a:ext uri="{FF2B5EF4-FFF2-40B4-BE49-F238E27FC236}">
                  <a16:creationId xmlns:a16="http://schemas.microsoft.com/office/drawing/2014/main" id="{64100E5D-0B34-C76E-396F-E7E13F868063}"/>
                </a:ext>
              </a:extLst>
            </p:cNvPr>
            <p:cNvSpPr>
              <a:spLocks noChangeArrowheads="1"/>
            </p:cNvSpPr>
            <p:nvPr/>
          </p:nvSpPr>
          <p:spPr bwMode="auto">
            <a:xfrm>
              <a:off x="767606" y="2204864"/>
              <a:ext cx="2160240" cy="1440160"/>
            </a:xfrm>
            <a:prstGeom prst="rect">
              <a:avLst/>
            </a:prstGeom>
            <a:noFill/>
            <a:ln w="9525">
              <a:noFill/>
              <a:miter lim="800000"/>
              <a:headEnd/>
              <a:tailEnd/>
            </a:ln>
            <a:effectLst/>
          </p:spPr>
          <p:txBody>
            <a:bodyPr/>
            <a:lstStyle/>
            <a:p>
              <a:pPr marL="342900" indent="-342900">
                <a:spcBef>
                  <a:spcPct val="20000"/>
                </a:spcBef>
              </a:pPr>
              <a:r>
                <a:rPr lang="en-US" altLang="zh-TW" sz="2600" dirty="0">
                  <a:solidFill>
                    <a:srgbClr val="000066"/>
                  </a:solidFill>
                  <a:ea typeface="標楷體" pitchFamily="65" charset="-120"/>
                </a:rPr>
                <a:t>initial begin</a:t>
              </a:r>
            </a:p>
            <a:p>
              <a:pPr marL="342900" indent="-342900">
                <a:spcBef>
                  <a:spcPct val="20000"/>
                </a:spcBef>
              </a:pPr>
              <a:r>
                <a:rPr lang="en-US" altLang="zh-TW" sz="2600" dirty="0">
                  <a:solidFill>
                    <a:srgbClr val="000066"/>
                  </a:solidFill>
                  <a:ea typeface="標楷體" pitchFamily="65" charset="-120"/>
                </a:rPr>
                <a:t>    </a:t>
              </a:r>
              <a:r>
                <a:rPr lang="en-US" altLang="zh-TW" sz="2600" dirty="0" err="1">
                  <a:solidFill>
                    <a:srgbClr val="000066"/>
                  </a:solidFill>
                  <a:ea typeface="標楷體" pitchFamily="65" charset="-120"/>
                </a:rPr>
                <a:t>clk</a:t>
              </a:r>
              <a:r>
                <a:rPr lang="en-US" altLang="zh-TW" sz="2600" dirty="0">
                  <a:solidFill>
                    <a:srgbClr val="000066"/>
                  </a:solidFill>
                  <a:ea typeface="標楷體" pitchFamily="65" charset="-120"/>
                </a:rPr>
                <a:t> = 0;</a:t>
              </a:r>
            </a:p>
            <a:p>
              <a:pPr marL="342900" indent="-342900">
                <a:spcBef>
                  <a:spcPct val="20000"/>
                </a:spcBef>
              </a:pPr>
              <a:r>
                <a:rPr lang="en-US" altLang="zh-TW" sz="2600" dirty="0">
                  <a:solidFill>
                    <a:srgbClr val="000066"/>
                  </a:solidFill>
                  <a:ea typeface="標楷體" pitchFamily="65" charset="-120"/>
                </a:rPr>
                <a:t>end</a:t>
              </a:r>
            </a:p>
          </p:txBody>
        </p:sp>
        <p:sp>
          <p:nvSpPr>
            <p:cNvPr id="6" name="Line 6">
              <a:extLst>
                <a:ext uri="{FF2B5EF4-FFF2-40B4-BE49-F238E27FC236}">
                  <a16:creationId xmlns:a16="http://schemas.microsoft.com/office/drawing/2014/main" id="{64E3749E-3125-75DA-9CD0-6AD21B30D56E}"/>
                </a:ext>
              </a:extLst>
            </p:cNvPr>
            <p:cNvSpPr>
              <a:spLocks noChangeShapeType="1"/>
            </p:cNvSpPr>
            <p:nvPr/>
          </p:nvSpPr>
          <p:spPr bwMode="auto">
            <a:xfrm>
              <a:off x="691404" y="2319164"/>
              <a:ext cx="0" cy="1295400"/>
            </a:xfrm>
            <a:prstGeom prst="line">
              <a:avLst/>
            </a:prstGeom>
            <a:noFill/>
            <a:ln w="38100">
              <a:solidFill>
                <a:srgbClr val="FF0000"/>
              </a:solidFill>
              <a:round/>
              <a:headEnd/>
              <a:tailEnd type="triangle" w="med" len="lg"/>
            </a:ln>
            <a:effectLst/>
          </p:spPr>
          <p:txBody>
            <a:bodyPr/>
            <a:lstStyle/>
            <a:p>
              <a:endParaRPr lang="zh-TW" altLang="en-US"/>
            </a:p>
          </p:txBody>
        </p:sp>
      </p:grpSp>
      <p:sp>
        <p:nvSpPr>
          <p:cNvPr id="22" name="Freeform 22">
            <a:extLst>
              <a:ext uri="{FF2B5EF4-FFF2-40B4-BE49-F238E27FC236}">
                <a16:creationId xmlns:a16="http://schemas.microsoft.com/office/drawing/2014/main" id="{8AF1411C-2108-06F6-773D-E74BD21537EF}"/>
              </a:ext>
            </a:extLst>
          </p:cNvPr>
          <p:cNvSpPr>
            <a:spLocks/>
          </p:cNvSpPr>
          <p:nvPr/>
        </p:nvSpPr>
        <p:spPr bwMode="auto">
          <a:xfrm>
            <a:off x="2355104" y="2970039"/>
            <a:ext cx="457200" cy="1752600"/>
          </a:xfrm>
          <a:custGeom>
            <a:avLst/>
            <a:gdLst/>
            <a:ahLst/>
            <a:cxnLst>
              <a:cxn ang="0">
                <a:pos x="0" y="0"/>
              </a:cxn>
              <a:cxn ang="0">
                <a:pos x="240" y="336"/>
              </a:cxn>
              <a:cxn ang="0">
                <a:pos x="192" y="1056"/>
              </a:cxn>
            </a:cxnLst>
            <a:rect l="0" t="0" r="r" b="b"/>
            <a:pathLst>
              <a:path w="272" h="1056">
                <a:moveTo>
                  <a:pt x="0" y="0"/>
                </a:moveTo>
                <a:cubicBezTo>
                  <a:pt x="104" y="80"/>
                  <a:pt x="208" y="160"/>
                  <a:pt x="240" y="336"/>
                </a:cubicBezTo>
                <a:cubicBezTo>
                  <a:pt x="272" y="512"/>
                  <a:pt x="232" y="784"/>
                  <a:pt x="192" y="1056"/>
                </a:cubicBezTo>
              </a:path>
            </a:pathLst>
          </a:custGeom>
          <a:noFill/>
          <a:ln w="38100" cmpd="sng">
            <a:solidFill>
              <a:schemeClr val="tx1"/>
            </a:solidFill>
            <a:round/>
            <a:headEnd type="none" w="med" len="med"/>
            <a:tailEnd type="triangle" w="med" len="med"/>
          </a:ln>
          <a:effectLst/>
        </p:spPr>
        <p:txBody>
          <a:bodyPr/>
          <a:lstStyle/>
          <a:p>
            <a:endParaRPr lang="zh-TW" altLang="en-US"/>
          </a:p>
        </p:txBody>
      </p:sp>
      <p:grpSp>
        <p:nvGrpSpPr>
          <p:cNvPr id="84" name="群組 83">
            <a:extLst>
              <a:ext uri="{FF2B5EF4-FFF2-40B4-BE49-F238E27FC236}">
                <a16:creationId xmlns:a16="http://schemas.microsoft.com/office/drawing/2014/main" id="{845425B4-9639-F272-DAED-36A9492C58E2}"/>
              </a:ext>
            </a:extLst>
          </p:cNvPr>
          <p:cNvGrpSpPr/>
          <p:nvPr/>
        </p:nvGrpSpPr>
        <p:grpSpPr>
          <a:xfrm>
            <a:off x="1717577" y="5877272"/>
            <a:ext cx="7162799" cy="685800"/>
            <a:chOff x="1717577" y="5877272"/>
            <a:chExt cx="7162799" cy="685800"/>
          </a:xfrm>
        </p:grpSpPr>
        <p:sp>
          <p:nvSpPr>
            <p:cNvPr id="27" name="Line 27">
              <a:extLst>
                <a:ext uri="{FF2B5EF4-FFF2-40B4-BE49-F238E27FC236}">
                  <a16:creationId xmlns:a16="http://schemas.microsoft.com/office/drawing/2014/main" id="{CE3F07DC-D06A-B459-BCB0-D42E1300C301}"/>
                </a:ext>
              </a:extLst>
            </p:cNvPr>
            <p:cNvSpPr>
              <a:spLocks noChangeShapeType="1"/>
            </p:cNvSpPr>
            <p:nvPr/>
          </p:nvSpPr>
          <p:spPr bwMode="auto">
            <a:xfrm>
              <a:off x="2555776" y="6410672"/>
              <a:ext cx="1524000" cy="0"/>
            </a:xfrm>
            <a:prstGeom prst="line">
              <a:avLst/>
            </a:prstGeom>
            <a:noFill/>
            <a:ln w="38100">
              <a:solidFill>
                <a:schemeClr val="tx1"/>
              </a:solidFill>
              <a:round/>
              <a:headEnd/>
              <a:tailEnd/>
            </a:ln>
            <a:effectLst/>
          </p:spPr>
          <p:txBody>
            <a:bodyPr/>
            <a:lstStyle/>
            <a:p>
              <a:endParaRPr lang="zh-TW" altLang="en-US"/>
            </a:p>
          </p:txBody>
        </p:sp>
        <p:sp>
          <p:nvSpPr>
            <p:cNvPr id="28" name="Line 28">
              <a:extLst>
                <a:ext uri="{FF2B5EF4-FFF2-40B4-BE49-F238E27FC236}">
                  <a16:creationId xmlns:a16="http://schemas.microsoft.com/office/drawing/2014/main" id="{BA88866F-086D-5B04-D98F-0F2FC7F62E25}"/>
                </a:ext>
              </a:extLst>
            </p:cNvPr>
            <p:cNvSpPr>
              <a:spLocks noChangeShapeType="1"/>
            </p:cNvSpPr>
            <p:nvPr/>
          </p:nvSpPr>
          <p:spPr bwMode="auto">
            <a:xfrm flipV="1">
              <a:off x="4079776" y="5877272"/>
              <a:ext cx="0" cy="533400"/>
            </a:xfrm>
            <a:prstGeom prst="line">
              <a:avLst/>
            </a:prstGeom>
            <a:noFill/>
            <a:ln w="38100">
              <a:solidFill>
                <a:schemeClr val="tx1"/>
              </a:solidFill>
              <a:round/>
              <a:headEnd/>
              <a:tailEnd/>
            </a:ln>
            <a:effectLst/>
          </p:spPr>
          <p:txBody>
            <a:bodyPr/>
            <a:lstStyle/>
            <a:p>
              <a:endParaRPr lang="zh-TW" altLang="en-US"/>
            </a:p>
          </p:txBody>
        </p:sp>
        <p:sp>
          <p:nvSpPr>
            <p:cNvPr id="29" name="Line 29">
              <a:extLst>
                <a:ext uri="{FF2B5EF4-FFF2-40B4-BE49-F238E27FC236}">
                  <a16:creationId xmlns:a16="http://schemas.microsoft.com/office/drawing/2014/main" id="{EBB5B7D9-8B7E-4CDB-B2C2-44A2C4870EB5}"/>
                </a:ext>
              </a:extLst>
            </p:cNvPr>
            <p:cNvSpPr>
              <a:spLocks noChangeShapeType="1"/>
            </p:cNvSpPr>
            <p:nvPr/>
          </p:nvSpPr>
          <p:spPr bwMode="auto">
            <a:xfrm>
              <a:off x="4079776" y="5877272"/>
              <a:ext cx="1447800" cy="0"/>
            </a:xfrm>
            <a:prstGeom prst="line">
              <a:avLst/>
            </a:prstGeom>
            <a:noFill/>
            <a:ln w="38100">
              <a:solidFill>
                <a:schemeClr val="tx1"/>
              </a:solidFill>
              <a:round/>
              <a:headEnd/>
              <a:tailEnd/>
            </a:ln>
            <a:effectLst/>
          </p:spPr>
          <p:txBody>
            <a:bodyPr/>
            <a:lstStyle/>
            <a:p>
              <a:endParaRPr lang="zh-TW" altLang="en-US"/>
            </a:p>
          </p:txBody>
        </p:sp>
        <p:sp>
          <p:nvSpPr>
            <p:cNvPr id="30" name="Line 30">
              <a:extLst>
                <a:ext uri="{FF2B5EF4-FFF2-40B4-BE49-F238E27FC236}">
                  <a16:creationId xmlns:a16="http://schemas.microsoft.com/office/drawing/2014/main" id="{6D59AB5D-DBBF-5AEA-6C17-4B0921E4259B}"/>
                </a:ext>
              </a:extLst>
            </p:cNvPr>
            <p:cNvSpPr>
              <a:spLocks noChangeShapeType="1"/>
            </p:cNvSpPr>
            <p:nvPr/>
          </p:nvSpPr>
          <p:spPr bwMode="auto">
            <a:xfrm>
              <a:off x="5527576" y="5877272"/>
              <a:ext cx="0" cy="533400"/>
            </a:xfrm>
            <a:prstGeom prst="line">
              <a:avLst/>
            </a:prstGeom>
            <a:noFill/>
            <a:ln w="38100">
              <a:solidFill>
                <a:schemeClr val="tx1"/>
              </a:solidFill>
              <a:round/>
              <a:headEnd/>
              <a:tailEnd/>
            </a:ln>
            <a:effectLst/>
          </p:spPr>
          <p:txBody>
            <a:bodyPr/>
            <a:lstStyle/>
            <a:p>
              <a:endParaRPr lang="zh-TW" altLang="en-US"/>
            </a:p>
          </p:txBody>
        </p:sp>
        <p:sp>
          <p:nvSpPr>
            <p:cNvPr id="31" name="Line 31">
              <a:extLst>
                <a:ext uri="{FF2B5EF4-FFF2-40B4-BE49-F238E27FC236}">
                  <a16:creationId xmlns:a16="http://schemas.microsoft.com/office/drawing/2014/main" id="{72474896-0B3B-0684-49BE-329B7E34A4DD}"/>
                </a:ext>
              </a:extLst>
            </p:cNvPr>
            <p:cNvSpPr>
              <a:spLocks noChangeShapeType="1"/>
            </p:cNvSpPr>
            <p:nvPr/>
          </p:nvSpPr>
          <p:spPr bwMode="auto">
            <a:xfrm>
              <a:off x="5527576" y="6410672"/>
              <a:ext cx="1371600" cy="0"/>
            </a:xfrm>
            <a:prstGeom prst="line">
              <a:avLst/>
            </a:prstGeom>
            <a:noFill/>
            <a:ln w="38100">
              <a:solidFill>
                <a:schemeClr val="tx1"/>
              </a:solidFill>
              <a:round/>
              <a:headEnd/>
              <a:tailEnd/>
            </a:ln>
            <a:effectLst/>
          </p:spPr>
          <p:txBody>
            <a:bodyPr/>
            <a:lstStyle/>
            <a:p>
              <a:endParaRPr lang="zh-TW" altLang="en-US"/>
            </a:p>
          </p:txBody>
        </p:sp>
        <p:sp>
          <p:nvSpPr>
            <p:cNvPr id="32" name="Line 32">
              <a:extLst>
                <a:ext uri="{FF2B5EF4-FFF2-40B4-BE49-F238E27FC236}">
                  <a16:creationId xmlns:a16="http://schemas.microsoft.com/office/drawing/2014/main" id="{463C412C-82B9-B576-D53F-6FAB17FCF201}"/>
                </a:ext>
              </a:extLst>
            </p:cNvPr>
            <p:cNvSpPr>
              <a:spLocks noChangeShapeType="1"/>
            </p:cNvSpPr>
            <p:nvPr/>
          </p:nvSpPr>
          <p:spPr bwMode="auto">
            <a:xfrm flipV="1">
              <a:off x="6899176" y="5877272"/>
              <a:ext cx="0" cy="533400"/>
            </a:xfrm>
            <a:prstGeom prst="line">
              <a:avLst/>
            </a:prstGeom>
            <a:noFill/>
            <a:ln w="38100">
              <a:solidFill>
                <a:schemeClr val="tx1"/>
              </a:solidFill>
              <a:round/>
              <a:headEnd/>
              <a:tailEnd/>
            </a:ln>
            <a:effectLst/>
          </p:spPr>
          <p:txBody>
            <a:bodyPr/>
            <a:lstStyle/>
            <a:p>
              <a:endParaRPr lang="zh-TW" altLang="en-US"/>
            </a:p>
          </p:txBody>
        </p:sp>
        <p:sp>
          <p:nvSpPr>
            <p:cNvPr id="33" name="Line 33">
              <a:extLst>
                <a:ext uri="{FF2B5EF4-FFF2-40B4-BE49-F238E27FC236}">
                  <a16:creationId xmlns:a16="http://schemas.microsoft.com/office/drawing/2014/main" id="{E77CBC10-8720-E573-AA1C-0F1CA6F452A5}"/>
                </a:ext>
              </a:extLst>
            </p:cNvPr>
            <p:cNvSpPr>
              <a:spLocks noChangeShapeType="1"/>
            </p:cNvSpPr>
            <p:nvPr/>
          </p:nvSpPr>
          <p:spPr bwMode="auto">
            <a:xfrm>
              <a:off x="6899176" y="5877272"/>
              <a:ext cx="1447800" cy="0"/>
            </a:xfrm>
            <a:prstGeom prst="line">
              <a:avLst/>
            </a:prstGeom>
            <a:noFill/>
            <a:ln w="38100">
              <a:solidFill>
                <a:schemeClr val="tx1"/>
              </a:solidFill>
              <a:round/>
              <a:headEnd/>
              <a:tailEnd/>
            </a:ln>
            <a:effectLst/>
          </p:spPr>
          <p:txBody>
            <a:bodyPr/>
            <a:lstStyle/>
            <a:p>
              <a:endParaRPr lang="zh-TW" altLang="en-US"/>
            </a:p>
          </p:txBody>
        </p:sp>
        <p:sp>
          <p:nvSpPr>
            <p:cNvPr id="34" name="Line 34">
              <a:extLst>
                <a:ext uri="{FF2B5EF4-FFF2-40B4-BE49-F238E27FC236}">
                  <a16:creationId xmlns:a16="http://schemas.microsoft.com/office/drawing/2014/main" id="{5B63EB22-76A3-B734-5D7A-3542B4B530FD}"/>
                </a:ext>
              </a:extLst>
            </p:cNvPr>
            <p:cNvSpPr>
              <a:spLocks noChangeShapeType="1"/>
            </p:cNvSpPr>
            <p:nvPr/>
          </p:nvSpPr>
          <p:spPr bwMode="auto">
            <a:xfrm>
              <a:off x="8346976" y="5877272"/>
              <a:ext cx="0" cy="533400"/>
            </a:xfrm>
            <a:prstGeom prst="line">
              <a:avLst/>
            </a:prstGeom>
            <a:noFill/>
            <a:ln w="38100">
              <a:solidFill>
                <a:schemeClr val="tx1"/>
              </a:solidFill>
              <a:round/>
              <a:headEnd/>
              <a:tailEnd/>
            </a:ln>
            <a:effectLst/>
          </p:spPr>
          <p:txBody>
            <a:bodyPr/>
            <a:lstStyle/>
            <a:p>
              <a:endParaRPr lang="zh-TW" altLang="en-US"/>
            </a:p>
          </p:txBody>
        </p:sp>
        <p:sp>
          <p:nvSpPr>
            <p:cNvPr id="35" name="Line 35">
              <a:extLst>
                <a:ext uri="{FF2B5EF4-FFF2-40B4-BE49-F238E27FC236}">
                  <a16:creationId xmlns:a16="http://schemas.microsoft.com/office/drawing/2014/main" id="{2F4B3361-D09B-ADF1-62B8-2BAF5BBC8EB6}"/>
                </a:ext>
              </a:extLst>
            </p:cNvPr>
            <p:cNvSpPr>
              <a:spLocks noChangeShapeType="1"/>
            </p:cNvSpPr>
            <p:nvPr/>
          </p:nvSpPr>
          <p:spPr bwMode="auto">
            <a:xfrm>
              <a:off x="8346976" y="6410672"/>
              <a:ext cx="533400" cy="0"/>
            </a:xfrm>
            <a:prstGeom prst="line">
              <a:avLst/>
            </a:prstGeom>
            <a:noFill/>
            <a:ln w="38100">
              <a:solidFill>
                <a:schemeClr val="tx1"/>
              </a:solidFill>
              <a:prstDash val="sysDot"/>
              <a:round/>
              <a:headEnd/>
              <a:tailEnd/>
            </a:ln>
            <a:effectLst/>
          </p:spPr>
          <p:txBody>
            <a:bodyPr/>
            <a:lstStyle/>
            <a:p>
              <a:endParaRPr lang="zh-TW" altLang="en-US"/>
            </a:p>
          </p:txBody>
        </p:sp>
        <p:sp>
          <p:nvSpPr>
            <p:cNvPr id="36" name="Text Box 36">
              <a:extLst>
                <a:ext uri="{FF2B5EF4-FFF2-40B4-BE49-F238E27FC236}">
                  <a16:creationId xmlns:a16="http://schemas.microsoft.com/office/drawing/2014/main" id="{752DC820-7A3A-E4A8-1EF9-95DFBC30FCEE}"/>
                </a:ext>
              </a:extLst>
            </p:cNvPr>
            <p:cNvSpPr txBox="1">
              <a:spLocks noChangeArrowheads="1"/>
            </p:cNvSpPr>
            <p:nvPr/>
          </p:nvSpPr>
          <p:spPr bwMode="auto">
            <a:xfrm>
              <a:off x="1717577" y="6105872"/>
              <a:ext cx="555625" cy="457200"/>
            </a:xfrm>
            <a:prstGeom prst="rect">
              <a:avLst/>
            </a:prstGeom>
            <a:noFill/>
            <a:ln w="9525">
              <a:noFill/>
              <a:miter lim="800000"/>
              <a:headEnd/>
              <a:tailEnd/>
            </a:ln>
            <a:effectLst/>
          </p:spPr>
          <p:txBody>
            <a:bodyPr wrap="none">
              <a:spAutoFit/>
            </a:bodyPr>
            <a:lstStyle/>
            <a:p>
              <a:pPr algn="l"/>
              <a:r>
                <a:rPr lang="en-US" altLang="zh-TW" sz="2400">
                  <a:latin typeface="Times New Roman" pitchFamily="18" charset="0"/>
                </a:rPr>
                <a:t>clk</a:t>
              </a:r>
            </a:p>
          </p:txBody>
        </p:sp>
      </p:grpSp>
      <p:sp>
        <p:nvSpPr>
          <p:cNvPr id="37" name="Rectangle 4">
            <a:extLst>
              <a:ext uri="{FF2B5EF4-FFF2-40B4-BE49-F238E27FC236}">
                <a16:creationId xmlns:a16="http://schemas.microsoft.com/office/drawing/2014/main" id="{0D89CFF1-025C-6F7A-FDC5-539264AA9A4D}"/>
              </a:ext>
            </a:extLst>
          </p:cNvPr>
          <p:cNvSpPr>
            <a:spLocks noChangeArrowheads="1"/>
          </p:cNvSpPr>
          <p:nvPr/>
        </p:nvSpPr>
        <p:spPr bwMode="auto">
          <a:xfrm>
            <a:off x="8976320" y="3068960"/>
            <a:ext cx="2448075" cy="936104"/>
          </a:xfrm>
          <a:prstGeom prst="rect">
            <a:avLst/>
          </a:prstGeom>
          <a:noFill/>
          <a:ln w="9525">
            <a:solidFill>
              <a:schemeClr val="accent2"/>
            </a:solidFill>
            <a:miter lim="800000"/>
            <a:headEnd/>
            <a:tailEnd/>
          </a:ln>
          <a:effectLst/>
        </p:spPr>
        <p:txBody>
          <a:bodyPr/>
          <a:lstStyle/>
          <a:p>
            <a:pPr marL="342900" indent="-342900">
              <a:spcBef>
                <a:spcPct val="20000"/>
              </a:spcBef>
            </a:pPr>
            <a:r>
              <a:rPr lang="en-US" altLang="zh-TW" sz="2600" dirty="0">
                <a:solidFill>
                  <a:srgbClr val="000066"/>
                </a:solidFill>
                <a:ea typeface="標楷體" pitchFamily="65" charset="-120"/>
              </a:rPr>
              <a:t>assign b = </a:t>
            </a:r>
            <a:r>
              <a:rPr lang="en-US" altLang="zh-TW" sz="2600" dirty="0" err="1">
                <a:solidFill>
                  <a:srgbClr val="000066"/>
                </a:solidFill>
                <a:ea typeface="標楷體" pitchFamily="65" charset="-120"/>
              </a:rPr>
              <a:t>m&amp;n</a:t>
            </a:r>
            <a:r>
              <a:rPr lang="en-US" altLang="zh-TW" sz="2600" dirty="0">
                <a:solidFill>
                  <a:srgbClr val="000066"/>
                </a:solidFill>
                <a:ea typeface="標楷體" pitchFamily="65" charset="-120"/>
              </a:rPr>
              <a:t>;</a:t>
            </a:r>
          </a:p>
          <a:p>
            <a:pPr marL="342900" indent="-342900">
              <a:spcBef>
                <a:spcPct val="20000"/>
              </a:spcBef>
            </a:pPr>
            <a:r>
              <a:rPr lang="en-US" altLang="zh-TW" sz="2600" dirty="0">
                <a:solidFill>
                  <a:srgbClr val="000066"/>
                </a:solidFill>
                <a:ea typeface="標楷體" pitchFamily="65" charset="-120"/>
              </a:rPr>
              <a:t>assign c = </a:t>
            </a:r>
            <a:r>
              <a:rPr lang="en-US" altLang="zh-TW" sz="2600" dirty="0" err="1">
                <a:solidFill>
                  <a:srgbClr val="000066"/>
                </a:solidFill>
                <a:ea typeface="標楷體" pitchFamily="65" charset="-120"/>
              </a:rPr>
              <a:t>d|k</a:t>
            </a:r>
            <a:r>
              <a:rPr lang="en-US" altLang="zh-TW" sz="2600" dirty="0">
                <a:solidFill>
                  <a:srgbClr val="000066"/>
                </a:solidFill>
                <a:ea typeface="標楷體" pitchFamily="65" charset="-120"/>
              </a:rPr>
              <a:t>;</a:t>
            </a:r>
          </a:p>
        </p:txBody>
      </p:sp>
      <p:cxnSp>
        <p:nvCxnSpPr>
          <p:cNvPr id="39" name="直線接點 38">
            <a:extLst>
              <a:ext uri="{FF2B5EF4-FFF2-40B4-BE49-F238E27FC236}">
                <a16:creationId xmlns:a16="http://schemas.microsoft.com/office/drawing/2014/main" id="{399F2826-1437-B942-D083-E8C1920EE560}"/>
              </a:ext>
            </a:extLst>
          </p:cNvPr>
          <p:cNvCxnSpPr/>
          <p:nvPr/>
        </p:nvCxnSpPr>
        <p:spPr>
          <a:xfrm>
            <a:off x="2639813" y="4293096"/>
            <a:ext cx="6264696" cy="0"/>
          </a:xfrm>
          <a:prstGeom prst="line">
            <a:avLst/>
          </a:prstGeom>
        </p:spPr>
        <p:style>
          <a:lnRef idx="2">
            <a:schemeClr val="accent2"/>
          </a:lnRef>
          <a:fillRef idx="0">
            <a:schemeClr val="accent2"/>
          </a:fillRef>
          <a:effectRef idx="1">
            <a:schemeClr val="accent2"/>
          </a:effectRef>
          <a:fontRef idx="minor">
            <a:schemeClr val="tx1"/>
          </a:fontRef>
        </p:style>
      </p:cxnSp>
      <p:sp>
        <p:nvSpPr>
          <p:cNvPr id="40" name="文字方塊 39">
            <a:extLst>
              <a:ext uri="{FF2B5EF4-FFF2-40B4-BE49-F238E27FC236}">
                <a16:creationId xmlns:a16="http://schemas.microsoft.com/office/drawing/2014/main" id="{49814A0D-40DE-541C-D343-2830321CB21E}"/>
              </a:ext>
            </a:extLst>
          </p:cNvPr>
          <p:cNvSpPr txBox="1"/>
          <p:nvPr/>
        </p:nvSpPr>
        <p:spPr>
          <a:xfrm>
            <a:off x="7536357" y="4005064"/>
            <a:ext cx="3399970" cy="369332"/>
          </a:xfrm>
          <a:prstGeom prst="rect">
            <a:avLst/>
          </a:prstGeom>
          <a:noFill/>
        </p:spPr>
        <p:txBody>
          <a:bodyPr wrap="none" rtlCol="0">
            <a:spAutoFit/>
          </a:bodyPr>
          <a:lstStyle/>
          <a:p>
            <a:r>
              <a:rPr lang="en-US" dirty="0"/>
              <a:t>assign: executed at all time stamp </a:t>
            </a:r>
          </a:p>
        </p:txBody>
      </p:sp>
      <p:grpSp>
        <p:nvGrpSpPr>
          <p:cNvPr id="79" name="群組 78">
            <a:extLst>
              <a:ext uri="{FF2B5EF4-FFF2-40B4-BE49-F238E27FC236}">
                <a16:creationId xmlns:a16="http://schemas.microsoft.com/office/drawing/2014/main" id="{2C9D11E9-9D61-9C6D-ECC1-3D15B35B3A77}"/>
              </a:ext>
            </a:extLst>
          </p:cNvPr>
          <p:cNvGrpSpPr/>
          <p:nvPr/>
        </p:nvGrpSpPr>
        <p:grpSpPr>
          <a:xfrm>
            <a:off x="4096591" y="3068960"/>
            <a:ext cx="2786064" cy="1729879"/>
            <a:chOff x="4096591" y="3068960"/>
            <a:chExt cx="2786064" cy="1729879"/>
          </a:xfrm>
        </p:grpSpPr>
        <p:cxnSp>
          <p:nvCxnSpPr>
            <p:cNvPr id="51" name="直線單箭頭接點 50">
              <a:extLst>
                <a:ext uri="{FF2B5EF4-FFF2-40B4-BE49-F238E27FC236}">
                  <a16:creationId xmlns:a16="http://schemas.microsoft.com/office/drawing/2014/main" id="{AF439BB4-A995-A501-2E3C-D09F480CBFD0}"/>
                </a:ext>
              </a:extLst>
            </p:cNvPr>
            <p:cNvCxnSpPr>
              <a:cxnSpLocks/>
              <a:endCxn id="14" idx="0"/>
            </p:cNvCxnSpPr>
            <p:nvPr/>
          </p:nvCxnSpPr>
          <p:spPr>
            <a:xfrm flipH="1">
              <a:off x="4096591" y="3068960"/>
              <a:ext cx="703265" cy="1729879"/>
            </a:xfrm>
            <a:prstGeom prst="straightConnector1">
              <a:avLst/>
            </a:prstGeom>
            <a:ln>
              <a:prstDash val="sysDot"/>
              <a:headEnd type="none" w="med" len="med"/>
              <a:tailEnd type="stealth" w="lg" len="lg"/>
            </a:ln>
          </p:spPr>
          <p:style>
            <a:lnRef idx="2">
              <a:schemeClr val="dk1"/>
            </a:lnRef>
            <a:fillRef idx="0">
              <a:schemeClr val="dk1"/>
            </a:fillRef>
            <a:effectRef idx="1">
              <a:schemeClr val="dk1"/>
            </a:effectRef>
            <a:fontRef idx="minor">
              <a:schemeClr val="tx1"/>
            </a:fontRef>
          </p:style>
        </p:cxnSp>
        <p:cxnSp>
          <p:nvCxnSpPr>
            <p:cNvPr id="52" name="直線單箭頭接點 51">
              <a:extLst>
                <a:ext uri="{FF2B5EF4-FFF2-40B4-BE49-F238E27FC236}">
                  <a16:creationId xmlns:a16="http://schemas.microsoft.com/office/drawing/2014/main" id="{CEC62727-5DEA-F53B-6888-624CA84BD756}"/>
                </a:ext>
              </a:extLst>
            </p:cNvPr>
            <p:cNvCxnSpPr>
              <a:cxnSpLocks/>
              <a:endCxn id="16" idx="0"/>
            </p:cNvCxnSpPr>
            <p:nvPr/>
          </p:nvCxnSpPr>
          <p:spPr>
            <a:xfrm>
              <a:off x="4799856" y="3068960"/>
              <a:ext cx="668335" cy="1729879"/>
            </a:xfrm>
            <a:prstGeom prst="straightConnector1">
              <a:avLst/>
            </a:prstGeom>
            <a:ln>
              <a:prstDash val="sysDot"/>
              <a:headEnd type="none" w="med" len="med"/>
              <a:tailEnd type="stealth" w="lg" len="lg"/>
            </a:ln>
          </p:spPr>
          <p:style>
            <a:lnRef idx="2">
              <a:schemeClr val="dk1"/>
            </a:lnRef>
            <a:fillRef idx="0">
              <a:schemeClr val="dk1"/>
            </a:fillRef>
            <a:effectRef idx="1">
              <a:schemeClr val="dk1"/>
            </a:effectRef>
            <a:fontRef idx="minor">
              <a:schemeClr val="tx1"/>
            </a:fontRef>
          </p:style>
        </p:cxnSp>
        <p:cxnSp>
          <p:nvCxnSpPr>
            <p:cNvPr id="55" name="直線單箭頭接點 54">
              <a:extLst>
                <a:ext uri="{FF2B5EF4-FFF2-40B4-BE49-F238E27FC236}">
                  <a16:creationId xmlns:a16="http://schemas.microsoft.com/office/drawing/2014/main" id="{4FB10EF1-A2B8-4838-3594-BC46B789A8FA}"/>
                </a:ext>
              </a:extLst>
            </p:cNvPr>
            <p:cNvCxnSpPr>
              <a:cxnSpLocks/>
              <a:endCxn id="18" idx="0"/>
            </p:cNvCxnSpPr>
            <p:nvPr/>
          </p:nvCxnSpPr>
          <p:spPr>
            <a:xfrm>
              <a:off x="4871864" y="3140968"/>
              <a:ext cx="2010791" cy="1657871"/>
            </a:xfrm>
            <a:prstGeom prst="straightConnector1">
              <a:avLst/>
            </a:prstGeom>
            <a:ln>
              <a:prstDash val="sysDot"/>
              <a:headEnd type="none" w="med" len="med"/>
              <a:tailEnd type="stealth" w="lg" len="lg"/>
            </a:ln>
          </p:spPr>
          <p:style>
            <a:lnRef idx="2">
              <a:schemeClr val="dk1"/>
            </a:lnRef>
            <a:fillRef idx="0">
              <a:schemeClr val="dk1"/>
            </a:fillRef>
            <a:effectRef idx="1">
              <a:schemeClr val="dk1"/>
            </a:effectRef>
            <a:fontRef idx="minor">
              <a:schemeClr val="tx1"/>
            </a:fontRef>
          </p:style>
        </p:cxnSp>
      </p:grpSp>
      <p:grpSp>
        <p:nvGrpSpPr>
          <p:cNvPr id="80" name="群組 79">
            <a:extLst>
              <a:ext uri="{FF2B5EF4-FFF2-40B4-BE49-F238E27FC236}">
                <a16:creationId xmlns:a16="http://schemas.microsoft.com/office/drawing/2014/main" id="{5D9F6EE5-F4A5-46CF-2EB3-D6922A57BDFD}"/>
              </a:ext>
            </a:extLst>
          </p:cNvPr>
          <p:cNvGrpSpPr/>
          <p:nvPr/>
        </p:nvGrpSpPr>
        <p:grpSpPr>
          <a:xfrm>
            <a:off x="5991471" y="2132856"/>
            <a:ext cx="4064969" cy="1373187"/>
            <a:chOff x="5991471" y="2132856"/>
            <a:chExt cx="4064969" cy="1373187"/>
          </a:xfrm>
        </p:grpSpPr>
        <p:sp>
          <p:nvSpPr>
            <p:cNvPr id="61" name="Rectangle 5">
              <a:extLst>
                <a:ext uri="{FF2B5EF4-FFF2-40B4-BE49-F238E27FC236}">
                  <a16:creationId xmlns:a16="http://schemas.microsoft.com/office/drawing/2014/main" id="{20967273-CCDB-C50D-E4C8-DA920C03BE9B}"/>
                </a:ext>
              </a:extLst>
            </p:cNvPr>
            <p:cNvSpPr>
              <a:spLocks noChangeArrowheads="1"/>
            </p:cNvSpPr>
            <p:nvPr/>
          </p:nvSpPr>
          <p:spPr bwMode="auto">
            <a:xfrm>
              <a:off x="6528048" y="2132856"/>
              <a:ext cx="3528392" cy="936104"/>
            </a:xfrm>
            <a:prstGeom prst="rect">
              <a:avLst/>
            </a:prstGeom>
            <a:noFill/>
            <a:ln w="9525">
              <a:noFill/>
              <a:miter lim="800000"/>
              <a:headEnd/>
              <a:tailEnd/>
            </a:ln>
            <a:effectLst/>
          </p:spPr>
          <p:txBody>
            <a:bodyPr/>
            <a:lstStyle/>
            <a:p>
              <a:pPr marL="342900" indent="-342900">
                <a:spcBef>
                  <a:spcPct val="20000"/>
                </a:spcBef>
              </a:pPr>
              <a:r>
                <a:rPr lang="en-US" altLang="zh-TW" sz="2600" dirty="0">
                  <a:solidFill>
                    <a:srgbClr val="000066"/>
                  </a:solidFill>
                  <a:ea typeface="標楷體" pitchFamily="65" charset="-120"/>
                </a:rPr>
                <a:t>always @(posedge </a:t>
              </a:r>
              <a:r>
                <a:rPr lang="en-US" altLang="zh-TW" sz="2600" dirty="0" err="1">
                  <a:solidFill>
                    <a:srgbClr val="000066"/>
                  </a:solidFill>
                  <a:ea typeface="標楷體" pitchFamily="65" charset="-120"/>
                </a:rPr>
                <a:t>clk</a:t>
              </a:r>
              <a:r>
                <a:rPr lang="en-US" altLang="zh-TW" sz="2600" dirty="0">
                  <a:solidFill>
                    <a:srgbClr val="000066"/>
                  </a:solidFill>
                  <a:ea typeface="標楷體" pitchFamily="65" charset="-120"/>
                </a:rPr>
                <a:t>)</a:t>
              </a:r>
            </a:p>
            <a:p>
              <a:pPr marL="342900" indent="-342900">
                <a:spcBef>
                  <a:spcPct val="20000"/>
                </a:spcBef>
              </a:pPr>
              <a:r>
                <a:rPr lang="en-US" altLang="zh-TW" sz="2600" dirty="0">
                  <a:solidFill>
                    <a:srgbClr val="000066"/>
                  </a:solidFill>
                  <a:ea typeface="標楷體" pitchFamily="65" charset="-120"/>
                </a:rPr>
                <a:t>   k &lt;= a</a:t>
              </a:r>
              <a:r>
                <a:rPr lang="zh-TW" altLang="en-US" sz="2600" dirty="0">
                  <a:solidFill>
                    <a:srgbClr val="000066"/>
                  </a:solidFill>
                  <a:ea typeface="標楷體" pitchFamily="65" charset="-120"/>
                </a:rPr>
                <a:t> </a:t>
              </a:r>
              <a:r>
                <a:rPr lang="en-US" altLang="zh-TW" sz="2600" dirty="0">
                  <a:solidFill>
                    <a:srgbClr val="000066"/>
                  </a:solidFill>
                  <a:ea typeface="標楷體" pitchFamily="65" charset="-120"/>
                </a:rPr>
                <a:t>+</a:t>
              </a:r>
              <a:r>
                <a:rPr lang="zh-TW" altLang="en-US" sz="2600" dirty="0">
                  <a:solidFill>
                    <a:srgbClr val="000066"/>
                  </a:solidFill>
                  <a:ea typeface="標楷體" pitchFamily="65" charset="-120"/>
                </a:rPr>
                <a:t> </a:t>
              </a:r>
              <a:r>
                <a:rPr lang="en-US" altLang="zh-TW" sz="2600" dirty="0">
                  <a:solidFill>
                    <a:srgbClr val="000066"/>
                  </a:solidFill>
                  <a:ea typeface="標楷體" pitchFamily="65" charset="-120"/>
                </a:rPr>
                <a:t>b;</a:t>
              </a:r>
            </a:p>
          </p:txBody>
        </p:sp>
        <p:grpSp>
          <p:nvGrpSpPr>
            <p:cNvPr id="62" name="Group 7">
              <a:extLst>
                <a:ext uri="{FF2B5EF4-FFF2-40B4-BE49-F238E27FC236}">
                  <a16:creationId xmlns:a16="http://schemas.microsoft.com/office/drawing/2014/main" id="{6CC18DA5-2874-FDB5-7E99-4DF3ED491369}"/>
                </a:ext>
              </a:extLst>
            </p:cNvPr>
            <p:cNvGrpSpPr>
              <a:grpSpLocks/>
            </p:cNvGrpSpPr>
            <p:nvPr/>
          </p:nvGrpSpPr>
          <p:grpSpPr bwMode="auto">
            <a:xfrm>
              <a:off x="5991471" y="2286843"/>
              <a:ext cx="533400" cy="1219200"/>
              <a:chOff x="384" y="2736"/>
              <a:chExt cx="336" cy="1440"/>
            </a:xfrm>
          </p:grpSpPr>
          <p:sp>
            <p:nvSpPr>
              <p:cNvPr id="63" name="Line 8">
                <a:extLst>
                  <a:ext uri="{FF2B5EF4-FFF2-40B4-BE49-F238E27FC236}">
                    <a16:creationId xmlns:a16="http://schemas.microsoft.com/office/drawing/2014/main" id="{3D1C6385-E03A-B80C-CB70-3B8A161FE30A}"/>
                  </a:ext>
                </a:extLst>
              </p:cNvPr>
              <p:cNvSpPr>
                <a:spLocks noChangeShapeType="1"/>
              </p:cNvSpPr>
              <p:nvPr/>
            </p:nvSpPr>
            <p:spPr bwMode="auto">
              <a:xfrm>
                <a:off x="720" y="2736"/>
                <a:ext cx="0" cy="1440"/>
              </a:xfrm>
              <a:prstGeom prst="line">
                <a:avLst/>
              </a:prstGeom>
              <a:noFill/>
              <a:ln w="50800" cap="rnd">
                <a:solidFill>
                  <a:srgbClr val="FF0000"/>
                </a:solidFill>
                <a:prstDash val="sysDot"/>
                <a:round/>
                <a:headEnd/>
                <a:tailEnd/>
              </a:ln>
              <a:effectLst/>
            </p:spPr>
            <p:txBody>
              <a:bodyPr/>
              <a:lstStyle/>
              <a:p>
                <a:endParaRPr lang="zh-TW" altLang="en-US"/>
              </a:p>
            </p:txBody>
          </p:sp>
          <p:sp>
            <p:nvSpPr>
              <p:cNvPr id="64" name="Line 9">
                <a:extLst>
                  <a:ext uri="{FF2B5EF4-FFF2-40B4-BE49-F238E27FC236}">
                    <a16:creationId xmlns:a16="http://schemas.microsoft.com/office/drawing/2014/main" id="{4DAD46D6-7260-97C3-CD23-3B7FF3DB30D6}"/>
                  </a:ext>
                </a:extLst>
              </p:cNvPr>
              <p:cNvSpPr>
                <a:spLocks noChangeShapeType="1"/>
              </p:cNvSpPr>
              <p:nvPr/>
            </p:nvSpPr>
            <p:spPr bwMode="auto">
              <a:xfrm flipH="1">
                <a:off x="384" y="4176"/>
                <a:ext cx="336" cy="0"/>
              </a:xfrm>
              <a:prstGeom prst="line">
                <a:avLst/>
              </a:prstGeom>
              <a:noFill/>
              <a:ln w="50800" cap="rnd">
                <a:solidFill>
                  <a:srgbClr val="FF0000"/>
                </a:solidFill>
                <a:prstDash val="sysDot"/>
                <a:round/>
                <a:headEnd/>
                <a:tailEnd/>
              </a:ln>
              <a:effectLst/>
            </p:spPr>
            <p:txBody>
              <a:bodyPr/>
              <a:lstStyle/>
              <a:p>
                <a:endParaRPr lang="zh-TW" altLang="en-US"/>
              </a:p>
            </p:txBody>
          </p:sp>
          <p:sp>
            <p:nvSpPr>
              <p:cNvPr id="65" name="Line 10">
                <a:extLst>
                  <a:ext uri="{FF2B5EF4-FFF2-40B4-BE49-F238E27FC236}">
                    <a16:creationId xmlns:a16="http://schemas.microsoft.com/office/drawing/2014/main" id="{05E24EE1-59BB-FE94-C0C1-834AAF8BDBF0}"/>
                  </a:ext>
                </a:extLst>
              </p:cNvPr>
              <p:cNvSpPr>
                <a:spLocks noChangeShapeType="1"/>
              </p:cNvSpPr>
              <p:nvPr/>
            </p:nvSpPr>
            <p:spPr bwMode="auto">
              <a:xfrm flipV="1">
                <a:off x="384" y="2736"/>
                <a:ext cx="0" cy="1440"/>
              </a:xfrm>
              <a:prstGeom prst="line">
                <a:avLst/>
              </a:prstGeom>
              <a:noFill/>
              <a:ln w="50800" cap="rnd">
                <a:solidFill>
                  <a:srgbClr val="FF0000"/>
                </a:solidFill>
                <a:prstDash val="sysDot"/>
                <a:round/>
                <a:headEnd/>
                <a:tailEnd/>
              </a:ln>
              <a:effectLst/>
            </p:spPr>
            <p:txBody>
              <a:bodyPr/>
              <a:lstStyle/>
              <a:p>
                <a:endParaRPr lang="zh-TW" altLang="en-US"/>
              </a:p>
            </p:txBody>
          </p:sp>
          <p:sp>
            <p:nvSpPr>
              <p:cNvPr id="66" name="Line 11">
                <a:extLst>
                  <a:ext uri="{FF2B5EF4-FFF2-40B4-BE49-F238E27FC236}">
                    <a16:creationId xmlns:a16="http://schemas.microsoft.com/office/drawing/2014/main" id="{1BDFA6C1-FAC4-1B01-AA86-D67A804C6CD3}"/>
                  </a:ext>
                </a:extLst>
              </p:cNvPr>
              <p:cNvSpPr>
                <a:spLocks noChangeShapeType="1"/>
              </p:cNvSpPr>
              <p:nvPr/>
            </p:nvSpPr>
            <p:spPr bwMode="auto">
              <a:xfrm>
                <a:off x="384" y="2736"/>
                <a:ext cx="288" cy="0"/>
              </a:xfrm>
              <a:prstGeom prst="line">
                <a:avLst/>
              </a:prstGeom>
              <a:noFill/>
              <a:ln w="50800" cap="rnd">
                <a:solidFill>
                  <a:srgbClr val="FF0000"/>
                </a:solidFill>
                <a:prstDash val="sysDot"/>
                <a:round/>
                <a:headEnd/>
                <a:tailEnd type="triangle" w="med" len="med"/>
              </a:ln>
              <a:effectLst/>
            </p:spPr>
            <p:txBody>
              <a:bodyPr/>
              <a:lstStyle/>
              <a:p>
                <a:endParaRPr lang="zh-TW" altLang="en-US"/>
              </a:p>
            </p:txBody>
          </p:sp>
        </p:grpSp>
      </p:grpSp>
      <p:grpSp>
        <p:nvGrpSpPr>
          <p:cNvPr id="83" name="群組 82">
            <a:extLst>
              <a:ext uri="{FF2B5EF4-FFF2-40B4-BE49-F238E27FC236}">
                <a16:creationId xmlns:a16="http://schemas.microsoft.com/office/drawing/2014/main" id="{01F20717-871B-16B8-9A44-9E116F1F9D5E}"/>
              </a:ext>
            </a:extLst>
          </p:cNvPr>
          <p:cNvGrpSpPr/>
          <p:nvPr/>
        </p:nvGrpSpPr>
        <p:grpSpPr>
          <a:xfrm>
            <a:off x="4079776" y="2447925"/>
            <a:ext cx="4308333" cy="4378027"/>
            <a:chOff x="4079776" y="2447925"/>
            <a:chExt cx="4308333" cy="4378027"/>
          </a:xfrm>
        </p:grpSpPr>
        <p:sp>
          <p:nvSpPr>
            <p:cNvPr id="74" name="手繪多邊形: 圖案 73">
              <a:extLst>
                <a:ext uri="{FF2B5EF4-FFF2-40B4-BE49-F238E27FC236}">
                  <a16:creationId xmlns:a16="http://schemas.microsoft.com/office/drawing/2014/main" id="{21CDB4CB-CF9D-FBD8-69DF-96998F6DEEC8}"/>
                </a:ext>
              </a:extLst>
            </p:cNvPr>
            <p:cNvSpPr/>
            <p:nvPr/>
          </p:nvSpPr>
          <p:spPr>
            <a:xfrm>
              <a:off x="6915150" y="2447925"/>
              <a:ext cx="1472959" cy="3381375"/>
            </a:xfrm>
            <a:custGeom>
              <a:avLst/>
              <a:gdLst>
                <a:gd name="connsiteX0" fmla="*/ 885825 w 1472959"/>
                <a:gd name="connsiteY0" fmla="*/ 0 h 3381375"/>
                <a:gd name="connsiteX1" fmla="*/ 1438275 w 1472959"/>
                <a:gd name="connsiteY1" fmla="*/ 1704975 h 3381375"/>
                <a:gd name="connsiteX2" fmla="*/ 0 w 1472959"/>
                <a:gd name="connsiteY2" fmla="*/ 3381375 h 3381375"/>
              </a:gdLst>
              <a:ahLst/>
              <a:cxnLst>
                <a:cxn ang="0">
                  <a:pos x="connsiteX0" y="connsiteY0"/>
                </a:cxn>
                <a:cxn ang="0">
                  <a:pos x="connsiteX1" y="connsiteY1"/>
                </a:cxn>
                <a:cxn ang="0">
                  <a:pos x="connsiteX2" y="connsiteY2"/>
                </a:cxn>
              </a:cxnLst>
              <a:rect l="l" t="t" r="r" b="b"/>
              <a:pathLst>
                <a:path w="1472959" h="3381375">
                  <a:moveTo>
                    <a:pt x="885825" y="0"/>
                  </a:moveTo>
                  <a:cubicBezTo>
                    <a:pt x="1235868" y="570706"/>
                    <a:pt x="1585912" y="1141413"/>
                    <a:pt x="1438275" y="1704975"/>
                  </a:cubicBezTo>
                  <a:cubicBezTo>
                    <a:pt x="1290638" y="2268537"/>
                    <a:pt x="100012" y="3281363"/>
                    <a:pt x="0" y="3381375"/>
                  </a:cubicBezTo>
                </a:path>
              </a:pathLst>
            </a:custGeom>
            <a:noFill/>
            <a:ln>
              <a:solidFill>
                <a:schemeClr val="accent6">
                  <a:lumMod val="75000"/>
                </a:schemeClr>
              </a:solidFill>
              <a:prstDash val="dash"/>
              <a:tailEnd type="stealth"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群組 81">
              <a:extLst>
                <a:ext uri="{FF2B5EF4-FFF2-40B4-BE49-F238E27FC236}">
                  <a16:creationId xmlns:a16="http://schemas.microsoft.com/office/drawing/2014/main" id="{FA5AEE62-58BF-E9AF-2AF0-F090D256BD34}"/>
                </a:ext>
              </a:extLst>
            </p:cNvPr>
            <p:cNvGrpSpPr/>
            <p:nvPr/>
          </p:nvGrpSpPr>
          <p:grpSpPr>
            <a:xfrm>
              <a:off x="4079776" y="5517232"/>
              <a:ext cx="4110461" cy="1308720"/>
              <a:chOff x="4079776" y="5517232"/>
              <a:chExt cx="4110461" cy="1308720"/>
            </a:xfrm>
          </p:grpSpPr>
          <p:grpSp>
            <p:nvGrpSpPr>
              <p:cNvPr id="81" name="群組 80">
                <a:extLst>
                  <a:ext uri="{FF2B5EF4-FFF2-40B4-BE49-F238E27FC236}">
                    <a16:creationId xmlns:a16="http://schemas.microsoft.com/office/drawing/2014/main" id="{12484996-07D2-2E17-0DBD-30DA58247652}"/>
                  </a:ext>
                </a:extLst>
              </p:cNvPr>
              <p:cNvGrpSpPr/>
              <p:nvPr/>
            </p:nvGrpSpPr>
            <p:grpSpPr>
              <a:xfrm>
                <a:off x="4079776" y="5517232"/>
                <a:ext cx="2808312" cy="936104"/>
                <a:chOff x="4079776" y="5517232"/>
                <a:chExt cx="2808312" cy="936104"/>
              </a:xfrm>
            </p:grpSpPr>
            <p:cxnSp>
              <p:nvCxnSpPr>
                <p:cNvPr id="67" name="直線單箭頭接點 66">
                  <a:extLst>
                    <a:ext uri="{FF2B5EF4-FFF2-40B4-BE49-F238E27FC236}">
                      <a16:creationId xmlns:a16="http://schemas.microsoft.com/office/drawing/2014/main" id="{E041C12B-A38C-2DEF-6C52-E34753F5EF1E}"/>
                    </a:ext>
                  </a:extLst>
                </p:cNvPr>
                <p:cNvCxnSpPr>
                  <a:cxnSpLocks/>
                </p:cNvCxnSpPr>
                <p:nvPr/>
              </p:nvCxnSpPr>
              <p:spPr>
                <a:xfrm flipV="1">
                  <a:off x="4079776" y="5517232"/>
                  <a:ext cx="0" cy="864096"/>
                </a:xfrm>
                <a:prstGeom prst="straightConnector1">
                  <a:avLst/>
                </a:prstGeom>
                <a:ln>
                  <a:solidFill>
                    <a:srgbClr val="FF0000"/>
                  </a:solidFill>
                  <a:prstDash val="sysDot"/>
                  <a:headEnd type="none" w="med" len="med"/>
                  <a:tailEnd type="stealth" w="lg" len="lg"/>
                </a:ln>
              </p:spPr>
              <p:style>
                <a:lnRef idx="2">
                  <a:schemeClr val="dk1"/>
                </a:lnRef>
                <a:fillRef idx="0">
                  <a:schemeClr val="dk1"/>
                </a:fillRef>
                <a:effectRef idx="1">
                  <a:schemeClr val="dk1"/>
                </a:effectRef>
                <a:fontRef idx="minor">
                  <a:schemeClr val="tx1"/>
                </a:fontRef>
              </p:style>
            </p:cxnSp>
            <p:cxnSp>
              <p:nvCxnSpPr>
                <p:cNvPr id="70" name="直線單箭頭接點 69">
                  <a:extLst>
                    <a:ext uri="{FF2B5EF4-FFF2-40B4-BE49-F238E27FC236}">
                      <a16:creationId xmlns:a16="http://schemas.microsoft.com/office/drawing/2014/main" id="{6E07F444-7E94-6684-3536-3725C7B81698}"/>
                    </a:ext>
                  </a:extLst>
                </p:cNvPr>
                <p:cNvCxnSpPr>
                  <a:cxnSpLocks/>
                </p:cNvCxnSpPr>
                <p:nvPr/>
              </p:nvCxnSpPr>
              <p:spPr>
                <a:xfrm flipV="1">
                  <a:off x="6888088" y="5589240"/>
                  <a:ext cx="0" cy="864096"/>
                </a:xfrm>
                <a:prstGeom prst="straightConnector1">
                  <a:avLst/>
                </a:prstGeom>
                <a:ln>
                  <a:solidFill>
                    <a:srgbClr val="FF0000"/>
                  </a:solidFill>
                  <a:prstDash val="sysDot"/>
                  <a:headEnd type="none" w="med" len="med"/>
                  <a:tailEnd type="stealth" w="lg" len="lg"/>
                </a:ln>
              </p:spPr>
              <p:style>
                <a:lnRef idx="2">
                  <a:schemeClr val="dk1"/>
                </a:lnRef>
                <a:fillRef idx="0">
                  <a:schemeClr val="dk1"/>
                </a:fillRef>
                <a:effectRef idx="1">
                  <a:schemeClr val="dk1"/>
                </a:effectRef>
                <a:fontRef idx="minor">
                  <a:schemeClr val="tx1"/>
                </a:fontRef>
              </p:style>
            </p:cxnSp>
          </p:grpSp>
          <p:sp>
            <p:nvSpPr>
              <p:cNvPr id="75" name="文字方塊 74">
                <a:extLst>
                  <a:ext uri="{FF2B5EF4-FFF2-40B4-BE49-F238E27FC236}">
                    <a16:creationId xmlns:a16="http://schemas.microsoft.com/office/drawing/2014/main" id="{1A612F74-D2E6-3D08-BA84-E4A3A679BB8A}"/>
                  </a:ext>
                </a:extLst>
              </p:cNvPr>
              <p:cNvSpPr txBox="1"/>
              <p:nvPr/>
            </p:nvSpPr>
            <p:spPr>
              <a:xfrm>
                <a:off x="6672064" y="6456620"/>
                <a:ext cx="1518173" cy="369332"/>
              </a:xfrm>
              <a:prstGeom prst="rect">
                <a:avLst/>
              </a:prstGeom>
              <a:noFill/>
            </p:spPr>
            <p:txBody>
              <a:bodyPr wrap="none" rtlCol="0">
                <a:spAutoFit/>
              </a:bodyPr>
              <a:lstStyle/>
              <a:p>
                <a:r>
                  <a:rPr lang="en-US" dirty="0"/>
                  <a:t>Trigger points</a:t>
                </a:r>
              </a:p>
            </p:txBody>
          </p:sp>
        </p:grpSp>
      </p:grpSp>
    </p:spTree>
    <p:extLst>
      <p:ext uri="{BB962C8B-B14F-4D97-AF65-F5344CB8AC3E}">
        <p14:creationId xmlns:p14="http://schemas.microsoft.com/office/powerpoint/2010/main" val="4196022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7" grpId="0" animBg="1"/>
      <p:bldP spid="40"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F419A7-63DD-D12E-9404-1323C3488B39}"/>
              </a:ext>
            </a:extLst>
          </p:cNvPr>
          <p:cNvSpPr>
            <a:spLocks noGrp="1"/>
          </p:cNvSpPr>
          <p:nvPr>
            <p:ph type="title"/>
          </p:nvPr>
        </p:nvSpPr>
        <p:spPr/>
        <p:txBody>
          <a:bodyPr/>
          <a:lstStyle/>
          <a:p>
            <a:r>
              <a:rPr lang="en-US" dirty="0"/>
              <a:t>Execution Timing</a:t>
            </a:r>
          </a:p>
        </p:txBody>
      </p:sp>
      <p:sp>
        <p:nvSpPr>
          <p:cNvPr id="3" name="內容版面配置區 2">
            <a:extLst>
              <a:ext uri="{FF2B5EF4-FFF2-40B4-BE49-F238E27FC236}">
                <a16:creationId xmlns:a16="http://schemas.microsoft.com/office/drawing/2014/main" id="{A53F4513-EDA3-B97F-B9C4-FC0D2E9481EE}"/>
              </a:ext>
            </a:extLst>
          </p:cNvPr>
          <p:cNvSpPr>
            <a:spLocks noGrp="1"/>
          </p:cNvSpPr>
          <p:nvPr>
            <p:ph idx="1"/>
          </p:nvPr>
        </p:nvSpPr>
        <p:spPr/>
        <p:txBody>
          <a:bodyPr>
            <a:normAutofit fontScale="92500" lnSpcReduction="10000"/>
          </a:body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Continuous assignment: </a:t>
            </a:r>
            <a:r>
              <a:rPr kumimoji="0" lang="en-US" altLang="zh-TW" sz="2000" b="1" i="1" u="none" strike="noStrike" kern="1200" cap="none" spc="0" normalizeH="0" baseline="0" noProof="0" dirty="0">
                <a:ln>
                  <a:noFill/>
                </a:ln>
                <a:effectLst/>
                <a:uLnTx/>
                <a:uFillTx/>
                <a:latin typeface="Arial Unicode MS" pitchFamily="34" charset="-120"/>
                <a:ea typeface="Arial Unicode MS" pitchFamily="34" charset="-120"/>
                <a:cs typeface="Arial Unicode MS" pitchFamily="34" charset="-120"/>
              </a:rPr>
              <a:t>assign</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0" i="0" u="none" strike="noStrike" kern="1200" cap="none" spc="0" normalizeH="0" baseline="0" noProof="0" dirty="0">
                <a:ln>
                  <a:noFill/>
                </a:ln>
                <a:solidFill>
                  <a:srgbClr val="00B050"/>
                </a:solidFill>
                <a:effectLst/>
                <a:uLnTx/>
                <a:uFillTx/>
                <a:latin typeface="Arial Unicode MS" pitchFamily="34" charset="-120"/>
                <a:ea typeface="Arial Unicode MS" pitchFamily="34" charset="-120"/>
                <a:cs typeface="Arial Unicode MS" pitchFamily="34" charset="-120"/>
              </a:rPr>
              <a:t>executed</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1" i="0" u="none" strike="noStrike" kern="1200" cap="none" spc="0" normalizeH="0" baseline="0" noProof="0" dirty="0">
                <a:ln>
                  <a:noFill/>
                </a:ln>
                <a:solidFill>
                  <a:srgbClr val="FF0000"/>
                </a:solidFill>
                <a:effectLst/>
                <a:uLnTx/>
                <a:uFillTx/>
                <a:latin typeface="Arial Unicode MS" pitchFamily="34" charset="-120"/>
                <a:ea typeface="Arial Unicode MS" pitchFamily="34" charset="-120"/>
                <a:cs typeface="Arial Unicode MS" pitchFamily="34" charset="-120"/>
              </a:rPr>
              <a:t>at all time</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Procedural blocks are of </a:t>
            </a:r>
            <a:r>
              <a:rPr kumimoji="0" lang="en-US" altLang="zh-TW" sz="2000" b="0" i="0" u="sng"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two types</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400" b="1" i="1"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initial</a:t>
            </a:r>
            <a:r>
              <a:rPr kumimoji="0" lang="en-US" altLang="zh-TW" sz="2400" b="1"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 </a:t>
            </a:r>
            <a:r>
              <a:rPr kumimoji="0" lang="en-US" altLang="zh-TW" sz="2400" b="0" i="0" u="none" strike="noStrike" kern="1200" cap="none" spc="0" normalizeH="0" baseline="0" noProof="0" dirty="0">
                <a:ln>
                  <a:noFill/>
                </a:ln>
                <a:solidFill>
                  <a:srgbClr val="376092"/>
                </a:solidFill>
                <a:effectLst/>
                <a:uLnTx/>
                <a:uFillTx/>
                <a:latin typeface="Arial Unicode MS" pitchFamily="34" charset="-120"/>
                <a:ea typeface="標楷體" pitchFamily="65" charset="-120"/>
                <a:cs typeface="Arial Unicode MS" pitchFamily="34" charset="-120"/>
              </a:rPr>
              <a:t>procedural blocks, which </a:t>
            </a:r>
            <a:r>
              <a:rPr kumimoji="0" lang="en-US" altLang="zh-TW" sz="2400" b="1" i="0" u="none" strike="noStrike" kern="1200" cap="none" spc="0" normalizeH="0" baseline="0" noProof="0" dirty="0">
                <a:ln>
                  <a:noFill/>
                </a:ln>
                <a:solidFill>
                  <a:srgbClr val="339933"/>
                </a:solidFill>
                <a:effectLst/>
                <a:uLnTx/>
                <a:uFillTx/>
                <a:latin typeface="Arial Unicode MS" pitchFamily="34" charset="-120"/>
                <a:ea typeface="標楷體" pitchFamily="65" charset="-120"/>
                <a:cs typeface="Arial Unicode MS" pitchFamily="34" charset="-120"/>
              </a:rPr>
              <a:t>execute only </a:t>
            </a:r>
            <a:r>
              <a:rPr kumimoji="0" lang="en-US" altLang="zh-TW" sz="2400" b="1" i="0" u="none" strike="noStrike" kern="1200" cap="none" spc="0" normalizeH="0" baseline="0" noProof="0" dirty="0">
                <a:ln>
                  <a:noFill/>
                </a:ln>
                <a:solidFill>
                  <a:srgbClr val="FF0000"/>
                </a:solidFill>
                <a:effectLst/>
                <a:uLnTx/>
                <a:uFillTx/>
                <a:latin typeface="Arial Unicode MS" pitchFamily="34" charset="-120"/>
                <a:ea typeface="標楷體" pitchFamily="65" charset="-120"/>
                <a:cs typeface="Arial Unicode MS" pitchFamily="34" charset="-120"/>
              </a:rPr>
              <a:t>once</a:t>
            </a:r>
            <a:r>
              <a:rPr kumimoji="0" lang="en-US" altLang="zh-TW" sz="2400" b="0"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 (</a:t>
            </a:r>
            <a:r>
              <a:rPr kumimoji="0" lang="en-US" altLang="zh-TW" sz="2400" b="0" i="0" u="none" strike="noStrike" kern="1200" cap="none" spc="0" normalizeH="0" baseline="0" noProof="0" dirty="0">
                <a:ln>
                  <a:noFill/>
                </a:ln>
                <a:solidFill>
                  <a:srgbClr val="376092"/>
                </a:solidFill>
                <a:effectLst/>
                <a:uLnTx/>
                <a:uFillTx/>
                <a:latin typeface="Arial Unicode MS" pitchFamily="34" charset="-120"/>
                <a:ea typeface="標楷體" pitchFamily="65" charset="-120"/>
                <a:cs typeface="Arial Unicode MS" pitchFamily="34" charset="-120"/>
              </a:rPr>
              <a:t>initialization and waveform generation</a:t>
            </a:r>
            <a:r>
              <a:rPr kumimoji="0" lang="en-US" altLang="zh-TW" sz="2400" b="0"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400" b="1" i="1"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always</a:t>
            </a:r>
            <a:r>
              <a:rPr kumimoji="0" lang="en-US" altLang="zh-TW" sz="2400" b="1"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 </a:t>
            </a:r>
            <a:r>
              <a:rPr kumimoji="0" lang="en-US" altLang="zh-TW" sz="2400" b="0" i="0" u="none" strike="noStrike" kern="1200" cap="none" spc="0" normalizeH="0" baseline="0" noProof="0" dirty="0">
                <a:ln>
                  <a:noFill/>
                </a:ln>
                <a:solidFill>
                  <a:srgbClr val="376092"/>
                </a:solidFill>
                <a:effectLst/>
                <a:uLnTx/>
                <a:uFillTx/>
                <a:latin typeface="Arial Unicode MS" pitchFamily="34" charset="-120"/>
                <a:ea typeface="標楷體" pitchFamily="65" charset="-120"/>
                <a:cs typeface="Arial Unicode MS" pitchFamily="34" charset="-120"/>
              </a:rPr>
              <a:t>procedural blocks, which </a:t>
            </a:r>
            <a:r>
              <a:rPr kumimoji="0" lang="en-US" altLang="zh-TW" sz="2400" b="1" i="0" u="none" strike="noStrike" kern="1200" cap="none" spc="0" normalizeH="0" baseline="0" noProof="0" dirty="0">
                <a:ln>
                  <a:noFill/>
                </a:ln>
                <a:solidFill>
                  <a:srgbClr val="339933"/>
                </a:solidFill>
                <a:effectLst/>
                <a:uLnTx/>
                <a:uFillTx/>
                <a:latin typeface="Arial Unicode MS" pitchFamily="34" charset="-120"/>
                <a:ea typeface="標楷體" pitchFamily="65" charset="-120"/>
                <a:cs typeface="Arial Unicode MS" pitchFamily="34" charset="-120"/>
              </a:rPr>
              <a:t>execute in a </a:t>
            </a:r>
            <a:r>
              <a:rPr kumimoji="0" lang="en-US" altLang="zh-TW" sz="2400" b="1" i="0" u="none" strike="noStrike" kern="1200" cap="none" spc="0" normalizeH="0" baseline="0" noProof="0" dirty="0">
                <a:ln>
                  <a:noFill/>
                </a:ln>
                <a:solidFill>
                  <a:srgbClr val="FF0000"/>
                </a:solidFill>
                <a:effectLst/>
                <a:uLnTx/>
                <a:uFillTx/>
                <a:latin typeface="Arial Unicode MS" pitchFamily="34" charset="-120"/>
                <a:ea typeface="標楷體" pitchFamily="65" charset="-120"/>
                <a:cs typeface="Arial Unicode MS" pitchFamily="34" charset="-120"/>
              </a:rPr>
              <a:t>loop</a:t>
            </a:r>
            <a:r>
              <a:rPr kumimoji="0" lang="en-US" altLang="zh-TW" sz="2400" b="0"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a:t>
            </a:r>
          </a:p>
          <a:p>
            <a:pPr lvl="2" indent="-285750">
              <a:buFont typeface="Arial" charset="0"/>
              <a:buChar char="–"/>
              <a:defRPr/>
            </a:pPr>
            <a:r>
              <a:rPr lang="en-US" altLang="zh-TW" dirty="0">
                <a:solidFill>
                  <a:prstClr val="black"/>
                </a:solidFill>
                <a:ea typeface="標楷體" pitchFamily="65" charset="-120"/>
              </a:rPr>
              <a:t>Depends on </a:t>
            </a:r>
            <a:r>
              <a:rPr lang="en-US" altLang="zh-TW" dirty="0">
                <a:solidFill>
                  <a:srgbClr val="FF0000"/>
                </a:solidFill>
                <a:ea typeface="標楷體" pitchFamily="65" charset="-120"/>
              </a:rPr>
              <a:t>@ </a:t>
            </a:r>
            <a:r>
              <a:rPr lang="en-US" altLang="zh-TW" dirty="0">
                <a:solidFill>
                  <a:schemeClr val="tx1"/>
                </a:solidFill>
                <a:ea typeface="標楷體" pitchFamily="65" charset="-120"/>
              </a:rPr>
              <a:t>trigger points</a:t>
            </a:r>
          </a:p>
          <a:p>
            <a:pPr lvl="2" indent="-285750">
              <a:defRPr/>
            </a:pPr>
            <a:r>
              <a:rPr kumimoji="0" lang="en-US" altLang="zh-TW" b="0" i="0" u="none" strike="noStrike" kern="1200" cap="none" spc="0" normalizeH="0" baseline="0" noProof="0" dirty="0">
                <a:ln>
                  <a:noFill/>
                </a:ln>
                <a:solidFill>
                  <a:srgbClr val="00B050"/>
                </a:solidFill>
                <a:effectLst/>
                <a:uLnTx/>
                <a:uFillTx/>
                <a:latin typeface="Arial Unicode MS" pitchFamily="34" charset="-120"/>
                <a:ea typeface="標楷體" pitchFamily="65" charset="-120"/>
                <a:cs typeface="Arial Unicode MS" pitchFamily="34" charset="-120"/>
              </a:rPr>
              <a:t>Event triggered</a:t>
            </a:r>
            <a:r>
              <a:rPr kumimoji="0" lang="en-US" altLang="zh-TW" b="0"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 </a:t>
            </a:r>
          </a:p>
          <a:p>
            <a:pPr lvl="2" indent="-285750">
              <a:defRPr/>
            </a:pPr>
            <a:r>
              <a:rPr kumimoji="0" lang="en-US" altLang="zh-TW" b="0"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@(posedge </a:t>
            </a:r>
            <a:r>
              <a:rPr kumimoji="0" lang="en-US" altLang="zh-TW" b="0" i="0" u="none" strike="noStrike" kern="1200" cap="none" spc="0" normalizeH="0" baseline="0" noProof="0" dirty="0" err="1">
                <a:ln>
                  <a:noFill/>
                </a:ln>
                <a:solidFill>
                  <a:prstClr val="black"/>
                </a:solidFill>
                <a:effectLst/>
                <a:uLnTx/>
                <a:uFillTx/>
                <a:latin typeface="Arial Unicode MS" pitchFamily="34" charset="-120"/>
                <a:ea typeface="標楷體" pitchFamily="65" charset="-120"/>
                <a:cs typeface="Arial Unicode MS" pitchFamily="34" charset="-120"/>
              </a:rPr>
              <a:t>clk</a:t>
            </a:r>
            <a:r>
              <a:rPr kumimoji="0" lang="en-US" altLang="zh-TW" b="0"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 positive edge triggered, </a:t>
            </a:r>
          </a:p>
          <a:p>
            <a:pPr lvl="2" indent="-285750">
              <a:defRPr/>
            </a:pPr>
            <a:r>
              <a:rPr kumimoji="0" lang="en-US" altLang="zh-TW" b="0" i="0" u="none" strike="noStrike" kern="1200" cap="none" spc="0" normalizeH="0" baseline="0" noProof="0" dirty="0">
                <a:ln>
                  <a:noFill/>
                </a:ln>
                <a:solidFill>
                  <a:prstClr val="black"/>
                </a:solidFill>
                <a:effectLst/>
                <a:uLnTx/>
                <a:uFillTx/>
                <a:latin typeface="Arial Unicode MS" pitchFamily="34" charset="-120"/>
                <a:ea typeface="標楷體" pitchFamily="65" charset="-120"/>
                <a:cs typeface="Arial Unicode MS" pitchFamily="34" charset="-120"/>
              </a:rPr>
              <a:t>@*, @(a or b) signal changed triggered</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The</a:t>
            </a:r>
            <a:r>
              <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assign, initial</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and </a:t>
            </a:r>
            <a:r>
              <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always</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constructs are enabled at the beginning of a simulation.</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zh-TW" sz="2000" b="0" i="0" u="sng"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Any number</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of</a:t>
            </a:r>
            <a:r>
              <a:rPr kumimoji="0" lang="en-US" altLang="zh-TW" sz="2000" b="1"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assign</a:t>
            </a:r>
            <a:r>
              <a:rPr kumimoji="0" lang="en-US" altLang="zh-TW" sz="2000" b="1"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initial</a:t>
            </a:r>
            <a:r>
              <a:rPr kumimoji="0" lang="en-US" altLang="zh-TW" sz="2000" b="1"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and</a:t>
            </a:r>
            <a:r>
              <a:rPr kumimoji="0" lang="en-US" altLang="zh-TW" sz="2000" b="0"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always</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statements may appear within a module</a:t>
            </a:r>
          </a:p>
          <a:p>
            <a:pPr marL="342900" marR="0" lvl="0" indent="-342900" algn="l" defTabSz="914400" rtl="0" eaLnBrk="1" fontAlgn="base" latinLnBrk="0" hangingPunct="1">
              <a:lnSpc>
                <a:spcPct val="100000"/>
              </a:lnSpc>
              <a:spcBef>
                <a:spcPct val="20000"/>
              </a:spcBef>
              <a:spcAft>
                <a:spcPct val="0"/>
              </a:spcAft>
              <a:buClr>
                <a:srgbClr val="000066"/>
              </a:buClr>
              <a:buSzTx/>
              <a:buFont typeface="Arial" charset="0"/>
              <a:buChar char="•"/>
              <a:tabLst/>
              <a:defRPr/>
            </a:pPr>
            <a:endPar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a:p>
            <a:pPr marL="342900" marR="0" lvl="0" indent="-342900" algn="l" defTabSz="914400" rtl="0" eaLnBrk="1" fontAlgn="base" latinLnBrk="0" hangingPunct="1">
              <a:lnSpc>
                <a:spcPct val="100000"/>
              </a:lnSpc>
              <a:spcBef>
                <a:spcPct val="20000"/>
              </a:spcBef>
              <a:spcAft>
                <a:spcPct val="0"/>
              </a:spcAft>
              <a:buClr>
                <a:srgbClr val="000066"/>
              </a:buClr>
              <a:buSzTx/>
              <a:buFont typeface="Arial" charset="0"/>
              <a:buChar char="•"/>
              <a:tabLst/>
              <a:defRPr/>
            </a:pPr>
            <a:r>
              <a:rPr lang="en-US" altLang="zh-TW" sz="2000" b="1" i="1" dirty="0">
                <a:solidFill>
                  <a:prstClr val="black"/>
                </a:solidFill>
              </a:rPr>
              <a:t>a</a:t>
            </a:r>
            <a:r>
              <a:rPr kumimoji="0" lang="en-US" altLang="zh-TW" sz="2000" b="1" i="1" u="none" strike="noStrike" kern="1200" cap="none" spc="0" normalizeH="0" baseline="0" noProof="0" dirty="0" err="1">
                <a:ln>
                  <a:noFill/>
                </a:ln>
                <a:solidFill>
                  <a:prstClr val="black"/>
                </a:solidFill>
                <a:effectLst/>
                <a:uLnTx/>
                <a:uFillTx/>
                <a:latin typeface="Arial Unicode MS" pitchFamily="34" charset="-120"/>
                <a:ea typeface="Arial Unicode MS" pitchFamily="34" charset="-120"/>
                <a:cs typeface="Arial Unicode MS" pitchFamily="34" charset="-120"/>
              </a:rPr>
              <a:t>ssign</a:t>
            </a:r>
            <a:r>
              <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initial</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and</a:t>
            </a:r>
            <a:r>
              <a:rPr kumimoji="0" lang="en-US" altLang="zh-TW" sz="2000" b="0"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1"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always</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statements all execute in</a:t>
            </a:r>
            <a:r>
              <a:rPr kumimoji="0" lang="en-US" altLang="zh-TW" sz="2000" b="0" i="0" u="sng"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parallel</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 (</a:t>
            </a:r>
            <a:r>
              <a:rPr kumimoji="0" lang="en-US" altLang="zh-TW" sz="2000" b="0" i="0" u="sng"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no implied order</a:t>
            </a:r>
            <a:r>
              <a:rPr kumimoji="0" lang="en-US" altLang="zh-TW" sz="2000" b="0" i="0"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rPr>
              <a:t>)</a:t>
            </a:r>
            <a:endParaRPr kumimoji="0" lang="en-US" altLang="zh-TW" sz="2000" b="0" i="1" u="none" strike="noStrike" kern="1200" cap="none" spc="0" normalizeH="0" baseline="0" noProof="0" dirty="0">
              <a:ln>
                <a:noFill/>
              </a:ln>
              <a:solidFill>
                <a:prstClr val="black"/>
              </a:solidFill>
              <a:effectLst/>
              <a:uLnTx/>
              <a:uFillTx/>
              <a:latin typeface="Arial Unicode MS" pitchFamily="34" charset="-120"/>
              <a:ea typeface="Arial Unicode MS" pitchFamily="34" charset="-120"/>
              <a:cs typeface="Arial Unicode MS" pitchFamily="34" charset="-120"/>
            </a:endParaRPr>
          </a:p>
          <a:p>
            <a:endParaRPr lang="en-US" dirty="0"/>
          </a:p>
        </p:txBody>
      </p:sp>
    </p:spTree>
    <p:extLst>
      <p:ext uri="{BB962C8B-B14F-4D97-AF65-F5344CB8AC3E}">
        <p14:creationId xmlns:p14="http://schemas.microsoft.com/office/powerpoint/2010/main" val="2276429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a:t>Put Things in the Right Place</a:t>
            </a:r>
            <a:endParaRPr lang="zh-TW" altLang="en-US" dirty="0"/>
          </a:p>
        </p:txBody>
      </p:sp>
      <p:sp>
        <p:nvSpPr>
          <p:cNvPr id="4" name="投影片編號版面配置區 3"/>
          <p:cNvSpPr>
            <a:spLocks noGrp="1"/>
          </p:cNvSpPr>
          <p:nvPr>
            <p:ph type="sldNum" sz="quarter" idx="12"/>
          </p:nvPr>
        </p:nvSpPr>
        <p:spPr/>
        <p:txBody>
          <a:bodyPr/>
          <a:lstStyle/>
          <a:p>
            <a:fld id="{A137F52E-0F81-4C18-9F19-065DA6DDC73A}" type="slidenum">
              <a:rPr lang="en-US" altLang="zh-TW" smtClean="0"/>
              <a:pPr/>
              <a:t>72</a:t>
            </a:fld>
            <a:endParaRPr lang="en-US" altLang="zh-TW"/>
          </a:p>
        </p:txBody>
      </p:sp>
      <p:grpSp>
        <p:nvGrpSpPr>
          <p:cNvPr id="20" name="群組 19">
            <a:extLst>
              <a:ext uri="{FF2B5EF4-FFF2-40B4-BE49-F238E27FC236}">
                <a16:creationId xmlns:a16="http://schemas.microsoft.com/office/drawing/2014/main" id="{6B9D9036-BE1C-753E-D8AF-F037172C396D}"/>
              </a:ext>
            </a:extLst>
          </p:cNvPr>
          <p:cNvGrpSpPr/>
          <p:nvPr/>
        </p:nvGrpSpPr>
        <p:grpSpPr>
          <a:xfrm>
            <a:off x="263352" y="1340768"/>
            <a:ext cx="3695884" cy="3454643"/>
            <a:chOff x="263352" y="1340768"/>
            <a:chExt cx="3695884" cy="3454643"/>
          </a:xfrm>
        </p:grpSpPr>
        <p:sp>
          <p:nvSpPr>
            <p:cNvPr id="5" name="Rectangle 4"/>
            <p:cNvSpPr txBox="1">
              <a:spLocks noChangeArrowheads="1"/>
            </p:cNvSpPr>
            <p:nvPr/>
          </p:nvSpPr>
          <p:spPr>
            <a:xfrm>
              <a:off x="1343472" y="1340768"/>
              <a:ext cx="2376264" cy="2736304"/>
            </a:xfrm>
            <a:prstGeom prst="rect">
              <a:avLst/>
            </a:prstGeom>
            <a:ln w="19050">
              <a:solidFill>
                <a:schemeClr val="tx1"/>
              </a:solidFill>
            </a:ln>
          </p:spPr>
          <p:txBody>
            <a:bodyPr/>
            <a:lstStyle>
              <a:lvl1pPr marL="342900" indent="-342900" algn="l" rtl="0" fontAlgn="base">
                <a:spcBef>
                  <a:spcPct val="20000"/>
                </a:spcBef>
                <a:spcAft>
                  <a:spcPct val="0"/>
                </a:spcAft>
                <a:buFont typeface="Wingdings 2" pitchFamily="18" charset="2"/>
                <a:buChar char="¿"/>
                <a:defRPr kumimoji="1" sz="2400">
                  <a:solidFill>
                    <a:srgbClr val="000066"/>
                  </a:solidFill>
                  <a:latin typeface="+mn-lt"/>
                  <a:ea typeface="+mn-ea"/>
                  <a:cs typeface="+mn-cs"/>
                </a:defRPr>
              </a:lvl1pPr>
              <a:lvl2pPr marL="742950" indent="-285750" algn="l" rtl="0" fontAlgn="base">
                <a:spcBef>
                  <a:spcPct val="20000"/>
                </a:spcBef>
                <a:spcAft>
                  <a:spcPct val="0"/>
                </a:spcAft>
                <a:buFont typeface="Wingdings" pitchFamily="2" charset="2"/>
                <a:buChar char="Ø"/>
                <a:defRPr kumimoji="1" sz="2000">
                  <a:solidFill>
                    <a:srgbClr val="000099"/>
                  </a:solidFill>
                  <a:latin typeface="+mn-lt"/>
                  <a:ea typeface="+mn-ea"/>
                </a:defRPr>
              </a:lvl2pPr>
              <a:lvl3pPr marL="1143000" indent="-228600" algn="l" rtl="0" fontAlgn="base">
                <a:spcBef>
                  <a:spcPct val="20000"/>
                </a:spcBef>
                <a:spcAft>
                  <a:spcPct val="0"/>
                </a:spcAft>
                <a:buFont typeface="Wingdings" pitchFamily="2" charset="2"/>
                <a:buChar char="©"/>
                <a:defRPr kumimoji="1">
                  <a:solidFill>
                    <a:srgbClr val="0000FF"/>
                  </a:solidFill>
                  <a:latin typeface="+mn-lt"/>
                  <a:ea typeface="+mn-ea"/>
                </a:defRPr>
              </a:lvl3pPr>
              <a:lvl4pPr marL="1600200" indent="-228600" algn="l" rtl="0" fontAlgn="base">
                <a:spcBef>
                  <a:spcPct val="20000"/>
                </a:spcBef>
                <a:spcAft>
                  <a:spcPct val="0"/>
                </a:spcAft>
                <a:buChar char="–"/>
                <a:defRPr kumimoji="1" sz="1600">
                  <a:solidFill>
                    <a:srgbClr val="6600CC"/>
                  </a:solidFill>
                  <a:latin typeface="+mn-lt"/>
                  <a:ea typeface="+mn-ea"/>
                </a:defRPr>
              </a:lvl4pPr>
              <a:lvl5pPr marL="2057400" indent="-228600" algn="l" rtl="0" fontAlgn="base">
                <a:spcBef>
                  <a:spcPct val="20000"/>
                </a:spcBef>
                <a:spcAft>
                  <a:spcPct val="0"/>
                </a:spcAft>
                <a:buChar char="»"/>
                <a:defRPr kumimoji="1" sz="1400">
                  <a:solidFill>
                    <a:srgbClr val="800080"/>
                  </a:solidFill>
                  <a:latin typeface="Times New Roman" pitchFamily="18" charset="0"/>
                  <a:ea typeface="+mn-ea"/>
                </a:defRPr>
              </a:lvl5pPr>
              <a:lvl6pPr marL="2514600" indent="-228600" algn="l" rtl="0" fontAlgn="base">
                <a:spcBef>
                  <a:spcPct val="20000"/>
                </a:spcBef>
                <a:spcAft>
                  <a:spcPct val="0"/>
                </a:spcAft>
                <a:buChar char="»"/>
                <a:defRPr kumimoji="1" sz="1400">
                  <a:solidFill>
                    <a:srgbClr val="800080"/>
                  </a:solidFill>
                  <a:latin typeface="Times New Roman" pitchFamily="18" charset="0"/>
                  <a:ea typeface="+mn-ea"/>
                </a:defRPr>
              </a:lvl6pPr>
              <a:lvl7pPr marL="2971800" indent="-228600" algn="l" rtl="0" fontAlgn="base">
                <a:spcBef>
                  <a:spcPct val="20000"/>
                </a:spcBef>
                <a:spcAft>
                  <a:spcPct val="0"/>
                </a:spcAft>
                <a:buChar char="»"/>
                <a:defRPr kumimoji="1" sz="1400">
                  <a:solidFill>
                    <a:srgbClr val="800080"/>
                  </a:solidFill>
                  <a:latin typeface="Times New Roman" pitchFamily="18" charset="0"/>
                  <a:ea typeface="+mn-ea"/>
                </a:defRPr>
              </a:lvl7pPr>
              <a:lvl8pPr marL="3429000" indent="-228600" algn="l" rtl="0" fontAlgn="base">
                <a:spcBef>
                  <a:spcPct val="20000"/>
                </a:spcBef>
                <a:spcAft>
                  <a:spcPct val="0"/>
                </a:spcAft>
                <a:buChar char="»"/>
                <a:defRPr kumimoji="1" sz="1400">
                  <a:solidFill>
                    <a:srgbClr val="800080"/>
                  </a:solidFill>
                  <a:latin typeface="Times New Roman" pitchFamily="18" charset="0"/>
                  <a:ea typeface="+mn-ea"/>
                </a:defRPr>
              </a:lvl8pPr>
              <a:lvl9pPr marL="3886200" indent="-228600" algn="l" rtl="0" fontAlgn="base">
                <a:spcBef>
                  <a:spcPct val="20000"/>
                </a:spcBef>
                <a:spcAft>
                  <a:spcPct val="0"/>
                </a:spcAft>
                <a:buChar char="»"/>
                <a:defRPr kumimoji="1" sz="1400">
                  <a:solidFill>
                    <a:srgbClr val="800080"/>
                  </a:solidFill>
                  <a:latin typeface="Times New Roman" pitchFamily="18" charset="0"/>
                  <a:ea typeface="+mn-ea"/>
                </a:defRPr>
              </a:lvl9pPr>
            </a:lstStyle>
            <a:p>
              <a:pPr>
                <a:buFont typeface="Wingdings 2" pitchFamily="18" charset="2"/>
                <a:buNone/>
              </a:pPr>
              <a:r>
                <a:rPr lang="en-US" altLang="zh-TW" sz="1600" kern="0" dirty="0"/>
                <a:t>module adder (…);</a:t>
              </a:r>
            </a:p>
            <a:p>
              <a:pPr>
                <a:buFont typeface="Wingdings 2" pitchFamily="18" charset="2"/>
                <a:buNone/>
              </a:pPr>
              <a:endParaRPr lang="en-US" altLang="zh-TW" sz="1600" kern="0" dirty="0"/>
            </a:p>
            <a:p>
              <a:pPr>
                <a:buFont typeface="Wingdings 2" pitchFamily="18" charset="2"/>
                <a:buNone/>
              </a:pPr>
              <a:r>
                <a:rPr lang="en-US" altLang="zh-TW" sz="1600" kern="0" dirty="0"/>
                <a:t>always @(…)</a:t>
              </a:r>
            </a:p>
            <a:p>
              <a:pPr>
                <a:buFont typeface="Wingdings 2" pitchFamily="18" charset="2"/>
                <a:buNone/>
              </a:pPr>
              <a:r>
                <a:rPr lang="en-US" altLang="zh-TW" sz="1600" kern="0" dirty="0"/>
                <a:t>begin</a:t>
              </a:r>
            </a:p>
            <a:p>
              <a:pPr>
                <a:buFont typeface="Wingdings 2" pitchFamily="18" charset="2"/>
                <a:buNone/>
              </a:pPr>
              <a:r>
                <a:rPr lang="en-US" altLang="zh-TW" sz="1600" kern="0" dirty="0"/>
                <a:t>	and (a, b, c );</a:t>
              </a:r>
            </a:p>
            <a:p>
              <a:pPr>
                <a:buFont typeface="Wingdings 2" pitchFamily="18" charset="2"/>
                <a:buNone/>
              </a:pPr>
              <a:r>
                <a:rPr lang="en-US" altLang="zh-TW" sz="1600" kern="0" dirty="0"/>
                <a:t>      assign sum = a + b;</a:t>
              </a:r>
            </a:p>
            <a:p>
              <a:pPr>
                <a:buFont typeface="Wingdings 2" pitchFamily="18" charset="2"/>
                <a:buNone/>
              </a:pPr>
              <a:r>
                <a:rPr lang="en-US" altLang="zh-TW" sz="1600" kern="0" dirty="0"/>
                <a:t>end</a:t>
              </a:r>
            </a:p>
            <a:p>
              <a:pPr>
                <a:buFont typeface="Wingdings 2" pitchFamily="18" charset="2"/>
                <a:buNone/>
              </a:pPr>
              <a:endParaRPr lang="en-US" altLang="zh-TW" sz="1600" kern="0" dirty="0"/>
            </a:p>
            <a:p>
              <a:pPr>
                <a:buFont typeface="Wingdings 2" pitchFamily="18" charset="2"/>
                <a:buNone/>
              </a:pPr>
              <a:r>
                <a:rPr lang="en-US" altLang="zh-TW" sz="1600" kern="0" dirty="0" err="1"/>
                <a:t>endmodule</a:t>
              </a:r>
              <a:endParaRPr lang="en-US" altLang="zh-TW" sz="1600" kern="0" dirty="0"/>
            </a:p>
            <a:p>
              <a:pPr>
                <a:buFont typeface="Wingdings 2" pitchFamily="18" charset="2"/>
                <a:buNone/>
              </a:pPr>
              <a:endParaRPr lang="en-US" altLang="zh-TW" sz="1600" kern="0" dirty="0"/>
            </a:p>
          </p:txBody>
        </p:sp>
        <p:grpSp>
          <p:nvGrpSpPr>
            <p:cNvPr id="11" name="群組 10"/>
            <p:cNvGrpSpPr/>
            <p:nvPr/>
          </p:nvGrpSpPr>
          <p:grpSpPr>
            <a:xfrm>
              <a:off x="1487488" y="2528900"/>
              <a:ext cx="2160240" cy="756084"/>
              <a:chOff x="611560" y="2636912"/>
              <a:chExt cx="1656184" cy="540060"/>
            </a:xfrm>
          </p:grpSpPr>
          <p:sp>
            <p:nvSpPr>
              <p:cNvPr id="8" name="橢圓 7"/>
              <p:cNvSpPr/>
              <p:nvPr/>
            </p:nvSpPr>
            <p:spPr bwMode="auto">
              <a:xfrm>
                <a:off x="611560" y="2636912"/>
                <a:ext cx="1656184" cy="540060"/>
              </a:xfrm>
              <a:prstGeom prst="ellipse">
                <a:avLst/>
              </a:prstGeom>
              <a:noFill/>
              <a:ln w="952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pPr>
                <a:endParaRPr kumimoji="1" lang="zh-TW" altLang="en-US" sz="2000">
                  <a:latin typeface="Arial" charset="0"/>
                  <a:ea typeface="新細明體" pitchFamily="18" charset="-120"/>
                </a:endParaRPr>
              </a:p>
            </p:txBody>
          </p:sp>
          <p:cxnSp>
            <p:nvCxnSpPr>
              <p:cNvPr id="10" name="直線接點 9"/>
              <p:cNvCxnSpPr/>
              <p:nvPr/>
            </p:nvCxnSpPr>
            <p:spPr bwMode="auto">
              <a:xfrm>
                <a:off x="971600" y="2636912"/>
                <a:ext cx="1080120" cy="540060"/>
              </a:xfrm>
              <a:prstGeom prst="line">
                <a:avLst/>
              </a:prstGeom>
              <a:noFill/>
              <a:ln w="9525" cap="flat" cmpd="sng" algn="ctr">
                <a:solidFill>
                  <a:srgbClr val="FF00FF"/>
                </a:solidFill>
                <a:prstDash val="solid"/>
                <a:round/>
                <a:headEnd type="none" w="med" len="med"/>
                <a:tailEnd type="none" w="med" len="med"/>
              </a:ln>
              <a:effectLst/>
            </p:spPr>
          </p:cxnSp>
        </p:grpSp>
        <p:sp>
          <p:nvSpPr>
            <p:cNvPr id="9" name="文字方塊 8">
              <a:extLst>
                <a:ext uri="{FF2B5EF4-FFF2-40B4-BE49-F238E27FC236}">
                  <a16:creationId xmlns:a16="http://schemas.microsoft.com/office/drawing/2014/main" id="{A1ABFBB7-BE8A-E025-F08E-99CF8AA92C6A}"/>
                </a:ext>
              </a:extLst>
            </p:cNvPr>
            <p:cNvSpPr txBox="1"/>
            <p:nvPr/>
          </p:nvSpPr>
          <p:spPr>
            <a:xfrm>
              <a:off x="263352" y="4149080"/>
              <a:ext cx="3695884" cy="646331"/>
            </a:xfrm>
            <a:prstGeom prst="rect">
              <a:avLst/>
            </a:prstGeom>
            <a:noFill/>
          </p:spPr>
          <p:txBody>
            <a:bodyPr wrap="none" rtlCol="0">
              <a:spAutoFit/>
            </a:bodyPr>
            <a:lstStyle/>
            <a:p>
              <a:r>
                <a:rPr lang="en-US" dirty="0"/>
                <a:t>Do not put assign within always block</a:t>
              </a:r>
            </a:p>
            <a:p>
              <a:r>
                <a:rPr lang="en-US" dirty="0"/>
                <a:t>Legal but is not synthesizable</a:t>
              </a:r>
            </a:p>
          </p:txBody>
        </p:sp>
      </p:grpSp>
      <p:grpSp>
        <p:nvGrpSpPr>
          <p:cNvPr id="21" name="群組 20">
            <a:extLst>
              <a:ext uri="{FF2B5EF4-FFF2-40B4-BE49-F238E27FC236}">
                <a16:creationId xmlns:a16="http://schemas.microsoft.com/office/drawing/2014/main" id="{CC106FA5-5103-3625-F8D7-7E400F9FFC0D}"/>
              </a:ext>
            </a:extLst>
          </p:cNvPr>
          <p:cNvGrpSpPr/>
          <p:nvPr/>
        </p:nvGrpSpPr>
        <p:grpSpPr>
          <a:xfrm>
            <a:off x="3431704" y="1340768"/>
            <a:ext cx="3816424" cy="4789696"/>
            <a:chOff x="3431704" y="1340768"/>
            <a:chExt cx="3816424" cy="4789696"/>
          </a:xfrm>
        </p:grpSpPr>
        <p:sp>
          <p:nvSpPr>
            <p:cNvPr id="6" name="Rectangle 4"/>
            <p:cNvSpPr txBox="1">
              <a:spLocks noChangeArrowheads="1"/>
            </p:cNvSpPr>
            <p:nvPr/>
          </p:nvSpPr>
          <p:spPr>
            <a:xfrm>
              <a:off x="4439816" y="1340768"/>
              <a:ext cx="2376264" cy="3024336"/>
            </a:xfrm>
            <a:prstGeom prst="rect">
              <a:avLst/>
            </a:prstGeom>
            <a:ln w="19050">
              <a:solidFill>
                <a:schemeClr val="tx1"/>
              </a:solidFill>
            </a:ln>
          </p:spPr>
          <p:txBody>
            <a:bodyPr/>
            <a:lstStyle>
              <a:defPPr>
                <a:defRPr lang="zh-TW"/>
              </a:defPPr>
              <a:lvl1pPr marL="342900" indent="-342900" algn="l">
                <a:spcBef>
                  <a:spcPct val="20000"/>
                </a:spcBef>
                <a:buFont typeface="Wingdings 2" pitchFamily="18" charset="2"/>
                <a:buNone/>
                <a:defRPr sz="1600" kern="0">
                  <a:solidFill>
                    <a:srgbClr val="000066"/>
                  </a:solidFill>
                  <a:latin typeface="+mn-lt"/>
                  <a:ea typeface="+mn-ea"/>
                </a:defRPr>
              </a:lvl1pPr>
              <a:lvl2pPr marL="742950" indent="-285750" algn="l">
                <a:spcBef>
                  <a:spcPct val="20000"/>
                </a:spcBef>
                <a:buFont typeface="Wingdings" pitchFamily="2" charset="2"/>
                <a:buChar char="Ø"/>
                <a:defRPr>
                  <a:solidFill>
                    <a:srgbClr val="000099"/>
                  </a:solidFill>
                  <a:latin typeface="+mn-lt"/>
                  <a:ea typeface="+mn-ea"/>
                </a:defRPr>
              </a:lvl2pPr>
              <a:lvl3pPr marL="1143000" indent="-228600" algn="l">
                <a:spcBef>
                  <a:spcPct val="20000"/>
                </a:spcBef>
                <a:buFont typeface="Wingdings" pitchFamily="2" charset="2"/>
                <a:buChar char="©"/>
                <a:defRPr>
                  <a:solidFill>
                    <a:srgbClr val="0000FF"/>
                  </a:solidFill>
                  <a:latin typeface="+mn-lt"/>
                  <a:ea typeface="+mn-ea"/>
                </a:defRPr>
              </a:lvl3pPr>
              <a:lvl4pPr marL="1600200" indent="-228600" algn="l">
                <a:spcBef>
                  <a:spcPct val="20000"/>
                </a:spcBef>
                <a:buChar char="–"/>
                <a:defRPr sz="1600">
                  <a:solidFill>
                    <a:srgbClr val="6600CC"/>
                  </a:solidFill>
                  <a:latin typeface="+mn-lt"/>
                  <a:ea typeface="+mn-ea"/>
                </a:defRPr>
              </a:lvl4pPr>
              <a:lvl5pPr marL="2057400" indent="-228600" algn="l">
                <a:spcBef>
                  <a:spcPct val="20000"/>
                </a:spcBef>
                <a:buChar char="»"/>
                <a:defRPr sz="1400">
                  <a:solidFill>
                    <a:srgbClr val="800080"/>
                  </a:solidFill>
                  <a:latin typeface="Times New Roman" pitchFamily="18" charset="0"/>
                  <a:ea typeface="+mn-ea"/>
                </a:defRPr>
              </a:lvl5pPr>
              <a:lvl6pPr marL="2514600" indent="-228600" fontAlgn="base">
                <a:spcBef>
                  <a:spcPct val="20000"/>
                </a:spcBef>
                <a:spcAft>
                  <a:spcPct val="0"/>
                </a:spcAft>
                <a:buChar char="»"/>
                <a:defRPr sz="1400">
                  <a:solidFill>
                    <a:srgbClr val="800080"/>
                  </a:solidFill>
                  <a:latin typeface="Times New Roman" pitchFamily="18" charset="0"/>
                  <a:ea typeface="+mn-ea"/>
                </a:defRPr>
              </a:lvl6pPr>
              <a:lvl7pPr marL="2971800" indent="-228600" fontAlgn="base">
                <a:spcBef>
                  <a:spcPct val="20000"/>
                </a:spcBef>
                <a:spcAft>
                  <a:spcPct val="0"/>
                </a:spcAft>
                <a:buChar char="»"/>
                <a:defRPr sz="1400">
                  <a:solidFill>
                    <a:srgbClr val="800080"/>
                  </a:solidFill>
                  <a:latin typeface="Times New Roman" pitchFamily="18" charset="0"/>
                  <a:ea typeface="+mn-ea"/>
                </a:defRPr>
              </a:lvl7pPr>
              <a:lvl8pPr marL="3429000" indent="-228600" fontAlgn="base">
                <a:spcBef>
                  <a:spcPct val="20000"/>
                </a:spcBef>
                <a:spcAft>
                  <a:spcPct val="0"/>
                </a:spcAft>
                <a:buChar char="»"/>
                <a:defRPr sz="1400">
                  <a:solidFill>
                    <a:srgbClr val="800080"/>
                  </a:solidFill>
                  <a:latin typeface="Times New Roman" pitchFamily="18" charset="0"/>
                  <a:ea typeface="+mn-ea"/>
                </a:defRPr>
              </a:lvl8pPr>
              <a:lvl9pPr marL="3886200" indent="-228600" fontAlgn="base">
                <a:spcBef>
                  <a:spcPct val="20000"/>
                </a:spcBef>
                <a:spcAft>
                  <a:spcPct val="0"/>
                </a:spcAft>
                <a:buChar char="»"/>
                <a:defRPr sz="1400">
                  <a:solidFill>
                    <a:srgbClr val="800080"/>
                  </a:solidFill>
                  <a:latin typeface="Times New Roman" pitchFamily="18" charset="0"/>
                  <a:ea typeface="+mn-ea"/>
                </a:defRPr>
              </a:lvl9pPr>
            </a:lstStyle>
            <a:p>
              <a:r>
                <a:rPr lang="en-US" altLang="zh-TW" dirty="0"/>
                <a:t>module adder (…);</a:t>
              </a:r>
            </a:p>
            <a:p>
              <a:endParaRPr lang="en-US" altLang="zh-TW" dirty="0"/>
            </a:p>
            <a:p>
              <a:r>
                <a:rPr lang="en-US" altLang="zh-TW" dirty="0"/>
                <a:t>sum = a + b ;</a:t>
              </a:r>
            </a:p>
            <a:p>
              <a:endParaRPr lang="en-US" altLang="zh-TW" dirty="0"/>
            </a:p>
            <a:p>
              <a:r>
                <a:rPr lang="en-US" altLang="zh-TW" dirty="0"/>
                <a:t>always @(…)</a:t>
              </a:r>
            </a:p>
            <a:p>
              <a:r>
                <a:rPr lang="en-US" altLang="zh-TW" dirty="0"/>
                <a:t>begin</a:t>
              </a:r>
            </a:p>
            <a:p>
              <a:r>
                <a:rPr lang="en-US" altLang="zh-TW" dirty="0"/>
                <a:t>	….</a:t>
              </a:r>
            </a:p>
            <a:p>
              <a:r>
                <a:rPr lang="en-US" altLang="zh-TW" dirty="0"/>
                <a:t>end</a:t>
              </a:r>
            </a:p>
            <a:p>
              <a:endParaRPr lang="en-US" altLang="zh-TW" dirty="0"/>
            </a:p>
            <a:p>
              <a:r>
                <a:rPr lang="en-US" altLang="zh-TW" dirty="0" err="1"/>
                <a:t>endmodule</a:t>
              </a:r>
              <a:endParaRPr lang="en-US" altLang="zh-TW" dirty="0"/>
            </a:p>
            <a:p>
              <a:endParaRPr lang="en-US" altLang="zh-TW" dirty="0"/>
            </a:p>
          </p:txBody>
        </p:sp>
        <p:grpSp>
          <p:nvGrpSpPr>
            <p:cNvPr id="12" name="群組 11"/>
            <p:cNvGrpSpPr/>
            <p:nvPr/>
          </p:nvGrpSpPr>
          <p:grpSpPr>
            <a:xfrm>
              <a:off x="4151784" y="1700808"/>
              <a:ext cx="2160240" cy="756084"/>
              <a:chOff x="611560" y="2636912"/>
              <a:chExt cx="1656184" cy="540060"/>
            </a:xfrm>
          </p:grpSpPr>
          <p:sp>
            <p:nvSpPr>
              <p:cNvPr id="13" name="橢圓 12"/>
              <p:cNvSpPr/>
              <p:nvPr/>
            </p:nvSpPr>
            <p:spPr bwMode="auto">
              <a:xfrm>
                <a:off x="611560" y="2636912"/>
                <a:ext cx="1656184" cy="540060"/>
              </a:xfrm>
              <a:prstGeom prst="ellipse">
                <a:avLst/>
              </a:prstGeom>
              <a:noFill/>
              <a:ln w="952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pPr>
                <a:endParaRPr kumimoji="1" lang="zh-TW" altLang="en-US" sz="2000">
                  <a:latin typeface="Arial" charset="0"/>
                  <a:ea typeface="新細明體" pitchFamily="18" charset="-120"/>
                </a:endParaRPr>
              </a:p>
            </p:txBody>
          </p:sp>
          <p:cxnSp>
            <p:nvCxnSpPr>
              <p:cNvPr id="14" name="直線接點 13"/>
              <p:cNvCxnSpPr/>
              <p:nvPr/>
            </p:nvCxnSpPr>
            <p:spPr bwMode="auto">
              <a:xfrm>
                <a:off x="971600" y="2636912"/>
                <a:ext cx="1080120" cy="540060"/>
              </a:xfrm>
              <a:prstGeom prst="line">
                <a:avLst/>
              </a:prstGeom>
              <a:noFill/>
              <a:ln w="9525" cap="flat" cmpd="sng" algn="ctr">
                <a:solidFill>
                  <a:srgbClr val="FF00FF"/>
                </a:solidFill>
                <a:prstDash val="solid"/>
                <a:round/>
                <a:headEnd type="none" w="med" len="med"/>
                <a:tailEnd type="none" w="med" len="med"/>
              </a:ln>
              <a:effectLst/>
            </p:spPr>
          </p:cxnSp>
        </p:grpSp>
        <p:sp>
          <p:nvSpPr>
            <p:cNvPr id="18" name="文字方塊 17">
              <a:extLst>
                <a:ext uri="{FF2B5EF4-FFF2-40B4-BE49-F238E27FC236}">
                  <a16:creationId xmlns:a16="http://schemas.microsoft.com/office/drawing/2014/main" id="{03C7F4B3-69BB-AB82-FE00-10B5FE7B8D57}"/>
                </a:ext>
              </a:extLst>
            </p:cNvPr>
            <p:cNvSpPr txBox="1"/>
            <p:nvPr/>
          </p:nvSpPr>
          <p:spPr>
            <a:xfrm>
              <a:off x="3431704" y="4653136"/>
              <a:ext cx="3816424" cy="1477328"/>
            </a:xfrm>
            <a:prstGeom prst="rect">
              <a:avLst/>
            </a:prstGeom>
            <a:noFill/>
          </p:spPr>
          <p:txBody>
            <a:bodyPr wrap="square" rtlCol="0">
              <a:spAutoFit/>
            </a:bodyPr>
            <a:lstStyle/>
            <a:p>
              <a:r>
                <a:rPr lang="en-US" dirty="0"/>
                <a:t>Single line statement outside procedure blocks should use </a:t>
              </a:r>
              <a:r>
                <a:rPr lang="en-US" dirty="0">
                  <a:solidFill>
                    <a:srgbClr val="FF0000"/>
                  </a:solidFill>
                </a:rPr>
                <a:t>assign</a:t>
              </a:r>
            </a:p>
            <a:p>
              <a:endParaRPr lang="en-US" i="1" dirty="0"/>
            </a:p>
            <a:p>
              <a:r>
                <a:rPr lang="en-US" i="1" dirty="0"/>
                <a:t>Correct</a:t>
              </a:r>
            </a:p>
            <a:p>
              <a:r>
                <a:rPr lang="en-US" dirty="0"/>
                <a:t>assign sum = </a:t>
              </a:r>
              <a:r>
                <a:rPr lang="en-US" dirty="0" err="1"/>
                <a:t>a+b</a:t>
              </a:r>
              <a:r>
                <a:rPr lang="en-US" dirty="0"/>
                <a:t>;</a:t>
              </a:r>
            </a:p>
          </p:txBody>
        </p:sp>
      </p:grpSp>
      <p:grpSp>
        <p:nvGrpSpPr>
          <p:cNvPr id="22" name="群組 21">
            <a:extLst>
              <a:ext uri="{FF2B5EF4-FFF2-40B4-BE49-F238E27FC236}">
                <a16:creationId xmlns:a16="http://schemas.microsoft.com/office/drawing/2014/main" id="{A17C17CD-E0E9-EE3D-CF8D-A0BE8E8A006B}"/>
              </a:ext>
            </a:extLst>
          </p:cNvPr>
          <p:cNvGrpSpPr/>
          <p:nvPr/>
        </p:nvGrpSpPr>
        <p:grpSpPr>
          <a:xfrm>
            <a:off x="7179661" y="1340768"/>
            <a:ext cx="5090240" cy="4534763"/>
            <a:chOff x="7179661" y="1340768"/>
            <a:chExt cx="5090240" cy="4534763"/>
          </a:xfrm>
        </p:grpSpPr>
        <p:sp>
          <p:nvSpPr>
            <p:cNvPr id="7" name="Rectangle 4"/>
            <p:cNvSpPr txBox="1">
              <a:spLocks noChangeArrowheads="1"/>
            </p:cNvSpPr>
            <p:nvPr/>
          </p:nvSpPr>
          <p:spPr>
            <a:xfrm>
              <a:off x="7680176" y="1340768"/>
              <a:ext cx="2376264" cy="3672408"/>
            </a:xfrm>
            <a:prstGeom prst="rect">
              <a:avLst/>
            </a:prstGeom>
            <a:ln w="19050">
              <a:solidFill>
                <a:schemeClr val="tx1"/>
              </a:solidFill>
            </a:ln>
          </p:spPr>
          <p:txBody>
            <a:bodyPr/>
            <a:lstStyle>
              <a:defPPr>
                <a:defRPr lang="zh-TW"/>
              </a:defPPr>
              <a:lvl1pPr marL="342900" indent="-342900" algn="l">
                <a:spcBef>
                  <a:spcPct val="20000"/>
                </a:spcBef>
                <a:buFont typeface="Wingdings 2" pitchFamily="18" charset="2"/>
                <a:buNone/>
                <a:defRPr sz="1600" kern="0">
                  <a:solidFill>
                    <a:srgbClr val="000066"/>
                  </a:solidFill>
                  <a:latin typeface="+mn-lt"/>
                  <a:ea typeface="+mn-ea"/>
                </a:defRPr>
              </a:lvl1pPr>
              <a:lvl2pPr marL="742950" indent="-285750" algn="l">
                <a:spcBef>
                  <a:spcPct val="20000"/>
                </a:spcBef>
                <a:buFont typeface="Wingdings" pitchFamily="2" charset="2"/>
                <a:buChar char="Ø"/>
                <a:defRPr>
                  <a:solidFill>
                    <a:srgbClr val="000099"/>
                  </a:solidFill>
                  <a:latin typeface="+mn-lt"/>
                  <a:ea typeface="+mn-ea"/>
                </a:defRPr>
              </a:lvl2pPr>
              <a:lvl3pPr marL="1143000" indent="-228600" algn="l">
                <a:spcBef>
                  <a:spcPct val="20000"/>
                </a:spcBef>
                <a:buFont typeface="Wingdings" pitchFamily="2" charset="2"/>
                <a:buChar char="©"/>
                <a:defRPr>
                  <a:solidFill>
                    <a:srgbClr val="0000FF"/>
                  </a:solidFill>
                  <a:latin typeface="+mn-lt"/>
                  <a:ea typeface="+mn-ea"/>
                </a:defRPr>
              </a:lvl3pPr>
              <a:lvl4pPr marL="1600200" indent="-228600" algn="l">
                <a:spcBef>
                  <a:spcPct val="20000"/>
                </a:spcBef>
                <a:buChar char="–"/>
                <a:defRPr sz="1600">
                  <a:solidFill>
                    <a:srgbClr val="6600CC"/>
                  </a:solidFill>
                  <a:latin typeface="+mn-lt"/>
                  <a:ea typeface="+mn-ea"/>
                </a:defRPr>
              </a:lvl4pPr>
              <a:lvl5pPr marL="2057400" indent="-228600" algn="l">
                <a:spcBef>
                  <a:spcPct val="20000"/>
                </a:spcBef>
                <a:buChar char="»"/>
                <a:defRPr sz="1400">
                  <a:solidFill>
                    <a:srgbClr val="800080"/>
                  </a:solidFill>
                  <a:latin typeface="Times New Roman" pitchFamily="18" charset="0"/>
                  <a:ea typeface="+mn-ea"/>
                </a:defRPr>
              </a:lvl5pPr>
              <a:lvl6pPr marL="2514600" indent="-228600" fontAlgn="base">
                <a:spcBef>
                  <a:spcPct val="20000"/>
                </a:spcBef>
                <a:spcAft>
                  <a:spcPct val="0"/>
                </a:spcAft>
                <a:buChar char="»"/>
                <a:defRPr sz="1400">
                  <a:solidFill>
                    <a:srgbClr val="800080"/>
                  </a:solidFill>
                  <a:latin typeface="Times New Roman" pitchFamily="18" charset="0"/>
                  <a:ea typeface="+mn-ea"/>
                </a:defRPr>
              </a:lvl6pPr>
              <a:lvl7pPr marL="2971800" indent="-228600" fontAlgn="base">
                <a:spcBef>
                  <a:spcPct val="20000"/>
                </a:spcBef>
                <a:spcAft>
                  <a:spcPct val="0"/>
                </a:spcAft>
                <a:buChar char="»"/>
                <a:defRPr sz="1400">
                  <a:solidFill>
                    <a:srgbClr val="800080"/>
                  </a:solidFill>
                  <a:latin typeface="Times New Roman" pitchFamily="18" charset="0"/>
                  <a:ea typeface="+mn-ea"/>
                </a:defRPr>
              </a:lvl7pPr>
              <a:lvl8pPr marL="3429000" indent="-228600" fontAlgn="base">
                <a:spcBef>
                  <a:spcPct val="20000"/>
                </a:spcBef>
                <a:spcAft>
                  <a:spcPct val="0"/>
                </a:spcAft>
                <a:buChar char="»"/>
                <a:defRPr sz="1400">
                  <a:solidFill>
                    <a:srgbClr val="800080"/>
                  </a:solidFill>
                  <a:latin typeface="Times New Roman" pitchFamily="18" charset="0"/>
                  <a:ea typeface="+mn-ea"/>
                </a:defRPr>
              </a:lvl8pPr>
              <a:lvl9pPr marL="3886200" indent="-228600" fontAlgn="base">
                <a:spcBef>
                  <a:spcPct val="20000"/>
                </a:spcBef>
                <a:spcAft>
                  <a:spcPct val="0"/>
                </a:spcAft>
                <a:buChar char="»"/>
                <a:defRPr sz="1400">
                  <a:solidFill>
                    <a:srgbClr val="800080"/>
                  </a:solidFill>
                  <a:latin typeface="Times New Roman" pitchFamily="18" charset="0"/>
                  <a:ea typeface="+mn-ea"/>
                </a:defRPr>
              </a:lvl9pPr>
            </a:lstStyle>
            <a:p>
              <a:r>
                <a:rPr lang="en-US" altLang="zh-TW" dirty="0"/>
                <a:t>module adder (…);</a:t>
              </a:r>
            </a:p>
            <a:p>
              <a:endParaRPr lang="en-US" altLang="zh-TW" dirty="0"/>
            </a:p>
            <a:p>
              <a:r>
                <a:rPr lang="en-US" altLang="zh-TW" dirty="0"/>
                <a:t>If (</a:t>
              </a:r>
              <a:r>
                <a:rPr lang="en-US" altLang="zh-TW" dirty="0" err="1"/>
                <a:t>sl</a:t>
              </a:r>
              <a:r>
                <a:rPr lang="en-US" altLang="zh-TW" dirty="0"/>
                <a:t>==1);</a:t>
              </a:r>
            </a:p>
            <a:p>
              <a:r>
                <a:rPr lang="en-US" altLang="zh-TW" dirty="0"/>
                <a:t>    sum = </a:t>
              </a:r>
              <a:r>
                <a:rPr lang="en-US" altLang="zh-TW" dirty="0" err="1"/>
                <a:t>a+b</a:t>
              </a:r>
              <a:r>
                <a:rPr lang="en-US" altLang="zh-TW" dirty="0"/>
                <a:t>;</a:t>
              </a:r>
            </a:p>
            <a:p>
              <a:endParaRPr lang="en-US" altLang="zh-TW" dirty="0"/>
            </a:p>
            <a:p>
              <a:r>
                <a:rPr lang="en-US" altLang="zh-TW" dirty="0"/>
                <a:t>always @(…)</a:t>
              </a:r>
            </a:p>
            <a:p>
              <a:r>
                <a:rPr lang="en-US" altLang="zh-TW" dirty="0"/>
                <a:t>begin</a:t>
              </a:r>
            </a:p>
            <a:p>
              <a:r>
                <a:rPr lang="en-US" altLang="zh-TW" dirty="0"/>
                <a:t>	….</a:t>
              </a:r>
            </a:p>
            <a:p>
              <a:r>
                <a:rPr lang="en-US" altLang="zh-TW" dirty="0"/>
                <a:t>end</a:t>
              </a:r>
            </a:p>
            <a:p>
              <a:endParaRPr lang="en-US" altLang="zh-TW" dirty="0"/>
            </a:p>
            <a:p>
              <a:r>
                <a:rPr lang="en-US" altLang="zh-TW" dirty="0" err="1"/>
                <a:t>endmodule</a:t>
              </a:r>
              <a:endParaRPr lang="en-US" altLang="zh-TW" dirty="0"/>
            </a:p>
            <a:p>
              <a:endParaRPr lang="en-US" altLang="zh-TW" dirty="0"/>
            </a:p>
          </p:txBody>
        </p:sp>
        <p:grpSp>
          <p:nvGrpSpPr>
            <p:cNvPr id="15" name="群組 14"/>
            <p:cNvGrpSpPr/>
            <p:nvPr/>
          </p:nvGrpSpPr>
          <p:grpSpPr>
            <a:xfrm>
              <a:off x="7464152" y="1844824"/>
              <a:ext cx="2160240" cy="756084"/>
              <a:chOff x="611560" y="2636912"/>
              <a:chExt cx="1656184" cy="540060"/>
            </a:xfrm>
          </p:grpSpPr>
          <p:sp>
            <p:nvSpPr>
              <p:cNvPr id="16" name="橢圓 15"/>
              <p:cNvSpPr/>
              <p:nvPr/>
            </p:nvSpPr>
            <p:spPr bwMode="auto">
              <a:xfrm>
                <a:off x="611560" y="2636912"/>
                <a:ext cx="1656184" cy="540060"/>
              </a:xfrm>
              <a:prstGeom prst="ellipse">
                <a:avLst/>
              </a:prstGeom>
              <a:noFill/>
              <a:ln w="9525" cap="flat" cmpd="sng" algn="ctr">
                <a:solidFill>
                  <a:srgbClr val="FF00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r" fontAlgn="base">
                  <a:spcBef>
                    <a:spcPct val="0"/>
                  </a:spcBef>
                  <a:spcAft>
                    <a:spcPct val="0"/>
                  </a:spcAft>
                </a:pPr>
                <a:endParaRPr kumimoji="1" lang="zh-TW" altLang="en-US" sz="2000">
                  <a:latin typeface="Arial" charset="0"/>
                  <a:ea typeface="新細明體" pitchFamily="18" charset="-120"/>
                </a:endParaRPr>
              </a:p>
            </p:txBody>
          </p:sp>
          <p:cxnSp>
            <p:nvCxnSpPr>
              <p:cNvPr id="17" name="直線接點 16"/>
              <p:cNvCxnSpPr/>
              <p:nvPr/>
            </p:nvCxnSpPr>
            <p:spPr bwMode="auto">
              <a:xfrm>
                <a:off x="971600" y="2636912"/>
                <a:ext cx="1080120" cy="540060"/>
              </a:xfrm>
              <a:prstGeom prst="line">
                <a:avLst/>
              </a:prstGeom>
              <a:noFill/>
              <a:ln w="9525" cap="flat" cmpd="sng" algn="ctr">
                <a:solidFill>
                  <a:srgbClr val="FF00FF"/>
                </a:solidFill>
                <a:prstDash val="solid"/>
                <a:round/>
                <a:headEnd type="none" w="med" len="med"/>
                <a:tailEnd type="none" w="med" len="med"/>
              </a:ln>
              <a:effectLst/>
            </p:spPr>
          </p:cxnSp>
        </p:grpSp>
        <p:sp>
          <p:nvSpPr>
            <p:cNvPr id="19" name="文字方塊 18">
              <a:extLst>
                <a:ext uri="{FF2B5EF4-FFF2-40B4-BE49-F238E27FC236}">
                  <a16:creationId xmlns:a16="http://schemas.microsoft.com/office/drawing/2014/main" id="{1B037E58-8E59-7E90-C7BF-CF490B4F15B6}"/>
                </a:ext>
              </a:extLst>
            </p:cNvPr>
            <p:cNvSpPr txBox="1"/>
            <p:nvPr/>
          </p:nvSpPr>
          <p:spPr>
            <a:xfrm>
              <a:off x="7179661" y="5229200"/>
              <a:ext cx="5090240" cy="646331"/>
            </a:xfrm>
            <a:prstGeom prst="rect">
              <a:avLst/>
            </a:prstGeom>
            <a:noFill/>
          </p:spPr>
          <p:txBody>
            <a:bodyPr wrap="none" rtlCol="0">
              <a:spAutoFit/>
            </a:bodyPr>
            <a:lstStyle/>
            <a:p>
              <a:r>
                <a:rPr lang="en-US" dirty="0"/>
                <a:t>Control statements like if-else, case, for</a:t>
              </a:r>
            </a:p>
            <a:p>
              <a:r>
                <a:rPr lang="en-US" dirty="0"/>
                <a:t>should be </a:t>
              </a:r>
              <a:r>
                <a:rPr lang="en-US" dirty="0">
                  <a:solidFill>
                    <a:srgbClr val="FF0000"/>
                  </a:solidFill>
                </a:rPr>
                <a:t>within procedure blocks </a:t>
              </a:r>
              <a:r>
                <a:rPr lang="en-US" dirty="0"/>
                <a:t>like always, initial</a:t>
              </a:r>
            </a:p>
          </p:txBody>
        </p:sp>
      </p:grpSp>
    </p:spTree>
    <p:extLst>
      <p:ext uri="{BB962C8B-B14F-4D97-AF65-F5344CB8AC3E}">
        <p14:creationId xmlns:p14="http://schemas.microsoft.com/office/powerpoint/2010/main" val="1049661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Continuous vs. Procedural Assignment</a:t>
            </a:r>
            <a:endParaRPr lang="zh-TW" altLang="en-US" dirty="0"/>
          </a:p>
        </p:txBody>
      </p:sp>
      <p:sp>
        <p:nvSpPr>
          <p:cNvPr id="3" name="內容版面配置區 2"/>
          <p:cNvSpPr>
            <a:spLocks noGrp="1"/>
          </p:cNvSpPr>
          <p:nvPr>
            <p:ph sz="half" idx="1"/>
          </p:nvPr>
        </p:nvSpPr>
        <p:spPr/>
        <p:txBody>
          <a:bodyPr/>
          <a:lstStyle/>
          <a:p>
            <a:r>
              <a:rPr lang="en-US" altLang="zh-TW" dirty="0"/>
              <a:t>Continuous assignment</a:t>
            </a:r>
          </a:p>
          <a:p>
            <a:pPr lvl="1"/>
            <a:r>
              <a:rPr lang="en-US" altLang="zh-TW" dirty="0"/>
              <a:t>Like logic equations</a:t>
            </a:r>
          </a:p>
          <a:p>
            <a:pPr lvl="2"/>
            <a:r>
              <a:rPr lang="en-US" altLang="zh-TW" dirty="0"/>
              <a:t>Single line Verilog statement</a:t>
            </a:r>
          </a:p>
          <a:p>
            <a:pPr lvl="2"/>
            <a:r>
              <a:rPr lang="en-US" altLang="zh-TW" dirty="0"/>
              <a:t>For simple logic</a:t>
            </a:r>
          </a:p>
          <a:p>
            <a:pPr lvl="2"/>
            <a:r>
              <a:rPr lang="en-US" altLang="zh-TW" dirty="0"/>
              <a:t>Each assignment statement is executed in parallel</a:t>
            </a:r>
          </a:p>
          <a:p>
            <a:pPr lvl="2"/>
            <a:r>
              <a:rPr lang="en-US" altLang="zh-TW" dirty="0">
                <a:solidFill>
                  <a:srgbClr val="FF0000"/>
                </a:solidFill>
              </a:rPr>
              <a:t>Order does not matter</a:t>
            </a:r>
          </a:p>
          <a:p>
            <a:pPr lvl="1"/>
            <a:r>
              <a:rPr lang="en-US" altLang="zh-TW" dirty="0"/>
              <a:t>For combinational logic only</a:t>
            </a:r>
          </a:p>
          <a:p>
            <a:pPr lvl="1"/>
            <a:endParaRPr lang="en-US" altLang="zh-TW" dirty="0"/>
          </a:p>
        </p:txBody>
      </p:sp>
      <p:sp>
        <p:nvSpPr>
          <p:cNvPr id="4" name="內容版面配置區 3"/>
          <p:cNvSpPr>
            <a:spLocks noGrp="1"/>
          </p:cNvSpPr>
          <p:nvPr>
            <p:ph sz="half" idx="2"/>
          </p:nvPr>
        </p:nvSpPr>
        <p:spPr/>
        <p:txBody>
          <a:bodyPr>
            <a:normAutofit fontScale="92500" lnSpcReduction="10000"/>
          </a:bodyPr>
          <a:lstStyle/>
          <a:p>
            <a:r>
              <a:rPr lang="en-US" altLang="zh-TW" dirty="0"/>
              <a:t>Procedural assignment</a:t>
            </a:r>
          </a:p>
          <a:p>
            <a:pPr lvl="1"/>
            <a:r>
              <a:rPr lang="en-US" altLang="zh-TW" dirty="0"/>
              <a:t>a separate  activity flow in Verilog</a:t>
            </a:r>
          </a:p>
          <a:p>
            <a:pPr lvl="1"/>
            <a:r>
              <a:rPr lang="en-US" altLang="zh-TW" dirty="0"/>
              <a:t>For combinational logic or </a:t>
            </a:r>
          </a:p>
          <a:p>
            <a:pPr lvl="2"/>
            <a:r>
              <a:rPr lang="en-US" altLang="zh-TW" dirty="0"/>
              <a:t>Single or multiple </a:t>
            </a:r>
            <a:r>
              <a:rPr lang="en-US" altLang="zh-TW" b="1" dirty="0">
                <a:solidFill>
                  <a:srgbClr val="FF0000"/>
                </a:solidFill>
              </a:rPr>
              <a:t>blocking</a:t>
            </a:r>
            <a:r>
              <a:rPr lang="en-US" altLang="zh-TW" dirty="0"/>
              <a:t> Verilog statements (</a:t>
            </a:r>
            <a:r>
              <a:rPr lang="en-US" altLang="zh-TW" dirty="0">
                <a:solidFill>
                  <a:srgbClr val="FF0000"/>
                </a:solidFill>
                <a:latin typeface="Consolas" panose="020B0609020204030204" pitchFamily="49" charset="0"/>
              </a:rPr>
              <a:t>=</a:t>
            </a:r>
            <a:r>
              <a:rPr lang="en-US" altLang="zh-TW" dirty="0"/>
              <a:t>)</a:t>
            </a:r>
          </a:p>
          <a:p>
            <a:pPr lvl="2"/>
            <a:r>
              <a:rPr lang="en-US" altLang="zh-TW" dirty="0"/>
              <a:t>Easy to describe complex logic</a:t>
            </a:r>
          </a:p>
          <a:p>
            <a:pPr lvl="2"/>
            <a:r>
              <a:rPr lang="en-US" altLang="zh-TW" dirty="0">
                <a:solidFill>
                  <a:srgbClr val="FF0000"/>
                </a:solidFill>
              </a:rPr>
              <a:t>Order matters</a:t>
            </a:r>
          </a:p>
          <a:p>
            <a:pPr lvl="1"/>
            <a:r>
              <a:rPr lang="en-US" altLang="zh-TW" dirty="0"/>
              <a:t>sequential logic</a:t>
            </a:r>
          </a:p>
          <a:p>
            <a:pPr lvl="2"/>
            <a:r>
              <a:rPr lang="en-US" altLang="zh-TW" b="1" dirty="0">
                <a:solidFill>
                  <a:srgbClr val="FF0000"/>
                </a:solidFill>
              </a:rPr>
              <a:t>Nonblocking</a:t>
            </a:r>
            <a:r>
              <a:rPr lang="en-US" altLang="zh-TW" dirty="0"/>
              <a:t> Verilog statements (</a:t>
            </a:r>
            <a:r>
              <a:rPr lang="en-US" altLang="zh-TW" dirty="0">
                <a:solidFill>
                  <a:srgbClr val="FF0000"/>
                </a:solidFill>
                <a:latin typeface="Consolas" panose="020B0609020204030204" pitchFamily="49" charset="0"/>
              </a:rPr>
              <a:t>&lt;=</a:t>
            </a:r>
            <a:r>
              <a:rPr lang="en-US" altLang="zh-TW" dirty="0"/>
              <a:t>)</a:t>
            </a:r>
          </a:p>
          <a:p>
            <a:pPr lvl="2"/>
            <a:r>
              <a:rPr lang="en-US" altLang="zh-TW" dirty="0"/>
              <a:t>Executed in parallel</a:t>
            </a:r>
          </a:p>
          <a:p>
            <a:pPr lvl="2"/>
            <a:r>
              <a:rPr lang="en-US" altLang="zh-TW" b="1" dirty="0">
                <a:solidFill>
                  <a:srgbClr val="FF0000"/>
                </a:solidFill>
              </a:rPr>
              <a:t>Order does not matter</a:t>
            </a:r>
          </a:p>
          <a:p>
            <a:r>
              <a:rPr lang="en-US" altLang="zh-TW" dirty="0"/>
              <a:t>Different procedural executed in parallel</a:t>
            </a:r>
            <a:endParaRPr lang="zh-TW" altLang="en-US" dirty="0"/>
          </a:p>
          <a:p>
            <a:endParaRPr lang="zh-TW" altLang="en-US" dirty="0"/>
          </a:p>
        </p:txBody>
      </p:sp>
      <p:sp>
        <p:nvSpPr>
          <p:cNvPr id="5" name="Rectangle 6">
            <a:extLst>
              <a:ext uri="{FF2B5EF4-FFF2-40B4-BE49-F238E27FC236}">
                <a16:creationId xmlns:a16="http://schemas.microsoft.com/office/drawing/2014/main" id="{C15459B3-929F-E041-F1C7-F9F519F8F945}"/>
              </a:ext>
            </a:extLst>
          </p:cNvPr>
          <p:cNvSpPr>
            <a:spLocks noChangeArrowheads="1"/>
          </p:cNvSpPr>
          <p:nvPr/>
        </p:nvSpPr>
        <p:spPr bwMode="auto">
          <a:xfrm>
            <a:off x="609600" y="4483228"/>
            <a:ext cx="2371725" cy="1165225"/>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wire 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E = A &amp; 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Y =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X = E | Y;</a:t>
            </a:r>
          </a:p>
        </p:txBody>
      </p:sp>
      <p:sp>
        <p:nvSpPr>
          <p:cNvPr id="6" name="Rectangle 7">
            <a:extLst>
              <a:ext uri="{FF2B5EF4-FFF2-40B4-BE49-F238E27FC236}">
                <a16:creationId xmlns:a16="http://schemas.microsoft.com/office/drawing/2014/main" id="{2A2ABFB1-9B36-5F56-CFC8-E0F483466BE6}"/>
              </a:ext>
            </a:extLst>
          </p:cNvPr>
          <p:cNvSpPr>
            <a:spLocks noChangeArrowheads="1"/>
          </p:cNvSpPr>
          <p:nvPr/>
        </p:nvSpPr>
        <p:spPr bwMode="auto">
          <a:xfrm>
            <a:off x="3143672" y="4512458"/>
            <a:ext cx="3071354" cy="2270494"/>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reg</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E, X, Y;</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always @ (A or B or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begin</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E = A &amp; B;</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Y =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X = E | Y;</a:t>
            </a:r>
          </a:p>
          <a:p>
            <a:pPr marL="0" marR="0" lvl="0" indent="0" defTabSz="914400" eaLnBrk="0" fontAlgn="base" latinLnBrk="0" hangingPunct="0">
              <a:lnSpc>
                <a:spcPct val="100000"/>
              </a:lnSpc>
              <a:spcBef>
                <a:spcPct val="0"/>
              </a:spcBef>
              <a:spcAft>
                <a:spcPct val="0"/>
              </a:spcAft>
              <a:buClrTx/>
              <a:buSzTx/>
              <a:buFontTx/>
              <a:buNone/>
              <a:tabLst/>
              <a:defRPr/>
            </a:pPr>
            <a:r>
              <a:rPr lang="en-US" altLang="zh-TW" sz="1800" b="1" kern="0" dirty="0">
                <a:solidFill>
                  <a:srgbClr val="292929"/>
                </a:solidFill>
                <a:latin typeface="Courier New" panose="02070309020205020404" pitchFamily="49" charset="0"/>
              </a:rPr>
              <a:t>e</a:t>
            </a: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nd</a:t>
            </a:r>
            <a:endPar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endParaRPr>
          </a:p>
          <a:p>
            <a:pPr marL="0" marR="0" lvl="0" indent="0" defTabSz="914400" eaLnBrk="0" fontAlgn="base" latinLnBrk="0" hangingPunct="0">
              <a:lnSpc>
                <a:spcPct val="100000"/>
              </a:lnSpc>
              <a:spcBef>
                <a:spcPct val="0"/>
              </a:spcBef>
              <a:spcAft>
                <a:spcPct val="0"/>
              </a:spcAft>
              <a:buClrTx/>
              <a:buSzTx/>
              <a:buFontTx/>
              <a:buNone/>
              <a:tabLst/>
              <a:defRPr/>
            </a:pPr>
            <a:r>
              <a:rPr lang="en-US" altLang="zh-TW" sz="1800" b="1" kern="0" dirty="0" err="1">
                <a:solidFill>
                  <a:srgbClr val="292929"/>
                </a:solidFill>
                <a:latin typeface="Courier New" panose="02070309020205020404" pitchFamily="49" charset="0"/>
              </a:rPr>
              <a:t>always_com</a:t>
            </a:r>
            <a:endPar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endParaRPr>
          </a:p>
        </p:txBody>
      </p:sp>
      <p:sp>
        <p:nvSpPr>
          <p:cNvPr id="7" name="Rectangle 7">
            <a:extLst>
              <a:ext uri="{FF2B5EF4-FFF2-40B4-BE49-F238E27FC236}">
                <a16:creationId xmlns:a16="http://schemas.microsoft.com/office/drawing/2014/main" id="{3612ED84-0DC2-52A7-405D-65EE217F62B2}"/>
              </a:ext>
            </a:extLst>
          </p:cNvPr>
          <p:cNvSpPr>
            <a:spLocks noChangeArrowheads="1"/>
          </p:cNvSpPr>
          <p:nvPr/>
        </p:nvSpPr>
        <p:spPr bwMode="auto">
          <a:xfrm>
            <a:off x="7824192" y="5500702"/>
            <a:ext cx="3898503" cy="1439498"/>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reg</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a:t>
            </a:r>
            <a:r>
              <a:rPr lang="en-US" altLang="zh-TW" sz="1800" b="1" kern="0" dirty="0">
                <a:solidFill>
                  <a:srgbClr val="292929"/>
                </a:solidFill>
                <a:latin typeface="Courier New" panose="02070309020205020404" pitchFamily="49" charset="0"/>
              </a:rPr>
              <a:t>q</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always @ (</a:t>
            </a: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posedge</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a:t>
            </a:r>
            <a:r>
              <a:rPr kumimoji="0" lang="en-US" altLang="zh-TW" sz="1800" b="1" i="0" u="none" strike="noStrike" kern="0" cap="none" spc="0" normalizeH="0" baseline="0" noProof="0" dirty="0" err="1">
                <a:ln>
                  <a:noFill/>
                </a:ln>
                <a:solidFill>
                  <a:srgbClr val="292929"/>
                </a:solidFill>
                <a:effectLst/>
                <a:uLnTx/>
                <a:uFillTx/>
                <a:latin typeface="Courier New" panose="02070309020205020404" pitchFamily="49" charset="0"/>
              </a:rPr>
              <a:t>clk</a:t>
            </a: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begin</a:t>
            </a:r>
          </a:p>
          <a:p>
            <a:pPr marL="0" marR="0" lvl="0" indent="0" defTabSz="914400" eaLnBrk="0" fontAlgn="base" latinLnBrk="0" hangingPunct="0">
              <a:lnSpc>
                <a:spcPct val="100000"/>
              </a:lnSpc>
              <a:spcBef>
                <a:spcPct val="0"/>
              </a:spcBef>
              <a:spcAft>
                <a:spcPct val="0"/>
              </a:spcAft>
              <a:buClrTx/>
              <a:buSzTx/>
              <a:buFontTx/>
              <a:buNone/>
              <a:tabLst/>
              <a:defRPr/>
            </a:pPr>
            <a:r>
              <a:rPr lang="en-US" altLang="zh-TW" sz="1800" b="1" kern="0" dirty="0">
                <a:solidFill>
                  <a:srgbClr val="292929"/>
                </a:solidFill>
                <a:latin typeface="Courier New" panose="02070309020205020404" pitchFamily="49" charset="0"/>
              </a:rPr>
              <a:t>  q &lt;= d;</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  x</a:t>
            </a:r>
            <a:r>
              <a:rPr kumimoji="0" lang="en-US" altLang="zh-TW" sz="1800" b="1" i="0" u="none" strike="noStrike" kern="0" cap="none" spc="0" normalizeH="0" noProof="0" dirty="0">
                <a:ln>
                  <a:noFill/>
                </a:ln>
                <a:solidFill>
                  <a:srgbClr val="292929"/>
                </a:solidFill>
                <a:effectLst/>
                <a:uLnTx/>
                <a:uFillTx/>
                <a:latin typeface="Courier New" panose="02070309020205020404" pitchFamily="49" charset="0"/>
              </a:rPr>
              <a:t> &lt;= q;</a:t>
            </a:r>
          </a:p>
          <a:p>
            <a:pPr marL="0" marR="0" lvl="0" indent="0" defTabSz="914400" eaLnBrk="0" fontAlgn="base" latinLnBrk="0" hangingPunct="0">
              <a:lnSpc>
                <a:spcPct val="100000"/>
              </a:lnSpc>
              <a:spcBef>
                <a:spcPct val="0"/>
              </a:spcBef>
              <a:spcAft>
                <a:spcPct val="0"/>
              </a:spcAft>
              <a:buClrTx/>
              <a:buSzTx/>
              <a:buFontTx/>
              <a:buNone/>
              <a:tabLst/>
              <a:defRPr/>
            </a:pPr>
            <a:r>
              <a:rPr lang="en-US" altLang="zh-TW" sz="1800" b="1" kern="0" baseline="0" dirty="0">
                <a:solidFill>
                  <a:srgbClr val="292929"/>
                </a:solidFill>
                <a:latin typeface="Courier New" panose="02070309020205020404" pitchFamily="49" charset="0"/>
              </a:rPr>
              <a:t>end</a:t>
            </a:r>
            <a:endPar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endParaRPr>
          </a:p>
        </p:txBody>
      </p:sp>
      <p:sp>
        <p:nvSpPr>
          <p:cNvPr id="8" name="Rectangle 6">
            <a:extLst>
              <a:ext uri="{FF2B5EF4-FFF2-40B4-BE49-F238E27FC236}">
                <a16:creationId xmlns:a16="http://schemas.microsoft.com/office/drawing/2014/main" id="{6760612D-88FE-57B0-18DA-E22AC4505A19}"/>
              </a:ext>
            </a:extLst>
          </p:cNvPr>
          <p:cNvSpPr>
            <a:spLocks noChangeArrowheads="1"/>
          </p:cNvSpPr>
          <p:nvPr/>
        </p:nvSpPr>
        <p:spPr bwMode="auto">
          <a:xfrm>
            <a:off x="609600" y="5705270"/>
            <a:ext cx="2382062" cy="1162499"/>
          </a:xfrm>
          <a:prstGeom prst="rect">
            <a:avLst/>
          </a:prstGeom>
          <a:noFill/>
          <a:ln w="12700">
            <a:solidFill>
              <a:srgbClr val="292929"/>
            </a:solidFill>
            <a:miter lim="800000"/>
            <a:headEnd/>
            <a:tailEnd/>
          </a:ln>
          <a:extLst>
            <a:ext uri="{909E8E84-426E-40DD-AFC4-6F175D3DCCD1}">
              <a14:hiddenFill xmlns:a14="http://schemas.microsoft.com/office/drawing/2010/main">
                <a:solidFill>
                  <a:srgbClr val="FFFFFF"/>
                </a:solidFill>
              </a14:hiddenFill>
            </a:ext>
          </a:extLst>
        </p:spPr>
        <p:txBody>
          <a:bodyPr wrap="none" lIns="19050" tIns="26988" rIns="19050" bIns="26988" anchor="ctr">
            <a:spAutoFit/>
          </a:bodyPr>
          <a:lstStyle>
            <a:lvl1pPr>
              <a:defRPr sz="1200">
                <a:solidFill>
                  <a:srgbClr val="000000"/>
                </a:solidFill>
                <a:latin typeface="Times New Roman" panose="02020603050405020304" pitchFamily="18" charset="0"/>
              </a:defRPr>
            </a:lvl1pPr>
            <a:lvl2pPr marL="742950" indent="-285750">
              <a:defRPr sz="1200">
                <a:solidFill>
                  <a:srgbClr val="000000"/>
                </a:solidFill>
                <a:latin typeface="Times New Roman" panose="02020603050405020304" pitchFamily="18" charset="0"/>
              </a:defRPr>
            </a:lvl2pPr>
            <a:lvl3pPr marL="1143000" indent="-228600">
              <a:defRPr sz="1200">
                <a:solidFill>
                  <a:srgbClr val="000000"/>
                </a:solidFill>
                <a:latin typeface="Times New Roman" panose="02020603050405020304" pitchFamily="18" charset="0"/>
              </a:defRPr>
            </a:lvl3pPr>
            <a:lvl4pPr marL="1600200" indent="-228600">
              <a:defRPr sz="1200">
                <a:solidFill>
                  <a:srgbClr val="000000"/>
                </a:solidFill>
                <a:latin typeface="Times New Roman" panose="02020603050405020304" pitchFamily="18" charset="0"/>
              </a:defRPr>
            </a:lvl4pPr>
            <a:lvl5pPr marL="2057400" indent="-228600">
              <a:defRPr sz="1200">
                <a:solidFill>
                  <a:srgbClr val="000000"/>
                </a:solidFill>
                <a:latin typeface="Times New Roman" panose="02020603050405020304" pitchFamily="18" charset="0"/>
              </a:defRPr>
            </a:lvl5pPr>
            <a:lvl6pPr marL="2514600" indent="-228600" eaLnBrk="0" fontAlgn="base" hangingPunct="0">
              <a:spcBef>
                <a:spcPct val="0"/>
              </a:spcBef>
              <a:spcAft>
                <a:spcPct val="0"/>
              </a:spcAft>
              <a:defRPr sz="1200">
                <a:solidFill>
                  <a:srgbClr val="000000"/>
                </a:solidFill>
                <a:latin typeface="Times New Roman" panose="02020603050405020304" pitchFamily="18" charset="0"/>
              </a:defRPr>
            </a:lvl6pPr>
            <a:lvl7pPr marL="2971800" indent="-228600" eaLnBrk="0" fontAlgn="base" hangingPunct="0">
              <a:spcBef>
                <a:spcPct val="0"/>
              </a:spcBef>
              <a:spcAft>
                <a:spcPct val="0"/>
              </a:spcAft>
              <a:defRPr sz="1200">
                <a:solidFill>
                  <a:srgbClr val="000000"/>
                </a:solidFill>
                <a:latin typeface="Times New Roman" panose="02020603050405020304" pitchFamily="18" charset="0"/>
              </a:defRPr>
            </a:lvl7pPr>
            <a:lvl8pPr marL="3429000" indent="-228600" eaLnBrk="0" fontAlgn="base" hangingPunct="0">
              <a:spcBef>
                <a:spcPct val="0"/>
              </a:spcBef>
              <a:spcAft>
                <a:spcPct val="0"/>
              </a:spcAft>
              <a:defRPr sz="1200">
                <a:solidFill>
                  <a:srgbClr val="000000"/>
                </a:solidFill>
                <a:latin typeface="Times New Roman" panose="02020603050405020304" pitchFamily="18" charset="0"/>
              </a:defRPr>
            </a:lvl8pPr>
            <a:lvl9pPr marL="3886200" indent="-228600" eaLnBrk="0" fontAlgn="base" hangingPunct="0">
              <a:spcBef>
                <a:spcPct val="0"/>
              </a:spcBef>
              <a:spcAft>
                <a:spcPct val="0"/>
              </a:spcAft>
              <a:defRPr sz="1200">
                <a:solidFill>
                  <a:srgbClr val="000000"/>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wire E;</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Y = ~C;</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TW" sz="1800" b="1" i="0" u="none" strike="noStrike" kern="0" cap="none" spc="0" normalizeH="0" baseline="0" noProof="0" dirty="0">
                <a:ln>
                  <a:noFill/>
                </a:ln>
                <a:solidFill>
                  <a:srgbClr val="292929"/>
                </a:solidFill>
                <a:effectLst/>
                <a:uLnTx/>
                <a:uFillTx/>
                <a:latin typeface="Courier New" panose="02070309020205020404" pitchFamily="49" charset="0"/>
              </a:rPr>
              <a:t>assign X = E | Y;</a:t>
            </a:r>
          </a:p>
          <a:p>
            <a:pPr eaLnBrk="0" fontAlgn="base" hangingPunct="0">
              <a:spcBef>
                <a:spcPct val="0"/>
              </a:spcBef>
              <a:spcAft>
                <a:spcPct val="0"/>
              </a:spcAft>
              <a:defRPr/>
            </a:pPr>
            <a:r>
              <a:rPr lang="en-US" altLang="zh-TW" sz="1800" b="1" kern="0" dirty="0">
                <a:solidFill>
                  <a:srgbClr val="292929"/>
                </a:solidFill>
                <a:latin typeface="Courier New" panose="02070309020205020404" pitchFamily="49" charset="0"/>
              </a:rPr>
              <a:t>assign E = A &amp; B;</a:t>
            </a:r>
          </a:p>
        </p:txBody>
      </p:sp>
    </p:spTree>
    <p:extLst>
      <p:ext uri="{BB962C8B-B14F-4D97-AF65-F5344CB8AC3E}">
        <p14:creationId xmlns:p14="http://schemas.microsoft.com/office/powerpoint/2010/main" val="12327903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pc="-10" dirty="0"/>
              <a:t>Concurrent</a:t>
            </a:r>
            <a:r>
              <a:rPr lang="en-US" altLang="zh-TW" spc="-90" dirty="0"/>
              <a:t> </a:t>
            </a:r>
            <a:r>
              <a:rPr lang="en-US" altLang="zh-TW" spc="-10" dirty="0"/>
              <a:t>blocks (Optional)</a:t>
            </a:r>
            <a:endParaRPr lang="zh-TW" altLang="en-US" dirty="0"/>
          </a:p>
        </p:txBody>
      </p:sp>
      <p:sp>
        <p:nvSpPr>
          <p:cNvPr id="3" name="內容版面配置區 2"/>
          <p:cNvSpPr>
            <a:spLocks noGrp="1"/>
          </p:cNvSpPr>
          <p:nvPr>
            <p:ph idx="1"/>
          </p:nvPr>
        </p:nvSpPr>
        <p:spPr/>
        <p:txBody>
          <a:bodyPr/>
          <a:lstStyle/>
          <a:p>
            <a:pPr marL="355600" marR="819785" indent="-343535">
              <a:spcBef>
                <a:spcPts val="105"/>
              </a:spcBef>
              <a:buFont typeface="Arial"/>
              <a:buChar char="•"/>
              <a:tabLst>
                <a:tab pos="355600" algn="l"/>
                <a:tab pos="356235" algn="l"/>
              </a:tabLst>
            </a:pPr>
            <a:r>
              <a:rPr lang="en-US" altLang="zh-TW" sz="3200" spc="-10" dirty="0">
                <a:latin typeface="Calibri"/>
                <a:cs typeface="Calibri"/>
              </a:rPr>
              <a:t>Blocks </a:t>
            </a:r>
            <a:r>
              <a:rPr lang="en-US" altLang="zh-TW" sz="3200" dirty="0">
                <a:latin typeface="Calibri"/>
                <a:cs typeface="Calibri"/>
              </a:rPr>
              <a:t>of </a:t>
            </a:r>
            <a:r>
              <a:rPr lang="en-US" altLang="zh-TW" sz="3200" spc="-5" dirty="0">
                <a:latin typeface="Calibri"/>
                <a:cs typeface="Calibri"/>
              </a:rPr>
              <a:t>code with </a:t>
            </a:r>
            <a:r>
              <a:rPr lang="en-US" altLang="zh-TW" sz="3200" dirty="0">
                <a:latin typeface="Calibri"/>
                <a:cs typeface="Calibri"/>
              </a:rPr>
              <a:t>no </a:t>
            </a:r>
            <a:r>
              <a:rPr lang="en-US" altLang="zh-TW" sz="3200" spc="-5" dirty="0">
                <a:latin typeface="Calibri"/>
                <a:cs typeface="Calibri"/>
              </a:rPr>
              <a:t>well-defined </a:t>
            </a:r>
            <a:r>
              <a:rPr lang="en-US" altLang="zh-TW" sz="3200" spc="-15" dirty="0">
                <a:latin typeface="Calibri"/>
                <a:cs typeface="Calibri"/>
              </a:rPr>
              <a:t>order relative </a:t>
            </a:r>
            <a:r>
              <a:rPr lang="en-US" altLang="zh-TW" sz="3200" spc="-25" dirty="0">
                <a:latin typeface="Calibri"/>
                <a:cs typeface="Calibri"/>
              </a:rPr>
              <a:t>to </a:t>
            </a:r>
            <a:r>
              <a:rPr lang="en-US" altLang="zh-TW" sz="3200" spc="-5" dirty="0">
                <a:latin typeface="Calibri"/>
                <a:cs typeface="Calibri"/>
              </a:rPr>
              <a:t>one</a:t>
            </a:r>
            <a:r>
              <a:rPr lang="en-US" altLang="zh-TW" sz="3200" spc="35" dirty="0">
                <a:latin typeface="Calibri"/>
                <a:cs typeface="Calibri"/>
              </a:rPr>
              <a:t> </a:t>
            </a:r>
            <a:r>
              <a:rPr lang="en-US" altLang="zh-TW" sz="3200" dirty="0">
                <a:latin typeface="Calibri"/>
                <a:cs typeface="Calibri"/>
              </a:rPr>
              <a:t>another</a:t>
            </a:r>
          </a:p>
          <a:p>
            <a:pPr marL="756285" marR="5080" lvl="1" indent="-287020">
              <a:spcBef>
                <a:spcPts val="690"/>
              </a:spcBef>
              <a:buFont typeface="Arial"/>
              <a:buChar char="–"/>
              <a:tabLst>
                <a:tab pos="756920" algn="l"/>
              </a:tabLst>
            </a:pPr>
            <a:r>
              <a:rPr lang="en-US" altLang="zh-TW" sz="2800" spc="-5" dirty="0">
                <a:latin typeface="Calibri"/>
                <a:cs typeface="Calibri"/>
              </a:rPr>
              <a:t>Module </a:t>
            </a:r>
            <a:r>
              <a:rPr lang="en-US" altLang="zh-TW" sz="2800" spc="-15" dirty="0">
                <a:latin typeface="Calibri"/>
                <a:cs typeface="Calibri"/>
              </a:rPr>
              <a:t>instance </a:t>
            </a:r>
            <a:r>
              <a:rPr lang="en-US" altLang="zh-TW" sz="2800" spc="-5" dirty="0">
                <a:latin typeface="Calibri"/>
                <a:cs typeface="Calibri"/>
              </a:rPr>
              <a:t>is the </a:t>
            </a:r>
            <a:r>
              <a:rPr lang="en-US" altLang="zh-TW" sz="2800" spc="-15" dirty="0">
                <a:latin typeface="Calibri"/>
                <a:cs typeface="Calibri"/>
              </a:rPr>
              <a:t>most important concurrent  </a:t>
            </a:r>
            <a:r>
              <a:rPr lang="en-US" altLang="zh-TW" sz="2800" spc="-10" dirty="0">
                <a:latin typeface="Calibri"/>
                <a:cs typeface="Calibri"/>
              </a:rPr>
              <a:t>block</a:t>
            </a:r>
            <a:endParaRPr lang="en-US" altLang="zh-TW" sz="2800" dirty="0">
              <a:latin typeface="Calibri"/>
              <a:cs typeface="Calibri"/>
            </a:endParaRPr>
          </a:p>
          <a:p>
            <a:pPr marL="756285" marR="422909" lvl="1" indent="-287020">
              <a:spcBef>
                <a:spcPts val="675"/>
              </a:spcBef>
              <a:buFont typeface="Arial"/>
              <a:buChar char="–"/>
              <a:tabLst>
                <a:tab pos="756920" algn="l"/>
              </a:tabLst>
            </a:pPr>
            <a:r>
              <a:rPr lang="en-US" altLang="zh-TW" sz="2800" spc="-10" dirty="0">
                <a:latin typeface="Calibri"/>
                <a:cs typeface="Calibri"/>
              </a:rPr>
              <a:t>Continuous assignments, </a:t>
            </a:r>
            <a:r>
              <a:rPr lang="en-US" altLang="zh-TW" sz="2800" spc="-5" dirty="0">
                <a:latin typeface="Calibri"/>
                <a:cs typeface="Calibri"/>
              </a:rPr>
              <a:t>and </a:t>
            </a:r>
            <a:r>
              <a:rPr lang="en-US" altLang="zh-TW" sz="2800" spc="-20" dirty="0">
                <a:latin typeface="Calibri"/>
                <a:cs typeface="Calibri"/>
              </a:rPr>
              <a:t>procedural </a:t>
            </a:r>
            <a:r>
              <a:rPr lang="en-US" altLang="zh-TW" sz="2800" spc="-10" dirty="0">
                <a:latin typeface="Calibri"/>
                <a:cs typeface="Calibri"/>
              </a:rPr>
              <a:t>blocks  </a:t>
            </a:r>
            <a:r>
              <a:rPr lang="en-US" altLang="zh-TW" sz="2800" spc="-20" dirty="0">
                <a:latin typeface="Calibri"/>
                <a:cs typeface="Calibri"/>
              </a:rPr>
              <a:t>are concurrent </a:t>
            </a:r>
            <a:r>
              <a:rPr lang="en-US" altLang="zh-TW" sz="2800" spc="-5" dirty="0">
                <a:latin typeface="Calibri"/>
                <a:cs typeface="Calibri"/>
              </a:rPr>
              <a:t>within a</a:t>
            </a:r>
            <a:r>
              <a:rPr lang="en-US" altLang="zh-TW" sz="2800" spc="90" dirty="0">
                <a:latin typeface="Calibri"/>
                <a:cs typeface="Calibri"/>
              </a:rPr>
              <a:t> </a:t>
            </a:r>
            <a:r>
              <a:rPr lang="en-US" altLang="zh-TW" sz="2800" spc="-5" dirty="0">
                <a:latin typeface="Calibri"/>
                <a:cs typeface="Calibri"/>
              </a:rPr>
              <a:t>module</a:t>
            </a:r>
          </a:p>
          <a:p>
            <a:pPr marL="756285" marR="422909" lvl="1" indent="-287020">
              <a:spcBef>
                <a:spcPts val="675"/>
              </a:spcBef>
              <a:buFont typeface="Arial"/>
              <a:buChar char="–"/>
              <a:tabLst>
                <a:tab pos="756920" algn="l"/>
              </a:tabLst>
            </a:pPr>
            <a:r>
              <a:rPr lang="en-US" altLang="zh-TW" sz="2800" spc="-5" dirty="0">
                <a:solidFill>
                  <a:srgbClr val="FF0000"/>
                </a:solidFill>
                <a:latin typeface="Calibri"/>
                <a:cs typeface="Calibri"/>
              </a:rPr>
              <a:t>Note. Hardware is concurrently executed</a:t>
            </a:r>
            <a:endParaRPr lang="en-US" altLang="zh-TW" sz="3200" dirty="0">
              <a:solidFill>
                <a:srgbClr val="FF0000"/>
              </a:solidFill>
              <a:latin typeface="Calibri"/>
              <a:cs typeface="Calibri"/>
            </a:endParaRPr>
          </a:p>
          <a:p>
            <a:endParaRPr lang="zh-TW" altLang="en-US" dirty="0"/>
          </a:p>
        </p:txBody>
      </p:sp>
      <p:pic>
        <p:nvPicPr>
          <p:cNvPr id="5" name="圖片 4">
            <a:extLst>
              <a:ext uri="{FF2B5EF4-FFF2-40B4-BE49-F238E27FC236}">
                <a16:creationId xmlns:a16="http://schemas.microsoft.com/office/drawing/2014/main" id="{F9FD0112-EF2B-6E9E-FB2D-B4A1F573F529}"/>
              </a:ext>
            </a:extLst>
          </p:cNvPr>
          <p:cNvPicPr>
            <a:picLocks noChangeAspect="1"/>
          </p:cNvPicPr>
          <p:nvPr/>
        </p:nvPicPr>
        <p:blipFill>
          <a:blip r:embed="rId2"/>
          <a:stretch>
            <a:fillRect/>
          </a:stretch>
        </p:blipFill>
        <p:spPr>
          <a:xfrm>
            <a:off x="1847528" y="4293096"/>
            <a:ext cx="4465707" cy="2316681"/>
          </a:xfrm>
          <a:prstGeom prst="rect">
            <a:avLst/>
          </a:prstGeom>
        </p:spPr>
      </p:pic>
    </p:spTree>
    <p:extLst>
      <p:ext uri="{BB962C8B-B14F-4D97-AF65-F5344CB8AC3E}">
        <p14:creationId xmlns:p14="http://schemas.microsoft.com/office/powerpoint/2010/main" val="28144850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template" id="{774F2471-B825-41D9-83BB-856DA296DAC2}" vid="{E266F89B-1ED1-4737-97E1-6B66A935CCAE}"/>
    </a:ext>
  </a:extLst>
</a:theme>
</file>

<file path=ppt/theme/theme2.xml><?xml version="1.0" encoding="utf-8"?>
<a:theme xmlns:a="http://schemas.openxmlformats.org/drawingml/2006/main" name="2_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template" id="{774F2471-B825-41D9-83BB-856DA296DAC2}" vid="{E266F89B-1ED1-4737-97E1-6B66A935CCAE}"/>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33D6D95719444CA62ADC21140FC313" ma:contentTypeVersion="4" ma:contentTypeDescription="Create a new document." ma:contentTypeScope="" ma:versionID="e7865e1e347cf4175d1fe7ecd9d6f6e8">
  <xsd:schema xmlns:xsd="http://www.w3.org/2001/XMLSchema" xmlns:xs="http://www.w3.org/2001/XMLSchema" xmlns:p="http://schemas.microsoft.com/office/2006/metadata/properties" xmlns:ns3="1b8317ea-dfdc-45bb-981a-22dc8f185f85" targetNamespace="http://schemas.microsoft.com/office/2006/metadata/properties" ma:root="true" ma:fieldsID="867f1f478f0f63593f690fd4e2e77227" ns3:_="">
    <xsd:import namespace="1b8317ea-dfdc-45bb-981a-22dc8f185f85"/>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317ea-dfdc-45bb-981a-22dc8f185f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b8317ea-dfdc-45bb-981a-22dc8f185f85" xsi:nil="true"/>
  </documentManagement>
</p:properties>
</file>

<file path=customXml/itemProps1.xml><?xml version="1.0" encoding="utf-8"?>
<ds:datastoreItem xmlns:ds="http://schemas.openxmlformats.org/officeDocument/2006/customXml" ds:itemID="{658C8591-D8B1-498A-9E43-E54B72740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8317ea-dfdc-45bb-981a-22dc8f185f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1FBEF9-BC0A-4646-8774-6C5CCD4A4604}">
  <ds:schemaRefs>
    <ds:schemaRef ds:uri="http://schemas.microsoft.com/sharepoint/v3/contenttype/forms"/>
  </ds:schemaRefs>
</ds:datastoreItem>
</file>

<file path=customXml/itemProps3.xml><?xml version="1.0" encoding="utf-8"?>
<ds:datastoreItem xmlns:ds="http://schemas.openxmlformats.org/officeDocument/2006/customXml" ds:itemID="{C7EAFC60-CEB9-47C9-80FD-682BD3696E06}">
  <ds:schemaRefs>
    <ds:schemaRef ds:uri="http://schemas.microsoft.com/office/2006/documentManagement/types"/>
    <ds:schemaRef ds:uri="http://www.w3.org/XML/1998/namespace"/>
    <ds:schemaRef ds:uri="http://purl.org/dc/dcmitype/"/>
    <ds:schemaRef ds:uri="http://purl.org/dc/terms/"/>
    <ds:schemaRef ds:uri="1b8317ea-dfdc-45bb-981a-22dc8f185f85"/>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Lecture template A</Template>
  <TotalTime>14460</TotalTime>
  <Words>8575</Words>
  <Application>Microsoft Office PowerPoint</Application>
  <PresentationFormat>寬螢幕</PresentationFormat>
  <Paragraphs>1362</Paragraphs>
  <Slides>72</Slides>
  <Notes>35</Notes>
  <HiddenSlides>5</HiddenSlides>
  <MMClips>0</MMClips>
  <ScaleCrop>false</ScaleCrop>
  <HeadingPairs>
    <vt:vector size="8" baseType="variant">
      <vt:variant>
        <vt:lpstr>使用字型</vt:lpstr>
      </vt:variant>
      <vt:variant>
        <vt:i4>12</vt:i4>
      </vt:variant>
      <vt:variant>
        <vt:lpstr>佈景主題</vt:lpstr>
      </vt:variant>
      <vt:variant>
        <vt:i4>2</vt:i4>
      </vt:variant>
      <vt:variant>
        <vt:lpstr>內嵌 OLE 伺服程式</vt:lpstr>
      </vt:variant>
      <vt:variant>
        <vt:i4>1</vt:i4>
      </vt:variant>
      <vt:variant>
        <vt:lpstr>投影片標題</vt:lpstr>
      </vt:variant>
      <vt:variant>
        <vt:i4>72</vt:i4>
      </vt:variant>
    </vt:vector>
  </HeadingPairs>
  <TitlesOfParts>
    <vt:vector size="87" baseType="lpstr">
      <vt:lpstr>Arial Unicode MS</vt:lpstr>
      <vt:lpstr>Tekton</vt:lpstr>
      <vt:lpstr>微軟正黑體</vt:lpstr>
      <vt:lpstr>標楷體</vt:lpstr>
      <vt:lpstr>Arial</vt:lpstr>
      <vt:lpstr>Arial Narrow</vt:lpstr>
      <vt:lpstr>Calibri</vt:lpstr>
      <vt:lpstr>Consolas</vt:lpstr>
      <vt:lpstr>Courier New</vt:lpstr>
      <vt:lpstr>Tahoma</vt:lpstr>
      <vt:lpstr>Times New Roman</vt:lpstr>
      <vt:lpstr>Wingdings 2</vt:lpstr>
      <vt:lpstr>佈景主題1</vt:lpstr>
      <vt:lpstr>2_佈景主題1</vt:lpstr>
      <vt:lpstr>Visio</vt:lpstr>
      <vt:lpstr>Outline</vt:lpstr>
      <vt:lpstr>Behavior level modeling view from Level of abstraction </vt:lpstr>
      <vt:lpstr>Levels of Abstraction</vt:lpstr>
      <vt:lpstr>Review: Gate-level Verilog uses structural Verilog to connect primitive gates</vt:lpstr>
      <vt:lpstr>One language, Many Coding Styles</vt:lpstr>
      <vt:lpstr>One language, Many Coding Styles</vt:lpstr>
      <vt:lpstr>One language, Many Coding Styles</vt:lpstr>
      <vt:lpstr>Continuous vs. Procedural Assignment</vt:lpstr>
      <vt:lpstr>Concurrent blocks (Optional)</vt:lpstr>
      <vt:lpstr>Continuous assignment statements assign one net to another or to a literal</vt:lpstr>
      <vt:lpstr>Using continuous assignments to implement an RTL four input multiplexer</vt:lpstr>
      <vt:lpstr>Using continuous assignments to implement an RTL four input multiplexer</vt:lpstr>
      <vt:lpstr>Procedural blocks </vt:lpstr>
      <vt:lpstr>Procedural blocks</vt:lpstr>
      <vt:lpstr>Procedural assignments</vt:lpstr>
      <vt:lpstr>Always blocks have parallel inter-block and sequential intra-block semantics </vt:lpstr>
      <vt:lpstr>Sensitivity List in always</vt:lpstr>
      <vt:lpstr>Auto sensitivity list in always</vt:lpstr>
      <vt:lpstr>Always block – Event control @</vt:lpstr>
      <vt:lpstr>Always block – Event control @</vt:lpstr>
      <vt:lpstr>Procedural blocks (summary)</vt:lpstr>
      <vt:lpstr>Blocking vs. nonblocking</vt:lpstr>
      <vt:lpstr>Procedural Assignment</vt:lpstr>
      <vt:lpstr>Blocking v.s. NonBlocking</vt:lpstr>
      <vt:lpstr>Blocking vs NonBlocking</vt:lpstr>
      <vt:lpstr>PowerPoint 簡報</vt:lpstr>
      <vt:lpstr>Blocking vs. Nonblocking Assignment</vt:lpstr>
      <vt:lpstr>Six guidelines for using blocking and non-blocking assignment statments</vt:lpstr>
      <vt:lpstr>Six guidelines for using blocking and non-blocking assignment statements</vt:lpstr>
      <vt:lpstr>Continuous and procedural assignment statements are very different</vt:lpstr>
      <vt:lpstr>Continuous and procedural assignment statements are very different</vt:lpstr>
      <vt:lpstr>A completed Example</vt:lpstr>
      <vt:lpstr>Example</vt:lpstr>
      <vt:lpstr>Example</vt:lpstr>
      <vt:lpstr>Simple testbench</vt:lpstr>
      <vt:lpstr>Simple testbench (SystemVerilog Version)</vt:lpstr>
      <vt:lpstr>Simple test pattern</vt:lpstr>
      <vt:lpstr>Note: Hierarchical Reference Names</vt:lpstr>
      <vt:lpstr>For loop in Verilog design (only within procedural blocks)</vt:lpstr>
      <vt:lpstr>for Loop</vt:lpstr>
      <vt:lpstr>FOR Loop in Hardware</vt:lpstr>
      <vt:lpstr>Add 1 to 10 with for loop</vt:lpstr>
      <vt:lpstr>Add 1 to 10 with for loop</vt:lpstr>
      <vt:lpstr>Bit Reversal</vt:lpstr>
      <vt:lpstr>Improper Loop Use (1/2)</vt:lpstr>
      <vt:lpstr>Improper Loop Use (2/2)</vt:lpstr>
      <vt:lpstr>for Loop</vt:lpstr>
      <vt:lpstr>Parameterized design</vt:lpstr>
      <vt:lpstr>Generate Example (1/2): 8-bit adder</vt:lpstr>
      <vt:lpstr>Generate Example (2/2): conditional generation</vt:lpstr>
      <vt:lpstr>Generate</vt:lpstr>
      <vt:lpstr>Simulator and race conditions How simulator works for hardware execution and thus how race conditions occur</vt:lpstr>
      <vt:lpstr>Verilog Simulator</vt:lpstr>
      <vt:lpstr>Simulation of a Verilog Model</vt:lpstr>
      <vt:lpstr>The Time Wheel in Event-Based Simulation (1/2)</vt:lpstr>
      <vt:lpstr>The Time Wheel in Event-Based Simulation (2/2)</vt:lpstr>
      <vt:lpstr>Compiler Directive: `timescale (1/2)</vt:lpstr>
      <vt:lpstr>Compiler Directive: `timescale (2/2)</vt:lpstr>
      <vt:lpstr>When to Update the Output Values (LHS)</vt:lpstr>
      <vt:lpstr>Event Queue for Each Time Stamp</vt:lpstr>
      <vt:lpstr>Race Conditions</vt:lpstr>
      <vt:lpstr>Race Conditions</vt:lpstr>
      <vt:lpstr>Race Conditions</vt:lpstr>
      <vt:lpstr>Mixed Sequential &amp; Combinational Logic - Use Nonblocking Assignments</vt:lpstr>
      <vt:lpstr>Mixed Blocking &amp; Nonblocking Assignment</vt:lpstr>
      <vt:lpstr>Non-Deterministic Simulation Order</vt:lpstr>
      <vt:lpstr>Non-Deterministic Simulation Order</vt:lpstr>
      <vt:lpstr>Race Condition: Multiple Drivers</vt:lpstr>
      <vt:lpstr>PowerPoint 簡報</vt:lpstr>
      <vt:lpstr>Execution Timing Diagram</vt:lpstr>
      <vt:lpstr>Execution Timing</vt:lpstr>
      <vt:lpstr>Put Things in the Right Place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Tian Sheuan Chang</dc:creator>
  <cp:lastModifiedBy>Sheuan</cp:lastModifiedBy>
  <cp:revision>277</cp:revision>
  <dcterms:created xsi:type="dcterms:W3CDTF">2020-09-26T07:51:37Z</dcterms:created>
  <dcterms:modified xsi:type="dcterms:W3CDTF">2024-02-16T09:54:31Z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0x0101000733D6D95719444CA62ADC21140FC313</vt:lpwstr>
  </property>
</Properties>
</file>