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6" r:id="rId3"/>
    <p:sldMasterId id="2147483698" r:id="rId4"/>
  </p:sldMasterIdLst>
  <p:notesMasterIdLst>
    <p:notesMasterId r:id="rId79"/>
  </p:notesMasterIdLst>
  <p:sldIdLst>
    <p:sldId id="1681" r:id="rId5"/>
    <p:sldId id="477" r:id="rId6"/>
    <p:sldId id="286" r:id="rId7"/>
    <p:sldId id="478" r:id="rId8"/>
    <p:sldId id="479" r:id="rId9"/>
    <p:sldId id="480" r:id="rId10"/>
    <p:sldId id="481" r:id="rId11"/>
    <p:sldId id="482" r:id="rId12"/>
    <p:sldId id="483" r:id="rId13"/>
    <p:sldId id="484" r:id="rId14"/>
    <p:sldId id="485" r:id="rId15"/>
    <p:sldId id="486" r:id="rId16"/>
    <p:sldId id="487" r:id="rId17"/>
    <p:sldId id="488" r:id="rId18"/>
    <p:sldId id="489" r:id="rId19"/>
    <p:sldId id="490" r:id="rId20"/>
    <p:sldId id="491" r:id="rId21"/>
    <p:sldId id="492" r:id="rId22"/>
    <p:sldId id="493" r:id="rId23"/>
    <p:sldId id="495" r:id="rId24"/>
    <p:sldId id="668" r:id="rId25"/>
    <p:sldId id="669" r:id="rId26"/>
    <p:sldId id="670" r:id="rId27"/>
    <p:sldId id="671" r:id="rId28"/>
    <p:sldId id="1682" r:id="rId29"/>
    <p:sldId id="498" r:id="rId30"/>
    <p:sldId id="519" r:id="rId31"/>
    <p:sldId id="516" r:id="rId32"/>
    <p:sldId id="501" r:id="rId33"/>
    <p:sldId id="503" r:id="rId34"/>
    <p:sldId id="517" r:id="rId35"/>
    <p:sldId id="518" r:id="rId36"/>
    <p:sldId id="774" r:id="rId37"/>
    <p:sldId id="775" r:id="rId38"/>
    <p:sldId id="776" r:id="rId39"/>
    <p:sldId id="607" r:id="rId40"/>
    <p:sldId id="608" r:id="rId41"/>
    <p:sldId id="610" r:id="rId42"/>
    <p:sldId id="611" r:id="rId43"/>
    <p:sldId id="612" r:id="rId44"/>
    <p:sldId id="508" r:id="rId45"/>
    <p:sldId id="509" r:id="rId46"/>
    <p:sldId id="650" r:id="rId47"/>
    <p:sldId id="651" r:id="rId48"/>
    <p:sldId id="684" r:id="rId49"/>
    <p:sldId id="520" r:id="rId50"/>
    <p:sldId id="521" r:id="rId51"/>
    <p:sldId id="765" r:id="rId52"/>
    <p:sldId id="287" r:id="rId53"/>
    <p:sldId id="934" r:id="rId54"/>
    <p:sldId id="1032" r:id="rId55"/>
    <p:sldId id="1617" r:id="rId56"/>
    <p:sldId id="1684" r:id="rId57"/>
    <p:sldId id="1685" r:id="rId58"/>
    <p:sldId id="1686" r:id="rId59"/>
    <p:sldId id="1680" r:id="rId60"/>
    <p:sldId id="357" r:id="rId61"/>
    <p:sldId id="1323" r:id="rId62"/>
    <p:sldId id="1320" r:id="rId63"/>
    <p:sldId id="1321" r:id="rId64"/>
    <p:sldId id="1326" r:id="rId65"/>
    <p:sldId id="1327" r:id="rId66"/>
    <p:sldId id="1679" r:id="rId67"/>
    <p:sldId id="313" r:id="rId68"/>
    <p:sldId id="314" r:id="rId69"/>
    <p:sldId id="1590" r:id="rId70"/>
    <p:sldId id="631" r:id="rId71"/>
    <p:sldId id="511" r:id="rId72"/>
    <p:sldId id="510" r:id="rId73"/>
    <p:sldId id="602" r:id="rId74"/>
    <p:sldId id="680" r:id="rId75"/>
    <p:sldId id="294" r:id="rId76"/>
    <p:sldId id="291" r:id="rId77"/>
    <p:sldId id="1683" r:id="rId7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ystem Verilog" id="{AD1FE948-77DA-40D1-B7E2-4CD51DE8EEBA}">
          <p14:sldIdLst>
            <p14:sldId id="1681"/>
            <p14:sldId id="477"/>
            <p14:sldId id="286"/>
            <p14:sldId id="478"/>
            <p14:sldId id="479"/>
            <p14:sldId id="480"/>
            <p14:sldId id="481"/>
            <p14:sldId id="482"/>
            <p14:sldId id="483"/>
            <p14:sldId id="484"/>
            <p14:sldId id="485"/>
            <p14:sldId id="486"/>
            <p14:sldId id="487"/>
            <p14:sldId id="488"/>
            <p14:sldId id="489"/>
            <p14:sldId id="490"/>
            <p14:sldId id="491"/>
            <p14:sldId id="492"/>
            <p14:sldId id="493"/>
            <p14:sldId id="495"/>
            <p14:sldId id="668"/>
            <p14:sldId id="669"/>
            <p14:sldId id="670"/>
            <p14:sldId id="671"/>
            <p14:sldId id="1682"/>
          </p14:sldIdLst>
        </p14:section>
        <p14:section name="Gotcha" id="{5E565520-EAD8-40BB-8575-1A239F209543}">
          <p14:sldIdLst>
            <p14:sldId id="498"/>
            <p14:sldId id="519"/>
            <p14:sldId id="516"/>
            <p14:sldId id="501"/>
            <p14:sldId id="503"/>
            <p14:sldId id="517"/>
            <p14:sldId id="518"/>
            <p14:sldId id="774"/>
            <p14:sldId id="775"/>
            <p14:sldId id="776"/>
            <p14:sldId id="607"/>
            <p14:sldId id="608"/>
            <p14:sldId id="610"/>
            <p14:sldId id="611"/>
            <p14:sldId id="612"/>
            <p14:sldId id="508"/>
            <p14:sldId id="509"/>
            <p14:sldId id="650"/>
            <p14:sldId id="651"/>
            <p14:sldId id="684"/>
            <p14:sldId id="520"/>
            <p14:sldId id="521"/>
          </p14:sldIdLst>
        </p14:section>
        <p14:section name="Coding style for synthesis" id="{FDD0C6F9-D9D1-4A93-B0FA-5230C169FE24}">
          <p14:sldIdLst>
            <p14:sldId id="765"/>
            <p14:sldId id="287"/>
            <p14:sldId id="934"/>
            <p14:sldId id="1032"/>
            <p14:sldId id="1617"/>
            <p14:sldId id="1684"/>
            <p14:sldId id="1685"/>
            <p14:sldId id="1686"/>
            <p14:sldId id="1680"/>
            <p14:sldId id="357"/>
            <p14:sldId id="1323"/>
            <p14:sldId id="1320"/>
            <p14:sldId id="1321"/>
            <p14:sldId id="1326"/>
            <p14:sldId id="1327"/>
            <p14:sldId id="1679"/>
            <p14:sldId id="313"/>
            <p14:sldId id="314"/>
            <p14:sldId id="1590"/>
          </p14:sldIdLst>
        </p14:section>
        <p14:section name="ending" id="{5A0927A4-854A-47B5-B096-D2F32D717319}">
          <p14:sldIdLst>
            <p14:sldId id="631"/>
            <p14:sldId id="511"/>
            <p14:sldId id="510"/>
            <p14:sldId id="602"/>
            <p14:sldId id="680"/>
            <p14:sldId id="294"/>
            <p14:sldId id="291"/>
            <p14:sldId id="168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973" autoAdjust="0"/>
    <p:restoredTop sz="85523" autoAdjust="0"/>
  </p:normalViewPr>
  <p:slideViewPr>
    <p:cSldViewPr>
      <p:cViewPr varScale="1">
        <p:scale>
          <a:sx n="100" d="100"/>
          <a:sy n="100" d="100"/>
        </p:scale>
        <p:origin x="822" y="72"/>
      </p:cViewPr>
      <p:guideLst>
        <p:guide orient="horz" pos="2160"/>
        <p:guide pos="384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D5CB37-7836-4836-AF2A-A8CD648A3996}" type="datetimeFigureOut">
              <a:rPr lang="zh-TW" altLang="en-US" smtClean="0"/>
              <a:t>2024/2/16</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91393B-4809-4716-9DD1-58F8F1490811}" type="slidenum">
              <a:rPr lang="zh-TW" altLang="en-US" smtClean="0"/>
              <a:t>‹#›</a:t>
            </a:fld>
            <a:endParaRPr lang="zh-TW" altLang="en-US"/>
          </a:p>
        </p:txBody>
      </p:sp>
    </p:spTree>
    <p:extLst>
      <p:ext uri="{BB962C8B-B14F-4D97-AF65-F5344CB8AC3E}">
        <p14:creationId xmlns:p14="http://schemas.microsoft.com/office/powerpoint/2010/main" val="2386002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cnblogs.com/oomusou/archive/2008/06/17/c_verilog_mental_thinking.html"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200" b="0" i="0" u="none" strike="noStrike" baseline="0" dirty="0">
                <a:latin typeface="Calibri" panose="020F0502020204030204" pitchFamily="34" charset="0"/>
              </a:rPr>
              <a:t>Here is a list of lecture objectives. They are provided for you to reflect on</a:t>
            </a:r>
          </a:p>
          <a:p>
            <a:pPr algn="l"/>
            <a:r>
              <a:rPr lang="en-US" altLang="zh-TW" sz="1200" b="0" i="0" u="none" strike="noStrike" baseline="0" dirty="0">
                <a:latin typeface="Calibri" panose="020F0502020204030204" pitchFamily="34" charset="0"/>
              </a:rPr>
              <a:t>what you are supposed to learn, rather than an introduction to this lecture.</a:t>
            </a:r>
          </a:p>
          <a:p>
            <a:pPr algn="l"/>
            <a:r>
              <a:rPr lang="en-US" altLang="zh-TW" sz="1200" b="0" i="0" u="none" strike="noStrike" baseline="0" dirty="0">
                <a:latin typeface="Calibri" panose="020F0502020204030204" pitchFamily="34" charset="0"/>
              </a:rPr>
              <a:t>I want, by the end of this lecture, to give you some idea about the basic</a:t>
            </a:r>
          </a:p>
          <a:p>
            <a:pPr algn="l"/>
            <a:r>
              <a:rPr lang="en-US" altLang="zh-TW" sz="1200" b="1" i="0" u="none" strike="noStrike" baseline="0" dirty="0">
                <a:latin typeface="Calibri-Bold"/>
              </a:rPr>
              <a:t>structure </a:t>
            </a:r>
            <a:r>
              <a:rPr lang="en-US" altLang="zh-TW" sz="1200" b="0" i="0" u="none" strike="noStrike" baseline="0" dirty="0">
                <a:latin typeface="Calibri" panose="020F0502020204030204" pitchFamily="34" charset="0"/>
              </a:rPr>
              <a:t>and </a:t>
            </a:r>
            <a:r>
              <a:rPr lang="en-US" altLang="zh-TW" sz="1200" b="1" i="0" u="none" strike="noStrike" baseline="0" dirty="0">
                <a:latin typeface="Calibri-Bold"/>
              </a:rPr>
              <a:t>syntax </a:t>
            </a:r>
            <a:r>
              <a:rPr lang="en-US" altLang="zh-TW" sz="1200" b="0" i="0" u="none" strike="noStrike" baseline="0" dirty="0">
                <a:latin typeface="Calibri" panose="020F0502020204030204" pitchFamily="34" charset="0"/>
              </a:rPr>
              <a:t>of Verilog. I want to convince you that schematic</a:t>
            </a:r>
          </a:p>
          <a:p>
            <a:pPr algn="l"/>
            <a:r>
              <a:rPr lang="en-US" altLang="zh-TW" sz="1200" b="0" i="0" u="none" strike="noStrike" baseline="0" dirty="0">
                <a:latin typeface="Calibri" panose="020F0502020204030204" pitchFamily="34" charset="0"/>
              </a:rPr>
              <a:t>capture is NOT a good way to design digital circuits. Finally, I want you to</a:t>
            </a:r>
          </a:p>
          <a:p>
            <a:pPr algn="l"/>
            <a:r>
              <a:rPr lang="en-US" altLang="zh-TW" sz="1200" b="0" i="0" u="none" strike="noStrike" baseline="0" dirty="0">
                <a:latin typeface="Calibri" panose="020F0502020204030204" pitchFamily="34" charset="0"/>
              </a:rPr>
              <a:t>appreciate how to use Verilog to specify a piece of hardware at </a:t>
            </a:r>
            <a:r>
              <a:rPr lang="en-US" altLang="zh-TW" sz="1200" b="1" i="0" u="none" strike="noStrike" baseline="0" dirty="0">
                <a:latin typeface="Calibri-Bold"/>
              </a:rPr>
              <a:t>different</a:t>
            </a:r>
          </a:p>
          <a:p>
            <a:pPr algn="l"/>
            <a:r>
              <a:rPr lang="en-US" altLang="zh-TW" sz="1200" b="1" i="0" u="none" strike="noStrike" baseline="0" dirty="0">
                <a:latin typeface="Calibri-Bold"/>
              </a:rPr>
              <a:t>levels of abstraction</a:t>
            </a:r>
            <a:r>
              <a:rPr lang="en-US" altLang="zh-TW" sz="1200" b="0" i="0" u="none" strike="noStrike" baseline="0" dirty="0">
                <a:latin typeface="Calibri" panose="020F0502020204030204" pitchFamily="34" charset="0"/>
              </a:rPr>
              <a: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05451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208746-0492-4F2D-B4F3-B711E05ED954}" type="slidenum">
              <a:rPr lang="en-US" altLang="zh-TW"/>
              <a:pPr/>
              <a:t>10</a:t>
            </a:fld>
            <a:endParaRPr lang="en-US" altLang="zh-TW"/>
          </a:p>
        </p:txBody>
      </p:sp>
      <p:sp>
        <p:nvSpPr>
          <p:cNvPr id="548866" name="Rectangle 2"/>
          <p:cNvSpPr>
            <a:spLocks noGrp="1" noRot="1" noChangeAspect="1" noChangeArrowheads="1" noTextEdit="1"/>
          </p:cNvSpPr>
          <p:nvPr>
            <p:ph type="sldImg"/>
          </p:nvPr>
        </p:nvSpPr>
        <p:spPr>
          <a:ln/>
        </p:spPr>
      </p:sp>
      <p:sp>
        <p:nvSpPr>
          <p:cNvPr id="548867"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85939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616470-6D29-4F67-98C5-0DB28F0969A2}" type="slidenum">
              <a:rPr lang="en-US" altLang="zh-TW"/>
              <a:pPr/>
              <a:t>11</a:t>
            </a:fld>
            <a:endParaRPr lang="en-US" altLang="zh-TW"/>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6894411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FEE25-DD50-4950-80B2-62B50FE44A59}" type="slidenum">
              <a:rPr lang="en-US" altLang="zh-TW"/>
              <a:pPr/>
              <a:t>12</a:t>
            </a:fld>
            <a:endParaRPr lang="en-US" altLang="zh-TW"/>
          </a:p>
        </p:txBody>
      </p:sp>
      <p:sp>
        <p:nvSpPr>
          <p:cNvPr id="550914" name="Rectangle 2"/>
          <p:cNvSpPr>
            <a:spLocks noGrp="1" noRot="1" noChangeAspect="1" noChangeArrowheads="1" noTextEdit="1"/>
          </p:cNvSpPr>
          <p:nvPr>
            <p:ph type="sldImg"/>
          </p:nvPr>
        </p:nvSpPr>
        <p:spPr>
          <a:ln/>
        </p:spPr>
      </p:sp>
      <p:sp>
        <p:nvSpPr>
          <p:cNvPr id="55091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38649804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4FB05-08B6-4E63-9245-FB7DDAA415A0}" type="slidenum">
              <a:rPr lang="en-US" altLang="zh-TW"/>
              <a:pPr/>
              <a:t>13</a:t>
            </a:fld>
            <a:endParaRPr lang="en-US" altLang="zh-TW"/>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10665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067C0-0236-4B13-A76A-7CA1BB01DD28}" type="slidenum">
              <a:rPr lang="en-US" altLang="zh-TW"/>
              <a:pPr/>
              <a:t>14</a:t>
            </a:fld>
            <a:endParaRPr lang="en-US" altLang="zh-TW"/>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r>
              <a:rPr lang="zh-TW" altLang="en-US" b="0" i="0" dirty="0">
                <a:solidFill>
                  <a:srgbClr val="E8EAED"/>
                </a:solidFill>
                <a:effectLst/>
                <a:latin typeface="arial" panose="020B0604020202020204" pitchFamily="34" charset="0"/>
              </a:rPr>
              <a:t>列舉</a:t>
            </a:r>
            <a:endParaRPr lang="zh-TW" altLang="zh-TW" dirty="0"/>
          </a:p>
        </p:txBody>
      </p:sp>
    </p:spTree>
    <p:extLst>
      <p:ext uri="{BB962C8B-B14F-4D97-AF65-F5344CB8AC3E}">
        <p14:creationId xmlns:p14="http://schemas.microsoft.com/office/powerpoint/2010/main" val="3448768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EB684B-63E3-4E2A-B0A8-8E4A1DF03D29}" type="slidenum">
              <a:rPr lang="en-US" altLang="zh-TW"/>
              <a:pPr/>
              <a:t>15</a:t>
            </a:fld>
            <a:endParaRPr lang="en-US" altLang="zh-TW"/>
          </a:p>
        </p:txBody>
      </p:sp>
      <p:sp>
        <p:nvSpPr>
          <p:cNvPr id="590850" name="Rectangle 2"/>
          <p:cNvSpPr>
            <a:spLocks noGrp="1" noRot="1" noChangeAspect="1" noChangeArrowheads="1" noTextEdit="1"/>
          </p:cNvSpPr>
          <p:nvPr>
            <p:ph type="sldImg"/>
          </p:nvPr>
        </p:nvSpPr>
        <p:spPr>
          <a:ln/>
        </p:spPr>
      </p:sp>
      <p:sp>
        <p:nvSpPr>
          <p:cNvPr id="590851"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59399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60977-E18D-49A5-8E2A-5E5499F6F656}" type="slidenum">
              <a:rPr lang="en-US" altLang="zh-TW"/>
              <a:pPr/>
              <a:t>16</a:t>
            </a:fld>
            <a:endParaRPr lang="en-US" altLang="zh-TW"/>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r>
              <a:rPr lang="en-US" altLang="zh-TW" dirty="0"/>
              <a:t>Port </a:t>
            </a:r>
            <a:r>
              <a:rPr lang="zh-TW" altLang="en-US" dirty="0"/>
              <a:t>名稱與接線名稱相同</a:t>
            </a:r>
            <a:endParaRPr lang="en-US" altLang="zh-TW" dirty="0"/>
          </a:p>
          <a:p>
            <a:r>
              <a:rPr lang="zh-TW" altLang="en-US" dirty="0"/>
              <a:t>寫</a:t>
            </a:r>
            <a:r>
              <a:rPr lang="en-US" altLang="zh-TW" dirty="0"/>
              <a:t>port</a:t>
            </a:r>
            <a:r>
              <a:rPr lang="zh-TW" altLang="en-US" dirty="0"/>
              <a:t>名稱就可以</a:t>
            </a:r>
          </a:p>
          <a:p>
            <a:endParaRPr lang="zh-TW" altLang="zh-TW" dirty="0"/>
          </a:p>
        </p:txBody>
      </p:sp>
    </p:spTree>
    <p:extLst>
      <p:ext uri="{BB962C8B-B14F-4D97-AF65-F5344CB8AC3E}">
        <p14:creationId xmlns:p14="http://schemas.microsoft.com/office/powerpoint/2010/main" val="18577816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25673A-9813-4336-80CF-FF5CD4EDEC93}" type="slidenum">
              <a:rPr lang="en-US" altLang="zh-TW"/>
              <a:pPr/>
              <a:t>17</a:t>
            </a:fld>
            <a:endParaRPr lang="en-US" altLang="zh-TW"/>
          </a:p>
        </p:txBody>
      </p:sp>
      <p:sp>
        <p:nvSpPr>
          <p:cNvPr id="578562" name="Rectangle 2"/>
          <p:cNvSpPr>
            <a:spLocks noGrp="1" noRot="1" noChangeAspect="1" noChangeArrowheads="1" noTextEdit="1"/>
          </p:cNvSpPr>
          <p:nvPr>
            <p:ph type="sldImg"/>
          </p:nvPr>
        </p:nvSpPr>
        <p:spPr>
          <a:ln/>
        </p:spPr>
      </p:sp>
      <p:sp>
        <p:nvSpPr>
          <p:cNvPr id="578563" name="Rectangle 3"/>
          <p:cNvSpPr>
            <a:spLocks noGrp="1" noChangeArrowheads="1"/>
          </p:cNvSpPr>
          <p:nvPr>
            <p:ph type="body" idx="1"/>
          </p:nvPr>
        </p:nvSpPr>
        <p:spPr/>
        <p:txBody>
          <a:bodyPr/>
          <a:lstStyle/>
          <a:p>
            <a:r>
              <a:rPr lang="en-US" altLang="zh-TW" dirty="0"/>
              <a:t>Port </a:t>
            </a:r>
            <a:r>
              <a:rPr lang="zh-TW" altLang="en-US" dirty="0"/>
              <a:t>名稱與接線名稱相同</a:t>
            </a:r>
            <a:endParaRPr lang="en-US" altLang="zh-TW" dirty="0"/>
          </a:p>
          <a:p>
            <a:r>
              <a:rPr lang="zh-TW" altLang="en-US" dirty="0"/>
              <a:t>用 </a:t>
            </a:r>
            <a:r>
              <a:rPr lang="en-US" altLang="zh-TW" dirty="0"/>
              <a:t>.* </a:t>
            </a:r>
            <a:r>
              <a:rPr lang="zh-TW" altLang="en-US" dirty="0"/>
              <a:t>代替</a:t>
            </a:r>
            <a:endParaRPr lang="en-US" altLang="zh-TW" dirty="0"/>
          </a:p>
          <a:p>
            <a:r>
              <a:rPr lang="zh-TW" altLang="en-US" dirty="0"/>
              <a:t>不同的才寫</a:t>
            </a:r>
          </a:p>
          <a:p>
            <a:endParaRPr lang="zh-TW" altLang="zh-TW" dirty="0"/>
          </a:p>
        </p:txBody>
      </p:sp>
    </p:spTree>
    <p:extLst>
      <p:ext uri="{BB962C8B-B14F-4D97-AF65-F5344CB8AC3E}">
        <p14:creationId xmlns:p14="http://schemas.microsoft.com/office/powerpoint/2010/main" val="29738526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E75BF6-7554-492E-9E19-512AA7A5A1EF}" type="slidenum">
              <a:rPr lang="en-US" altLang="zh-TW"/>
              <a:pPr/>
              <a:t>18</a:t>
            </a:fld>
            <a:endParaRPr lang="en-US" altLang="zh-TW"/>
          </a:p>
        </p:txBody>
      </p:sp>
      <p:sp>
        <p:nvSpPr>
          <p:cNvPr id="591874" name="Rectangle 2"/>
          <p:cNvSpPr>
            <a:spLocks noGrp="1" noRot="1" noChangeAspect="1" noChangeArrowheads="1" noTextEdit="1"/>
          </p:cNvSpPr>
          <p:nvPr>
            <p:ph type="sldImg"/>
          </p:nvPr>
        </p:nvSpPr>
        <p:spPr>
          <a:ln/>
        </p:spPr>
      </p:sp>
      <p:sp>
        <p:nvSpPr>
          <p:cNvPr id="591875" name="Rectangle 3"/>
          <p:cNvSpPr>
            <a:spLocks noGrp="1" noChangeArrowheads="1"/>
          </p:cNvSpPr>
          <p:nvPr>
            <p:ph type="body" idx="1"/>
          </p:nvPr>
        </p:nvSpPr>
        <p:spPr/>
        <p:txBody>
          <a:bodyPr/>
          <a:lstStyle/>
          <a:p>
            <a:r>
              <a:rPr lang="zh-TW" altLang="en-US" dirty="0"/>
              <a:t>大小不同</a:t>
            </a:r>
            <a:endParaRPr lang="en-US" altLang="zh-TW" dirty="0"/>
          </a:p>
          <a:p>
            <a:r>
              <a:rPr lang="zh-TW" altLang="en-US" dirty="0"/>
              <a:t>名字不同</a:t>
            </a:r>
            <a:endParaRPr lang="en-US" altLang="zh-TW" dirty="0"/>
          </a:p>
          <a:p>
            <a:r>
              <a:rPr lang="zh-TW" altLang="en-US" dirty="0"/>
              <a:t>空接</a:t>
            </a:r>
          </a:p>
          <a:p>
            <a:endParaRPr lang="zh-TW" altLang="zh-TW" dirty="0"/>
          </a:p>
        </p:txBody>
      </p:sp>
    </p:spTree>
    <p:extLst>
      <p:ext uri="{BB962C8B-B14F-4D97-AF65-F5344CB8AC3E}">
        <p14:creationId xmlns:p14="http://schemas.microsoft.com/office/powerpoint/2010/main" val="943642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B428F-C690-4F93-92C0-06C6C724D6EC}" type="slidenum">
              <a:rPr lang="en-US" altLang="zh-TW"/>
              <a:pPr/>
              <a:t>19</a:t>
            </a:fld>
            <a:endParaRPr lang="en-US" altLang="zh-TW"/>
          </a:p>
        </p:txBody>
      </p:sp>
      <p:sp>
        <p:nvSpPr>
          <p:cNvPr id="592898" name="Rectangle 2"/>
          <p:cNvSpPr>
            <a:spLocks noGrp="1" noRot="1" noChangeAspect="1" noChangeArrowheads="1" noTextEdit="1"/>
          </p:cNvSpPr>
          <p:nvPr>
            <p:ph type="sldImg"/>
          </p:nvPr>
        </p:nvSpPr>
        <p:spPr>
          <a:ln/>
        </p:spPr>
      </p:sp>
      <p:sp>
        <p:nvSpPr>
          <p:cNvPr id="592899"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149873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2</a:t>
            </a:fld>
            <a:endParaRPr lang="zh-TW" altLang="en-US"/>
          </a:p>
        </p:txBody>
      </p:sp>
    </p:spTree>
    <p:extLst>
      <p:ext uri="{BB962C8B-B14F-4D97-AF65-F5344CB8AC3E}">
        <p14:creationId xmlns:p14="http://schemas.microsoft.com/office/powerpoint/2010/main" val="12819606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CAF67A-B020-4C60-83CF-9FC317F29D70}" type="slidenum">
              <a:rPr lang="en-US" altLang="zh-TW"/>
              <a:pPr/>
              <a:t>20</a:t>
            </a:fld>
            <a:endParaRPr lang="en-US" altLang="zh-TW"/>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21945391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6074AE-CD18-4ED4-8E7A-429C262B2F1D}" type="slidenum">
              <a:rPr lang="en-US" altLang="zh-TW"/>
              <a:pPr/>
              <a:t>21</a:t>
            </a:fld>
            <a:endParaRPr lang="en-US" altLang="zh-TW"/>
          </a:p>
        </p:txBody>
      </p:sp>
      <p:sp>
        <p:nvSpPr>
          <p:cNvPr id="595970" name="Rectangle 2"/>
          <p:cNvSpPr>
            <a:spLocks noGrp="1" noRot="1" noChangeAspect="1" noChangeArrowheads="1" noTextEdit="1"/>
          </p:cNvSpPr>
          <p:nvPr>
            <p:ph type="sldImg"/>
          </p:nvPr>
        </p:nvSpPr>
        <p:spPr>
          <a:ln/>
        </p:spPr>
      </p:sp>
      <p:sp>
        <p:nvSpPr>
          <p:cNvPr id="595971"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476489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CC98D4-1C23-4F45-AC8A-EFBA8634A615}" type="slidenum">
              <a:rPr lang="en-US" altLang="zh-TW"/>
              <a:pPr/>
              <a:t>22</a:t>
            </a:fld>
            <a:endParaRPr lang="en-US" altLang="zh-TW"/>
          </a:p>
        </p:txBody>
      </p:sp>
      <p:sp>
        <p:nvSpPr>
          <p:cNvPr id="596994" name="Rectangle 2"/>
          <p:cNvSpPr>
            <a:spLocks noGrp="1" noRot="1" noChangeAspect="1" noChangeArrowheads="1" noTextEdit="1"/>
          </p:cNvSpPr>
          <p:nvPr>
            <p:ph type="sldImg"/>
          </p:nvPr>
        </p:nvSpPr>
        <p:spPr>
          <a:ln/>
        </p:spPr>
      </p:sp>
      <p:sp>
        <p:nvSpPr>
          <p:cNvPr id="59699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27316998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FFBC8C6-13DF-4CD1-8D50-98FC47EFC73F}" type="slidenum">
              <a:rPr lang="en-US" altLang="zh-TW"/>
              <a:pPr/>
              <a:t>23</a:t>
            </a:fld>
            <a:endParaRPr lang="en-US" altLang="zh-TW"/>
          </a:p>
        </p:txBody>
      </p:sp>
      <p:sp>
        <p:nvSpPr>
          <p:cNvPr id="601090" name="Rectangle 2"/>
          <p:cNvSpPr>
            <a:spLocks noGrp="1" noRot="1" noChangeAspect="1" noChangeArrowheads="1" noTextEdit="1"/>
          </p:cNvSpPr>
          <p:nvPr>
            <p:ph type="sldImg"/>
          </p:nvPr>
        </p:nvSpPr>
        <p:spPr>
          <a:xfrm>
            <a:off x="139700" y="768350"/>
            <a:ext cx="6819900" cy="3836988"/>
          </a:xfrm>
          <a:ln/>
        </p:spPr>
      </p:sp>
      <p:sp>
        <p:nvSpPr>
          <p:cNvPr id="601091" name="Rectangle 3"/>
          <p:cNvSpPr>
            <a:spLocks noGrp="1" noChangeArrowheads="1"/>
          </p:cNvSpPr>
          <p:nvPr>
            <p:ph type="body" idx="1"/>
          </p:nvPr>
        </p:nvSpPr>
        <p:spPr>
          <a:xfrm>
            <a:off x="709613" y="4860925"/>
            <a:ext cx="5680075" cy="4605338"/>
          </a:xfrm>
        </p:spPr>
        <p:txBody>
          <a:bodyPr/>
          <a:lstStyle/>
          <a:p>
            <a:endParaRPr lang="zh-TW" altLang="zh-TW"/>
          </a:p>
        </p:txBody>
      </p:sp>
    </p:spTree>
    <p:extLst>
      <p:ext uri="{BB962C8B-B14F-4D97-AF65-F5344CB8AC3E}">
        <p14:creationId xmlns:p14="http://schemas.microsoft.com/office/powerpoint/2010/main" val="25328724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8D0F6-D33F-4BCF-BEBC-FFD7F9844A40}" type="slidenum">
              <a:rPr lang="en-US" altLang="zh-TW"/>
              <a:pPr/>
              <a:t>24</a:t>
            </a:fld>
            <a:endParaRPr lang="en-US" altLang="zh-TW"/>
          </a:p>
        </p:txBody>
      </p:sp>
      <p:sp>
        <p:nvSpPr>
          <p:cNvPr id="603138" name="Rectangle 2"/>
          <p:cNvSpPr>
            <a:spLocks noGrp="1" noRot="1" noChangeAspect="1" noChangeArrowheads="1" noTextEdit="1"/>
          </p:cNvSpPr>
          <p:nvPr>
            <p:ph type="sldImg"/>
          </p:nvPr>
        </p:nvSpPr>
        <p:spPr>
          <a:xfrm>
            <a:off x="139700" y="768350"/>
            <a:ext cx="6819900" cy="3836988"/>
          </a:xfrm>
          <a:ln/>
        </p:spPr>
      </p:sp>
      <p:sp>
        <p:nvSpPr>
          <p:cNvPr id="603139" name="Rectangle 3"/>
          <p:cNvSpPr>
            <a:spLocks noGrp="1" noChangeArrowheads="1"/>
          </p:cNvSpPr>
          <p:nvPr>
            <p:ph type="body" idx="1"/>
          </p:nvPr>
        </p:nvSpPr>
        <p:spPr>
          <a:xfrm>
            <a:off x="709613" y="4860925"/>
            <a:ext cx="5680075" cy="4605338"/>
          </a:xfrm>
        </p:spPr>
        <p:txBody>
          <a:bodyPr/>
          <a:lstStyle/>
          <a:p>
            <a:endParaRPr lang="zh-TW" altLang="zh-TW"/>
          </a:p>
        </p:txBody>
      </p:sp>
    </p:spTree>
    <p:extLst>
      <p:ext uri="{BB962C8B-B14F-4D97-AF65-F5344CB8AC3E}">
        <p14:creationId xmlns:p14="http://schemas.microsoft.com/office/powerpoint/2010/main" val="39654201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algn="l"/>
            <a:r>
              <a:rPr lang="en-US" altLang="zh-TW" sz="1200" b="0" i="0" u="none" strike="noStrike" baseline="0" dirty="0">
                <a:latin typeface="Calibri" panose="020F0502020204030204" pitchFamily="34" charset="0"/>
              </a:rPr>
              <a:t>Here is a list of lecture objectives. They are provided for you to reflect on</a:t>
            </a:r>
          </a:p>
          <a:p>
            <a:pPr algn="l"/>
            <a:r>
              <a:rPr lang="en-US" altLang="zh-TW" sz="1200" b="0" i="0" u="none" strike="noStrike" baseline="0" dirty="0">
                <a:latin typeface="Calibri" panose="020F0502020204030204" pitchFamily="34" charset="0"/>
              </a:rPr>
              <a:t>what you are supposed to learn, rather than an introduction to this lecture.</a:t>
            </a:r>
          </a:p>
          <a:p>
            <a:pPr algn="l"/>
            <a:r>
              <a:rPr lang="en-US" altLang="zh-TW" sz="1200" b="0" i="0" u="none" strike="noStrike" baseline="0" dirty="0">
                <a:latin typeface="Calibri" panose="020F0502020204030204" pitchFamily="34" charset="0"/>
              </a:rPr>
              <a:t>I want, by the end of this lecture, to give you some idea about the basic</a:t>
            </a:r>
          </a:p>
          <a:p>
            <a:pPr algn="l"/>
            <a:r>
              <a:rPr lang="en-US" altLang="zh-TW" sz="1200" b="1" i="0" u="none" strike="noStrike" baseline="0" dirty="0">
                <a:latin typeface="Calibri-Bold"/>
              </a:rPr>
              <a:t>structure </a:t>
            </a:r>
            <a:r>
              <a:rPr lang="en-US" altLang="zh-TW" sz="1200" b="0" i="0" u="none" strike="noStrike" baseline="0" dirty="0">
                <a:latin typeface="Calibri" panose="020F0502020204030204" pitchFamily="34" charset="0"/>
              </a:rPr>
              <a:t>and </a:t>
            </a:r>
            <a:r>
              <a:rPr lang="en-US" altLang="zh-TW" sz="1200" b="1" i="0" u="none" strike="noStrike" baseline="0" dirty="0">
                <a:latin typeface="Calibri-Bold"/>
              </a:rPr>
              <a:t>syntax </a:t>
            </a:r>
            <a:r>
              <a:rPr lang="en-US" altLang="zh-TW" sz="1200" b="0" i="0" u="none" strike="noStrike" baseline="0" dirty="0">
                <a:latin typeface="Calibri" panose="020F0502020204030204" pitchFamily="34" charset="0"/>
              </a:rPr>
              <a:t>of Verilog. I want to convince you that schematic</a:t>
            </a:r>
          </a:p>
          <a:p>
            <a:pPr algn="l"/>
            <a:r>
              <a:rPr lang="en-US" altLang="zh-TW" sz="1200" b="0" i="0" u="none" strike="noStrike" baseline="0" dirty="0">
                <a:latin typeface="Calibri" panose="020F0502020204030204" pitchFamily="34" charset="0"/>
              </a:rPr>
              <a:t>capture is NOT a good way to design digital circuits. Finally, I want you to</a:t>
            </a:r>
          </a:p>
          <a:p>
            <a:pPr algn="l"/>
            <a:r>
              <a:rPr lang="en-US" altLang="zh-TW" sz="1200" b="0" i="0" u="none" strike="noStrike" baseline="0" dirty="0">
                <a:latin typeface="Calibri" panose="020F0502020204030204" pitchFamily="34" charset="0"/>
              </a:rPr>
              <a:t>appreciate how to use Verilog to specify a piece of hardware at </a:t>
            </a:r>
            <a:r>
              <a:rPr lang="en-US" altLang="zh-TW" sz="1200" b="1" i="0" u="none" strike="noStrike" baseline="0" dirty="0">
                <a:latin typeface="Calibri-Bold"/>
              </a:rPr>
              <a:t>different</a:t>
            </a:r>
          </a:p>
          <a:p>
            <a:pPr algn="l"/>
            <a:r>
              <a:rPr lang="en-US" altLang="zh-TW" sz="1200" b="1" i="0" u="none" strike="noStrike" baseline="0" dirty="0">
                <a:latin typeface="Calibri-Bold"/>
              </a:rPr>
              <a:t>levels of abstraction</a:t>
            </a:r>
            <a:r>
              <a:rPr lang="en-US" altLang="zh-TW" sz="1200" b="0" i="0" u="none" strike="noStrike" baseline="0" dirty="0">
                <a:latin typeface="Calibri" panose="020F0502020204030204" pitchFamily="34" charset="0"/>
              </a:rPr>
              <a:t>.</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91393B-4809-4716-9DD1-58F8F1490811}"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0545171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容易踩到的陷阱</a:t>
            </a:r>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26</a:t>
            </a:fld>
            <a:endParaRPr lang="zh-TW" altLang="en-US"/>
          </a:p>
        </p:txBody>
      </p:sp>
    </p:spTree>
    <p:extLst>
      <p:ext uri="{BB962C8B-B14F-4D97-AF65-F5344CB8AC3E}">
        <p14:creationId xmlns:p14="http://schemas.microsoft.com/office/powerpoint/2010/main" val="1814132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err="1">
                <a:solidFill>
                  <a:schemeClr val="tx1"/>
                </a:solidFill>
                <a:latin typeface="+mn-lt"/>
                <a:ea typeface="+mn-ea"/>
                <a:cs typeface="+mn-cs"/>
              </a:rPr>
              <a:t>Gotcha</a:t>
            </a:r>
            <a:r>
              <a:rPr lang="en-US" altLang="zh-TW" sz="1200" b="0" i="0" u="none" strike="noStrike" kern="1200" baseline="0">
                <a:solidFill>
                  <a:schemeClr val="tx1"/>
                </a:solidFill>
                <a:latin typeface="+mn-lt"/>
                <a:ea typeface="+mn-ea"/>
                <a:cs typeface="+mn-cs"/>
              </a:rPr>
              <a:t> 44</a:t>
            </a:r>
          </a:p>
          <a:p>
            <a:r>
              <a:rPr lang="en-US" altLang="zh-TW" sz="1200" b="0" i="0" u="none" strike="noStrike" kern="1200" baseline="0" dirty="0">
                <a:solidFill>
                  <a:schemeClr val="tx1"/>
                </a:solidFill>
                <a:latin typeface="+mn-lt"/>
                <a:ea typeface="+mn-ea"/>
                <a:cs typeface="+mn-cs"/>
              </a:rPr>
              <a:t>In this example, the </a:t>
            </a:r>
            <a:r>
              <a:rPr lang="en-US" altLang="zh-TW" sz="1200" b="0" i="1" u="none" strike="noStrike" kern="1200" baseline="0" dirty="0">
                <a:solidFill>
                  <a:schemeClr val="tx1"/>
                </a:solidFill>
                <a:latin typeface="+mn-lt"/>
                <a:ea typeface="+mn-ea"/>
                <a:cs typeface="+mn-cs"/>
              </a:rPr>
              <a:t>context </a:t>
            </a:r>
            <a:r>
              <a:rPr lang="en-US" altLang="zh-TW" sz="1200" b="0" i="0" u="none" strike="noStrike" kern="1200" baseline="0" dirty="0">
                <a:solidFill>
                  <a:schemeClr val="tx1"/>
                </a:solidFill>
                <a:latin typeface="+mn-lt"/>
                <a:ea typeface="+mn-ea"/>
                <a:cs typeface="+mn-cs"/>
              </a:rPr>
              <a:t>of the bitwise AND operation includes the vector</a:t>
            </a:r>
          </a:p>
          <a:p>
            <a:r>
              <a:rPr lang="en-US" altLang="zh-TW" sz="1200" b="0" i="0" u="none" strike="noStrike" kern="1200" baseline="0" dirty="0">
                <a:solidFill>
                  <a:schemeClr val="tx1"/>
                </a:solidFill>
                <a:latin typeface="+mn-lt"/>
                <a:ea typeface="+mn-ea"/>
                <a:cs typeface="+mn-cs"/>
              </a:rPr>
              <a:t>sizes of a, band c. The largest vector size is 8 bits. Therefore, before doing the</a:t>
            </a:r>
          </a:p>
          <a:p>
            <a:r>
              <a:rPr lang="en-US" altLang="zh-TW" sz="1200" b="0" i="0" u="none" strike="noStrike" kern="1200" baseline="0" dirty="0">
                <a:solidFill>
                  <a:schemeClr val="tx1"/>
                </a:solidFill>
                <a:latin typeface="+mn-lt"/>
                <a:ea typeface="+mn-ea"/>
                <a:cs typeface="+mn-cs"/>
              </a:rPr>
              <a:t>operation, the 4-bit </a:t>
            </a:r>
            <a:r>
              <a:rPr lang="en-US" altLang="zh-TW" sz="1200" b="0" i="0" u="none" strike="noStrike" kern="1200" baseline="0" dirty="0" err="1">
                <a:solidFill>
                  <a:schemeClr val="tx1"/>
                </a:solidFill>
                <a:latin typeface="+mn-lt"/>
                <a:ea typeface="+mn-ea"/>
                <a:cs typeface="+mn-cs"/>
              </a:rPr>
              <a:t>vectorandthe</a:t>
            </a:r>
            <a:r>
              <a:rPr lang="en-US" altLang="zh-TW" sz="1200" b="0" i="0" u="none" strike="noStrike" kern="1200" baseline="0" dirty="0">
                <a:solidFill>
                  <a:schemeClr val="tx1"/>
                </a:solidFill>
                <a:latin typeface="+mn-lt"/>
                <a:ea typeface="+mn-ea"/>
                <a:cs typeface="+mn-cs"/>
              </a:rPr>
              <a:t> 6-bitvector are expanded to 8-bitvectors.</a:t>
            </a:r>
          </a:p>
          <a:p>
            <a:r>
              <a:rPr lang="en-US" altLang="zh-TW" sz="1200" b="0" i="0" u="none" strike="noStrike" kern="1200" baseline="0" dirty="0">
                <a:solidFill>
                  <a:schemeClr val="tx1"/>
                </a:solidFill>
                <a:latin typeface="+mn-lt"/>
                <a:ea typeface="+mn-ea"/>
                <a:cs typeface="+mn-cs"/>
              </a:rPr>
              <a:t>Why were a </a:t>
            </a:r>
            <a:r>
              <a:rPr lang="en-US" altLang="zh-TW" sz="1200" b="0" i="0" u="none" strike="noStrike" kern="1200" baseline="0" dirty="0" err="1">
                <a:solidFill>
                  <a:schemeClr val="tx1"/>
                </a:solidFill>
                <a:latin typeface="+mn-lt"/>
                <a:ea typeface="+mn-ea"/>
                <a:cs typeface="+mn-cs"/>
              </a:rPr>
              <a:t>andb</a:t>
            </a:r>
            <a:r>
              <a:rPr lang="en-US" altLang="zh-TW" sz="1200" b="0" i="0" u="none" strike="noStrike" kern="1200" baseline="0" dirty="0">
                <a:solidFill>
                  <a:schemeClr val="tx1"/>
                </a:solidFill>
                <a:latin typeface="+mn-lt"/>
                <a:ea typeface="+mn-ea"/>
                <a:cs typeface="+mn-cs"/>
              </a:rPr>
              <a:t> left extended with zeros? </a:t>
            </a:r>
            <a:r>
              <a:rPr lang="en-US" altLang="zh-TW" sz="1200" b="0" i="0" u="none" strike="noStrike" kern="1200" baseline="0" dirty="0" err="1">
                <a:solidFill>
                  <a:schemeClr val="tx1"/>
                </a:solidFill>
                <a:latin typeface="+mn-lt"/>
                <a:ea typeface="+mn-ea"/>
                <a:cs typeface="+mn-cs"/>
              </a:rPr>
              <a:t>Thisquestion</a:t>
            </a:r>
            <a:r>
              <a:rPr lang="en-US" altLang="zh-TW" sz="1200" b="0" i="0" u="none" strike="noStrike" kern="1200" baseline="0" dirty="0">
                <a:solidFill>
                  <a:schemeClr val="tx1"/>
                </a:solidFill>
                <a:latin typeface="+mn-lt"/>
                <a:ea typeface="+mn-ea"/>
                <a:cs typeface="+mn-cs"/>
              </a:rPr>
              <a:t> is answered in </a:t>
            </a:r>
            <a:r>
              <a:rPr lang="en-US" altLang="zh-TW" sz="1200" b="0" i="0" u="none" strike="noStrike" kern="1200" baseline="0" dirty="0" err="1">
                <a:solidFill>
                  <a:schemeClr val="tx1"/>
                </a:solidFill>
                <a:latin typeface="+mn-lt"/>
                <a:ea typeface="+mn-ea"/>
                <a:cs typeface="+mn-cs"/>
              </a:rPr>
              <a:t>Gotcha</a:t>
            </a:r>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46 on page 105, which discusses zero-extension </a:t>
            </a:r>
            <a:r>
              <a:rPr lang="en-US" altLang="zh-TW" sz="1200" b="0" i="0" u="none" strike="noStrike" kern="1200" baseline="0" dirty="0" err="1">
                <a:solidFill>
                  <a:schemeClr val="tx1"/>
                </a:solidFill>
                <a:latin typeface="+mn-lt"/>
                <a:ea typeface="+mn-ea"/>
                <a:cs typeface="+mn-cs"/>
              </a:rPr>
              <a:t>andsign</a:t>
            </a:r>
            <a:r>
              <a:rPr lang="en-US" altLang="zh-TW" sz="1200" b="0" i="0" u="none" strike="noStrike" kern="1200" baseline="0" dirty="0">
                <a:solidFill>
                  <a:schemeClr val="tx1"/>
                </a:solidFill>
                <a:latin typeface="+mn-lt"/>
                <a:ea typeface="+mn-ea"/>
                <a:cs typeface="+mn-cs"/>
              </a:rPr>
              <a:t>-extension in Verilog,</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34</a:t>
            </a:fld>
            <a:endParaRPr lang="zh-TW" altLang="en-US"/>
          </a:p>
        </p:txBody>
      </p:sp>
    </p:spTree>
    <p:extLst>
      <p:ext uri="{BB962C8B-B14F-4D97-AF65-F5344CB8AC3E}">
        <p14:creationId xmlns:p14="http://schemas.microsoft.com/office/powerpoint/2010/main" val="816990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In this example, the </a:t>
            </a:r>
            <a:r>
              <a:rPr lang="en-US" altLang="zh-TW" sz="1200" b="0" i="0" u="none" strike="noStrike" kern="1200" baseline="0" dirty="0" err="1">
                <a:solidFill>
                  <a:schemeClr val="tx1"/>
                </a:solidFill>
                <a:latin typeface="+mn-lt"/>
                <a:ea typeface="+mn-ea"/>
                <a:cs typeface="+mn-cs"/>
              </a:rPr>
              <a:t>unaryANDof</a:t>
            </a:r>
            <a:r>
              <a:rPr lang="en-US" altLang="zh-TW" sz="1200" b="0" i="0" u="none" strike="noStrike" kern="1200" baseline="0" dirty="0">
                <a:solidFill>
                  <a:schemeClr val="tx1"/>
                </a:solidFill>
                <a:latin typeface="+mn-lt"/>
                <a:ea typeface="+mn-ea"/>
                <a:cs typeface="+mn-cs"/>
              </a:rPr>
              <a:t> o ( &amp;b) is self-determined. </a:t>
            </a:r>
            <a:r>
              <a:rPr lang="en-US" altLang="zh-TW" sz="1200" b="0" i="0" u="none" strike="noStrike" kern="1200" baseline="0" dirty="0" err="1">
                <a:solidFill>
                  <a:schemeClr val="tx1"/>
                </a:solidFill>
                <a:latin typeface="+mn-lt"/>
                <a:ea typeface="+mn-ea"/>
                <a:cs typeface="+mn-cs"/>
              </a:rPr>
              <a:t>Thevector</a:t>
            </a:r>
            <a:r>
              <a:rPr lang="en-US" altLang="zh-TW" sz="1200" b="0" i="0" u="none" strike="noStrike" kern="1200" baseline="0" dirty="0">
                <a:solidFill>
                  <a:schemeClr val="tx1"/>
                </a:solidFill>
                <a:latin typeface="+mn-lt"/>
                <a:ea typeface="+mn-ea"/>
                <a:cs typeface="+mn-cs"/>
              </a:rPr>
              <a:t> </a:t>
            </a:r>
            <a:r>
              <a:rPr lang="en-US" altLang="zh-TW" sz="1200" b="0" i="0" u="none" strike="noStrike" kern="1200" baseline="0" dirty="0" err="1">
                <a:solidFill>
                  <a:schemeClr val="tx1"/>
                </a:solidFill>
                <a:latin typeface="+mn-lt"/>
                <a:ea typeface="+mn-ea"/>
                <a:cs typeface="+mn-cs"/>
              </a:rPr>
              <a:t>sizesof</a:t>
            </a:r>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a and c </a:t>
            </a:r>
            <a:r>
              <a:rPr lang="en-US" altLang="zh-TW" sz="1200" b="0" i="0" u="none" strike="noStrike" kern="1200" baseline="0" dirty="0" err="1">
                <a:solidFill>
                  <a:schemeClr val="tx1"/>
                </a:solidFill>
                <a:latin typeface="+mn-lt"/>
                <a:ea typeface="+mn-ea"/>
                <a:cs typeface="+mn-cs"/>
              </a:rPr>
              <a:t>haveno</a:t>
            </a:r>
            <a:r>
              <a:rPr lang="en-US" altLang="zh-TW" sz="1200" b="0" i="0" u="none" strike="noStrike" kern="1200" baseline="0" dirty="0">
                <a:solidFill>
                  <a:schemeClr val="tx1"/>
                </a:solidFill>
                <a:latin typeface="+mn-lt"/>
                <a:ea typeface="+mn-ea"/>
                <a:cs typeface="+mn-cs"/>
              </a:rPr>
              <a:t> bearing on the </a:t>
            </a:r>
            <a:r>
              <a:rPr lang="en-US" altLang="zh-TW" sz="1200" b="0" i="0" u="none" strike="noStrike" kern="1200" baseline="0" dirty="0" err="1">
                <a:solidFill>
                  <a:schemeClr val="tx1"/>
                </a:solidFill>
                <a:latin typeface="+mn-lt"/>
                <a:ea typeface="+mn-ea"/>
                <a:cs typeface="+mn-cs"/>
              </a:rPr>
              <a:t>unaryAND</a:t>
            </a:r>
            <a:r>
              <a:rPr lang="en-US" altLang="zh-TW" sz="1200" b="0" i="0" u="none" strike="noStrike" kern="1200" baseline="0" dirty="0">
                <a:solidFill>
                  <a:schemeClr val="tx1"/>
                </a:solidFill>
                <a:latin typeface="+mn-lt"/>
                <a:ea typeface="+mn-ea"/>
                <a:cs typeface="+mn-cs"/>
              </a:rPr>
              <a:t> </a:t>
            </a:r>
            <a:r>
              <a:rPr lang="en-US" altLang="zh-TW" sz="1200" b="0" i="0" u="none" strike="noStrike" kern="1200" baseline="0" dirty="0" err="1">
                <a:solidFill>
                  <a:schemeClr val="tx1"/>
                </a:solidFill>
                <a:latin typeface="+mn-lt"/>
                <a:ea typeface="+mn-ea"/>
                <a:cs typeface="+mn-cs"/>
              </a:rPr>
              <a:t>of'b</a:t>
            </a:r>
            <a:r>
              <a:rPr lang="en-US" altLang="zh-TW" sz="1200" b="0" i="0" u="none" strike="noStrike" kern="1200" baseline="0" dirty="0">
                <a:solidFill>
                  <a:schemeClr val="tx1"/>
                </a:solidFill>
                <a:latin typeface="+mn-lt"/>
                <a:ea typeface="+mn-ea"/>
                <a:cs typeface="+mn-cs"/>
              </a:rPr>
              <a:t>, </a:t>
            </a:r>
            <a:r>
              <a:rPr lang="en-US" altLang="zh-TW" sz="1200" b="0" i="0" u="none" strike="noStrike" kern="1200" baseline="0" dirty="0" err="1">
                <a:solidFill>
                  <a:schemeClr val="tx1"/>
                </a:solidFill>
                <a:latin typeface="+mn-lt"/>
                <a:ea typeface="+mn-ea"/>
                <a:cs typeface="+mn-cs"/>
              </a:rPr>
              <a:t>Theresultof</a:t>
            </a:r>
            <a:r>
              <a:rPr lang="en-US" altLang="zh-TW" sz="1200" b="0" i="0" u="none" strike="noStrike" kern="1200" baseline="0" dirty="0">
                <a:solidFill>
                  <a:schemeClr val="tx1"/>
                </a:solidFill>
                <a:latin typeface="+mn-lt"/>
                <a:ea typeface="+mn-ea"/>
                <a:cs typeface="+mn-cs"/>
              </a:rPr>
              <a:t> </a:t>
            </a:r>
            <a:r>
              <a:rPr lang="en-US" altLang="zh-TW" sz="1200" b="0" i="0" u="none" strike="noStrike" kern="1200" baseline="0" dirty="0" err="1">
                <a:solidFill>
                  <a:schemeClr val="tx1"/>
                </a:solidFill>
                <a:latin typeface="+mn-lt"/>
                <a:ea typeface="+mn-ea"/>
                <a:cs typeface="+mn-cs"/>
              </a:rPr>
              <a:t>ANDing</a:t>
            </a:r>
            <a:r>
              <a:rPr lang="en-US" altLang="zh-TW" sz="1200" b="0" i="0" u="none" strike="noStrike" kern="1200" baseline="0" dirty="0">
                <a:solidFill>
                  <a:schemeClr val="tx1"/>
                </a:solidFill>
                <a:latin typeface="+mn-lt"/>
                <a:ea typeface="+mn-ea"/>
                <a:cs typeface="+mn-cs"/>
              </a:rPr>
              <a:t> the bits of</a:t>
            </a:r>
          </a:p>
          <a:p>
            <a:r>
              <a:rPr lang="en-US" altLang="zh-TW" sz="1200" b="0" i="0" u="none" strike="noStrike" kern="1200" baseline="0" dirty="0">
                <a:solidFill>
                  <a:schemeClr val="tx1"/>
                </a:solidFill>
                <a:latin typeface="+mn-lt"/>
                <a:ea typeface="+mn-ea"/>
                <a:cs typeface="+mn-cs"/>
              </a:rPr>
              <a:t>4 ' b 1111 together is a 1 ' b 1.</a:t>
            </a:r>
          </a:p>
          <a:p>
            <a:r>
              <a:rPr lang="en-US" altLang="zh-TW" sz="1200" b="0" i="0" u="none" strike="noStrike" kern="1200" baseline="0" dirty="0">
                <a:solidFill>
                  <a:schemeClr val="tx1"/>
                </a:solidFill>
                <a:latin typeface="+mn-lt"/>
                <a:ea typeface="+mn-ea"/>
                <a:cs typeface="+mn-cs"/>
              </a:rPr>
              <a:t>If the self-determined operator is part of a compound expression, as in the</a:t>
            </a:r>
          </a:p>
          <a:p>
            <a:r>
              <a:rPr lang="en-US" altLang="zh-TW" sz="1200" b="0" i="0" u="none" strike="noStrike" kern="1200" baseline="0" dirty="0">
                <a:solidFill>
                  <a:schemeClr val="tx1"/>
                </a:solidFill>
                <a:latin typeface="+mn-lt"/>
                <a:ea typeface="+mn-ea"/>
                <a:cs typeface="+mn-cs"/>
              </a:rPr>
              <a:t>example above, then the result of the self-determined operator becomes part of</a:t>
            </a:r>
          </a:p>
          <a:p>
            <a:r>
              <a:rPr lang="en-US" altLang="zh-TW" sz="1200" b="0" i="0" u="none" strike="noStrike" kern="1200" baseline="0" dirty="0">
                <a:solidFill>
                  <a:schemeClr val="tx1"/>
                </a:solidFill>
                <a:latin typeface="+mn-lt"/>
                <a:ea typeface="+mn-ea"/>
                <a:cs typeface="+mn-cs"/>
              </a:rPr>
              <a:t>the context for the rest of the statement.</a:t>
            </a:r>
          </a:p>
          <a:p>
            <a:r>
              <a:rPr lang="en-US" altLang="zh-TW" sz="1200" b="0" i="0" u="none" strike="noStrike" kern="1200" baseline="0" dirty="0">
                <a:solidFill>
                  <a:schemeClr val="tx1"/>
                </a:solidFill>
                <a:latin typeface="+mn-lt"/>
                <a:ea typeface="+mn-ea"/>
                <a:cs typeface="+mn-cs"/>
              </a:rPr>
              <a:t>What if &amp;</a:t>
            </a:r>
            <a:r>
              <a:rPr lang="en-US" altLang="zh-TW" sz="1200" b="0" i="0" u="none" strike="noStrike" kern="1200" baseline="0" dirty="0" err="1">
                <a:solidFill>
                  <a:schemeClr val="tx1"/>
                </a:solidFill>
                <a:latin typeface="+mn-lt"/>
                <a:ea typeface="+mn-ea"/>
                <a:cs typeface="+mn-cs"/>
              </a:rPr>
              <a:t>bhadbeencontext</a:t>
            </a:r>
            <a:r>
              <a:rPr lang="en-US" altLang="zh-TW" sz="1200" b="0" i="0" u="none" strike="noStrike" kern="1200" baseline="0" dirty="0">
                <a:solidFill>
                  <a:schemeClr val="tx1"/>
                </a:solidFill>
                <a:latin typeface="+mn-lt"/>
                <a:ea typeface="+mn-ea"/>
                <a:cs typeface="+mn-cs"/>
              </a:rPr>
              <a:t>-determined? In context, b would </a:t>
            </a:r>
            <a:r>
              <a:rPr lang="en-US" altLang="zh-TW" sz="1200" b="0" i="0" u="none" strike="noStrike" kern="1200" baseline="0" dirty="0" err="1">
                <a:solidFill>
                  <a:schemeClr val="tx1"/>
                </a:solidFill>
                <a:latin typeface="+mn-lt"/>
                <a:ea typeface="+mn-ea"/>
                <a:cs typeface="+mn-cs"/>
              </a:rPr>
              <a:t>firstbe</a:t>
            </a:r>
            <a:r>
              <a:rPr lang="en-US" altLang="zh-TW" sz="1200" b="0" i="0" u="none" strike="noStrike" kern="1200" baseline="0" dirty="0">
                <a:solidFill>
                  <a:schemeClr val="tx1"/>
                </a:solidFill>
                <a:latin typeface="+mn-lt"/>
                <a:ea typeface="+mn-ea"/>
                <a:cs typeface="+mn-cs"/>
              </a:rPr>
              <a:t> expanded to</a:t>
            </a:r>
          </a:p>
          <a:p>
            <a:r>
              <a:rPr lang="en-US" altLang="zh-TW" sz="1200" b="0" i="0" u="none" strike="noStrike" kern="1200" baseline="0" dirty="0">
                <a:solidFill>
                  <a:schemeClr val="tx1"/>
                </a:solidFill>
                <a:latin typeface="+mn-lt"/>
                <a:ea typeface="+mn-ea"/>
                <a:cs typeface="+mn-cs"/>
              </a:rPr>
              <a:t>8 bits wide, becoming 00001111. </a:t>
            </a:r>
            <a:r>
              <a:rPr lang="en-US" altLang="zh-TW" sz="1200" b="0" i="0" u="none" strike="noStrike" kern="1200" baseline="0" dirty="0" err="1">
                <a:solidFill>
                  <a:schemeClr val="tx1"/>
                </a:solidFill>
                <a:latin typeface="+mn-lt"/>
                <a:ea typeface="+mn-ea"/>
                <a:cs typeface="+mn-cs"/>
              </a:rPr>
              <a:t>TheunaryAND</a:t>
            </a:r>
            <a:r>
              <a:rPr lang="en-US" altLang="zh-TW" sz="1200" b="0" i="0" u="none" strike="noStrike" kern="1200" baseline="0" dirty="0">
                <a:solidFill>
                  <a:schemeClr val="tx1"/>
                </a:solidFill>
                <a:latin typeface="+mn-lt"/>
                <a:ea typeface="+mn-ea"/>
                <a:cs typeface="+mn-cs"/>
              </a:rPr>
              <a:t> of this value is 1 ' b 0, instead</a:t>
            </a:r>
          </a:p>
          <a:p>
            <a:r>
              <a:rPr lang="en-US" altLang="zh-TW" sz="1200" b="0" i="0" u="none" strike="noStrike" kern="1200" baseline="0" dirty="0">
                <a:solidFill>
                  <a:schemeClr val="tx1"/>
                </a:solidFill>
                <a:latin typeface="+mn-lt"/>
                <a:ea typeface="+mn-ea"/>
                <a:cs typeface="+mn-cs"/>
              </a:rPr>
              <a:t>of l' b1. The result of a I &amp;b would be 00101010, which would be the wrong</a:t>
            </a:r>
          </a:p>
          <a:p>
            <a:r>
              <a:rPr lang="en-US" altLang="zh-TW" sz="1200" b="0" i="0" u="none" strike="noStrike" kern="1200" baseline="0" dirty="0">
                <a:solidFill>
                  <a:schemeClr val="tx1"/>
                </a:solidFill>
                <a:latin typeface="+mn-lt"/>
                <a:ea typeface="+mn-ea"/>
                <a:cs typeface="+mn-cs"/>
              </a:rPr>
              <a:t>answer. But this is not a </a:t>
            </a:r>
            <a:r>
              <a:rPr lang="en-US" altLang="zh-TW" sz="1200" b="0" i="0" u="none" strike="noStrike" kern="1200" baseline="0" dirty="0" err="1">
                <a:solidFill>
                  <a:schemeClr val="tx1"/>
                </a:solidFill>
                <a:latin typeface="+mn-lt"/>
                <a:ea typeface="+mn-ea"/>
                <a:cs typeface="+mn-cs"/>
              </a:rPr>
              <a:t>gotcha</a:t>
            </a:r>
            <a:r>
              <a:rPr lang="en-US" altLang="zh-TW" sz="1200" b="0" i="0" u="none" strike="noStrike" kern="1200" baseline="0" dirty="0">
                <a:solidFill>
                  <a:schemeClr val="tx1"/>
                </a:solidFill>
                <a:latin typeface="+mn-lt"/>
                <a:ea typeface="+mn-ea"/>
                <a:cs typeface="+mn-cs"/>
              </a:rPr>
              <a:t>, because the unary AND operator is </a:t>
            </a:r>
            <a:r>
              <a:rPr lang="en-US" altLang="zh-TW" sz="1200" b="0" i="0" u="none" strike="noStrike" kern="1200" baseline="0" dirty="0" err="1">
                <a:solidFill>
                  <a:schemeClr val="tx1"/>
                </a:solidFill>
                <a:latin typeface="+mn-lt"/>
                <a:ea typeface="+mn-ea"/>
                <a:cs typeface="+mn-cs"/>
              </a:rPr>
              <a:t>selfdetermined</a:t>
            </a:r>
            <a:r>
              <a:rPr lang="en-US" altLang="zh-TW" sz="1200" b="0" i="0" u="none" strike="noStrike" kern="1200" baseline="0" dirty="0">
                <a:solidFill>
                  <a:schemeClr val="tx1"/>
                </a:solidFill>
                <a:latin typeface="+mn-lt"/>
                <a:ea typeface="+mn-ea"/>
                <a:cs typeface="+mn-cs"/>
              </a:rPr>
              <a:t>,</a:t>
            </a:r>
          </a:p>
          <a:p>
            <a:r>
              <a:rPr lang="en-US" altLang="zh-TW" sz="1200" b="0" i="0" u="none" strike="noStrike" kern="1200" baseline="0" dirty="0">
                <a:solidFill>
                  <a:schemeClr val="tx1"/>
                </a:solidFill>
                <a:latin typeface="+mn-lt"/>
                <a:ea typeface="+mn-ea"/>
                <a:cs typeface="+mn-cs"/>
              </a:rPr>
              <a:t>and therefore gets the correct answer.</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35</a:t>
            </a:fld>
            <a:endParaRPr lang="zh-TW" altLang="en-US"/>
          </a:p>
        </p:txBody>
      </p:sp>
    </p:spTree>
    <p:extLst>
      <p:ext uri="{BB962C8B-B14F-4D97-AF65-F5344CB8AC3E}">
        <p14:creationId xmlns:p14="http://schemas.microsoft.com/office/powerpoint/2010/main" val="5539007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假設在</a:t>
            </a:r>
            <a:r>
              <a:rPr lang="en-US" altLang="zh-TW" dirty="0"/>
              <a:t>a=2</a:t>
            </a:r>
            <a:r>
              <a:rPr lang="en-US" altLang="zh-TW" baseline="0" dirty="0"/>
              <a:t> </a:t>
            </a:r>
            <a:r>
              <a:rPr lang="zh-TW" altLang="en-US" baseline="0" dirty="0"/>
              <a:t>的</a:t>
            </a:r>
            <a:r>
              <a:rPr lang="en-US" altLang="zh-TW" baseline="0" dirty="0"/>
              <a:t>clock</a:t>
            </a:r>
            <a:endParaRPr lang="zh-TW" altLang="en-US" dirty="0"/>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FD1F58-186D-4867-9867-92263375AA3F}"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67136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F047E-9A19-4296-9162-250F645B2D07}" type="slidenum">
              <a:rPr lang="en-US" altLang="zh-TW"/>
              <a:pPr/>
              <a:t>3</a:t>
            </a:fld>
            <a:endParaRPr lang="en-US" altLang="zh-TW"/>
          </a:p>
        </p:txBody>
      </p:sp>
      <p:sp>
        <p:nvSpPr>
          <p:cNvPr id="539650" name="Rectangle 2"/>
          <p:cNvSpPr>
            <a:spLocks noGrp="1" noRot="1" noChangeAspect="1" noChangeArrowheads="1" noTextEdit="1"/>
          </p:cNvSpPr>
          <p:nvPr>
            <p:ph type="sldImg"/>
          </p:nvPr>
        </p:nvSpPr>
        <p:spPr>
          <a:ln/>
        </p:spPr>
      </p:sp>
      <p:sp>
        <p:nvSpPr>
          <p:cNvPr id="539651"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17083158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fld id="{F7FD1F58-186D-4867-9867-92263375AA3F}" type="slidenum">
              <a:rPr lang="zh-TW" altLang="en-US" smtClean="0"/>
              <a:t>42</a:t>
            </a:fld>
            <a:endParaRPr lang="zh-TW" altLang="en-US"/>
          </a:p>
        </p:txBody>
      </p:sp>
    </p:spTree>
    <p:extLst>
      <p:ext uri="{BB962C8B-B14F-4D97-AF65-F5344CB8AC3E}">
        <p14:creationId xmlns:p14="http://schemas.microsoft.com/office/powerpoint/2010/main" val="16582541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http://xilinx.pe.kr/_hdl/2/RESOURCES/www.ee.ed.ac.uk/~gerard/Teach/Verilog/me5cds/me95jpbh.html</a:t>
            </a:r>
            <a:endParaRPr lang="zh-TW" altLang="en-US"/>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43</a:t>
            </a:fld>
            <a:endParaRPr lang="zh-TW" altLang="en-US"/>
          </a:p>
        </p:txBody>
      </p:sp>
    </p:spTree>
    <p:extLst>
      <p:ext uri="{BB962C8B-B14F-4D97-AF65-F5344CB8AC3E}">
        <p14:creationId xmlns:p14="http://schemas.microsoft.com/office/powerpoint/2010/main" val="4784567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fontAlgn="base"/>
            <a:r>
              <a:rPr lang="en-US" altLang="zh-TW" sz="1200" b="0" i="0" kern="1200" dirty="0">
                <a:solidFill>
                  <a:schemeClr val="tx1"/>
                </a:solidFill>
                <a:effectLst/>
                <a:latin typeface="+mn-lt"/>
                <a:ea typeface="+mn-ea"/>
                <a:cs typeface="+mn-cs"/>
              </a:rPr>
              <a:t>When using the blocking (=) assignment the value is available to use in the next line of code. This implies it is combinatorial and not driven from a flip-flop.</a:t>
            </a:r>
          </a:p>
          <a:p>
            <a:pPr fontAlgn="base"/>
            <a:r>
              <a:rPr lang="en-US" altLang="zh-TW" sz="1200" b="0" i="0" kern="1200" dirty="0">
                <a:solidFill>
                  <a:schemeClr val="tx1"/>
                </a:solidFill>
                <a:effectLst/>
                <a:latin typeface="+mn-lt"/>
                <a:ea typeface="+mn-ea"/>
                <a:cs typeface="+mn-cs"/>
              </a:rPr>
              <a:t>In simulation it looks like it is driven from a flip-flop because the block is only evaluated on positive clock edge, in reality it is not which might break the interface.</a:t>
            </a:r>
          </a:p>
          <a:p>
            <a:pPr fontAlgn="base"/>
            <a:r>
              <a:rPr lang="en-US" altLang="zh-TW" sz="1200" b="0" i="0" kern="1200" dirty="0">
                <a:solidFill>
                  <a:schemeClr val="tx1"/>
                </a:solidFill>
                <a:effectLst/>
                <a:latin typeface="+mn-lt"/>
                <a:ea typeface="+mn-ea"/>
                <a:cs typeface="+mn-cs"/>
              </a:rPr>
              <a:t>I am of the faction which says never mix styles, as it can be a problem in code reviews and refactoring. The refactor, if a module needs to output a new signal and it is seen that it already exists they just change to be an output. At first glance looked like it was a flip-flop because it was in a always @(</a:t>
            </a:r>
            <a:r>
              <a:rPr lang="en-US" altLang="zh-TW" sz="1200" b="0" i="0" kern="1200" dirty="0" err="1">
                <a:solidFill>
                  <a:schemeClr val="tx1"/>
                </a:solidFill>
                <a:effectLst/>
                <a:latin typeface="+mn-lt"/>
                <a:ea typeface="+mn-ea"/>
                <a:cs typeface="+mn-cs"/>
              </a:rPr>
              <a:t>posedge</a:t>
            </a:r>
            <a:r>
              <a:rPr lang="en-US" altLang="zh-TW" sz="1200" b="0" i="0" kern="1200" dirty="0">
                <a:solidFill>
                  <a:schemeClr val="tx1"/>
                </a:solidFill>
                <a:effectLst/>
                <a:latin typeface="+mn-lt"/>
                <a:ea typeface="+mn-ea"/>
                <a:cs typeface="+mn-cs"/>
              </a:rPr>
              <a:t> </a:t>
            </a:r>
            <a:r>
              <a:rPr lang="en-US" altLang="zh-TW" sz="1200" b="0" i="0" kern="1200" dirty="0" err="1">
                <a:solidFill>
                  <a:schemeClr val="tx1"/>
                </a:solidFill>
                <a:effectLst/>
                <a:latin typeface="+mn-lt"/>
                <a:ea typeface="+mn-ea"/>
                <a:cs typeface="+mn-cs"/>
              </a:rPr>
              <a:t>clk</a:t>
            </a:r>
            <a:r>
              <a:rPr lang="en-US" altLang="zh-TW" sz="1200" b="0" i="0" kern="1200" dirty="0">
                <a:solidFill>
                  <a:schemeClr val="tx1"/>
                </a:solidFill>
                <a:effectLst/>
                <a:latin typeface="+mn-lt"/>
                <a:ea typeface="+mn-ea"/>
                <a:cs typeface="+mn-cs"/>
              </a:rPr>
              <a:t> block.</a:t>
            </a:r>
          </a:p>
          <a:p>
            <a:pPr fontAlgn="base"/>
            <a:r>
              <a:rPr lang="en-US" altLang="zh-TW" sz="1200" b="0" i="0" kern="1200" dirty="0">
                <a:solidFill>
                  <a:schemeClr val="tx1"/>
                </a:solidFill>
                <a:effectLst/>
                <a:latin typeface="+mn-lt"/>
                <a:ea typeface="+mn-ea"/>
                <a:cs typeface="+mn-cs"/>
              </a:rPr>
              <a:t>Therefore I would recommend to NOT mix styles, but pull out the section that is combinatorial and put it in its own block. Does this still meet your requirements? if not then you would have had problem.</a:t>
            </a:r>
          </a:p>
          <a:p>
            <a:pPr fontAlgn="base"/>
            <a:r>
              <a:rPr lang="en-US" altLang="zh-TW" sz="1200" b="0" i="0" kern="1200" dirty="0">
                <a:solidFill>
                  <a:schemeClr val="tx1"/>
                </a:solidFill>
                <a:effectLst/>
                <a:latin typeface="+mn-lt"/>
                <a:ea typeface="+mn-ea"/>
                <a:cs typeface="+mn-cs"/>
              </a:rPr>
              <a:t>I do not see how data valid is controlled but it can change the output transmitting, potentially transmitting could also glitch as it is from a combinatorial decode, not driven cleanly from a flip-flop. The receiving interface might be </a:t>
            </a:r>
            <a:r>
              <a:rPr lang="en-US" altLang="zh-TW" sz="1200" b="0" i="0" kern="1200" dirty="0" err="1">
                <a:solidFill>
                  <a:schemeClr val="tx1"/>
                </a:solidFill>
                <a:effectLst/>
                <a:latin typeface="+mn-lt"/>
                <a:ea typeface="+mn-ea"/>
                <a:cs typeface="+mn-cs"/>
              </a:rPr>
              <a:t>async</a:t>
            </a:r>
            <a:r>
              <a:rPr lang="en-US" altLang="zh-TW" sz="1200" b="0" i="0" kern="1200" dirty="0">
                <a:solidFill>
                  <a:schemeClr val="tx1"/>
                </a:solidFill>
                <a:effectLst/>
                <a:latin typeface="+mn-lt"/>
                <a:ea typeface="+mn-ea"/>
                <a:cs typeface="+mn-cs"/>
              </a:rPr>
              <a:t>, glitches could cause lock up etc.</a:t>
            </a:r>
          </a:p>
          <a:p>
            <a:pPr fontAlgn="base"/>
            <a:endParaRPr lang="en-US" altLang="zh-TW" sz="1200" b="0" i="0" kern="1200" dirty="0">
              <a:solidFill>
                <a:schemeClr val="tx1"/>
              </a:solidFill>
              <a:effectLst/>
              <a:latin typeface="+mn-lt"/>
              <a:ea typeface="+mn-ea"/>
              <a:cs typeface="+mn-cs"/>
            </a:endParaRPr>
          </a:p>
          <a:p>
            <a:pPr fontAlgn="base"/>
            <a:r>
              <a:rPr lang="en-US" altLang="zh-TW" sz="1200" b="0" i="0" kern="1200">
                <a:solidFill>
                  <a:schemeClr val="tx1"/>
                </a:solidFill>
                <a:effectLst/>
                <a:latin typeface="+mn-lt"/>
                <a:ea typeface="+mn-ea"/>
                <a:cs typeface="+mn-cs"/>
              </a:rPr>
              <a:t>https://stackoverflow.com/questions/28599018/mixing-blocking-and-non-blocking-assign-in-verilog-or-not</a:t>
            </a:r>
            <a:endParaRPr lang="en-US" altLang="zh-TW" sz="1200" b="0" i="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44</a:t>
            </a:fld>
            <a:endParaRPr lang="zh-TW" altLang="en-US"/>
          </a:p>
        </p:txBody>
      </p:sp>
    </p:spTree>
    <p:extLst>
      <p:ext uri="{BB962C8B-B14F-4D97-AF65-F5344CB8AC3E}">
        <p14:creationId xmlns:p14="http://schemas.microsoft.com/office/powerpoint/2010/main" val="32782851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Presto Verilog does not permit this and generates an error message.</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45</a:t>
            </a:fld>
            <a:endParaRPr lang="zh-TW" altLang="en-US"/>
          </a:p>
        </p:txBody>
      </p:sp>
    </p:spTree>
    <p:extLst>
      <p:ext uri="{BB962C8B-B14F-4D97-AF65-F5344CB8AC3E}">
        <p14:creationId xmlns:p14="http://schemas.microsoft.com/office/powerpoint/2010/main" val="30208800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C5DFD4B-3665-48ED-BE90-952C8FBF73FD}" type="slidenum">
              <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zh-TW"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174530" name="Rectangle 2"/>
          <p:cNvSpPr>
            <a:spLocks noGrp="1" noRot="1" noChangeAspect="1" noChangeArrowheads="1" noTextEdit="1"/>
          </p:cNvSpPr>
          <p:nvPr>
            <p:ph type="sldImg"/>
          </p:nvPr>
        </p:nvSpPr>
        <p:spPr>
          <a:ln/>
        </p:spPr>
      </p:sp>
      <p:sp>
        <p:nvSpPr>
          <p:cNvPr id="1174531" name="Rectangle 3"/>
          <p:cNvSpPr>
            <a:spLocks noGrp="1" noChangeArrowheads="1"/>
          </p:cNvSpPr>
          <p:nvPr>
            <p:ph type="body" idx="1"/>
          </p:nvPr>
        </p:nvSpPr>
        <p:spPr/>
        <p:txBody>
          <a:bodyPr/>
          <a:lstStyle/>
          <a:p>
            <a:endParaRPr lang="zh-TW" altLang="zh-TW"/>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FD1F58-186D-4867-9867-92263375AA3F}" type="slidenum">
              <a:rPr kumimoji="0" lang="zh-TW" altLang="en-US" sz="1200" b="0" i="0" u="none" strike="noStrike" kern="1200" cap="none" spc="0" normalizeH="0" baseline="0" noProof="0" smtClean="0">
                <a:ln>
                  <a:noFill/>
                </a:ln>
                <a:solidFill>
                  <a:prstClr val="black"/>
                </a:solidFill>
                <a:effectLst/>
                <a:uLnTx/>
                <a:uFillTx/>
                <a:latin typeface="Calibri"/>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TW" altLang="en-US" sz="1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8340893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81B12F-6247-4CA5-B500-D3AF92B26113}" type="slidenum">
              <a:rPr lang="en-US" altLang="zh-TW"/>
              <a:pPr/>
              <a:t>68</a:t>
            </a:fld>
            <a:endParaRPr lang="en-US" altLang="zh-TW"/>
          </a:p>
        </p:txBody>
      </p:sp>
      <p:sp>
        <p:nvSpPr>
          <p:cNvPr id="661506" name="Rectangle 2"/>
          <p:cNvSpPr>
            <a:spLocks noGrp="1" noRot="1" noChangeAspect="1" noChangeArrowheads="1" noTextEdit="1"/>
          </p:cNvSpPr>
          <p:nvPr>
            <p:ph type="sldImg"/>
          </p:nvPr>
        </p:nvSpPr>
        <p:spPr>
          <a:ln/>
        </p:spPr>
      </p:sp>
      <p:sp>
        <p:nvSpPr>
          <p:cNvPr id="661507"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36417143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http://referencedesigner.com/tutorials/verilog/verilog_01.php</a:t>
            </a:r>
            <a:endParaRPr lang="zh-TW" altLang="en-US"/>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69</a:t>
            </a:fld>
            <a:endParaRPr lang="zh-TW" altLang="en-US"/>
          </a:p>
        </p:txBody>
      </p:sp>
    </p:spTree>
    <p:extLst>
      <p:ext uri="{BB962C8B-B14F-4D97-AF65-F5344CB8AC3E}">
        <p14:creationId xmlns:p14="http://schemas.microsoft.com/office/powerpoint/2010/main" val="16767045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hlinkClick r:id="rId3"/>
              </a:rPr>
              <a:t>https://www.cnblogs.com/oomusou/archive/2008/06/17/c_verilog_mental_thinking.html</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70</a:t>
            </a:fld>
            <a:endParaRPr lang="zh-TW" altLang="en-US"/>
          </a:p>
        </p:txBody>
      </p:sp>
    </p:spTree>
    <p:extLst>
      <p:ext uri="{BB962C8B-B14F-4D97-AF65-F5344CB8AC3E}">
        <p14:creationId xmlns:p14="http://schemas.microsoft.com/office/powerpoint/2010/main" val="2509522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Architecture to</a:t>
            </a:r>
            <a:r>
              <a:rPr lang="en-US" altLang="zh-TW" baseline="0"/>
              <a:t> </a:t>
            </a:r>
            <a:r>
              <a:rPr lang="en-US" altLang="zh-TW"/>
              <a:t>Verilog  </a:t>
            </a:r>
            <a:r>
              <a:rPr lang="en-US" altLang="zh-TW" dirty="0"/>
              <a:t>An Extended Example</a:t>
            </a:r>
            <a:endParaRPr lang="zh-TW" altLang="en-US" dirty="0"/>
          </a:p>
        </p:txBody>
      </p:sp>
      <p:sp>
        <p:nvSpPr>
          <p:cNvPr id="4" name="投影片編號版面配置區 3"/>
          <p:cNvSpPr>
            <a:spLocks noGrp="1"/>
          </p:cNvSpPr>
          <p:nvPr>
            <p:ph type="sldNum" sz="quarter" idx="10"/>
          </p:nvPr>
        </p:nvSpPr>
        <p:spPr/>
        <p:txBody>
          <a:bodyPr/>
          <a:lstStyle/>
          <a:p>
            <a:fld id="{4891393B-4809-4716-9DD1-58F8F1490811}" type="slidenum">
              <a:rPr lang="zh-TW" altLang="en-US" smtClean="0"/>
              <a:t>72</a:t>
            </a:fld>
            <a:endParaRPr lang="zh-TW" altLang="en-US"/>
          </a:p>
        </p:txBody>
      </p:sp>
    </p:spTree>
    <p:extLst>
      <p:ext uri="{BB962C8B-B14F-4D97-AF65-F5344CB8AC3E}">
        <p14:creationId xmlns:p14="http://schemas.microsoft.com/office/powerpoint/2010/main" val="3448275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B75302-0D0F-4395-BAA4-3C806991F2DB}" type="slidenum">
              <a:rPr lang="en-US" altLang="zh-TW"/>
              <a:pPr/>
              <a:t>4</a:t>
            </a:fld>
            <a:endParaRPr lang="en-US" altLang="zh-TW"/>
          </a:p>
        </p:txBody>
      </p:sp>
      <p:sp>
        <p:nvSpPr>
          <p:cNvPr id="540674" name="Rectangle 2"/>
          <p:cNvSpPr>
            <a:spLocks noGrp="1" noRot="1" noChangeAspect="1" noChangeArrowheads="1" noTextEdit="1"/>
          </p:cNvSpPr>
          <p:nvPr>
            <p:ph type="sldImg"/>
          </p:nvPr>
        </p:nvSpPr>
        <p:spPr>
          <a:ln/>
        </p:spPr>
      </p:sp>
      <p:sp>
        <p:nvSpPr>
          <p:cNvPr id="54067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3354339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BAC883-2FEF-4B9C-B51F-4B6E297399F3}" type="slidenum">
              <a:rPr lang="en-US" altLang="zh-TW"/>
              <a:pPr/>
              <a:t>5</a:t>
            </a:fld>
            <a:endParaRPr lang="en-US" altLang="zh-TW"/>
          </a:p>
        </p:txBody>
      </p:sp>
      <p:sp>
        <p:nvSpPr>
          <p:cNvPr id="541698" name="Rectangle 2"/>
          <p:cNvSpPr>
            <a:spLocks noGrp="1" noRot="1" noChangeAspect="1" noChangeArrowheads="1" noTextEdit="1"/>
          </p:cNvSpPr>
          <p:nvPr>
            <p:ph type="sldImg"/>
          </p:nvPr>
        </p:nvSpPr>
        <p:spPr>
          <a:ln/>
        </p:spPr>
      </p:sp>
      <p:sp>
        <p:nvSpPr>
          <p:cNvPr id="541699"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3875800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ED1009-2391-4151-855D-25CABB721B65}" type="slidenum">
              <a:rPr lang="en-US" altLang="zh-TW"/>
              <a:pPr/>
              <a:t>6</a:t>
            </a:fld>
            <a:endParaRPr lang="en-US" altLang="zh-TW"/>
          </a:p>
        </p:txBody>
      </p:sp>
      <p:sp>
        <p:nvSpPr>
          <p:cNvPr id="542722" name="Rectangle 2"/>
          <p:cNvSpPr>
            <a:spLocks noGrp="1" noRot="1" noChangeAspect="1" noChangeArrowheads="1" noTextEdit="1"/>
          </p:cNvSpPr>
          <p:nvPr>
            <p:ph type="sldImg"/>
          </p:nvPr>
        </p:nvSpPr>
        <p:spPr>
          <a:ln/>
        </p:spPr>
      </p:sp>
      <p:sp>
        <p:nvSpPr>
          <p:cNvPr id="542723"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98200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1013EE-EB65-442A-9A62-95CF0900C496}" type="slidenum">
              <a:rPr lang="en-US" altLang="zh-TW"/>
              <a:pPr/>
              <a:t>7</a:t>
            </a:fld>
            <a:endParaRPr lang="en-US" altLang="zh-TW"/>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216542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60551-68DF-4F0F-B819-212E2BD5C604}" type="slidenum">
              <a:rPr lang="en-US" altLang="zh-TW"/>
              <a:pPr/>
              <a:t>8</a:t>
            </a:fld>
            <a:endParaRPr lang="en-US" altLang="zh-TW"/>
          </a:p>
        </p:txBody>
      </p:sp>
      <p:sp>
        <p:nvSpPr>
          <p:cNvPr id="546818" name="Rectangle 2"/>
          <p:cNvSpPr>
            <a:spLocks noGrp="1" noRot="1" noChangeAspect="1" noChangeArrowheads="1" noTextEdit="1"/>
          </p:cNvSpPr>
          <p:nvPr>
            <p:ph type="sldImg"/>
          </p:nvPr>
        </p:nvSpPr>
        <p:spPr>
          <a:ln/>
        </p:spPr>
      </p:sp>
      <p:sp>
        <p:nvSpPr>
          <p:cNvPr id="546819" name="Rectangle 3"/>
          <p:cNvSpPr>
            <a:spLocks noGrp="1" noChangeArrowheads="1"/>
          </p:cNvSpPr>
          <p:nvPr>
            <p:ph type="body" idx="1"/>
          </p:nvPr>
        </p:nvSpPr>
        <p:spPr/>
        <p:txBody>
          <a:bodyPr/>
          <a:lstStyle/>
          <a:p>
            <a:r>
              <a:rPr lang="en-US" altLang="zh-TW" dirty="0"/>
              <a:t>assign a = b+ 1;</a:t>
            </a:r>
          </a:p>
          <a:p>
            <a:r>
              <a:rPr lang="en-US" altLang="zh-TW" dirty="0"/>
              <a:t>assign  a = c+ 2;</a:t>
            </a:r>
          </a:p>
          <a:p>
            <a:endParaRPr lang="en-US" altLang="zh-TW" dirty="0"/>
          </a:p>
          <a:p>
            <a:r>
              <a:rPr lang="en-US" altLang="zh-TW" dirty="0" err="1"/>
              <a:t>always_comb</a:t>
            </a:r>
            <a:endParaRPr lang="en-US" altLang="zh-TW" dirty="0"/>
          </a:p>
          <a:p>
            <a:r>
              <a:rPr lang="en-US" altLang="zh-TW" dirty="0"/>
              <a:t>   a = d + 3;</a:t>
            </a:r>
          </a:p>
          <a:p>
            <a:endParaRPr lang="zh-TW" altLang="zh-TW" dirty="0"/>
          </a:p>
        </p:txBody>
      </p:sp>
    </p:spTree>
    <p:extLst>
      <p:ext uri="{BB962C8B-B14F-4D97-AF65-F5344CB8AC3E}">
        <p14:creationId xmlns:p14="http://schemas.microsoft.com/office/powerpoint/2010/main" val="8670066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706B3-5575-4C29-965B-379651D91BAA}" type="slidenum">
              <a:rPr lang="en-US" altLang="zh-TW"/>
              <a:pPr/>
              <a:t>9</a:t>
            </a:fld>
            <a:endParaRPr lang="en-US" altLang="zh-TW"/>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TW" altLang="zh-TW"/>
          </a:p>
        </p:txBody>
      </p:sp>
    </p:spTree>
    <p:extLst>
      <p:ext uri="{BB962C8B-B14F-4D97-AF65-F5344CB8AC3E}">
        <p14:creationId xmlns:p14="http://schemas.microsoft.com/office/powerpoint/2010/main" val="3404001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9" descr="Nctulogo"/>
          <p:cNvPicPr>
            <a:picLocks noChangeAspect="1" noChangeArrowheads="1"/>
          </p:cNvPicPr>
          <p:nvPr/>
        </p:nvPicPr>
        <p:blipFill>
          <a:blip r:embed="rId2" cstate="print"/>
          <a:srcRect/>
          <a:stretch>
            <a:fillRect/>
          </a:stretch>
        </p:blipFill>
        <p:spPr bwMode="auto">
          <a:xfrm>
            <a:off x="11049001" y="285751"/>
            <a:ext cx="980017" cy="735013"/>
          </a:xfrm>
          <a:prstGeom prst="rect">
            <a:avLst/>
          </a:prstGeom>
          <a:noFill/>
          <a:ln w="9525">
            <a:noFill/>
            <a:miter lim="800000"/>
            <a:headEnd/>
            <a:tailEnd/>
          </a:ln>
        </p:spPr>
      </p:pic>
      <p:sp>
        <p:nvSpPr>
          <p:cNvPr id="2" name="標題 1"/>
          <p:cNvSpPr>
            <a:spLocks noGrp="1"/>
          </p:cNvSpPr>
          <p:nvPr>
            <p:ph type="ctrTitle"/>
          </p:nvPr>
        </p:nvSpPr>
        <p:spPr>
          <a:xfrm>
            <a:off x="914400" y="2130426"/>
            <a:ext cx="10363200" cy="1470025"/>
          </a:xfrm>
        </p:spPr>
        <p:txBody>
          <a:bodyPr>
            <a:normAutofit/>
          </a:bodyPr>
          <a:lstStyle>
            <a:lvl1pPr algn="ctr">
              <a:defRPr sz="3600">
                <a:latin typeface="Times New Roman" pitchFamily="18" charset="0"/>
                <a:cs typeface="Times New Roman" pitchFamily="18" charset="0"/>
              </a:defRPr>
            </a:lvl1pPr>
          </a:lstStyle>
          <a:p>
            <a:r>
              <a:rPr lang="zh-TW" altLang="en-US"/>
              <a:t>按一下以編輯母片標題樣式</a:t>
            </a:r>
            <a:endParaRPr lang="zh-TW" altLang="en-US" dirty="0"/>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2024/2/16</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文字及物件">
    <p:spTree>
      <p:nvGrpSpPr>
        <p:cNvPr id="1" name=""/>
        <p:cNvGrpSpPr/>
        <p:nvPr/>
      </p:nvGrpSpPr>
      <p:grpSpPr>
        <a:xfrm>
          <a:off x="0" y="0"/>
          <a:ext cx="0" cy="0"/>
          <a:chOff x="0" y="0"/>
          <a:chExt cx="0" cy="0"/>
        </a:xfrm>
      </p:grpSpPr>
      <p:sp>
        <p:nvSpPr>
          <p:cNvPr id="5" name="頁尾版面配置區 4"/>
          <p:cNvSpPr>
            <a:spLocks noGrp="1"/>
          </p:cNvSpPr>
          <p:nvPr>
            <p:ph type="ftr" sz="quarter" idx="10"/>
          </p:nvPr>
        </p:nvSpPr>
        <p:spPr>
          <a:xfrm>
            <a:off x="4057651" y="6524625"/>
            <a:ext cx="5590116" cy="217488"/>
          </a:xfrm>
        </p:spPr>
        <p:txBody>
          <a:bodyPr/>
          <a:lstStyle>
            <a:lvl1pPr>
              <a:defRPr/>
            </a:lvl1pPr>
          </a:lstStyle>
          <a:p>
            <a:endParaRPr lang="zh-TW" altLang="zh-TW"/>
          </a:p>
        </p:txBody>
      </p:sp>
      <p:sp>
        <p:nvSpPr>
          <p:cNvPr id="6" name="日期版面配置區 5"/>
          <p:cNvSpPr>
            <a:spLocks noGrp="1"/>
          </p:cNvSpPr>
          <p:nvPr>
            <p:ph type="dt" sz="half" idx="11"/>
          </p:nvPr>
        </p:nvSpPr>
        <p:spPr>
          <a:xfrm>
            <a:off x="433918" y="6537326"/>
            <a:ext cx="2205567" cy="276225"/>
          </a:xfrm>
        </p:spPr>
        <p:txBody>
          <a:bodyPr/>
          <a:lstStyle>
            <a:lvl1pPr>
              <a:defRPr/>
            </a:lvl1pPr>
          </a:lstStyle>
          <a:p>
            <a:r>
              <a:rPr lang="zh-TW" altLang="en-US"/>
              <a:t>2005.09</a:t>
            </a:r>
            <a:endParaRPr lang="en-US" altLang="zh-TW"/>
          </a:p>
        </p:txBody>
      </p:sp>
      <p:sp>
        <p:nvSpPr>
          <p:cNvPr id="7" name="投影片編號版面配置區 6"/>
          <p:cNvSpPr>
            <a:spLocks noGrp="1"/>
          </p:cNvSpPr>
          <p:nvPr>
            <p:ph type="sldNum" sz="quarter" idx="12"/>
          </p:nvPr>
        </p:nvSpPr>
        <p:spPr>
          <a:xfrm>
            <a:off x="10085918" y="6524626"/>
            <a:ext cx="1098549" cy="250825"/>
          </a:xfrm>
          <a:prstGeom prst="rect">
            <a:avLst/>
          </a:prstGeom>
        </p:spPr>
        <p:txBody>
          <a:bodyPr/>
          <a:lstStyle>
            <a:lvl1pPr>
              <a:defRPr/>
            </a:lvl1pPr>
          </a:lstStyle>
          <a:p>
            <a:fld id="{52E282A5-2A87-4048-ACF7-CE42498FD657}" type="slidenum">
              <a:rPr lang="en-US" altLang="zh-TW"/>
              <a:pPr/>
              <a:t>‹#›</a:t>
            </a:fld>
            <a:endParaRPr lang="en-US" altLang="zh-TW"/>
          </a:p>
        </p:txBody>
      </p:sp>
      <p:sp>
        <p:nvSpPr>
          <p:cNvPr id="8" name="標題版面配置區 1"/>
          <p:cNvSpPr>
            <a:spLocks noGrp="1"/>
          </p:cNvSpPr>
          <p:nvPr>
            <p:ph type="title"/>
          </p:nvPr>
        </p:nvSpPr>
        <p:spPr>
          <a:xfrm>
            <a:off x="609600" y="116632"/>
            <a:ext cx="8654752" cy="922114"/>
          </a:xfrm>
          <a:prstGeom prst="rect">
            <a:avLst/>
          </a:prstGeom>
        </p:spPr>
        <p:txBody>
          <a:bodyPr vert="horz" lIns="91440" tIns="45720" rIns="91440" bIns="45720" rtlCol="0" anchor="ctr">
            <a:normAutofit/>
          </a:bodyPr>
          <a:lstStyle>
            <a:lvl1pPr>
              <a:defRPr sz="4000"/>
            </a:lvl1pPr>
          </a:lstStyle>
          <a:p>
            <a:r>
              <a:rPr lang="zh-TW" altLang="en-US" dirty="0"/>
              <a:t>按一下以編輯母片標題樣式</a:t>
            </a:r>
          </a:p>
        </p:txBody>
      </p:sp>
    </p:spTree>
    <p:extLst>
      <p:ext uri="{BB962C8B-B14F-4D97-AF65-F5344CB8AC3E}">
        <p14:creationId xmlns:p14="http://schemas.microsoft.com/office/powerpoint/2010/main" val="26448612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914400" y="2130426"/>
            <a:ext cx="10363200" cy="1470025"/>
          </a:xfrm>
        </p:spPr>
        <p:txBody>
          <a:bodyPr>
            <a:normAutofit/>
          </a:bodyPr>
          <a:lstStyle>
            <a:lvl1pPr algn="ctr">
              <a:defRPr sz="3600" baseline="0">
                <a:latin typeface="Arial Unicode MS" panose="020B0604020202020204" pitchFamily="34" charset="-120"/>
                <a:cs typeface="Times New Roman" pitchFamily="18" charset="0"/>
              </a:defRPr>
            </a:lvl1pPr>
          </a:lstStyle>
          <a:p>
            <a:r>
              <a:rPr lang="zh-TW" altLang="en-US" dirty="0"/>
              <a:t>按一下以編輯母片標題樣式</a:t>
            </a:r>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2024/2/16</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pic>
        <p:nvPicPr>
          <p:cNvPr id="9" name="圖片 8">
            <a:extLst>
              <a:ext uri="{FF2B5EF4-FFF2-40B4-BE49-F238E27FC236}">
                <a16:creationId xmlns:a16="http://schemas.microsoft.com/office/drawing/2014/main" id="{045562EB-EF09-4D7B-B83E-97081FFDD89D}"/>
              </a:ext>
            </a:extLst>
          </p:cNvPr>
          <p:cNvPicPr>
            <a:picLocks noChangeAspect="1"/>
          </p:cNvPicPr>
          <p:nvPr userDrawn="1"/>
        </p:nvPicPr>
        <p:blipFill>
          <a:blip r:embed="rId2"/>
          <a:stretch>
            <a:fillRect/>
          </a:stretch>
        </p:blipFill>
        <p:spPr>
          <a:xfrm>
            <a:off x="9984432" y="188640"/>
            <a:ext cx="1207021" cy="1207021"/>
          </a:xfrm>
          <a:prstGeom prst="rect">
            <a:avLst/>
          </a:prstGeom>
        </p:spPr>
      </p:pic>
      <p:pic>
        <p:nvPicPr>
          <p:cNvPr id="10" name="圖片 9">
            <a:extLst>
              <a:ext uri="{FF2B5EF4-FFF2-40B4-BE49-F238E27FC236}">
                <a16:creationId xmlns:a16="http://schemas.microsoft.com/office/drawing/2014/main" id="{17EFF058-6B1E-8B79-B45A-0EF189B49761}"/>
              </a:ext>
            </a:extLst>
          </p:cNvPr>
          <p:cNvPicPr>
            <a:picLocks noChangeAspect="1"/>
          </p:cNvPicPr>
          <p:nvPr userDrawn="1"/>
        </p:nvPicPr>
        <p:blipFill>
          <a:blip r:embed="rId3"/>
          <a:stretch>
            <a:fillRect/>
          </a:stretch>
        </p:blipFill>
        <p:spPr>
          <a:xfrm>
            <a:off x="10920536" y="15936"/>
            <a:ext cx="1511939" cy="1511939"/>
          </a:xfrm>
          <a:prstGeom prst="rect">
            <a:avLst/>
          </a:prstGeom>
        </p:spPr>
      </p:pic>
    </p:spTree>
    <p:extLst>
      <p:ext uri="{BB962C8B-B14F-4D97-AF65-F5344CB8AC3E}">
        <p14:creationId xmlns:p14="http://schemas.microsoft.com/office/powerpoint/2010/main" val="3517977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099708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baseline="0">
                <a:latin typeface="Arial Unicode MS" panose="020B0604020202020204" pitchFamily="34" charset="-120"/>
                <a:cs typeface="Times New Roman" pitchFamily="18" charset="0"/>
              </a:defRPr>
            </a:lvl1pPr>
          </a:lstStyle>
          <a:p>
            <a:r>
              <a:rPr lang="zh-TW" altLang="en-US" dirty="0"/>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59107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541392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939186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42084996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744383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317106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948402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061059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8976927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2/16/2024</a:t>
            </a:fld>
            <a:endParaRPr lang="en-US">
              <a:solidFill>
                <a:prstClr val="black">
                  <a:tint val="75000"/>
                </a:prstClr>
              </a:solidFill>
            </a:endParaRP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val="3454884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914400" y="2130426"/>
            <a:ext cx="10363200" cy="1470025"/>
          </a:xfrm>
        </p:spPr>
        <p:txBody>
          <a:bodyPr>
            <a:normAutofit/>
          </a:bodyPr>
          <a:lstStyle>
            <a:lvl1pPr algn="ctr">
              <a:defRPr sz="3600" baseline="0">
                <a:latin typeface="Arial Unicode MS" panose="020B0604020202020204" pitchFamily="34" charset="-120"/>
                <a:cs typeface="Times New Roman" pitchFamily="18" charset="0"/>
              </a:defRPr>
            </a:lvl1pPr>
          </a:lstStyle>
          <a:p>
            <a:r>
              <a:rPr lang="zh-TW" altLang="en-US" dirty="0"/>
              <a:t>按一下以編輯母片標題樣式</a:t>
            </a:r>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2024/2/16</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pic>
        <p:nvPicPr>
          <p:cNvPr id="10" name="圖片 9">
            <a:extLst>
              <a:ext uri="{FF2B5EF4-FFF2-40B4-BE49-F238E27FC236}">
                <a16:creationId xmlns:a16="http://schemas.microsoft.com/office/drawing/2014/main" id="{3EF7C1C5-9002-D5D2-11EA-1D5605F12A0E}"/>
              </a:ext>
            </a:extLst>
          </p:cNvPr>
          <p:cNvPicPr>
            <a:picLocks noChangeAspect="1"/>
          </p:cNvPicPr>
          <p:nvPr userDrawn="1"/>
        </p:nvPicPr>
        <p:blipFill>
          <a:blip r:embed="rId2"/>
          <a:stretch>
            <a:fillRect/>
          </a:stretch>
        </p:blipFill>
        <p:spPr>
          <a:xfrm>
            <a:off x="9984432" y="188640"/>
            <a:ext cx="1207021" cy="1207021"/>
          </a:xfrm>
          <a:prstGeom prst="rect">
            <a:avLst/>
          </a:prstGeom>
        </p:spPr>
      </p:pic>
      <p:pic>
        <p:nvPicPr>
          <p:cNvPr id="11" name="圖片 10">
            <a:extLst>
              <a:ext uri="{FF2B5EF4-FFF2-40B4-BE49-F238E27FC236}">
                <a16:creationId xmlns:a16="http://schemas.microsoft.com/office/drawing/2014/main" id="{A0171ED1-F761-489E-2B0B-A15C662939C1}"/>
              </a:ext>
            </a:extLst>
          </p:cNvPr>
          <p:cNvPicPr>
            <a:picLocks noChangeAspect="1"/>
          </p:cNvPicPr>
          <p:nvPr userDrawn="1"/>
        </p:nvPicPr>
        <p:blipFill>
          <a:blip r:embed="rId3"/>
          <a:stretch>
            <a:fillRect/>
          </a:stretch>
        </p:blipFill>
        <p:spPr>
          <a:xfrm>
            <a:off x="10920536" y="15936"/>
            <a:ext cx="1511939" cy="1511939"/>
          </a:xfrm>
          <a:prstGeom prst="rect">
            <a:avLst/>
          </a:prstGeom>
        </p:spPr>
      </p:pic>
    </p:spTree>
    <p:extLst>
      <p:ext uri="{BB962C8B-B14F-4D97-AF65-F5344CB8AC3E}">
        <p14:creationId xmlns:p14="http://schemas.microsoft.com/office/powerpoint/2010/main" val="6563825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716960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atin typeface="Times New Roman" pitchFamily="18" charset="0"/>
                <a:cs typeface="Times New Roman" pitchFamily="18" charset="0"/>
              </a:defRPr>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0765630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21202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3358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atin typeface="Times New Roman" pitchFamily="18" charset="0"/>
                <a:cs typeface="Times New Roman" pitchFamily="18" charset="0"/>
              </a:defRPr>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8957178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0663766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7861731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3610328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4048496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6022151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cxnSp>
        <p:nvCxnSpPr>
          <p:cNvPr id="4" name="直線接點 3"/>
          <p:cNvCxnSpPr/>
          <p:nvPr/>
        </p:nvCxnSpPr>
        <p:spPr>
          <a:xfrm>
            <a:off x="952501" y="3714750"/>
            <a:ext cx="11239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ctrTitle"/>
          </p:nvPr>
        </p:nvSpPr>
        <p:spPr>
          <a:xfrm>
            <a:off x="914400" y="2130426"/>
            <a:ext cx="10363200" cy="1470025"/>
          </a:xfrm>
        </p:spPr>
        <p:txBody>
          <a:bodyPr>
            <a:normAutofit/>
          </a:bodyPr>
          <a:lstStyle>
            <a:lvl1pPr algn="ctr">
              <a:defRPr sz="3600">
                <a:latin typeface="Times New Roman" pitchFamily="18" charset="0"/>
                <a:cs typeface="Times New Roman" pitchFamily="18" charset="0"/>
              </a:defRPr>
            </a:lvl1pPr>
          </a:lstStyle>
          <a:p>
            <a:r>
              <a:rPr lang="zh-TW" altLang="en-US" dirty="0"/>
              <a:t>按一下以編輯母片標題樣式</a:t>
            </a:r>
          </a:p>
        </p:txBody>
      </p:sp>
      <p:sp>
        <p:nvSpPr>
          <p:cNvPr id="3" name="副標題 2"/>
          <p:cNvSpPr>
            <a:spLocks noGrp="1"/>
          </p:cNvSpPr>
          <p:nvPr>
            <p:ph type="subTitle" idx="1"/>
          </p:nvPr>
        </p:nvSpPr>
        <p:spPr>
          <a:xfrm>
            <a:off x="1828800" y="3886200"/>
            <a:ext cx="9410736" cy="1752600"/>
          </a:xfrm>
        </p:spPr>
        <p:txBody>
          <a:bodyPr>
            <a:normAutofit/>
          </a:bodyPr>
          <a:lstStyle>
            <a:lvl1pPr marL="0" indent="0" algn="r">
              <a:buNone/>
              <a:defRPr sz="2400">
                <a:solidFill>
                  <a:schemeClr val="tx1">
                    <a:tint val="75000"/>
                  </a:schemeClr>
                </a:solidFill>
                <a:latin typeface="Times New Roman" pitchFamily="18" charset="0"/>
                <a:cs typeface="Times New Roman"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6" name="日期版面配置區 3"/>
          <p:cNvSpPr>
            <a:spLocks noGrp="1"/>
          </p:cNvSpPr>
          <p:nvPr>
            <p:ph type="dt" sz="half" idx="10"/>
          </p:nvPr>
        </p:nvSpPr>
        <p:spPr/>
        <p:txBody>
          <a:bodyPr/>
          <a:lstStyle>
            <a:lvl1pPr>
              <a:defRPr smtClean="0">
                <a:latin typeface="Times New Roman" pitchFamily="18" charset="0"/>
                <a:cs typeface="Times New Roman" pitchFamily="18" charset="0"/>
              </a:defRPr>
            </a:lvl1pPr>
          </a:lstStyle>
          <a:p>
            <a:fld id="{9E4BAB45-CC32-4EA4-861C-55A130FC9389}" type="datetimeFigureOut">
              <a:rPr lang="zh-TW" altLang="en-US" smtClean="0"/>
              <a:pPr/>
              <a:t>2024/2/16</a:t>
            </a:fld>
            <a:endParaRPr lang="zh-TW" altLang="en-US"/>
          </a:p>
        </p:txBody>
      </p:sp>
      <p:sp>
        <p:nvSpPr>
          <p:cNvPr id="7" name="頁尾版面配置區 4"/>
          <p:cNvSpPr>
            <a:spLocks noGrp="1"/>
          </p:cNvSpPr>
          <p:nvPr>
            <p:ph type="ftr" sz="quarter" idx="11"/>
          </p:nvPr>
        </p:nvSpPr>
        <p:spPr/>
        <p:txBody>
          <a:bodyPr/>
          <a:lstStyle>
            <a:lvl1pPr>
              <a:defRPr>
                <a:latin typeface="Times New Roman" pitchFamily="18" charset="0"/>
                <a:cs typeface="Times New Roman" pitchFamily="18" charset="0"/>
              </a:defRPr>
            </a:lvl1pPr>
          </a:lstStyle>
          <a:p>
            <a:endParaRPr lang="zh-TW" altLang="en-US"/>
          </a:p>
        </p:txBody>
      </p:sp>
      <p:sp>
        <p:nvSpPr>
          <p:cNvPr id="8" name="投影片編號版面配置區 5"/>
          <p:cNvSpPr>
            <a:spLocks noGrp="1"/>
          </p:cNvSpPr>
          <p:nvPr>
            <p:ph type="sldNum" sz="quarter" idx="12"/>
          </p:nvPr>
        </p:nvSpPr>
        <p:spPr/>
        <p:txBody>
          <a:bodyPr/>
          <a:lstStyle>
            <a:lvl1pPr>
              <a:defRPr smtClean="0">
                <a:latin typeface="Times New Roman" pitchFamily="18" charset="0"/>
                <a:cs typeface="Times New Roman" pitchFamily="18" charset="0"/>
              </a:defRPr>
            </a:lvl1pPr>
          </a:lstStyle>
          <a:p>
            <a:fld id="{B7ED870F-9485-4D56-AFF4-B9828BB10F8F}" type="slidenum">
              <a:rPr lang="zh-TW" altLang="en-US" smtClean="0"/>
              <a:pPr/>
              <a:t>‹#›</a:t>
            </a:fld>
            <a:endParaRPr lang="zh-TW" altLang="en-US"/>
          </a:p>
        </p:txBody>
      </p:sp>
      <p:pic>
        <p:nvPicPr>
          <p:cNvPr id="5" name="圖片 4">
            <a:extLst>
              <a:ext uri="{FF2B5EF4-FFF2-40B4-BE49-F238E27FC236}">
                <a16:creationId xmlns:a16="http://schemas.microsoft.com/office/drawing/2014/main" id="{0B728DF1-86BD-82E2-FF53-38E6559BF460}"/>
              </a:ext>
            </a:extLst>
          </p:cNvPr>
          <p:cNvPicPr>
            <a:picLocks noChangeAspect="1"/>
          </p:cNvPicPr>
          <p:nvPr userDrawn="1"/>
        </p:nvPicPr>
        <p:blipFill>
          <a:blip r:embed="rId2"/>
          <a:stretch>
            <a:fillRect/>
          </a:stretch>
        </p:blipFill>
        <p:spPr>
          <a:xfrm>
            <a:off x="9984432" y="188640"/>
            <a:ext cx="1207021" cy="1207021"/>
          </a:xfrm>
          <a:prstGeom prst="rect">
            <a:avLst/>
          </a:prstGeom>
        </p:spPr>
      </p:pic>
      <p:pic>
        <p:nvPicPr>
          <p:cNvPr id="9" name="圖片 8">
            <a:extLst>
              <a:ext uri="{FF2B5EF4-FFF2-40B4-BE49-F238E27FC236}">
                <a16:creationId xmlns:a16="http://schemas.microsoft.com/office/drawing/2014/main" id="{28F5960A-BBEC-F00E-08E5-4D5FB1F7E765}"/>
              </a:ext>
            </a:extLst>
          </p:cNvPr>
          <p:cNvPicPr>
            <a:picLocks noChangeAspect="1"/>
          </p:cNvPicPr>
          <p:nvPr userDrawn="1"/>
        </p:nvPicPr>
        <p:blipFill>
          <a:blip r:embed="rId3"/>
          <a:stretch>
            <a:fillRect/>
          </a:stretch>
        </p:blipFill>
        <p:spPr>
          <a:xfrm>
            <a:off x="10920536" y="15936"/>
            <a:ext cx="1511939" cy="1511939"/>
          </a:xfrm>
          <a:prstGeom prst="rect">
            <a:avLst/>
          </a:prstGeom>
        </p:spPr>
      </p:pic>
    </p:spTree>
    <p:extLst>
      <p:ext uri="{BB962C8B-B14F-4D97-AF65-F5344CB8AC3E}">
        <p14:creationId xmlns:p14="http://schemas.microsoft.com/office/powerpoint/2010/main" val="9585729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normAutofit/>
          </a:bodyPr>
          <a:lstStyle>
            <a:lvl1pPr>
              <a:defRPr sz="2800"/>
            </a:lvl1pPr>
            <a:lvl2pPr>
              <a:defRPr sz="2400"/>
            </a:lvl2pPr>
            <a:lvl3pPr>
              <a:defRPr sz="2000"/>
            </a:lvl3pPr>
            <a:lvl4pPr>
              <a:defRPr sz="1800"/>
            </a:lvl4pPr>
            <a:lvl5pPr>
              <a:defRPr sz="1800"/>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1705331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1"/>
            <a:ext cx="10363200" cy="1362075"/>
          </a:xfrm>
        </p:spPr>
        <p:txBody>
          <a:bodyPr anchor="t"/>
          <a:lstStyle>
            <a:lvl1pPr algn="l">
              <a:defRPr sz="4000" b="1" cap="all">
                <a:latin typeface="Times New Roman" pitchFamily="18" charset="0"/>
                <a:cs typeface="Times New Roman" pitchFamily="18" charset="0"/>
              </a:defRPr>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latin typeface="Times New Roman" pitchFamily="18" charset="0"/>
                <a:cs typeface="Times New Roman"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42666395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341108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cxnSp>
        <p:nvCxnSpPr>
          <p:cNvPr id="5" name="直線接點 4"/>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97600" y="1357298"/>
            <a:ext cx="5384800" cy="49292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日期版面配置區 4"/>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7" name="頁尾版面配置區 5"/>
          <p:cNvSpPr>
            <a:spLocks noGrp="1"/>
          </p:cNvSpPr>
          <p:nvPr>
            <p:ph type="ftr" sz="quarter" idx="11"/>
          </p:nvPr>
        </p:nvSpPr>
        <p:spPr/>
        <p:txBody>
          <a:bodyPr/>
          <a:lstStyle>
            <a:lvl1pPr>
              <a:defRPr/>
            </a:lvl1pPr>
          </a:lstStyle>
          <a:p>
            <a:endParaRPr lang="zh-TW" altLang="en-US"/>
          </a:p>
        </p:txBody>
      </p:sp>
      <p:sp>
        <p:nvSpPr>
          <p:cNvPr id="8" name="投影片編號版面配置區 6"/>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8684957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17021161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426853571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625203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274298870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cxnSp>
        <p:nvCxnSpPr>
          <p:cNvPr id="4" name="直線接點 3"/>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4595249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839200" y="274639"/>
            <a:ext cx="27432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9600" y="274639"/>
            <a:ext cx="80264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11"/>
          </p:nvPr>
        </p:nvSpPr>
        <p:spPr/>
        <p:txBody>
          <a:bodyPr/>
          <a:lstStyle>
            <a:lvl1pPr>
              <a:defRPr/>
            </a:lvl1pPr>
          </a:lstStyle>
          <a:p>
            <a:endParaRPr lang="zh-TW" altLang="en-US"/>
          </a:p>
        </p:txBody>
      </p:sp>
      <p:sp>
        <p:nvSpPr>
          <p:cNvPr id="6"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extLst>
      <p:ext uri="{BB962C8B-B14F-4D97-AF65-F5344CB8AC3E}">
        <p14:creationId xmlns:p14="http://schemas.microsoft.com/office/powerpoint/2010/main" val="9918703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Calibri"/>
                <a:cs typeface="Calibri"/>
              </a:defRPr>
            </a:lvl1pPr>
          </a:lstStyle>
          <a:p>
            <a:pPr marL="12700">
              <a:lnSpc>
                <a:spcPts val="1810"/>
              </a:lnSpc>
            </a:pPr>
            <a:r>
              <a:rPr lang="en-US"/>
              <a:t>© M. </a:t>
            </a:r>
            <a:r>
              <a:rPr lang="en-US" spc="-25"/>
              <a:t>Shabany, </a:t>
            </a:r>
            <a:r>
              <a:rPr lang="en-US" spc="-5"/>
              <a:t>ASIC/FPGA Chip</a:t>
            </a:r>
            <a:r>
              <a:rPr lang="en-US" spc="-25"/>
              <a:t> </a:t>
            </a:r>
            <a:r>
              <a:rPr lang="en-US" spc="-5"/>
              <a:t>Design</a:t>
            </a:r>
            <a:endParaRPr lang="en-US" spc="-5"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439929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cxnSp>
        <p:nvCxnSpPr>
          <p:cNvPr id="7" name="直線接點 6"/>
          <p:cNvCxnSpPr/>
          <p:nvPr/>
        </p:nvCxnSpPr>
        <p:spPr>
          <a:xfrm>
            <a:off x="571501" y="1285875"/>
            <a:ext cx="11620500" cy="1588"/>
          </a:xfrm>
          <a:prstGeom prst="line">
            <a:avLst/>
          </a:prstGeom>
          <a:ln w="12700" cmpd="sng">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357299"/>
            <a:ext cx="5386917"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609600" y="1928802"/>
            <a:ext cx="5386917"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8" y="1357299"/>
            <a:ext cx="5389033" cy="57150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93368" y="1928802"/>
            <a:ext cx="5389033" cy="442915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日期版面配置區 6"/>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9" name="頁尾版面配置區 7"/>
          <p:cNvSpPr>
            <a:spLocks noGrp="1"/>
          </p:cNvSpPr>
          <p:nvPr>
            <p:ph type="ftr" sz="quarter" idx="11"/>
          </p:nvPr>
        </p:nvSpPr>
        <p:spPr/>
        <p:txBody>
          <a:bodyPr/>
          <a:lstStyle>
            <a:lvl1pPr>
              <a:defRPr/>
            </a:lvl1pPr>
          </a:lstStyle>
          <a:p>
            <a:endParaRPr lang="zh-TW" altLang="en-US"/>
          </a:p>
        </p:txBody>
      </p:sp>
      <p:sp>
        <p:nvSpPr>
          <p:cNvPr id="10" name="投影片編號版面配置區 8"/>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4" name="日期版面配置區 2"/>
          <p:cNvSpPr>
            <a:spLocks noGrp="1"/>
          </p:cNvSpPr>
          <p:nvPr>
            <p:ph type="dt" sz="half" idx="10"/>
          </p:nvPr>
        </p:nvSpPr>
        <p:spPr/>
        <p:txBody>
          <a:bodyPr/>
          <a:lstStyle>
            <a:lvl1pPr>
              <a:defRPr smtClean="0"/>
            </a:lvl1pPr>
          </a:lstStyle>
          <a:p>
            <a:fld id="{9E4BAB45-CC32-4EA4-861C-55A130FC9389}" type="datetimeFigureOut">
              <a:rPr lang="zh-TW" altLang="en-US" smtClean="0"/>
              <a:pPr/>
              <a:t>2024/2/16</a:t>
            </a:fld>
            <a:endParaRPr lang="zh-TW" altLang="en-US"/>
          </a:p>
        </p:txBody>
      </p:sp>
      <p:sp>
        <p:nvSpPr>
          <p:cNvPr id="5" name="頁尾版面配置區 3"/>
          <p:cNvSpPr>
            <a:spLocks noGrp="1"/>
          </p:cNvSpPr>
          <p:nvPr>
            <p:ph type="ftr" sz="quarter" idx="11"/>
          </p:nvPr>
        </p:nvSpPr>
        <p:spPr/>
        <p:txBody>
          <a:bodyPr/>
          <a:lstStyle>
            <a:lvl1pPr>
              <a:defRPr/>
            </a:lvl1pPr>
          </a:lstStyle>
          <a:p>
            <a:endParaRPr lang="zh-TW" altLang="en-US"/>
          </a:p>
        </p:txBody>
      </p:sp>
      <p:sp>
        <p:nvSpPr>
          <p:cNvPr id="6" name="投影片編號版面配置區 4"/>
          <p:cNvSpPr>
            <a:spLocks noGrp="1"/>
          </p:cNvSpPr>
          <p:nvPr>
            <p:ph type="sldNum" sz="quarter" idx="12"/>
          </p:nvPr>
        </p:nvSpPr>
        <p:spPr/>
        <p:txBody>
          <a:bodyPr/>
          <a:lstStyle>
            <a:lvl1pPr>
              <a:defRPr smtClean="0"/>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3" name="頁尾版面配置區 4"/>
          <p:cNvSpPr>
            <a:spLocks noGrp="1"/>
          </p:cNvSpPr>
          <p:nvPr>
            <p:ph type="ftr" sz="quarter" idx="11"/>
          </p:nvPr>
        </p:nvSpPr>
        <p:spPr/>
        <p:txBody>
          <a:bodyPr/>
          <a:lstStyle>
            <a:lvl1pPr>
              <a:defRPr/>
            </a:lvl1pPr>
          </a:lstStyle>
          <a:p>
            <a:endParaRPr lang="zh-TW" altLang="en-US"/>
          </a:p>
        </p:txBody>
      </p:sp>
      <p:sp>
        <p:nvSpPr>
          <p:cNvPr id="4"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1"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a:t>按一下圖示以新增圖片</a:t>
            </a:r>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編輯母片文字樣式</a:t>
            </a:r>
          </a:p>
        </p:txBody>
      </p:sp>
      <p:sp>
        <p:nvSpPr>
          <p:cNvPr id="5" name="日期版面配置區 3"/>
          <p:cNvSpPr>
            <a:spLocks noGrp="1"/>
          </p:cNvSpPr>
          <p:nvPr>
            <p:ph type="dt" sz="half" idx="10"/>
          </p:nvPr>
        </p:nvSpPr>
        <p:spPr/>
        <p:txBody>
          <a:bodyPr/>
          <a:lstStyle>
            <a:lvl1pPr>
              <a:defRPr/>
            </a:lvl1pPr>
          </a:lstStyle>
          <a:p>
            <a:fld id="{9E4BAB45-CC32-4EA4-861C-55A130FC9389}" type="datetimeFigureOut">
              <a:rPr lang="zh-TW" altLang="en-US" smtClean="0"/>
              <a:pPr/>
              <a:t>2024/2/16</a:t>
            </a:fld>
            <a:endParaRPr lang="zh-TW" altLang="en-US"/>
          </a:p>
        </p:txBody>
      </p:sp>
      <p:sp>
        <p:nvSpPr>
          <p:cNvPr id="6" name="頁尾版面配置區 4"/>
          <p:cNvSpPr>
            <a:spLocks noGrp="1"/>
          </p:cNvSpPr>
          <p:nvPr>
            <p:ph type="ftr" sz="quarter" idx="11"/>
          </p:nvPr>
        </p:nvSpPr>
        <p:spPr/>
        <p:txBody>
          <a:bodyPr/>
          <a:lstStyle>
            <a:lvl1pPr>
              <a:defRPr/>
            </a:lvl1pPr>
          </a:lstStyle>
          <a:p>
            <a:endParaRPr lang="zh-TW" altLang="en-US"/>
          </a:p>
        </p:txBody>
      </p:sp>
      <p:sp>
        <p:nvSpPr>
          <p:cNvPr id="7" name="投影片編號版面配置區 5"/>
          <p:cNvSpPr>
            <a:spLocks noGrp="1"/>
          </p:cNvSpPr>
          <p:nvPr>
            <p:ph type="sldNum" sz="quarter" idx="12"/>
          </p:nvPr>
        </p:nvSpPr>
        <p:spPr/>
        <p:txBody>
          <a:bodyPr/>
          <a:lstStyle>
            <a:lvl1pPr>
              <a:defRPr/>
            </a:lvl1pPr>
          </a:lstStyle>
          <a:p>
            <a:fld id="{B7ED870F-9485-4D56-AFF4-B9828BB10F8F}"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r>
              <a:rPr kumimoji="0" lang="en-US" altLang="zh-TW"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rPr>
              <a:t>Platform Based Design Group</a:t>
            </a: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NCTU.EE</a:t>
            </a:r>
            <a:r>
              <a:rPr kumimoji="0" lang="en-US" altLang="zh-TW" sz="1400" b="1" dirty="0">
                <a:latin typeface="Times New Roman" pitchFamily="18" charset="0"/>
                <a:cs typeface="Times New Roman" pitchFamily="18" charset="0"/>
              </a:rPr>
              <a:t>, </a:t>
            </a:r>
            <a:r>
              <a:rPr kumimoji="0" lang="en-US" altLang="zh-TW" sz="1400" b="1" dirty="0" err="1">
                <a:latin typeface="Times New Roman" pitchFamily="18" charset="0"/>
                <a:cs typeface="Times New Roman" pitchFamily="18" charset="0"/>
              </a:rPr>
              <a:t>Hsinchu</a:t>
            </a:r>
            <a:r>
              <a:rPr kumimoji="0" lang="en-US" altLang="zh-TW" sz="1400" b="1" dirty="0">
                <a:latin typeface="Times New Roman" pitchFamily="18" charset="0"/>
                <a:cs typeface="Times New Roman" pitchFamily="18" charset="0"/>
              </a:rPr>
              <a:t>,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r>
              <a:rPr kumimoji="0" lang="en-US" altLang="zh-TW"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rPr>
              <a:t>Platform Based Design Group</a:t>
            </a: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NCTU.EE</a:t>
            </a:r>
            <a:r>
              <a:rPr kumimoji="0" lang="en-US" altLang="zh-TW" sz="1400" b="1" dirty="0">
                <a:latin typeface="Times New Roman" pitchFamily="18" charset="0"/>
                <a:cs typeface="Times New Roman" pitchFamily="18" charset="0"/>
              </a:rPr>
              <a:t>, </a:t>
            </a:r>
            <a:r>
              <a:rPr kumimoji="0" lang="en-US" altLang="zh-TW" sz="1400" b="1" dirty="0" err="1">
                <a:latin typeface="Times New Roman" pitchFamily="18" charset="0"/>
                <a:cs typeface="Times New Roman" pitchFamily="18" charset="0"/>
              </a:rPr>
              <a:t>Hsinchu</a:t>
            </a:r>
            <a:r>
              <a:rPr kumimoji="0" lang="en-US" altLang="zh-TW" sz="1400" b="1" dirty="0">
                <a:latin typeface="Times New Roman" pitchFamily="18" charset="0"/>
                <a:cs typeface="Times New Roman" pitchFamily="18" charset="0"/>
              </a:rPr>
              <a:t>,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33814268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r>
              <a:rPr kumimoji="0" lang="en-US" altLang="zh-TW"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rPr>
              <a:t>Platform Based Design Group</a:t>
            </a: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NYCU.EE</a:t>
            </a:r>
            <a:r>
              <a:rPr kumimoji="0" lang="en-US" altLang="zh-TW" sz="1400" b="1" dirty="0">
                <a:latin typeface="Times New Roman" pitchFamily="18" charset="0"/>
                <a:cs typeface="Times New Roman" pitchFamily="18" charset="0"/>
              </a:rPr>
              <a:t>, Hsinchu,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4228660073"/>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8" name="標題版面配置區 1"/>
          <p:cNvSpPr>
            <a:spLocks noGrp="1"/>
          </p:cNvSpPr>
          <p:nvPr>
            <p:ph type="title"/>
          </p:nvPr>
        </p:nvSpPr>
        <p:spPr bwMode="auto">
          <a:xfrm>
            <a:off x="609600" y="274638"/>
            <a:ext cx="10972800" cy="939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4099" name="文字版面配置區 2"/>
          <p:cNvSpPr>
            <a:spLocks noGrp="1"/>
          </p:cNvSpPr>
          <p:nvPr>
            <p:ph type="body" idx="1"/>
          </p:nvPr>
        </p:nvSpPr>
        <p:spPr bwMode="auto">
          <a:xfrm>
            <a:off x="609600" y="1357314"/>
            <a:ext cx="10972800" cy="5000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609600" y="6356351"/>
            <a:ext cx="2844800" cy="365125"/>
          </a:xfrm>
          <a:prstGeom prst="rect">
            <a:avLst/>
          </a:prstGeom>
        </p:spPr>
        <p:txBody>
          <a:bodyPr vert="horz" lIns="91440" tIns="45720" rIns="91440" bIns="45720" rtlCol="0" anchor="ctr">
            <a:normAutofit/>
          </a:bodyPr>
          <a:lstStyle>
            <a:lvl1pPr algn="l"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9E4BAB45-CC32-4EA4-861C-55A130FC9389}" type="datetimeFigureOut">
              <a:rPr lang="zh-TW" altLang="en-US" smtClean="0"/>
              <a:pPr/>
              <a:t>2024/2/16</a:t>
            </a:fld>
            <a:endParaRPr lang="zh-TW" altLang="en-US"/>
          </a:p>
        </p:txBody>
      </p:sp>
      <p:sp>
        <p:nvSpPr>
          <p:cNvPr id="5" name="頁尾版面配置區 4"/>
          <p:cNvSpPr>
            <a:spLocks noGrp="1"/>
          </p:cNvSpPr>
          <p:nvPr>
            <p:ph type="ftr" sz="quarter" idx="3"/>
          </p:nvPr>
        </p:nvSpPr>
        <p:spPr>
          <a:xfrm>
            <a:off x="4165600" y="6356351"/>
            <a:ext cx="3860800" cy="365125"/>
          </a:xfrm>
          <a:prstGeom prst="rect">
            <a:avLst/>
          </a:prstGeom>
        </p:spPr>
        <p:txBody>
          <a:bodyPr vert="horz" lIns="91440" tIns="45720" rIns="91440" bIns="45720" rtlCol="0" anchor="ctr">
            <a:normAutofit/>
          </a:bodyPr>
          <a:lstStyle>
            <a:lvl1pPr algn="ctr" fontAlgn="auto">
              <a:spcBef>
                <a:spcPts val="0"/>
              </a:spcBef>
              <a:spcAft>
                <a:spcPts val="0"/>
              </a:spcAft>
              <a:defRPr kumimoji="0" sz="1200">
                <a:solidFill>
                  <a:schemeClr val="tx1">
                    <a:tint val="75000"/>
                  </a:schemeClr>
                </a:solidFill>
                <a:latin typeface="Arial Unicode MS" pitchFamily="34" charset="-120"/>
                <a:ea typeface="Arial Unicode MS" pitchFamily="34" charset="-120"/>
                <a:cs typeface="Arial Unicode MS" pitchFamily="34" charset="-120"/>
              </a:defRPr>
            </a:lvl1pPr>
          </a:lstStyle>
          <a:p>
            <a:endParaRPr lang="zh-TW" altLang="en-US"/>
          </a:p>
        </p:txBody>
      </p:sp>
      <p:sp>
        <p:nvSpPr>
          <p:cNvPr id="6" name="投影片編號版面配置區 5"/>
          <p:cNvSpPr>
            <a:spLocks noGrp="1"/>
          </p:cNvSpPr>
          <p:nvPr>
            <p:ph type="sldNum" sz="quarter" idx="4"/>
          </p:nvPr>
        </p:nvSpPr>
        <p:spPr>
          <a:xfrm>
            <a:off x="8737600" y="6356351"/>
            <a:ext cx="2844800" cy="365125"/>
          </a:xfrm>
          <a:prstGeom prst="rect">
            <a:avLst/>
          </a:prstGeom>
        </p:spPr>
        <p:txBody>
          <a:bodyPr vert="horz" lIns="91440" tIns="45720" rIns="91440" bIns="45720" rtlCol="0" anchor="ctr">
            <a:normAutofit/>
          </a:bodyPr>
          <a:lstStyle>
            <a:lvl1pPr algn="r" fontAlgn="auto">
              <a:spcBef>
                <a:spcPts val="0"/>
              </a:spcBef>
              <a:spcAft>
                <a:spcPts val="0"/>
              </a:spcAft>
              <a:defRPr kumimoji="0" sz="1200" smtClean="0">
                <a:solidFill>
                  <a:schemeClr val="tx1">
                    <a:tint val="75000"/>
                  </a:schemeClr>
                </a:solidFill>
                <a:latin typeface="Arial Unicode MS" pitchFamily="34" charset="-120"/>
                <a:ea typeface="Arial Unicode MS" pitchFamily="34" charset="-120"/>
                <a:cs typeface="Arial Unicode MS" pitchFamily="34" charset="-120"/>
              </a:defRPr>
            </a:lvl1pPr>
          </a:lstStyle>
          <a:p>
            <a:fld id="{B7ED870F-9485-4D56-AFF4-B9828BB10F8F}" type="slidenum">
              <a:rPr lang="zh-TW" altLang="en-US" smtClean="0"/>
              <a:pPr/>
              <a:t>‹#›</a:t>
            </a:fld>
            <a:endParaRPr lang="zh-TW" altLang="en-US"/>
          </a:p>
        </p:txBody>
      </p:sp>
      <p:sp>
        <p:nvSpPr>
          <p:cNvPr id="7" name="矩形 6"/>
          <p:cNvSpPr/>
          <p:nvPr/>
        </p:nvSpPr>
        <p:spPr>
          <a:xfrm>
            <a:off x="0" y="0"/>
            <a:ext cx="12192000" cy="214290"/>
          </a:xfrm>
          <a:prstGeom prst="rect">
            <a:avLst/>
          </a:prstGeom>
          <a:gradFill flip="none" rotWithShape="1">
            <a:gsLst>
              <a:gs pos="12000">
                <a:schemeClr val="accent1"/>
              </a:gs>
              <a:gs pos="100000">
                <a:schemeClr val="bg1">
                  <a:shade val="100000"/>
                  <a:satMod val="11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extrusionH="57150">
              <a:bevelT w="57150" h="38100" prst="hardEdge"/>
            </a:sp3d>
          </a:bodyPr>
          <a:lstStyle/>
          <a:p>
            <a:pPr algn="r" fontAlgn="auto">
              <a:spcBef>
                <a:spcPts val="0"/>
              </a:spcBef>
              <a:spcAft>
                <a:spcPts val="0"/>
              </a:spcAft>
              <a:defRPr/>
            </a:pPr>
            <a:endParaRPr kumimoji="0" lang="zh-TW" altLang="en-US" sz="1200" b="1" dirty="0">
              <a:ln w="12700">
                <a:noFill/>
                <a:prstDash val="solid"/>
              </a:ln>
              <a:solidFill>
                <a:schemeClr val="tx1">
                  <a:lumMod val="95000"/>
                  <a:lumOff val="5000"/>
                </a:schemeClr>
              </a:solidFill>
              <a:effectLst>
                <a:outerShdw blurRad="41275" dist="20320" dir="1800000" algn="tl" rotWithShape="0">
                  <a:srgbClr val="000000">
                    <a:alpha val="40000"/>
                  </a:srgbClr>
                </a:outerShdw>
                <a:reflection blurRad="6350" stA="60000" endA="900" endPos="58000" dir="5400000" sy="-100000" algn="bl" rotWithShape="0"/>
              </a:effectLst>
              <a:latin typeface="Times New Roman" pitchFamily="18" charset="0"/>
              <a:cs typeface="Times New Roman" pitchFamily="18" charset="0"/>
            </a:endParaRPr>
          </a:p>
        </p:txBody>
      </p:sp>
      <p:sp>
        <p:nvSpPr>
          <p:cNvPr id="15" name="矩形 14"/>
          <p:cNvSpPr/>
          <p:nvPr/>
        </p:nvSpPr>
        <p:spPr>
          <a:xfrm rot="16200000">
            <a:off x="5988844" y="654844"/>
            <a:ext cx="214312" cy="12192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anchor="ctr"/>
          <a:lstStyle/>
          <a:p>
            <a:pPr algn="r" fontAlgn="auto">
              <a:spcBef>
                <a:spcPts val="0"/>
              </a:spcBef>
              <a:spcAft>
                <a:spcPts val="0"/>
              </a:spcAft>
              <a:defRPr/>
            </a:pPr>
            <a:r>
              <a:rPr kumimoji="0" lang="en-US" altLang="zh-TW" sz="1400" b="1" spc="300" dirty="0">
                <a:latin typeface="Times New Roman" pitchFamily="18" charset="0"/>
                <a:cs typeface="Times New Roman" pitchFamily="18" charset="0"/>
              </a:rPr>
              <a:t>NYCU.EE</a:t>
            </a:r>
            <a:r>
              <a:rPr kumimoji="0" lang="en-US" altLang="zh-TW" sz="1400" b="1" dirty="0">
                <a:latin typeface="Times New Roman" pitchFamily="18" charset="0"/>
                <a:cs typeface="Times New Roman" pitchFamily="18" charset="0"/>
              </a:rPr>
              <a:t>, Hsinchu, Taiwan</a:t>
            </a:r>
            <a:endParaRPr kumimoji="0" lang="zh-TW" altLang="en-US" sz="1400" b="1" dirty="0">
              <a:latin typeface="Times New Roman" pitchFamily="18" charset="0"/>
              <a:cs typeface="Times New Roman" pitchFamily="18" charset="0"/>
            </a:endParaRPr>
          </a:p>
        </p:txBody>
      </p:sp>
      <p:sp>
        <p:nvSpPr>
          <p:cNvPr id="23" name="矩形 22"/>
          <p:cNvSpPr/>
          <p:nvPr/>
        </p:nvSpPr>
        <p:spPr>
          <a:xfrm>
            <a:off x="1" y="1500188"/>
            <a:ext cx="285751" cy="5357812"/>
          </a:xfrm>
          <a:prstGeom prst="rect">
            <a:avLst/>
          </a:prstGeom>
          <a:gradFill flip="none" rotWithShape="1">
            <a:gsLst>
              <a:gs pos="56000">
                <a:srgbClr val="92D050"/>
              </a:gs>
              <a:gs pos="100000">
                <a:schemeClr val="bg1">
                  <a:shade val="100000"/>
                  <a:satMod val="11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vert" tIns="3024000" bIns="46800" anchor="ctr"/>
          <a:lstStyle/>
          <a:p>
            <a:pPr algn="ctr" fontAlgn="auto">
              <a:spcBef>
                <a:spcPts val="0"/>
              </a:spcBef>
              <a:spcAft>
                <a:spcPts val="0"/>
              </a:spcAft>
              <a:defRPr/>
            </a:pPr>
            <a:r>
              <a:rPr kumimoji="0" lang="en-US" altLang="zh-TW" sz="1400" dirty="0">
                <a:latin typeface="Times New Roman" pitchFamily="18" charset="0"/>
                <a:cs typeface="Times New Roman" pitchFamily="18" charset="0"/>
              </a:rPr>
              <a:t>VLSI Signal Processing Lab.</a:t>
            </a:r>
            <a:endParaRPr kumimoji="0" lang="zh-TW" altLang="en-US" sz="1400" dirty="0">
              <a:latin typeface="Times New Roman" pitchFamily="18" charset="0"/>
              <a:cs typeface="Times New Roman" pitchFamily="18" charset="0"/>
            </a:endParaRPr>
          </a:p>
        </p:txBody>
      </p:sp>
    </p:spTree>
    <p:extLst>
      <p:ext uri="{BB962C8B-B14F-4D97-AF65-F5344CB8AC3E}">
        <p14:creationId xmlns:p14="http://schemas.microsoft.com/office/powerpoint/2010/main" val="158345819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rtl="0" eaLnBrk="1" fontAlgn="base" hangingPunct="1">
        <a:spcBef>
          <a:spcPct val="0"/>
        </a:spcBef>
        <a:spcAft>
          <a:spcPct val="0"/>
        </a:spcAft>
        <a:defRPr sz="4400" kern="1200">
          <a:solidFill>
            <a:schemeClr val="tx1"/>
          </a:solidFill>
          <a:latin typeface="Arial Unicode MS" pitchFamily="34" charset="-120"/>
          <a:ea typeface="Arial Unicode MS" pitchFamily="34" charset="-120"/>
          <a:cs typeface="Arial Unicode MS" pitchFamily="34" charset="-120"/>
        </a:defRPr>
      </a:lvl1pPr>
      <a:lvl2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2pPr>
      <a:lvl3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3pPr>
      <a:lvl4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4pPr>
      <a:lvl5pPr algn="l" rtl="0" eaLnBrk="1" fontAlgn="base" hangingPunct="1">
        <a:spcBef>
          <a:spcPct val="0"/>
        </a:spcBef>
        <a:spcAft>
          <a:spcPct val="0"/>
        </a:spcAft>
        <a:defRPr sz="4400">
          <a:solidFill>
            <a:schemeClr val="tx1"/>
          </a:solidFill>
          <a:latin typeface="Arial Unicode MS" pitchFamily="34" charset="-120"/>
          <a:ea typeface="Arial Unicode MS" pitchFamily="34" charset="-120"/>
          <a:cs typeface="Arial Unicode MS" pitchFamily="34" charset="-120"/>
        </a:defRPr>
      </a:lvl5pPr>
      <a:lvl6pPr marL="4572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6pPr>
      <a:lvl7pPr marL="9144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7pPr>
      <a:lvl8pPr marL="13716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8pPr>
      <a:lvl9pPr marL="1828800" algn="l" rtl="0" eaLnBrk="1" fontAlgn="base" hangingPunct="1">
        <a:spcBef>
          <a:spcPct val="0"/>
        </a:spcBef>
        <a:spcAft>
          <a:spcPct val="0"/>
        </a:spcAft>
        <a:defRPr sz="4400">
          <a:solidFill>
            <a:schemeClr val="tx1"/>
          </a:solidFill>
          <a:latin typeface="Calibri" pitchFamily="34" charset="0"/>
          <a:ea typeface="新細明體" charset="-120"/>
          <a:cs typeface="Arial" charset="0"/>
        </a:defRPr>
      </a:lvl9pPr>
    </p:titleStyle>
    <p:bodyStyle>
      <a:lvl1pPr marL="342900" indent="-342900" algn="l" rtl="0" eaLnBrk="1" fontAlgn="base" hangingPunct="1">
        <a:spcBef>
          <a:spcPct val="20000"/>
        </a:spcBef>
        <a:spcAft>
          <a:spcPct val="0"/>
        </a:spcAft>
        <a:buFont typeface="Arial" charset="0"/>
        <a:buChar char="•"/>
        <a:defRPr sz="2800" kern="1200">
          <a:solidFill>
            <a:schemeClr val="tx1"/>
          </a:solidFill>
          <a:latin typeface="Arial Unicode MS" pitchFamily="34" charset="-120"/>
          <a:ea typeface="Arial Unicode MS" pitchFamily="34" charset="-120"/>
          <a:cs typeface="Arial Unicode MS" pitchFamily="34" charset="-120"/>
        </a:defRPr>
      </a:lvl1pPr>
      <a:lvl2pPr marL="742950" indent="-285750" algn="l" rtl="0" eaLnBrk="1" fontAlgn="base" hangingPunct="1">
        <a:spcBef>
          <a:spcPct val="20000"/>
        </a:spcBef>
        <a:spcAft>
          <a:spcPct val="0"/>
        </a:spcAft>
        <a:buFont typeface="Arial" charset="0"/>
        <a:buChar char="–"/>
        <a:defRPr sz="2400" kern="1200">
          <a:solidFill>
            <a:srgbClr val="376092"/>
          </a:solidFill>
          <a:latin typeface="Arial Unicode MS" pitchFamily="34" charset="-120"/>
          <a:ea typeface="Arial Unicode MS" pitchFamily="34" charset="-120"/>
          <a:cs typeface="Arial Unicode MS" pitchFamily="34" charset="-120"/>
        </a:defRPr>
      </a:lvl2pPr>
      <a:lvl3pPr marL="1143000" indent="-228600" algn="l" rtl="0" eaLnBrk="1" fontAlgn="base" hangingPunct="1">
        <a:spcBef>
          <a:spcPct val="20000"/>
        </a:spcBef>
        <a:spcAft>
          <a:spcPct val="0"/>
        </a:spcAft>
        <a:buFont typeface="Arial" charset="0"/>
        <a:buChar char="•"/>
        <a:defRPr sz="2000" kern="1200">
          <a:solidFill>
            <a:srgbClr val="4F6228"/>
          </a:solidFill>
          <a:latin typeface="Arial Unicode MS" pitchFamily="34" charset="-120"/>
          <a:ea typeface="Arial Unicode MS" pitchFamily="34" charset="-120"/>
          <a:cs typeface="Arial Unicode MS" pitchFamily="34" charset="-120"/>
        </a:defRPr>
      </a:lvl3pPr>
      <a:lvl4pPr marL="1600200" indent="-228600" algn="l" rtl="0" eaLnBrk="1" fontAlgn="base" hangingPunct="1">
        <a:spcBef>
          <a:spcPct val="20000"/>
        </a:spcBef>
        <a:spcAft>
          <a:spcPct val="0"/>
        </a:spcAft>
        <a:buFont typeface="Arial" charset="0"/>
        <a:buChar char="–"/>
        <a:defRPr kern="1200">
          <a:solidFill>
            <a:srgbClr val="953735"/>
          </a:solidFill>
          <a:latin typeface="Arial Unicode MS" pitchFamily="34" charset="-120"/>
          <a:ea typeface="Arial Unicode MS" pitchFamily="34" charset="-120"/>
          <a:cs typeface="Arial Unicode MS" pitchFamily="34" charset="-120"/>
        </a:defRPr>
      </a:lvl4pPr>
      <a:lvl5pPr marL="2057400" indent="-228600" algn="l" rtl="0" eaLnBrk="1" fontAlgn="base" hangingPunct="1">
        <a:spcBef>
          <a:spcPct val="20000"/>
        </a:spcBef>
        <a:spcAft>
          <a:spcPct val="0"/>
        </a:spcAft>
        <a:buFont typeface="Arial" charset="0"/>
        <a:buChar char="»"/>
        <a:defRPr kern="1200">
          <a:solidFill>
            <a:srgbClr val="E46C0A"/>
          </a:solidFill>
          <a:latin typeface="Arial Unicode MS" pitchFamily="34" charset="-120"/>
          <a:ea typeface="Arial Unicode MS" pitchFamily="34" charset="-120"/>
          <a:cs typeface="Arial Unicode MS" pitchFamily="34" charset="-12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9.emf"/></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6.xml"/><Relationship Id="rId4" Type="http://schemas.openxmlformats.org/officeDocument/2006/relationships/image" Target="../media/image30.jpeg"/></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5.emf"/><Relationship Id="rId4" Type="http://schemas.openxmlformats.org/officeDocument/2006/relationships/oleObject" Target="../embeddings/oleObject3.bin"/></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6.xml"/></Relationships>
</file>

<file path=ppt/slides/_rels/slide5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6.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6.xml"/><Relationship Id="rId4" Type="http://schemas.openxmlformats.org/officeDocument/2006/relationships/image" Target="../media/image30.jpeg"/></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7.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7.xml"/></Relationships>
</file>

<file path=ppt/slides/_rels/slide5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www.amazon.com/SystemVerilog-Verification-Testbench-Language-Features/dp/0387270361/sr=1-1/qid=1161574894/ref=sr_1_1/102-2105269-5206544?ie=UTF8&amp;s=books"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hyperlink" Target="http://www.doulos.com/knowhow/sysverilog/" TargetMode="External"/><Relationship Id="rId5" Type="http://schemas.openxmlformats.org/officeDocument/2006/relationships/hyperlink" Target="http://www.systemverilog.org/" TargetMode="External"/><Relationship Id="rId4" Type="http://schemas.openxmlformats.org/officeDocument/2006/relationships/hyperlink" Target="http://www.amazon.com/SystemVerilog-Design-Guide-Hardware-Modeling/dp/0387333991/sr=1-2/qid=1161574894/ref=sr_1_2/102-2105269-5206544?ie=UTF8&amp;s=books" TargetMode="External"/></Relationships>
</file>

<file path=ppt/slides/_rels/slide69.xml.rels><?xml version="1.0" encoding="UTF-8" standalone="yes"?>
<Relationships xmlns="http://schemas.openxmlformats.org/package/2006/relationships"><Relationship Id="rId3" Type="http://schemas.openxmlformats.org/officeDocument/2006/relationships/hyperlink" Target="https://hom-wang.gitbooks.io/verilog-hdl/content/"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hyperlink" Target="http://www.sunburst-design.com/papers/CummingsSNUG1999SJ_SynthMismatch.pdf" TargetMode="External"/><Relationship Id="rId5" Type="http://schemas.openxmlformats.org/officeDocument/2006/relationships/hyperlink" Target="https://www.slideshare.net/itembedded/verilog-14596615" TargetMode="External"/><Relationship Id="rId4" Type="http://schemas.openxmlformats.org/officeDocument/2006/relationships/hyperlink" Target="http://www.asic-world.com/verilog/index.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Outline</a:t>
            </a:r>
            <a:endParaRPr lang="zh-TW" altLang="en-US" dirty="0"/>
          </a:p>
        </p:txBody>
      </p:sp>
      <p:sp>
        <p:nvSpPr>
          <p:cNvPr id="2" name="內容版面配置區 1"/>
          <p:cNvSpPr>
            <a:spLocks noGrp="1"/>
          </p:cNvSpPr>
          <p:nvPr>
            <p:ph idx="1"/>
          </p:nvPr>
        </p:nvSpPr>
        <p:spPr/>
        <p:txBody>
          <a:bodyPr>
            <a:normAutofit fontScale="85000" lnSpcReduction="20000"/>
          </a:bodyPr>
          <a:lstStyle/>
          <a:p>
            <a:r>
              <a:rPr lang="en-US" altLang="zh-TW" dirty="0"/>
              <a:t>Introduction to hardware description language (HDL)</a:t>
            </a:r>
          </a:p>
          <a:p>
            <a:pPr lvl="1"/>
            <a:r>
              <a:rPr lang="en-US" altLang="zh-TW" dirty="0"/>
              <a:t>Why it is better than schematic entry</a:t>
            </a:r>
          </a:p>
          <a:p>
            <a:r>
              <a:rPr lang="en-US" altLang="zh-TW" dirty="0"/>
              <a:t>Verilog</a:t>
            </a:r>
            <a:r>
              <a:rPr lang="zh-TW" altLang="en-US" dirty="0"/>
              <a:t>語法 </a:t>
            </a:r>
            <a:r>
              <a:rPr lang="en-US" altLang="zh-TW" dirty="0"/>
              <a:t>1 (Functional viewpoints)</a:t>
            </a:r>
          </a:p>
          <a:p>
            <a:pPr lvl="1"/>
            <a:r>
              <a:rPr lang="en-US" altLang="zh-TW" dirty="0"/>
              <a:t>Modules and ports</a:t>
            </a:r>
          </a:p>
          <a:p>
            <a:pPr lvl="1"/>
            <a:r>
              <a:rPr lang="en-US" altLang="zh-TW" dirty="0"/>
              <a:t>Basic syntax rules </a:t>
            </a:r>
          </a:p>
          <a:p>
            <a:pPr lvl="1"/>
            <a:r>
              <a:rPr lang="en-US" altLang="zh-TW" dirty="0"/>
              <a:t>Structural Verilog</a:t>
            </a:r>
          </a:p>
          <a:p>
            <a:pPr lvl="1"/>
            <a:r>
              <a:rPr lang="en-US" altLang="zh-TW" dirty="0"/>
              <a:t>How to model combinational logic</a:t>
            </a:r>
          </a:p>
          <a:p>
            <a:pPr lvl="1"/>
            <a:r>
              <a:rPr lang="en-US" altLang="zh-TW" dirty="0"/>
              <a:t>How to model sequential logic</a:t>
            </a:r>
          </a:p>
          <a:p>
            <a:r>
              <a:rPr lang="en-US" altLang="zh-TW" dirty="0"/>
              <a:t>Verilog</a:t>
            </a:r>
            <a:r>
              <a:rPr lang="zh-TW" altLang="en-US" dirty="0"/>
              <a:t>語法 </a:t>
            </a:r>
            <a:r>
              <a:rPr lang="en-US" altLang="zh-TW" dirty="0"/>
              <a:t>2 (Language viewpoints)</a:t>
            </a:r>
          </a:p>
          <a:p>
            <a:pPr lvl="1"/>
            <a:r>
              <a:rPr lang="en-US" altLang="zh-TW" dirty="0"/>
              <a:t>One language, many coding styles</a:t>
            </a:r>
          </a:p>
          <a:p>
            <a:pPr lvl="1"/>
            <a:r>
              <a:rPr lang="en-US" altLang="zh-TW" dirty="0"/>
              <a:t>Continuous </a:t>
            </a:r>
            <a:r>
              <a:rPr lang="en-US" altLang="zh-TW" dirty="0" err="1"/>
              <a:t>v.s</a:t>
            </a:r>
            <a:r>
              <a:rPr lang="en-US" altLang="zh-TW" dirty="0"/>
              <a:t>. procedural assignments</a:t>
            </a:r>
          </a:p>
          <a:p>
            <a:pPr lvl="1"/>
            <a:r>
              <a:rPr lang="en-US" altLang="zh-TW" dirty="0"/>
              <a:t>Blocking vs </a:t>
            </a:r>
            <a:r>
              <a:rPr lang="en-US" altLang="zh-TW" dirty="0" err="1"/>
              <a:t>NonBlocking</a:t>
            </a:r>
            <a:endParaRPr lang="en-US" altLang="zh-TW" dirty="0"/>
          </a:p>
          <a:p>
            <a:pPr lvl="1"/>
            <a:r>
              <a:rPr lang="en-US" altLang="zh-TW" dirty="0"/>
              <a:t>For loop and parameterized design</a:t>
            </a:r>
          </a:p>
          <a:p>
            <a:r>
              <a:rPr lang="en-US" altLang="zh-TW" dirty="0" err="1">
                <a:solidFill>
                  <a:srgbClr val="FF0000"/>
                </a:solidFill>
              </a:rPr>
              <a:t>SystemVerilog</a:t>
            </a:r>
            <a:endParaRPr lang="en-US" altLang="zh-TW" dirty="0">
              <a:solidFill>
                <a:srgbClr val="FF0000"/>
              </a:solidFill>
            </a:endParaRPr>
          </a:p>
          <a:p>
            <a:r>
              <a:rPr lang="en-US" altLang="zh-TW" dirty="0" err="1"/>
              <a:t>Gotchas</a:t>
            </a:r>
            <a:r>
              <a:rPr lang="en-US" altLang="zh-TW" dirty="0"/>
              <a:t> </a:t>
            </a:r>
            <a:r>
              <a:rPr lang="zh-TW" altLang="en-US" dirty="0"/>
              <a:t>正確的使用方法 </a:t>
            </a:r>
            <a:r>
              <a:rPr lang="en-US" altLang="zh-TW" dirty="0"/>
              <a:t>&lt;= (</a:t>
            </a:r>
            <a:r>
              <a:rPr lang="zh-TW" altLang="en-US" dirty="0"/>
              <a:t>會踩到的陷阱</a:t>
            </a:r>
            <a:r>
              <a:rPr lang="en-US" altLang="zh-TW" dirty="0"/>
              <a:t>)</a:t>
            </a:r>
          </a:p>
          <a:p>
            <a:pPr marL="457200" lvl="1" indent="0">
              <a:buNone/>
            </a:pPr>
            <a:endParaRPr lang="en-US" altLang="zh-TW" dirty="0"/>
          </a:p>
        </p:txBody>
      </p:sp>
    </p:spTree>
    <p:extLst>
      <p:ext uri="{BB962C8B-B14F-4D97-AF65-F5344CB8AC3E}">
        <p14:creationId xmlns:p14="http://schemas.microsoft.com/office/powerpoint/2010/main" val="3364136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33386FE8-C498-46AD-AFC6-82B6E0BD1408}" type="slidenum">
              <a:rPr lang="en-US" altLang="zh-TW"/>
              <a:pPr/>
              <a:t>10</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sp>
        <p:nvSpPr>
          <p:cNvPr id="520194" name="Rectangle 2"/>
          <p:cNvSpPr>
            <a:spLocks noGrp="1" noChangeArrowheads="1"/>
          </p:cNvSpPr>
          <p:nvPr>
            <p:ph type="title"/>
          </p:nvPr>
        </p:nvSpPr>
        <p:spPr/>
        <p:txBody>
          <a:bodyPr/>
          <a:lstStyle/>
          <a:p>
            <a:r>
              <a:rPr lang="en-US" altLang="zh-TW"/>
              <a:t>Almost Universal Data Types: logic</a:t>
            </a:r>
          </a:p>
        </p:txBody>
      </p:sp>
      <p:sp>
        <p:nvSpPr>
          <p:cNvPr id="520195" name="Rectangle 3"/>
          <p:cNvSpPr>
            <a:spLocks noGrp="1" noChangeArrowheads="1"/>
          </p:cNvSpPr>
          <p:nvPr>
            <p:ph type="body" idx="1"/>
          </p:nvPr>
        </p:nvSpPr>
        <p:spPr/>
        <p:txBody>
          <a:bodyPr/>
          <a:lstStyle/>
          <a:p>
            <a:endParaRPr lang="zh-TW" altLang="zh-TW"/>
          </a:p>
        </p:txBody>
      </p:sp>
      <p:pic>
        <p:nvPicPr>
          <p:cNvPr id="520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84334"/>
            <a:ext cx="9077325"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66521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投影片編號版面配置區 4"/>
          <p:cNvSpPr>
            <a:spLocks noGrp="1"/>
          </p:cNvSpPr>
          <p:nvPr>
            <p:ph type="sldNum" sz="quarter" idx="11"/>
          </p:nvPr>
        </p:nvSpPr>
        <p:spPr/>
        <p:txBody>
          <a:bodyPr/>
          <a:lstStyle/>
          <a:p>
            <a:fld id="{480EDB83-C9DA-407B-9D1E-A86AA13F7F88}" type="slidenum">
              <a:rPr lang="en-US" altLang="zh-TW"/>
              <a:pPr/>
              <a:t>11</a:t>
            </a:fld>
            <a:endParaRPr lang="en-US" altLang="zh-TW"/>
          </a:p>
        </p:txBody>
      </p:sp>
      <p:sp>
        <p:nvSpPr>
          <p:cNvPr id="10" name="日期版面配置區 5"/>
          <p:cNvSpPr>
            <a:spLocks noGrp="1"/>
          </p:cNvSpPr>
          <p:nvPr>
            <p:ph type="dt" sz="half" idx="12"/>
          </p:nvPr>
        </p:nvSpPr>
        <p:spPr/>
        <p:txBody>
          <a:bodyPr/>
          <a:lstStyle/>
          <a:p>
            <a:r>
              <a:rPr lang="en-US" altLang="zh-TW"/>
              <a:t>copyright © 2004</a:t>
            </a:r>
          </a:p>
        </p:txBody>
      </p:sp>
      <p:sp>
        <p:nvSpPr>
          <p:cNvPr id="516098" name="Rectangle 2"/>
          <p:cNvSpPr>
            <a:spLocks noGrp="1" noChangeArrowheads="1"/>
          </p:cNvSpPr>
          <p:nvPr>
            <p:ph type="title"/>
          </p:nvPr>
        </p:nvSpPr>
        <p:spPr/>
        <p:txBody>
          <a:bodyPr/>
          <a:lstStyle/>
          <a:p>
            <a:r>
              <a:rPr lang="en-US" altLang="zh-TW"/>
              <a:t>User Defined Types: typedef</a:t>
            </a:r>
          </a:p>
        </p:txBody>
      </p:sp>
      <p:sp>
        <p:nvSpPr>
          <p:cNvPr id="516099" name="Rectangle 3"/>
          <p:cNvSpPr>
            <a:spLocks noGrp="1" noChangeArrowheads="1"/>
          </p:cNvSpPr>
          <p:nvPr>
            <p:ph type="body" idx="1"/>
          </p:nvPr>
        </p:nvSpPr>
        <p:spPr/>
        <p:txBody>
          <a:bodyPr/>
          <a:lstStyle/>
          <a:p>
            <a:endParaRPr lang="zh-TW" altLang="zh-TW" dirty="0"/>
          </a:p>
        </p:txBody>
      </p:sp>
      <p:pic>
        <p:nvPicPr>
          <p:cNvPr id="516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566" y="976036"/>
            <a:ext cx="882967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6101" name="Text Box 5"/>
          <p:cNvSpPr txBox="1">
            <a:spLocks noChangeArrowheads="1"/>
          </p:cNvSpPr>
          <p:nvPr/>
        </p:nvSpPr>
        <p:spPr bwMode="auto">
          <a:xfrm>
            <a:off x="2332039" y="53482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sp>
        <p:nvSpPr>
          <p:cNvPr id="516102" name="Text Box 6"/>
          <p:cNvSpPr txBox="1">
            <a:spLocks noChangeArrowheads="1"/>
          </p:cNvSpPr>
          <p:nvPr/>
        </p:nvSpPr>
        <p:spPr bwMode="auto">
          <a:xfrm>
            <a:off x="2619376" y="54213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pic>
        <p:nvPicPr>
          <p:cNvPr id="516103"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171" y="4585732"/>
            <a:ext cx="711517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14669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850F1BC0-04D2-45ED-B1E3-FE55B1F18737}" type="slidenum">
              <a:rPr lang="en-US" altLang="zh-TW"/>
              <a:pPr/>
              <a:t>12</a:t>
            </a:fld>
            <a:endParaRPr lang="en-US" altLang="zh-TW"/>
          </a:p>
        </p:txBody>
      </p:sp>
      <p:sp>
        <p:nvSpPr>
          <p:cNvPr id="6" name="日期版面配置區 5"/>
          <p:cNvSpPr>
            <a:spLocks noGrp="1"/>
          </p:cNvSpPr>
          <p:nvPr>
            <p:ph type="dt" sz="half" idx="12"/>
          </p:nvPr>
        </p:nvSpPr>
        <p:spPr/>
        <p:txBody>
          <a:bodyPr/>
          <a:lstStyle/>
          <a:p>
            <a:r>
              <a:rPr lang="en-US" altLang="zh-TW"/>
              <a:t>copyright © 2004</a:t>
            </a:r>
          </a:p>
        </p:txBody>
      </p:sp>
      <p:pic>
        <p:nvPicPr>
          <p:cNvPr id="517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992303"/>
            <a:ext cx="9096375" cy="573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7122" name="Rectangle 2"/>
          <p:cNvSpPr>
            <a:spLocks noGrp="1" noChangeArrowheads="1"/>
          </p:cNvSpPr>
          <p:nvPr>
            <p:ph type="title"/>
          </p:nvPr>
        </p:nvSpPr>
        <p:spPr/>
        <p:txBody>
          <a:bodyPr/>
          <a:lstStyle/>
          <a:p>
            <a:r>
              <a:rPr lang="en-US" altLang="zh-TW"/>
              <a:t>Design Strategy: Use All typedef’s</a:t>
            </a:r>
          </a:p>
        </p:txBody>
      </p:sp>
    </p:spTree>
    <p:extLst>
      <p:ext uri="{BB962C8B-B14F-4D97-AF65-F5344CB8AC3E}">
        <p14:creationId xmlns:p14="http://schemas.microsoft.com/office/powerpoint/2010/main" val="24496390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A849A585-7AB0-4B7A-B657-618A9F6D2E88}" type="slidenum">
              <a:rPr lang="en-US" altLang="zh-TW"/>
              <a:pPr/>
              <a:t>13</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sp>
        <p:nvSpPr>
          <p:cNvPr id="518146" name="Rectangle 2"/>
          <p:cNvSpPr>
            <a:spLocks noGrp="1" noChangeArrowheads="1"/>
          </p:cNvSpPr>
          <p:nvPr>
            <p:ph type="title"/>
          </p:nvPr>
        </p:nvSpPr>
        <p:spPr/>
        <p:txBody>
          <a:bodyPr/>
          <a:lstStyle/>
          <a:p>
            <a:r>
              <a:rPr lang="en-US" altLang="zh-TW"/>
              <a:t>Enhanced Literal Number Syntax</a:t>
            </a:r>
          </a:p>
        </p:txBody>
      </p:sp>
      <p:sp>
        <p:nvSpPr>
          <p:cNvPr id="518147" name="Rectangle 3"/>
          <p:cNvSpPr>
            <a:spLocks noGrp="1" noChangeArrowheads="1"/>
          </p:cNvSpPr>
          <p:nvPr>
            <p:ph type="body" idx="1"/>
          </p:nvPr>
        </p:nvSpPr>
        <p:spPr/>
        <p:txBody>
          <a:bodyPr/>
          <a:lstStyle/>
          <a:p>
            <a:endParaRPr lang="zh-TW" altLang="zh-TW"/>
          </a:p>
        </p:txBody>
      </p:sp>
      <p:pic>
        <p:nvPicPr>
          <p:cNvPr id="518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96208"/>
            <a:ext cx="8172450"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8389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4"/>
          <p:cNvSpPr>
            <a:spLocks noGrp="1"/>
          </p:cNvSpPr>
          <p:nvPr>
            <p:ph type="sldNum" sz="quarter" idx="11"/>
          </p:nvPr>
        </p:nvSpPr>
        <p:spPr>
          <a:xfrm>
            <a:off x="2725117" y="6381903"/>
            <a:ext cx="3860800" cy="365125"/>
          </a:xfrm>
        </p:spPr>
        <p:txBody>
          <a:bodyPr/>
          <a:lstStyle/>
          <a:p>
            <a:fld id="{9C5894A1-C84F-44DF-A850-C906E2DFFF67}" type="slidenum">
              <a:rPr lang="en-US" altLang="zh-TW"/>
              <a:pPr/>
              <a:t>14</a:t>
            </a:fld>
            <a:endParaRPr lang="en-US" altLang="zh-TW"/>
          </a:p>
        </p:txBody>
      </p:sp>
      <p:sp>
        <p:nvSpPr>
          <p:cNvPr id="9" name="日期版面配置區 5"/>
          <p:cNvSpPr>
            <a:spLocks noGrp="1"/>
          </p:cNvSpPr>
          <p:nvPr>
            <p:ph type="dt" sz="half" idx="12"/>
          </p:nvPr>
        </p:nvSpPr>
        <p:spPr>
          <a:xfrm>
            <a:off x="7297117" y="6381903"/>
            <a:ext cx="2844800" cy="365125"/>
          </a:xfrm>
        </p:spPr>
        <p:txBody>
          <a:bodyPr/>
          <a:lstStyle/>
          <a:p>
            <a:r>
              <a:rPr lang="en-US" altLang="zh-TW"/>
              <a:t>copyright © 2004</a:t>
            </a:r>
          </a:p>
        </p:txBody>
      </p:sp>
      <p:sp>
        <p:nvSpPr>
          <p:cNvPr id="528386" name="Rectangle 2"/>
          <p:cNvSpPr>
            <a:spLocks noGrp="1" noChangeArrowheads="1"/>
          </p:cNvSpPr>
          <p:nvPr>
            <p:ph type="title"/>
          </p:nvPr>
        </p:nvSpPr>
        <p:spPr/>
        <p:txBody>
          <a:bodyPr/>
          <a:lstStyle/>
          <a:p>
            <a:r>
              <a:rPr lang="en-US" altLang="zh-TW"/>
              <a:t>Enumerated Data Types</a:t>
            </a:r>
          </a:p>
        </p:txBody>
      </p:sp>
      <p:sp>
        <p:nvSpPr>
          <p:cNvPr id="528387" name="Rectangle 3"/>
          <p:cNvSpPr>
            <a:spLocks noGrp="1" noChangeArrowheads="1"/>
          </p:cNvSpPr>
          <p:nvPr>
            <p:ph type="body" idx="1"/>
          </p:nvPr>
        </p:nvSpPr>
        <p:spPr>
          <a:xfrm>
            <a:off x="623267" y="1006628"/>
            <a:ext cx="8458200" cy="625475"/>
          </a:xfrm>
        </p:spPr>
        <p:txBody>
          <a:bodyPr/>
          <a:lstStyle/>
          <a:p>
            <a:pPr>
              <a:lnSpc>
                <a:spcPct val="80000"/>
              </a:lnSpc>
            </a:pPr>
            <a:r>
              <a:rPr lang="en-US" altLang="zh-TW" sz="2000"/>
              <a:t>Allow to define a datatype whose values have names</a:t>
            </a:r>
          </a:p>
          <a:p>
            <a:pPr lvl="1">
              <a:lnSpc>
                <a:spcPct val="80000"/>
              </a:lnSpc>
            </a:pPr>
            <a:r>
              <a:rPr lang="en-US" altLang="zh-TW" sz="1800"/>
              <a:t>Useful for state coding, op code, or symbolic data</a:t>
            </a:r>
          </a:p>
        </p:txBody>
      </p:sp>
      <p:pic>
        <p:nvPicPr>
          <p:cNvPr id="5283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368" y="1654328"/>
            <a:ext cx="8943975"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28389" name="Text Box 5"/>
          <p:cNvSpPr txBox="1">
            <a:spLocks noChangeArrowheads="1"/>
          </p:cNvSpPr>
          <p:nvPr/>
        </p:nvSpPr>
        <p:spPr bwMode="auto">
          <a:xfrm>
            <a:off x="1034431" y="4438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TW" altLang="zh-TW"/>
          </a:p>
        </p:txBody>
      </p:sp>
      <p:pic>
        <p:nvPicPr>
          <p:cNvPr id="52839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79031" y="1654327"/>
            <a:ext cx="69246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文字方塊 1">
            <a:extLst>
              <a:ext uri="{FF2B5EF4-FFF2-40B4-BE49-F238E27FC236}">
                <a16:creationId xmlns:a16="http://schemas.microsoft.com/office/drawing/2014/main" id="{39C8B82E-4F19-297B-1CC4-E97D4B9DCD1F}"/>
              </a:ext>
            </a:extLst>
          </p:cNvPr>
          <p:cNvSpPr txBox="1"/>
          <p:nvPr/>
        </p:nvSpPr>
        <p:spPr>
          <a:xfrm>
            <a:off x="8616280" y="404664"/>
            <a:ext cx="3412088" cy="369332"/>
          </a:xfrm>
          <a:prstGeom prst="rect">
            <a:avLst/>
          </a:prstGeom>
          <a:noFill/>
        </p:spPr>
        <p:txBody>
          <a:bodyPr wrap="none" rtlCol="0">
            <a:spAutoFit/>
          </a:bodyPr>
          <a:lstStyle/>
          <a:p>
            <a:r>
              <a:rPr lang="en-US" altLang="zh-TW" dirty="0"/>
              <a:t>By default, the first get the value 0</a:t>
            </a:r>
            <a:endParaRPr lang="en-US" dirty="0"/>
          </a:p>
        </p:txBody>
      </p:sp>
    </p:spTree>
    <p:extLst>
      <p:ext uri="{BB962C8B-B14F-4D97-AF65-F5344CB8AC3E}">
        <p14:creationId xmlns:p14="http://schemas.microsoft.com/office/powerpoint/2010/main" val="14956727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8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zh-TW"/>
              <a:t>Port Instance and Port Connections</a:t>
            </a:r>
          </a:p>
        </p:txBody>
      </p:sp>
      <p:sp>
        <p:nvSpPr>
          <p:cNvPr id="5" name="內容版面配置區 4"/>
          <p:cNvSpPr>
            <a:spLocks noGrp="1"/>
          </p:cNvSpPr>
          <p:nvPr>
            <p:ph idx="1"/>
          </p:nvPr>
        </p:nvSpPr>
        <p:spPr/>
        <p:txBody>
          <a:bodyPr/>
          <a:lstStyle/>
          <a:p>
            <a:endParaRPr lang="zh-TW" altLang="en-US"/>
          </a:p>
        </p:txBody>
      </p:sp>
      <p:sp>
        <p:nvSpPr>
          <p:cNvPr id="6" name="投影片編號版面配置區 4"/>
          <p:cNvSpPr>
            <a:spLocks noGrp="1"/>
          </p:cNvSpPr>
          <p:nvPr>
            <p:ph type="sldNum" sz="quarter" idx="11"/>
          </p:nvPr>
        </p:nvSpPr>
        <p:spPr/>
        <p:txBody>
          <a:bodyPr/>
          <a:lstStyle/>
          <a:p>
            <a:fld id="{EE204AF7-10C9-4D15-AFA5-640F7DF3315B}" type="slidenum">
              <a:rPr lang="en-US" altLang="zh-TW" smtClean="0"/>
              <a:pPr/>
              <a:t>15</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pic>
        <p:nvPicPr>
          <p:cNvPr id="567300"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76934"/>
          <a:stretch/>
        </p:blipFill>
        <p:spPr bwMode="auto">
          <a:xfrm>
            <a:off x="609600" y="1357315"/>
            <a:ext cx="8915400" cy="77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五角星形 7"/>
          <p:cNvSpPr>
            <a:spLocks noChangeAspect="1"/>
          </p:cNvSpPr>
          <p:nvPr/>
        </p:nvSpPr>
        <p:spPr>
          <a:xfrm>
            <a:off x="10272463" y="228600"/>
            <a:ext cx="401664" cy="3600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23066"/>
          <a:stretch/>
        </p:blipFill>
        <p:spPr bwMode="auto">
          <a:xfrm>
            <a:off x="609600" y="2132856"/>
            <a:ext cx="8915400" cy="25867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49962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73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p:txBody>
          <a:bodyPr/>
          <a:lstStyle/>
          <a:p>
            <a:r>
              <a:rPr lang="en-US" altLang="zh-TW" dirty="0">
                <a:solidFill>
                  <a:srgbClr val="FF0000"/>
                </a:solidFill>
              </a:rPr>
              <a:t>.Name </a:t>
            </a:r>
            <a:r>
              <a:rPr lang="en-US" altLang="zh-TW" dirty="0"/>
              <a:t>Implicit Port with </a:t>
            </a:r>
            <a:r>
              <a:rPr lang="en-US" altLang="zh-TW" dirty="0" err="1"/>
              <a:t>SystemVerilog</a:t>
            </a:r>
            <a:endParaRPr lang="en-US" altLang="zh-TW" dirty="0"/>
          </a:p>
        </p:txBody>
      </p:sp>
      <p:sp>
        <p:nvSpPr>
          <p:cNvPr id="5" name="內容版面配置區 4"/>
          <p:cNvSpPr>
            <a:spLocks noGrp="1"/>
          </p:cNvSpPr>
          <p:nvPr>
            <p:ph idx="1"/>
          </p:nvPr>
        </p:nvSpPr>
        <p:spPr/>
        <p:txBody>
          <a:bodyPr/>
          <a:lstStyle/>
          <a:p>
            <a:endParaRPr lang="zh-TW" altLang="en-US"/>
          </a:p>
        </p:txBody>
      </p:sp>
      <p:sp>
        <p:nvSpPr>
          <p:cNvPr id="6" name="投影片編號版面配置區 4"/>
          <p:cNvSpPr>
            <a:spLocks noGrp="1"/>
          </p:cNvSpPr>
          <p:nvPr>
            <p:ph type="sldNum" sz="quarter" idx="11"/>
          </p:nvPr>
        </p:nvSpPr>
        <p:spPr/>
        <p:txBody>
          <a:bodyPr/>
          <a:lstStyle/>
          <a:p>
            <a:fld id="{FBA2679E-3200-47D6-BA8A-F3F5D9473743}" type="slidenum">
              <a:rPr lang="en-US" altLang="zh-TW" smtClean="0"/>
              <a:pPr/>
              <a:t>16</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pic>
        <p:nvPicPr>
          <p:cNvPr id="57549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08" y="1388930"/>
            <a:ext cx="9017000" cy="522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五角星形 7"/>
          <p:cNvSpPr>
            <a:spLocks noChangeAspect="1"/>
          </p:cNvSpPr>
          <p:nvPr/>
        </p:nvSpPr>
        <p:spPr>
          <a:xfrm>
            <a:off x="10272463" y="228600"/>
            <a:ext cx="401664" cy="3600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9483152" y="1604699"/>
            <a:ext cx="2517504" cy="923330"/>
          </a:xfrm>
          <a:prstGeom prst="rect">
            <a:avLst/>
          </a:prstGeom>
          <a:noFill/>
        </p:spPr>
        <p:txBody>
          <a:bodyPr wrap="square" rtlCol="0">
            <a:spAutoFit/>
          </a:bodyPr>
          <a:lstStyle/>
          <a:p>
            <a:r>
              <a:rPr lang="en-US" altLang="zh-TW" dirty="0"/>
              <a:t>Use </a:t>
            </a:r>
            <a:r>
              <a:rPr lang="en-US" altLang="zh-TW" dirty="0">
                <a:solidFill>
                  <a:srgbClr val="FF0000"/>
                </a:solidFill>
              </a:rPr>
              <a:t>.name </a:t>
            </a:r>
            <a:r>
              <a:rPr lang="en-US" altLang="zh-TW" dirty="0"/>
              <a:t>if port name and interconnection wire name  are the same</a:t>
            </a:r>
            <a:endParaRPr lang="zh-TW" altLang="en-US" dirty="0"/>
          </a:p>
        </p:txBody>
      </p:sp>
      <p:sp>
        <p:nvSpPr>
          <p:cNvPr id="10" name="文字方塊 9">
            <a:extLst>
              <a:ext uri="{FF2B5EF4-FFF2-40B4-BE49-F238E27FC236}">
                <a16:creationId xmlns:a16="http://schemas.microsoft.com/office/drawing/2014/main" id="{E6C890B5-C414-B0CA-07C0-E1D29D8F80F9}"/>
              </a:ext>
            </a:extLst>
          </p:cNvPr>
          <p:cNvSpPr txBox="1"/>
          <p:nvPr/>
        </p:nvSpPr>
        <p:spPr>
          <a:xfrm>
            <a:off x="9480376" y="2708920"/>
            <a:ext cx="2880962" cy="646331"/>
          </a:xfrm>
          <a:prstGeom prst="rect">
            <a:avLst/>
          </a:prstGeom>
          <a:noFill/>
        </p:spPr>
        <p:txBody>
          <a:bodyPr wrap="square">
            <a:spAutoFit/>
          </a:bodyPr>
          <a:lstStyle/>
          <a:p>
            <a:r>
              <a:rPr lang="en-US" altLang="zh-TW" dirty="0"/>
              <a:t>Port </a:t>
            </a:r>
            <a:r>
              <a:rPr lang="zh-TW" altLang="en-US" dirty="0"/>
              <a:t>名稱與接線名稱相同</a:t>
            </a:r>
          </a:p>
          <a:p>
            <a:r>
              <a:rPr lang="zh-TW" altLang="en-US" dirty="0"/>
              <a:t>寫</a:t>
            </a:r>
            <a:r>
              <a:rPr lang="en-US" altLang="zh-TW" dirty="0"/>
              <a:t>port</a:t>
            </a:r>
            <a:r>
              <a:rPr lang="zh-TW" altLang="en-US" dirty="0"/>
              <a:t>名稱就可以</a:t>
            </a:r>
          </a:p>
        </p:txBody>
      </p:sp>
    </p:spTree>
    <p:extLst>
      <p:ext uri="{BB962C8B-B14F-4D97-AF65-F5344CB8AC3E}">
        <p14:creationId xmlns:p14="http://schemas.microsoft.com/office/powerpoint/2010/main" val="41376706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p:txBody>
          <a:bodyPr/>
          <a:lstStyle/>
          <a:p>
            <a:r>
              <a:rPr lang="en-US" altLang="zh-TW" dirty="0">
                <a:solidFill>
                  <a:srgbClr val="FF0000"/>
                </a:solidFill>
              </a:rPr>
              <a:t>.*</a:t>
            </a:r>
            <a:r>
              <a:rPr lang="en-US" altLang="zh-TW" dirty="0"/>
              <a:t> Implicit Port with </a:t>
            </a:r>
            <a:r>
              <a:rPr lang="en-US" altLang="zh-TW" dirty="0" err="1"/>
              <a:t>SystemVerilog</a:t>
            </a:r>
            <a:endParaRPr lang="en-US" altLang="zh-TW" dirty="0"/>
          </a:p>
        </p:txBody>
      </p:sp>
      <p:sp>
        <p:nvSpPr>
          <p:cNvPr id="5" name="內容版面配置區 4"/>
          <p:cNvSpPr>
            <a:spLocks noGrp="1"/>
          </p:cNvSpPr>
          <p:nvPr>
            <p:ph idx="1"/>
          </p:nvPr>
        </p:nvSpPr>
        <p:spPr/>
        <p:txBody>
          <a:bodyPr/>
          <a:lstStyle/>
          <a:p>
            <a:endParaRPr lang="zh-TW" altLang="en-US"/>
          </a:p>
        </p:txBody>
      </p:sp>
      <p:sp>
        <p:nvSpPr>
          <p:cNvPr id="6" name="投影片編號版面配置區 4"/>
          <p:cNvSpPr>
            <a:spLocks noGrp="1"/>
          </p:cNvSpPr>
          <p:nvPr>
            <p:ph type="sldNum" sz="quarter" idx="11"/>
          </p:nvPr>
        </p:nvSpPr>
        <p:spPr/>
        <p:txBody>
          <a:bodyPr/>
          <a:lstStyle/>
          <a:p>
            <a:fld id="{CC8AD049-337D-4E20-B2F2-63486AAB122B}" type="slidenum">
              <a:rPr lang="en-US" altLang="zh-TW" smtClean="0"/>
              <a:pPr/>
              <a:t>17</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pic>
        <p:nvPicPr>
          <p:cNvPr id="5775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00588"/>
            <a:ext cx="9321800" cy="554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五角星形 7"/>
          <p:cNvSpPr>
            <a:spLocks noChangeAspect="1"/>
          </p:cNvSpPr>
          <p:nvPr/>
        </p:nvSpPr>
        <p:spPr>
          <a:xfrm>
            <a:off x="10272463" y="228600"/>
            <a:ext cx="401664" cy="3600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p:cNvSpPr txBox="1"/>
          <p:nvPr/>
        </p:nvSpPr>
        <p:spPr>
          <a:xfrm>
            <a:off x="9931400" y="2492896"/>
            <a:ext cx="2260600" cy="646331"/>
          </a:xfrm>
          <a:prstGeom prst="rect">
            <a:avLst/>
          </a:prstGeom>
          <a:noFill/>
        </p:spPr>
        <p:txBody>
          <a:bodyPr wrap="square" rtlCol="0">
            <a:spAutoFit/>
          </a:bodyPr>
          <a:lstStyle/>
          <a:p>
            <a:r>
              <a:rPr lang="en-US" altLang="zh-TW" dirty="0"/>
              <a:t>.* only needs to specify the difference</a:t>
            </a:r>
            <a:endParaRPr lang="zh-TW" altLang="en-US" dirty="0"/>
          </a:p>
        </p:txBody>
      </p:sp>
    </p:spTree>
    <p:extLst>
      <p:ext uri="{BB962C8B-B14F-4D97-AF65-F5344CB8AC3E}">
        <p14:creationId xmlns:p14="http://schemas.microsoft.com/office/powerpoint/2010/main" val="6393544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ltLang="zh-TW"/>
              <a:t>Rule for .* and .name Connections</a:t>
            </a:r>
          </a:p>
        </p:txBody>
      </p:sp>
      <p:sp>
        <p:nvSpPr>
          <p:cNvPr id="5" name="內容版面配置區 4"/>
          <p:cNvSpPr>
            <a:spLocks noGrp="1"/>
          </p:cNvSpPr>
          <p:nvPr>
            <p:ph idx="1"/>
          </p:nvPr>
        </p:nvSpPr>
        <p:spPr/>
        <p:txBody>
          <a:bodyPr/>
          <a:lstStyle/>
          <a:p>
            <a:endParaRPr lang="zh-TW" altLang="en-US"/>
          </a:p>
        </p:txBody>
      </p:sp>
      <p:sp>
        <p:nvSpPr>
          <p:cNvPr id="6" name="投影片編號版面配置區 4"/>
          <p:cNvSpPr>
            <a:spLocks noGrp="1"/>
          </p:cNvSpPr>
          <p:nvPr>
            <p:ph type="sldNum" sz="quarter" idx="11"/>
          </p:nvPr>
        </p:nvSpPr>
        <p:spPr/>
        <p:txBody>
          <a:bodyPr/>
          <a:lstStyle/>
          <a:p>
            <a:fld id="{08385BB1-655E-443C-9BA8-B07274791885}" type="slidenum">
              <a:rPr lang="en-US" altLang="zh-TW" smtClean="0"/>
              <a:pPr/>
              <a:t>18</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pic>
        <p:nvPicPr>
          <p:cNvPr id="5744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92092"/>
            <a:ext cx="8791575" cy="5238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五角星形 7"/>
          <p:cNvSpPr>
            <a:spLocks noChangeAspect="1"/>
          </p:cNvSpPr>
          <p:nvPr/>
        </p:nvSpPr>
        <p:spPr>
          <a:xfrm>
            <a:off x="10272463" y="228600"/>
            <a:ext cx="401664" cy="3600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566589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endParaRPr lang="zh-TW" altLang="en-US"/>
          </a:p>
        </p:txBody>
      </p:sp>
      <p:sp>
        <p:nvSpPr>
          <p:cNvPr id="5" name="內容版面配置區 4"/>
          <p:cNvSpPr>
            <a:spLocks noGrp="1"/>
          </p:cNvSpPr>
          <p:nvPr>
            <p:ph idx="1"/>
          </p:nvPr>
        </p:nvSpPr>
        <p:spPr/>
        <p:txBody>
          <a:bodyPr/>
          <a:lstStyle/>
          <a:p>
            <a:endParaRPr lang="zh-TW" altLang="en-US"/>
          </a:p>
        </p:txBody>
      </p:sp>
      <p:sp>
        <p:nvSpPr>
          <p:cNvPr id="8" name="投影片編號版面配置區 4"/>
          <p:cNvSpPr>
            <a:spLocks noGrp="1"/>
          </p:cNvSpPr>
          <p:nvPr>
            <p:ph type="sldNum" sz="quarter" idx="11"/>
          </p:nvPr>
        </p:nvSpPr>
        <p:spPr/>
        <p:txBody>
          <a:bodyPr/>
          <a:lstStyle/>
          <a:p>
            <a:fld id="{A653618B-D3E1-4C50-BB7D-6033607F155B}" type="slidenum">
              <a:rPr lang="en-US" altLang="zh-TW" smtClean="0"/>
              <a:pPr/>
              <a:t>19</a:t>
            </a:fld>
            <a:endParaRPr lang="en-US" altLang="zh-TW"/>
          </a:p>
        </p:txBody>
      </p:sp>
      <p:sp>
        <p:nvSpPr>
          <p:cNvPr id="9" name="日期版面配置區 5"/>
          <p:cNvSpPr>
            <a:spLocks noGrp="1"/>
          </p:cNvSpPr>
          <p:nvPr>
            <p:ph type="dt" sz="half" idx="12"/>
          </p:nvPr>
        </p:nvSpPr>
        <p:spPr/>
        <p:txBody>
          <a:bodyPr/>
          <a:lstStyle/>
          <a:p>
            <a:r>
              <a:rPr lang="en-US" altLang="zh-TW"/>
              <a:t>copyright © 2004</a:t>
            </a:r>
          </a:p>
        </p:txBody>
      </p:sp>
      <p:pic>
        <p:nvPicPr>
          <p:cNvPr id="5795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2575" y="52389"/>
            <a:ext cx="9086850" cy="675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9589" name="Rectangle 5"/>
          <p:cNvSpPr>
            <a:spLocks noChangeArrowheads="1"/>
          </p:cNvSpPr>
          <p:nvPr/>
        </p:nvSpPr>
        <p:spPr bwMode="auto">
          <a:xfrm>
            <a:off x="1487488" y="260350"/>
            <a:ext cx="2087562" cy="865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
        <p:nvSpPr>
          <p:cNvPr id="579590" name="Rectangle 6"/>
          <p:cNvSpPr>
            <a:spLocks noChangeArrowheads="1"/>
          </p:cNvSpPr>
          <p:nvPr/>
        </p:nvSpPr>
        <p:spPr bwMode="auto">
          <a:xfrm>
            <a:off x="9480550" y="1"/>
            <a:ext cx="1295400" cy="333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33130353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a:t>SystemVerilog</a:t>
            </a:r>
            <a:br>
              <a:rPr lang="en-US" altLang="zh-TW" dirty="0"/>
            </a:br>
            <a:r>
              <a:rPr lang="en-US" altLang="zh-TW" dirty="0"/>
              <a:t>design enhancement (partial)</a:t>
            </a:r>
            <a:endParaRPr lang="zh-TW" altLang="en-US" dirty="0"/>
          </a:p>
        </p:txBody>
      </p:sp>
      <p:sp>
        <p:nvSpPr>
          <p:cNvPr id="5" name="文字版面配置區 4"/>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166238529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DB56CF02-7944-4C02-8D73-EB3ECDBB028D}" type="slidenum">
              <a:rPr lang="en-US" altLang="zh-TW"/>
              <a:pPr/>
              <a:t>20</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sp>
        <p:nvSpPr>
          <p:cNvPr id="521218" name="Rectangle 2"/>
          <p:cNvSpPr>
            <a:spLocks noGrp="1" noChangeArrowheads="1"/>
          </p:cNvSpPr>
          <p:nvPr>
            <p:ph type="title"/>
          </p:nvPr>
        </p:nvSpPr>
        <p:spPr/>
        <p:txBody>
          <a:bodyPr/>
          <a:lstStyle/>
          <a:p>
            <a:r>
              <a:rPr lang="en-US" altLang="zh-TW"/>
              <a:t>Logic-Specific Processes</a:t>
            </a:r>
          </a:p>
        </p:txBody>
      </p:sp>
      <p:sp>
        <p:nvSpPr>
          <p:cNvPr id="521219" name="Rectangle 3"/>
          <p:cNvSpPr>
            <a:spLocks noGrp="1" noChangeArrowheads="1"/>
          </p:cNvSpPr>
          <p:nvPr>
            <p:ph type="body" idx="1"/>
          </p:nvPr>
        </p:nvSpPr>
        <p:spPr/>
        <p:txBody>
          <a:bodyPr/>
          <a:lstStyle/>
          <a:p>
            <a:endParaRPr lang="zh-TW" altLang="zh-TW"/>
          </a:p>
        </p:txBody>
      </p:sp>
      <p:pic>
        <p:nvPicPr>
          <p:cNvPr id="521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38263"/>
            <a:ext cx="89535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五角星形 7"/>
          <p:cNvSpPr>
            <a:spLocks noChangeAspect="1"/>
          </p:cNvSpPr>
          <p:nvPr/>
        </p:nvSpPr>
        <p:spPr>
          <a:xfrm>
            <a:off x="10272463" y="228600"/>
            <a:ext cx="401664" cy="360000"/>
          </a:xfrm>
          <a:prstGeom prst="star5">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004264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ltLang="zh-TW"/>
              <a:t>SystemVerilog Interface</a:t>
            </a:r>
          </a:p>
        </p:txBody>
      </p:sp>
      <p:sp>
        <p:nvSpPr>
          <p:cNvPr id="5" name="內容版面配置區 4"/>
          <p:cNvSpPr>
            <a:spLocks noGrp="1"/>
          </p:cNvSpPr>
          <p:nvPr>
            <p:ph idx="1"/>
          </p:nvPr>
        </p:nvSpPr>
        <p:spPr/>
        <p:txBody>
          <a:bodyPr/>
          <a:lstStyle/>
          <a:p>
            <a:endParaRPr lang="zh-TW" altLang="en-US"/>
          </a:p>
        </p:txBody>
      </p:sp>
      <p:sp>
        <p:nvSpPr>
          <p:cNvPr id="6" name="投影片編號版面配置區 4"/>
          <p:cNvSpPr>
            <a:spLocks noGrp="1"/>
          </p:cNvSpPr>
          <p:nvPr>
            <p:ph type="sldNum" sz="quarter" idx="11"/>
          </p:nvPr>
        </p:nvSpPr>
        <p:spPr/>
        <p:txBody>
          <a:bodyPr/>
          <a:lstStyle/>
          <a:p>
            <a:fld id="{ED92F630-CB5B-45E7-9A59-28D6D5E5318A}" type="slidenum">
              <a:rPr lang="en-US" altLang="zh-TW" smtClean="0"/>
              <a:pPr/>
              <a:t>21</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pic>
        <p:nvPicPr>
          <p:cNvPr id="581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472" y="1187451"/>
            <a:ext cx="9067800"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04766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p:txBody>
          <a:bodyPr/>
          <a:lstStyle/>
          <a:p>
            <a:r>
              <a:rPr lang="en-US" altLang="zh-TW"/>
              <a:t>What is an Interface?</a:t>
            </a:r>
          </a:p>
        </p:txBody>
      </p:sp>
      <p:sp>
        <p:nvSpPr>
          <p:cNvPr id="588803" name="Rectangle 3"/>
          <p:cNvSpPr>
            <a:spLocks noGrp="1" noChangeArrowheads="1"/>
          </p:cNvSpPr>
          <p:nvPr>
            <p:ph type="body" idx="1"/>
          </p:nvPr>
        </p:nvSpPr>
        <p:spPr/>
        <p:txBody>
          <a:bodyPr/>
          <a:lstStyle/>
          <a:p>
            <a:r>
              <a:rPr lang="en-US" altLang="zh-TW" dirty="0"/>
              <a:t>Provides a new hierarchical structure</a:t>
            </a:r>
          </a:p>
          <a:p>
            <a:pPr lvl="1"/>
            <a:r>
              <a:rPr lang="en-US" altLang="zh-TW" dirty="0">
                <a:solidFill>
                  <a:srgbClr val="FF0000"/>
                </a:solidFill>
              </a:rPr>
              <a:t>Encapsulates interconnect and communication</a:t>
            </a:r>
          </a:p>
          <a:p>
            <a:pPr lvl="1"/>
            <a:r>
              <a:rPr lang="en-US" altLang="zh-TW" dirty="0"/>
              <a:t>Separates communication from functionality</a:t>
            </a:r>
          </a:p>
          <a:p>
            <a:pPr lvl="1"/>
            <a:r>
              <a:rPr lang="en-US" altLang="zh-TW" dirty="0"/>
              <a:t>Eliminates "wiring" errors</a:t>
            </a:r>
          </a:p>
          <a:p>
            <a:pPr lvl="1"/>
            <a:r>
              <a:rPr lang="en-US" altLang="zh-TW" dirty="0"/>
              <a:t>Enables abstraction in the RTL</a:t>
            </a:r>
          </a:p>
          <a:p>
            <a:endParaRPr lang="en-US" altLang="zh-TW" dirty="0"/>
          </a:p>
        </p:txBody>
      </p:sp>
      <p:sp>
        <p:nvSpPr>
          <p:cNvPr id="7" name="投影片編號版面配置區 4"/>
          <p:cNvSpPr>
            <a:spLocks noGrp="1"/>
          </p:cNvSpPr>
          <p:nvPr>
            <p:ph type="sldNum" sz="quarter" idx="11"/>
          </p:nvPr>
        </p:nvSpPr>
        <p:spPr/>
        <p:txBody>
          <a:bodyPr/>
          <a:lstStyle/>
          <a:p>
            <a:fld id="{6B3C62D3-83E4-469F-8718-4C6BABC83C90}" type="slidenum">
              <a:rPr lang="en-US" altLang="zh-TW" smtClean="0"/>
              <a:pPr/>
              <a:t>22</a:t>
            </a:fld>
            <a:endParaRPr lang="en-US" altLang="zh-TW"/>
          </a:p>
        </p:txBody>
      </p:sp>
      <p:sp>
        <p:nvSpPr>
          <p:cNvPr id="8" name="日期版面配置區 5"/>
          <p:cNvSpPr>
            <a:spLocks noGrp="1"/>
          </p:cNvSpPr>
          <p:nvPr>
            <p:ph type="dt" sz="half" idx="12"/>
          </p:nvPr>
        </p:nvSpPr>
        <p:spPr/>
        <p:txBody>
          <a:bodyPr/>
          <a:lstStyle/>
          <a:p>
            <a:r>
              <a:rPr lang="en-US" altLang="zh-TW"/>
              <a:t>copyright © 2004</a:t>
            </a:r>
          </a:p>
        </p:txBody>
      </p:sp>
      <p:pic>
        <p:nvPicPr>
          <p:cNvPr id="58880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7851" y="3860800"/>
            <a:ext cx="4581525"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880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0825" y="3933825"/>
            <a:ext cx="4267200" cy="246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209349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投影片編號版面配置區 2"/>
          <p:cNvSpPr>
            <a:spLocks noGrp="1"/>
          </p:cNvSpPr>
          <p:nvPr>
            <p:ph type="sldNum" sz="quarter" idx="11"/>
          </p:nvPr>
        </p:nvSpPr>
        <p:spPr/>
        <p:txBody>
          <a:bodyPr/>
          <a:lstStyle/>
          <a:p>
            <a:fld id="{CDD7CD6D-E8FC-4B10-8ECD-9672D662EB26}" type="slidenum">
              <a:rPr lang="en-US" altLang="zh-TW" smtClean="0"/>
              <a:pPr/>
              <a:t>23</a:t>
            </a:fld>
            <a:endParaRPr lang="en-US" altLang="zh-TW"/>
          </a:p>
        </p:txBody>
      </p:sp>
      <p:sp>
        <p:nvSpPr>
          <p:cNvPr id="46" name="日期版面配置區 3"/>
          <p:cNvSpPr>
            <a:spLocks noGrp="1"/>
          </p:cNvSpPr>
          <p:nvPr>
            <p:ph type="dt" sz="half" idx="12"/>
          </p:nvPr>
        </p:nvSpPr>
        <p:spPr/>
        <p:txBody>
          <a:bodyPr/>
          <a:lstStyle/>
          <a:p>
            <a:r>
              <a:rPr lang="en-US" altLang="zh-TW"/>
              <a:t>copyright © 2004</a:t>
            </a:r>
          </a:p>
        </p:txBody>
      </p:sp>
      <p:pic>
        <p:nvPicPr>
          <p:cNvPr id="600066" name="Picture 2" descr="a2e12B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0067" name="Text Box 3"/>
          <p:cNvSpPr txBox="1">
            <a:spLocks noChangeArrowheads="1"/>
          </p:cNvSpPr>
          <p:nvPr/>
        </p:nvSpPr>
        <p:spPr bwMode="auto">
          <a:xfrm>
            <a:off x="1835404" y="230189"/>
            <a:ext cx="7575042" cy="686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4625"/>
              </a:lnSpc>
              <a:spcBef>
                <a:spcPts val="13"/>
              </a:spcBef>
              <a:spcAft>
                <a:spcPts val="13"/>
              </a:spcAft>
            </a:pPr>
            <a:r>
              <a:rPr lang="en-US" altLang="zh-TW" sz="4600">
                <a:solidFill>
                  <a:srgbClr val="00004A"/>
                </a:solidFill>
                <a:latin typeface="Arial Bold" panose="020B0704020202020204" pitchFamily="34" charset="0"/>
              </a:rPr>
              <a:t>Example without Interface </a:t>
            </a:r>
          </a:p>
        </p:txBody>
      </p:sp>
      <p:sp>
        <p:nvSpPr>
          <p:cNvPr id="600068" name="Text Box 4"/>
          <p:cNvSpPr txBox="1">
            <a:spLocks noChangeArrowheads="1"/>
          </p:cNvSpPr>
          <p:nvPr/>
        </p:nvSpPr>
        <p:spPr bwMode="auto">
          <a:xfrm>
            <a:off x="6519419" y="1225551"/>
            <a:ext cx="1482027"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module</a:t>
            </a:r>
            <a:r>
              <a:rPr lang="en-US" altLang="zh-TW" sz="1500">
                <a:solidFill>
                  <a:srgbClr val="000000"/>
                </a:solidFill>
                <a:latin typeface="Courier New" panose="02070309020205020404" pitchFamily="49" charset="0"/>
              </a:rPr>
              <a:t> top; </a:t>
            </a:r>
          </a:p>
        </p:txBody>
      </p:sp>
      <p:sp>
        <p:nvSpPr>
          <p:cNvPr id="600069" name="Text Box 5"/>
          <p:cNvSpPr txBox="1">
            <a:spLocks noChangeArrowheads="1"/>
          </p:cNvSpPr>
          <p:nvPr/>
        </p:nvSpPr>
        <p:spPr bwMode="auto">
          <a:xfrm>
            <a:off x="1553669" y="1317626"/>
            <a:ext cx="3790351"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module</a:t>
            </a:r>
            <a:r>
              <a:rPr lang="en-US" altLang="zh-TW" sz="1500">
                <a:solidFill>
                  <a:srgbClr val="000000"/>
                </a:solidFill>
                <a:latin typeface="Courier New" panose="02070309020205020404" pitchFamily="49" charset="0"/>
              </a:rPr>
              <a:t> memMod(</a:t>
            </a:r>
            <a:r>
              <a:rPr lang="en-US" altLang="zh-TW" sz="1500">
                <a:solidFill>
                  <a:srgbClr val="000000"/>
                </a:solidFill>
                <a:latin typeface="Courier New Bold" panose="02070609020205020404" pitchFamily="49" charset="0"/>
              </a:rPr>
              <a:t>input  logic</a:t>
            </a:r>
            <a:r>
              <a:rPr lang="en-US" altLang="zh-TW" sz="1500">
                <a:solidFill>
                  <a:srgbClr val="000000"/>
                </a:solidFill>
                <a:latin typeface="Courier New" panose="02070309020205020404" pitchFamily="49" charset="0"/>
              </a:rPr>
              <a:t> req, </a:t>
            </a:r>
          </a:p>
        </p:txBody>
      </p:sp>
      <p:sp>
        <p:nvSpPr>
          <p:cNvPr id="600070" name="Text Box 6"/>
          <p:cNvSpPr txBox="1">
            <a:spLocks noChangeArrowheads="1"/>
          </p:cNvSpPr>
          <p:nvPr/>
        </p:nvSpPr>
        <p:spPr bwMode="auto">
          <a:xfrm>
            <a:off x="6751081" y="1417639"/>
            <a:ext cx="298243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req,gnt,start,rdy; </a:t>
            </a:r>
          </a:p>
        </p:txBody>
      </p:sp>
      <p:sp>
        <p:nvSpPr>
          <p:cNvPr id="600071" name="Text Box 7"/>
          <p:cNvSpPr txBox="1">
            <a:spLocks noChangeArrowheads="1"/>
          </p:cNvSpPr>
          <p:nvPr/>
        </p:nvSpPr>
        <p:spPr bwMode="auto">
          <a:xfrm>
            <a:off x="3978711" y="1531939"/>
            <a:ext cx="113577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bit</a:t>
            </a:r>
            <a:r>
              <a:rPr lang="en-US" altLang="zh-TW" sz="1500">
                <a:solidFill>
                  <a:srgbClr val="000000"/>
                </a:solidFill>
                <a:latin typeface="Courier New" panose="02070309020205020404" pitchFamily="49" charset="0"/>
              </a:rPr>
              <a:t> clk, </a:t>
            </a:r>
          </a:p>
        </p:txBody>
      </p:sp>
      <p:sp>
        <p:nvSpPr>
          <p:cNvPr id="600072" name="Text Box 8"/>
          <p:cNvSpPr txBox="1">
            <a:spLocks noChangeArrowheads="1"/>
          </p:cNvSpPr>
          <p:nvPr/>
        </p:nvSpPr>
        <p:spPr bwMode="auto">
          <a:xfrm>
            <a:off x="6750784" y="1611314"/>
            <a:ext cx="205910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bit   </a:t>
            </a:r>
            <a:r>
              <a:rPr lang="en-US" altLang="zh-TW" sz="1500">
                <a:solidFill>
                  <a:srgbClr val="000000"/>
                </a:solidFill>
                <a:latin typeface="Courier New" panose="02070309020205020404" pitchFamily="49" charset="0"/>
              </a:rPr>
              <a:t>  clk = 0; </a:t>
            </a:r>
          </a:p>
        </p:txBody>
      </p:sp>
      <p:sp>
        <p:nvSpPr>
          <p:cNvPr id="600073" name="Text Box 9"/>
          <p:cNvSpPr txBox="1">
            <a:spLocks noChangeArrowheads="1"/>
          </p:cNvSpPr>
          <p:nvPr/>
        </p:nvSpPr>
        <p:spPr bwMode="auto">
          <a:xfrm>
            <a:off x="3978861" y="1744664"/>
            <a:ext cx="1597443"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start, </a:t>
            </a:r>
          </a:p>
        </p:txBody>
      </p:sp>
      <p:sp>
        <p:nvSpPr>
          <p:cNvPr id="600074" name="Text Box 10"/>
          <p:cNvSpPr txBox="1">
            <a:spLocks noChangeArrowheads="1"/>
          </p:cNvSpPr>
          <p:nvPr/>
        </p:nvSpPr>
        <p:spPr bwMode="auto">
          <a:xfrm>
            <a:off x="6751019" y="1803401"/>
            <a:ext cx="2174524"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 </a:t>
            </a:r>
            <a:r>
              <a:rPr lang="en-US" altLang="zh-TW" sz="1500">
                <a:solidFill>
                  <a:srgbClr val="000000"/>
                </a:solidFill>
                <a:latin typeface="Courier New" panose="02070309020205020404" pitchFamily="49" charset="0"/>
              </a:rPr>
              <a:t>[1:0] mode; </a:t>
            </a:r>
          </a:p>
        </p:txBody>
      </p:sp>
      <p:sp>
        <p:nvSpPr>
          <p:cNvPr id="600075" name="Text Box 11"/>
          <p:cNvSpPr txBox="1">
            <a:spLocks noChangeArrowheads="1"/>
          </p:cNvSpPr>
          <p:nvPr/>
        </p:nvSpPr>
        <p:spPr bwMode="auto">
          <a:xfrm>
            <a:off x="3979009" y="1958976"/>
            <a:ext cx="205910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[1:0] mode, </a:t>
            </a:r>
          </a:p>
        </p:txBody>
      </p:sp>
      <p:sp>
        <p:nvSpPr>
          <p:cNvPr id="600076" name="Text Box 12"/>
          <p:cNvSpPr txBox="1">
            <a:spLocks noChangeArrowheads="1"/>
          </p:cNvSpPr>
          <p:nvPr/>
        </p:nvSpPr>
        <p:spPr bwMode="auto">
          <a:xfrm>
            <a:off x="6751405" y="1997076"/>
            <a:ext cx="2751605"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[7:0] addr,data; </a:t>
            </a:r>
          </a:p>
        </p:txBody>
      </p:sp>
      <p:sp>
        <p:nvSpPr>
          <p:cNvPr id="600077" name="Text Box 13"/>
          <p:cNvSpPr txBox="1">
            <a:spLocks noChangeArrowheads="1"/>
          </p:cNvSpPr>
          <p:nvPr/>
        </p:nvSpPr>
        <p:spPr bwMode="auto">
          <a:xfrm>
            <a:off x="3979009" y="2171701"/>
            <a:ext cx="205910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[7:0] addr, </a:t>
            </a:r>
          </a:p>
        </p:txBody>
      </p:sp>
      <p:sp>
        <p:nvSpPr>
          <p:cNvPr id="600078" name="Text Box 14"/>
          <p:cNvSpPr txBox="1">
            <a:spLocks noChangeArrowheads="1"/>
          </p:cNvSpPr>
          <p:nvPr/>
        </p:nvSpPr>
        <p:spPr bwMode="auto">
          <a:xfrm>
            <a:off x="3170475" y="2386014"/>
            <a:ext cx="298243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inout   logic</a:t>
            </a:r>
            <a:r>
              <a:rPr lang="en-US" altLang="zh-TW" sz="1500">
                <a:solidFill>
                  <a:srgbClr val="000000"/>
                </a:solidFill>
                <a:latin typeface="Courier New" panose="02070309020205020404" pitchFamily="49" charset="0"/>
              </a:rPr>
              <a:t>[7:0] data, </a:t>
            </a:r>
          </a:p>
        </p:txBody>
      </p:sp>
      <p:sp>
        <p:nvSpPr>
          <p:cNvPr id="600079" name="Text Box 15"/>
          <p:cNvSpPr txBox="1">
            <a:spLocks noChangeArrowheads="1"/>
          </p:cNvSpPr>
          <p:nvPr/>
        </p:nvSpPr>
        <p:spPr bwMode="auto">
          <a:xfrm>
            <a:off x="6519927" y="2382839"/>
            <a:ext cx="3674935"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panose="02070309020205020404" pitchFamily="49" charset="0"/>
              </a:rPr>
              <a:t>memMod mem(req,clk,start,mode, </a:t>
            </a:r>
          </a:p>
        </p:txBody>
      </p:sp>
      <p:sp>
        <p:nvSpPr>
          <p:cNvPr id="600080" name="Text Box 16"/>
          <p:cNvSpPr txBox="1">
            <a:spLocks noChangeArrowheads="1"/>
          </p:cNvSpPr>
          <p:nvPr/>
        </p:nvSpPr>
        <p:spPr bwMode="auto">
          <a:xfrm>
            <a:off x="3170413" y="2598739"/>
            <a:ext cx="2174524"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output logic</a:t>
            </a:r>
            <a:r>
              <a:rPr lang="en-US" altLang="zh-TW" sz="1500">
                <a:solidFill>
                  <a:srgbClr val="000000"/>
                </a:solidFill>
                <a:latin typeface="Courier New" panose="02070309020205020404" pitchFamily="49" charset="0"/>
              </a:rPr>
              <a:t> gnt, </a:t>
            </a:r>
          </a:p>
        </p:txBody>
      </p:sp>
      <p:sp>
        <p:nvSpPr>
          <p:cNvPr id="600081" name="Text Box 17"/>
          <p:cNvSpPr txBox="1">
            <a:spLocks noChangeArrowheads="1"/>
          </p:cNvSpPr>
          <p:nvPr/>
        </p:nvSpPr>
        <p:spPr bwMode="auto">
          <a:xfrm>
            <a:off x="7790510" y="2574926"/>
            <a:ext cx="2405357"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panose="02070309020205020404" pitchFamily="49" charset="0"/>
              </a:rPr>
              <a:t>addr,data,gnt,rdy); </a:t>
            </a:r>
          </a:p>
        </p:txBody>
      </p:sp>
      <p:sp>
        <p:nvSpPr>
          <p:cNvPr id="600082" name="Text Box 18"/>
          <p:cNvSpPr txBox="1">
            <a:spLocks noChangeArrowheads="1"/>
          </p:cNvSpPr>
          <p:nvPr/>
        </p:nvSpPr>
        <p:spPr bwMode="auto">
          <a:xfrm>
            <a:off x="6520250" y="2767014"/>
            <a:ext cx="3444103"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panose="02070309020205020404" pitchFamily="49" charset="0"/>
              </a:rPr>
              <a:t>cpuMod cpu(clk,gnt,rdy,data, </a:t>
            </a:r>
          </a:p>
        </p:txBody>
      </p:sp>
      <p:sp>
        <p:nvSpPr>
          <p:cNvPr id="600083" name="Text Box 19"/>
          <p:cNvSpPr txBox="1">
            <a:spLocks noChangeArrowheads="1"/>
          </p:cNvSpPr>
          <p:nvPr/>
        </p:nvSpPr>
        <p:spPr bwMode="auto">
          <a:xfrm>
            <a:off x="3978625" y="2813051"/>
            <a:ext cx="1482027"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rdy); </a:t>
            </a:r>
          </a:p>
        </p:txBody>
      </p:sp>
      <p:sp>
        <p:nvSpPr>
          <p:cNvPr id="600084" name="Text Box 20"/>
          <p:cNvSpPr txBox="1">
            <a:spLocks noChangeArrowheads="1"/>
          </p:cNvSpPr>
          <p:nvPr/>
        </p:nvSpPr>
        <p:spPr bwMode="auto">
          <a:xfrm>
            <a:off x="7790981" y="2960689"/>
            <a:ext cx="2636189"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panose="02070309020205020404" pitchFamily="49" charset="0"/>
              </a:rPr>
              <a:t>req,start,addr,mode); </a:t>
            </a:r>
          </a:p>
        </p:txBody>
      </p:sp>
      <p:sp>
        <p:nvSpPr>
          <p:cNvPr id="600085" name="Text Box 21"/>
          <p:cNvSpPr txBox="1">
            <a:spLocks noChangeArrowheads="1"/>
          </p:cNvSpPr>
          <p:nvPr/>
        </p:nvSpPr>
        <p:spPr bwMode="auto">
          <a:xfrm>
            <a:off x="1552900" y="3025776"/>
            <a:ext cx="2636189"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always @(posedge</a:t>
            </a:r>
            <a:r>
              <a:rPr lang="en-US" altLang="zh-TW" sz="1500">
                <a:solidFill>
                  <a:srgbClr val="000000"/>
                </a:solidFill>
                <a:latin typeface="Courier New" panose="02070309020205020404" pitchFamily="49" charset="0"/>
              </a:rPr>
              <a:t> clk</a:t>
            </a:r>
            <a:r>
              <a:rPr lang="en-US" altLang="zh-TW" sz="1500">
                <a:solidFill>
                  <a:srgbClr val="000000"/>
                </a:solidFill>
                <a:latin typeface="Courier New Bold" panose="02070609020205020404" pitchFamily="49" charset="0"/>
              </a:rPr>
              <a:t>) </a:t>
            </a:r>
          </a:p>
        </p:txBody>
      </p:sp>
      <p:sp>
        <p:nvSpPr>
          <p:cNvPr id="600086" name="Text Box 22"/>
          <p:cNvSpPr txBox="1">
            <a:spLocks noChangeArrowheads="1"/>
          </p:cNvSpPr>
          <p:nvPr/>
        </p:nvSpPr>
        <p:spPr bwMode="auto">
          <a:xfrm>
            <a:off x="6518947" y="3152776"/>
            <a:ext cx="1251195"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endmodule </a:t>
            </a:r>
          </a:p>
        </p:txBody>
      </p:sp>
      <p:sp>
        <p:nvSpPr>
          <p:cNvPr id="600087" name="Text Box 23"/>
          <p:cNvSpPr txBox="1">
            <a:spLocks noChangeArrowheads="1"/>
          </p:cNvSpPr>
          <p:nvPr/>
        </p:nvSpPr>
        <p:spPr bwMode="auto">
          <a:xfrm>
            <a:off x="1784204" y="3240089"/>
            <a:ext cx="2405357"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panose="02070309020205020404" pitchFamily="49" charset="0"/>
              </a:rPr>
              <a:t>gnt &lt;= req &amp; avail; </a:t>
            </a:r>
          </a:p>
        </p:txBody>
      </p:sp>
      <p:sp>
        <p:nvSpPr>
          <p:cNvPr id="600088" name="Text Box 24"/>
          <p:cNvSpPr txBox="1">
            <a:spLocks noChangeArrowheads="1"/>
          </p:cNvSpPr>
          <p:nvPr/>
        </p:nvSpPr>
        <p:spPr bwMode="auto">
          <a:xfrm>
            <a:off x="1551660" y="3452814"/>
            <a:ext cx="1251195"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endmodule </a:t>
            </a:r>
          </a:p>
        </p:txBody>
      </p:sp>
      <p:sp>
        <p:nvSpPr>
          <p:cNvPr id="600089" name="Text Box 25"/>
          <p:cNvSpPr txBox="1">
            <a:spLocks noChangeArrowheads="1"/>
          </p:cNvSpPr>
          <p:nvPr/>
        </p:nvSpPr>
        <p:spPr bwMode="auto">
          <a:xfrm>
            <a:off x="6541746" y="3629026"/>
            <a:ext cx="705532" cy="4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2525"/>
              </a:lnSpc>
              <a:spcBef>
                <a:spcPts val="13"/>
              </a:spcBef>
              <a:spcAft>
                <a:spcPts val="13"/>
              </a:spcAft>
            </a:pPr>
            <a:r>
              <a:rPr lang="en-US" altLang="zh-TW" sz="2500">
                <a:solidFill>
                  <a:srgbClr val="000000"/>
                </a:solidFill>
                <a:latin typeface="Tahoma" panose="020B0604030504040204" pitchFamily="34" charset="0"/>
              </a:rPr>
              <a:t>Top </a:t>
            </a:r>
          </a:p>
        </p:txBody>
      </p:sp>
      <p:sp>
        <p:nvSpPr>
          <p:cNvPr id="600090" name="Text Box 26"/>
          <p:cNvSpPr txBox="1">
            <a:spLocks noChangeArrowheads="1"/>
          </p:cNvSpPr>
          <p:nvPr/>
        </p:nvSpPr>
        <p:spPr bwMode="auto">
          <a:xfrm>
            <a:off x="8268395" y="3727451"/>
            <a:ext cx="425649"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FFFFFF"/>
                </a:solidFill>
                <a:latin typeface="Tahoma" panose="020B0604030504040204" pitchFamily="34" charset="0"/>
              </a:rPr>
              <a:t>clk </a:t>
            </a:r>
          </a:p>
        </p:txBody>
      </p:sp>
      <p:sp>
        <p:nvSpPr>
          <p:cNvPr id="600091" name="Text Box 27"/>
          <p:cNvSpPr txBox="1">
            <a:spLocks noChangeArrowheads="1"/>
          </p:cNvSpPr>
          <p:nvPr/>
        </p:nvSpPr>
        <p:spPr bwMode="auto">
          <a:xfrm>
            <a:off x="1549400" y="3879851"/>
            <a:ext cx="3721100" cy="507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8047" rIns="96094" bIns="48047">
            <a:spAutoFit/>
          </a:bodyPr>
          <a:lstStyle>
            <a:lvl1pPr marL="2347913" indent="-2347913" defTabSz="960438">
              <a:defRPr kumimoji="1" sz="2400">
                <a:solidFill>
                  <a:schemeClr val="tx1"/>
                </a:solidFill>
                <a:latin typeface="Times New Roman" panose="02020603050405020304" pitchFamily="18" charset="0"/>
                <a:ea typeface="新細明體" panose="02020500000000000000" pitchFamily="18" charset="-120"/>
              </a:defRPr>
            </a:lvl1pPr>
            <a:lvl2pPr marL="2347913" defTabSz="960438">
              <a:defRPr kumimoji="1" sz="2400">
                <a:solidFill>
                  <a:schemeClr val="tx1"/>
                </a:solidFill>
                <a:latin typeface="Times New Roman" panose="02020603050405020304" pitchFamily="18" charset="0"/>
                <a:ea typeface="新細明體" panose="02020500000000000000" pitchFamily="18" charset="-120"/>
              </a:defRPr>
            </a:lvl2pPr>
            <a:lvl3pPr marL="2347913" defTabSz="960438">
              <a:defRPr kumimoji="1" sz="2400">
                <a:solidFill>
                  <a:schemeClr val="tx1"/>
                </a:solidFill>
                <a:latin typeface="Times New Roman" panose="02020603050405020304" pitchFamily="18" charset="0"/>
                <a:ea typeface="新細明體" panose="02020500000000000000" pitchFamily="18" charset="-120"/>
              </a:defRPr>
            </a:lvl3pPr>
            <a:lvl4pPr marL="2347913" defTabSz="960438">
              <a:defRPr kumimoji="1" sz="2400">
                <a:solidFill>
                  <a:schemeClr val="tx1"/>
                </a:solidFill>
                <a:latin typeface="Times New Roman" panose="02020603050405020304" pitchFamily="18" charset="0"/>
                <a:ea typeface="新細明體" panose="02020500000000000000" pitchFamily="18" charset="-120"/>
              </a:defRPr>
            </a:lvl4pPr>
            <a:lvl5pPr marL="2347913" defTabSz="960438">
              <a:defRPr kumimoji="1" sz="2400">
                <a:solidFill>
                  <a:schemeClr val="tx1"/>
                </a:solidFill>
                <a:latin typeface="Times New Roman" panose="02020603050405020304" pitchFamily="18" charset="0"/>
                <a:ea typeface="新細明體" panose="02020500000000000000" pitchFamily="18" charset="-120"/>
              </a:defRPr>
            </a:lvl5pPr>
            <a:lvl6pPr marL="280511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326231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71951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417671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13"/>
              </a:lnSpc>
              <a:spcBef>
                <a:spcPts val="13"/>
              </a:spcBef>
              <a:spcAft>
                <a:spcPts val="13"/>
              </a:spcAft>
            </a:pPr>
            <a:r>
              <a:rPr lang="en-US" altLang="zh-TW" sz="1500">
                <a:solidFill>
                  <a:srgbClr val="000000"/>
                </a:solidFill>
                <a:latin typeface="Courier New Bold" panose="02070609020205020404" pitchFamily="49" charset="0"/>
              </a:rPr>
              <a:t>module</a:t>
            </a:r>
            <a:r>
              <a:rPr lang="en-US" altLang="zh-TW" sz="1500">
                <a:solidFill>
                  <a:srgbClr val="000000"/>
                </a:solidFill>
                <a:latin typeface="Courier New" panose="02070309020205020404" pitchFamily="49" charset="0"/>
              </a:rPr>
              <a:t> cpuMod(</a:t>
            </a:r>
            <a:r>
              <a:rPr lang="en-US" altLang="zh-TW" sz="1500">
                <a:solidFill>
                  <a:srgbClr val="000000"/>
                </a:solidFill>
                <a:latin typeface="Courier New Bold" panose="02070609020205020404" pitchFamily="49" charset="0"/>
              </a:rPr>
              <a:t>input   bit</a:t>
            </a:r>
            <a:r>
              <a:rPr lang="en-US" altLang="zh-TW" sz="1500">
                <a:solidFill>
                  <a:srgbClr val="000000"/>
                </a:solidFill>
                <a:latin typeface="Courier New" panose="02070309020205020404" pitchFamily="49" charset="0"/>
              </a:rPr>
              <a:t> clk, </a:t>
            </a: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gnt, </a:t>
            </a:r>
          </a:p>
        </p:txBody>
      </p:sp>
      <p:sp>
        <p:nvSpPr>
          <p:cNvPr id="600092" name="Text Box 28"/>
          <p:cNvSpPr txBox="1">
            <a:spLocks noChangeArrowheads="1"/>
          </p:cNvSpPr>
          <p:nvPr/>
        </p:nvSpPr>
        <p:spPr bwMode="auto">
          <a:xfrm>
            <a:off x="8146545" y="4219576"/>
            <a:ext cx="345498"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req </a:t>
            </a:r>
          </a:p>
        </p:txBody>
      </p:sp>
      <p:sp>
        <p:nvSpPr>
          <p:cNvPr id="600093" name="Text Box 29"/>
          <p:cNvSpPr txBox="1">
            <a:spLocks noChangeArrowheads="1"/>
          </p:cNvSpPr>
          <p:nvPr/>
        </p:nvSpPr>
        <p:spPr bwMode="auto">
          <a:xfrm>
            <a:off x="3979183" y="4306889"/>
            <a:ext cx="1366611"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rdy, </a:t>
            </a:r>
          </a:p>
        </p:txBody>
      </p:sp>
      <p:sp>
        <p:nvSpPr>
          <p:cNvPr id="600094" name="Text Box 30"/>
          <p:cNvSpPr txBox="1">
            <a:spLocks noChangeArrowheads="1"/>
          </p:cNvSpPr>
          <p:nvPr/>
        </p:nvSpPr>
        <p:spPr bwMode="auto">
          <a:xfrm>
            <a:off x="8147761" y="4371976"/>
            <a:ext cx="422443"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start </a:t>
            </a:r>
          </a:p>
        </p:txBody>
      </p:sp>
      <p:sp>
        <p:nvSpPr>
          <p:cNvPr id="600095" name="Text Box 31"/>
          <p:cNvSpPr txBox="1">
            <a:spLocks noChangeArrowheads="1"/>
          </p:cNvSpPr>
          <p:nvPr/>
        </p:nvSpPr>
        <p:spPr bwMode="auto">
          <a:xfrm>
            <a:off x="8147339" y="4525964"/>
            <a:ext cx="345498"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gnt </a:t>
            </a:r>
          </a:p>
        </p:txBody>
      </p:sp>
      <p:sp>
        <p:nvSpPr>
          <p:cNvPr id="600096" name="Text Box 32"/>
          <p:cNvSpPr txBox="1">
            <a:spLocks noChangeArrowheads="1"/>
          </p:cNvSpPr>
          <p:nvPr/>
        </p:nvSpPr>
        <p:spPr bwMode="auto">
          <a:xfrm>
            <a:off x="3170711" y="4521201"/>
            <a:ext cx="3097854"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inout   logic</a:t>
            </a:r>
            <a:r>
              <a:rPr lang="en-US" altLang="zh-TW" sz="1500">
                <a:solidFill>
                  <a:srgbClr val="000000"/>
                </a:solidFill>
                <a:latin typeface="Courier New" panose="02070309020205020404" pitchFamily="49" charset="0"/>
              </a:rPr>
              <a:t> [7:0] data, </a:t>
            </a:r>
          </a:p>
        </p:txBody>
      </p:sp>
      <p:sp>
        <p:nvSpPr>
          <p:cNvPr id="600097" name="Text Box 33"/>
          <p:cNvSpPr txBox="1">
            <a:spLocks noChangeArrowheads="1"/>
          </p:cNvSpPr>
          <p:nvPr/>
        </p:nvSpPr>
        <p:spPr bwMode="auto">
          <a:xfrm>
            <a:off x="8146561" y="4678364"/>
            <a:ext cx="342292"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rdy </a:t>
            </a:r>
          </a:p>
        </p:txBody>
      </p:sp>
      <p:sp>
        <p:nvSpPr>
          <p:cNvPr id="600098" name="Text Box 34"/>
          <p:cNvSpPr txBox="1">
            <a:spLocks noChangeArrowheads="1"/>
          </p:cNvSpPr>
          <p:nvPr/>
        </p:nvSpPr>
        <p:spPr bwMode="auto">
          <a:xfrm>
            <a:off x="3170413" y="4733926"/>
            <a:ext cx="2174524"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output logic</a:t>
            </a:r>
            <a:r>
              <a:rPr lang="en-US" altLang="zh-TW" sz="1500">
                <a:solidFill>
                  <a:srgbClr val="000000"/>
                </a:solidFill>
                <a:latin typeface="Courier New" panose="02070309020205020404" pitchFamily="49" charset="0"/>
              </a:rPr>
              <a:t> req, </a:t>
            </a:r>
          </a:p>
        </p:txBody>
      </p:sp>
      <p:sp>
        <p:nvSpPr>
          <p:cNvPr id="600099" name="Text Box 35"/>
          <p:cNvSpPr txBox="1">
            <a:spLocks noChangeArrowheads="1"/>
          </p:cNvSpPr>
          <p:nvPr/>
        </p:nvSpPr>
        <p:spPr bwMode="auto">
          <a:xfrm>
            <a:off x="8141161" y="4830764"/>
            <a:ext cx="802354"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mode[1:0] </a:t>
            </a:r>
          </a:p>
        </p:txBody>
      </p:sp>
      <p:sp>
        <p:nvSpPr>
          <p:cNvPr id="600100" name="Text Box 36"/>
          <p:cNvSpPr txBox="1">
            <a:spLocks noChangeArrowheads="1"/>
          </p:cNvSpPr>
          <p:nvPr/>
        </p:nvSpPr>
        <p:spPr bwMode="auto">
          <a:xfrm>
            <a:off x="3978861" y="4948239"/>
            <a:ext cx="1597443"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 start, </a:t>
            </a:r>
          </a:p>
        </p:txBody>
      </p:sp>
      <p:sp>
        <p:nvSpPr>
          <p:cNvPr id="600101" name="Text Box 37"/>
          <p:cNvSpPr txBox="1">
            <a:spLocks noChangeArrowheads="1"/>
          </p:cNvSpPr>
          <p:nvPr/>
        </p:nvSpPr>
        <p:spPr bwMode="auto">
          <a:xfrm>
            <a:off x="6692691" y="4810126"/>
            <a:ext cx="776706" cy="4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2525"/>
              </a:lnSpc>
              <a:spcBef>
                <a:spcPts val="13"/>
              </a:spcBef>
              <a:spcAft>
                <a:spcPts val="13"/>
              </a:spcAft>
            </a:pPr>
            <a:r>
              <a:rPr lang="en-US" altLang="zh-TW" sz="2500">
                <a:solidFill>
                  <a:srgbClr val="FFFFFF"/>
                </a:solidFill>
                <a:latin typeface="Tahoma" panose="020B0604030504040204" pitchFamily="34" charset="0"/>
              </a:rPr>
              <a:t>CPU </a:t>
            </a:r>
          </a:p>
        </p:txBody>
      </p:sp>
      <p:sp>
        <p:nvSpPr>
          <p:cNvPr id="600102" name="Text Box 38"/>
          <p:cNvSpPr txBox="1">
            <a:spLocks noChangeArrowheads="1"/>
          </p:cNvSpPr>
          <p:nvPr/>
        </p:nvSpPr>
        <p:spPr bwMode="auto">
          <a:xfrm>
            <a:off x="9012310" y="4810126"/>
            <a:ext cx="882504" cy="4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2525"/>
              </a:lnSpc>
              <a:spcBef>
                <a:spcPts val="13"/>
              </a:spcBef>
              <a:spcAft>
                <a:spcPts val="13"/>
              </a:spcAft>
            </a:pPr>
            <a:r>
              <a:rPr lang="en-US" altLang="zh-TW" sz="2500">
                <a:solidFill>
                  <a:srgbClr val="FFFFFF"/>
                </a:solidFill>
                <a:latin typeface="Tahoma" panose="020B0604030504040204" pitchFamily="34" charset="0"/>
              </a:rPr>
              <a:t>Mem </a:t>
            </a:r>
          </a:p>
        </p:txBody>
      </p:sp>
      <p:sp>
        <p:nvSpPr>
          <p:cNvPr id="600103" name="Text Box 39"/>
          <p:cNvSpPr txBox="1">
            <a:spLocks noChangeArrowheads="1"/>
          </p:cNvSpPr>
          <p:nvPr/>
        </p:nvSpPr>
        <p:spPr bwMode="auto">
          <a:xfrm>
            <a:off x="8059724" y="5137151"/>
            <a:ext cx="736631"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addr[7:0] </a:t>
            </a:r>
          </a:p>
        </p:txBody>
      </p:sp>
      <p:sp>
        <p:nvSpPr>
          <p:cNvPr id="600104" name="Text Box 40"/>
          <p:cNvSpPr txBox="1">
            <a:spLocks noChangeArrowheads="1"/>
          </p:cNvSpPr>
          <p:nvPr/>
        </p:nvSpPr>
        <p:spPr bwMode="auto">
          <a:xfrm>
            <a:off x="3979009" y="5160964"/>
            <a:ext cx="2059108"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[7:0] addr, </a:t>
            </a:r>
          </a:p>
        </p:txBody>
      </p:sp>
      <p:sp>
        <p:nvSpPr>
          <p:cNvPr id="600105" name="Text Box 41"/>
          <p:cNvSpPr txBox="1">
            <a:spLocks noChangeArrowheads="1"/>
          </p:cNvSpPr>
          <p:nvPr/>
        </p:nvSpPr>
        <p:spPr bwMode="auto">
          <a:xfrm>
            <a:off x="3979244" y="5375276"/>
            <a:ext cx="2174524"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logic</a:t>
            </a:r>
            <a:r>
              <a:rPr lang="en-US" altLang="zh-TW" sz="1500">
                <a:solidFill>
                  <a:srgbClr val="000000"/>
                </a:solidFill>
                <a:latin typeface="Courier New" panose="02070309020205020404" pitchFamily="49" charset="0"/>
              </a:rPr>
              <a:t>[1:0] mode); </a:t>
            </a:r>
          </a:p>
        </p:txBody>
      </p:sp>
      <p:sp>
        <p:nvSpPr>
          <p:cNvPr id="600106" name="Text Box 42"/>
          <p:cNvSpPr txBox="1">
            <a:spLocks noChangeArrowheads="1"/>
          </p:cNvSpPr>
          <p:nvPr/>
        </p:nvSpPr>
        <p:spPr bwMode="auto">
          <a:xfrm>
            <a:off x="8143908" y="5443539"/>
            <a:ext cx="727013" cy="238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050"/>
              </a:lnSpc>
              <a:spcBef>
                <a:spcPts val="13"/>
              </a:spcBef>
              <a:spcAft>
                <a:spcPts val="13"/>
              </a:spcAft>
            </a:pPr>
            <a:r>
              <a:rPr lang="en-US" altLang="zh-TW" sz="1100">
                <a:solidFill>
                  <a:srgbClr val="000000"/>
                </a:solidFill>
                <a:latin typeface="Tahoma" panose="020B0604030504040204" pitchFamily="34" charset="0"/>
              </a:rPr>
              <a:t>data[7:0] </a:t>
            </a:r>
          </a:p>
        </p:txBody>
      </p:sp>
      <p:sp>
        <p:nvSpPr>
          <p:cNvPr id="600107" name="Text Box 43"/>
          <p:cNvSpPr txBox="1">
            <a:spLocks noChangeArrowheads="1"/>
          </p:cNvSpPr>
          <p:nvPr/>
        </p:nvSpPr>
        <p:spPr bwMode="auto">
          <a:xfrm>
            <a:off x="1551660" y="5588001"/>
            <a:ext cx="1251195" cy="289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475"/>
              </a:lnSpc>
              <a:spcBef>
                <a:spcPts val="13"/>
              </a:spcBef>
              <a:spcAft>
                <a:spcPts val="13"/>
              </a:spcAft>
            </a:pPr>
            <a:r>
              <a:rPr lang="en-US" altLang="zh-TW" sz="1500">
                <a:solidFill>
                  <a:srgbClr val="000000"/>
                </a:solidFill>
                <a:latin typeface="Courier New Bold" panose="02070609020205020404" pitchFamily="49" charset="0"/>
              </a:rPr>
              <a:t>endmodule </a:t>
            </a:r>
          </a:p>
        </p:txBody>
      </p:sp>
    </p:spTree>
    <p:extLst>
      <p:ext uri="{BB962C8B-B14F-4D97-AF65-F5344CB8AC3E}">
        <p14:creationId xmlns:p14="http://schemas.microsoft.com/office/powerpoint/2010/main" val="15323109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投影片編號版面配置區 2"/>
          <p:cNvSpPr>
            <a:spLocks noGrp="1"/>
          </p:cNvSpPr>
          <p:nvPr>
            <p:ph type="sldNum" sz="quarter" idx="11"/>
          </p:nvPr>
        </p:nvSpPr>
        <p:spPr/>
        <p:txBody>
          <a:bodyPr/>
          <a:lstStyle/>
          <a:p>
            <a:fld id="{F01D460E-DAF3-49C4-B680-EE7B7A2E0BD8}" type="slidenum">
              <a:rPr lang="en-US" altLang="zh-TW" smtClean="0"/>
              <a:pPr/>
              <a:t>24</a:t>
            </a:fld>
            <a:endParaRPr lang="en-US" altLang="zh-TW"/>
          </a:p>
        </p:txBody>
      </p:sp>
      <p:sp>
        <p:nvSpPr>
          <p:cNvPr id="42" name="日期版面配置區 3"/>
          <p:cNvSpPr>
            <a:spLocks noGrp="1"/>
          </p:cNvSpPr>
          <p:nvPr>
            <p:ph type="dt" sz="half" idx="12"/>
          </p:nvPr>
        </p:nvSpPr>
        <p:spPr/>
        <p:txBody>
          <a:bodyPr/>
          <a:lstStyle/>
          <a:p>
            <a:r>
              <a:rPr lang="en-US" altLang="zh-TW"/>
              <a:t>copyright © 2004</a:t>
            </a:r>
          </a:p>
        </p:txBody>
      </p:sp>
      <p:pic>
        <p:nvPicPr>
          <p:cNvPr id="602114" name="Picture 2" descr="a2e12B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2115" name="Text Box 3"/>
          <p:cNvSpPr txBox="1">
            <a:spLocks noChangeArrowheads="1"/>
          </p:cNvSpPr>
          <p:nvPr/>
        </p:nvSpPr>
        <p:spPr bwMode="auto">
          <a:xfrm>
            <a:off x="1754218" y="265114"/>
            <a:ext cx="6800791" cy="63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4200"/>
              </a:lnSpc>
              <a:spcBef>
                <a:spcPts val="13"/>
              </a:spcBef>
              <a:spcAft>
                <a:spcPts val="13"/>
              </a:spcAft>
            </a:pPr>
            <a:r>
              <a:rPr lang="en-US" altLang="zh-TW" sz="4200">
                <a:solidFill>
                  <a:srgbClr val="00004A"/>
                </a:solidFill>
                <a:latin typeface="Arial Bold" panose="020B0704020202020204" pitchFamily="34" charset="0"/>
              </a:rPr>
              <a:t>Example Using Interfaces </a:t>
            </a:r>
          </a:p>
        </p:txBody>
      </p:sp>
      <p:sp>
        <p:nvSpPr>
          <p:cNvPr id="602116" name="Text Box 4"/>
          <p:cNvSpPr txBox="1">
            <a:spLocks noChangeArrowheads="1"/>
          </p:cNvSpPr>
          <p:nvPr/>
        </p:nvSpPr>
        <p:spPr bwMode="auto">
          <a:xfrm>
            <a:off x="9480518" y="1347789"/>
            <a:ext cx="1068452"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interface </a:t>
            </a:r>
          </a:p>
        </p:txBody>
      </p:sp>
      <p:sp>
        <p:nvSpPr>
          <p:cNvPr id="602117" name="Text Box 5"/>
          <p:cNvSpPr txBox="1">
            <a:spLocks noChangeArrowheads="1"/>
          </p:cNvSpPr>
          <p:nvPr/>
        </p:nvSpPr>
        <p:spPr bwMode="auto">
          <a:xfrm>
            <a:off x="4813336" y="1423989"/>
            <a:ext cx="1711257"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Bundle signals </a:t>
            </a:r>
          </a:p>
        </p:txBody>
      </p:sp>
      <p:sp>
        <p:nvSpPr>
          <p:cNvPr id="602118" name="Text Box 6"/>
          <p:cNvSpPr txBox="1">
            <a:spLocks noChangeArrowheads="1"/>
          </p:cNvSpPr>
          <p:nvPr/>
        </p:nvSpPr>
        <p:spPr bwMode="auto">
          <a:xfrm>
            <a:off x="1601994" y="1547814"/>
            <a:ext cx="2988850"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interface</a:t>
            </a:r>
            <a:r>
              <a:rPr lang="en-US" altLang="zh-TW" sz="1700">
                <a:solidFill>
                  <a:srgbClr val="000064"/>
                </a:solidFill>
                <a:latin typeface="Courier New" panose="02070309020205020404" pitchFamily="49" charset="0"/>
              </a:rPr>
              <a:t> simple_bus</a:t>
            </a:r>
            <a:r>
              <a:rPr lang="en-US" altLang="zh-TW" sz="1700">
                <a:solidFill>
                  <a:srgbClr val="000000"/>
                </a:solidFill>
                <a:latin typeface="Courier New" panose="02070309020205020404" pitchFamily="49" charset="0"/>
              </a:rPr>
              <a:t>; </a:t>
            </a:r>
          </a:p>
        </p:txBody>
      </p:sp>
      <p:sp>
        <p:nvSpPr>
          <p:cNvPr id="602119" name="Text Box 7"/>
          <p:cNvSpPr txBox="1">
            <a:spLocks noChangeArrowheads="1"/>
          </p:cNvSpPr>
          <p:nvPr/>
        </p:nvSpPr>
        <p:spPr bwMode="auto">
          <a:xfrm>
            <a:off x="6561352" y="1547814"/>
            <a:ext cx="1674387"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module</a:t>
            </a:r>
            <a:r>
              <a:rPr lang="en-US" altLang="zh-TW" sz="1700">
                <a:solidFill>
                  <a:srgbClr val="000000"/>
                </a:solidFill>
                <a:latin typeface="Courier New" panose="02070309020205020404" pitchFamily="49" charset="0"/>
              </a:rPr>
              <a:t> top; </a:t>
            </a:r>
          </a:p>
        </p:txBody>
      </p:sp>
      <p:sp>
        <p:nvSpPr>
          <p:cNvPr id="602120" name="Text Box 8"/>
          <p:cNvSpPr txBox="1">
            <a:spLocks noChangeArrowheads="1"/>
          </p:cNvSpPr>
          <p:nvPr/>
        </p:nvSpPr>
        <p:spPr bwMode="auto">
          <a:xfrm>
            <a:off x="9490953" y="1593851"/>
            <a:ext cx="1044408"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instance </a:t>
            </a:r>
          </a:p>
        </p:txBody>
      </p:sp>
      <p:sp>
        <p:nvSpPr>
          <p:cNvPr id="602121" name="Text Box 9"/>
          <p:cNvSpPr txBox="1">
            <a:spLocks noChangeArrowheads="1"/>
          </p:cNvSpPr>
          <p:nvPr/>
        </p:nvSpPr>
        <p:spPr bwMode="auto">
          <a:xfrm>
            <a:off x="5019204" y="1670051"/>
            <a:ext cx="1323330"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in interface </a:t>
            </a:r>
          </a:p>
        </p:txBody>
      </p:sp>
      <p:sp>
        <p:nvSpPr>
          <p:cNvPr id="602122" name="Text Box 10"/>
          <p:cNvSpPr txBox="1">
            <a:spLocks noChangeArrowheads="1"/>
          </p:cNvSpPr>
          <p:nvPr/>
        </p:nvSpPr>
        <p:spPr bwMode="auto">
          <a:xfrm>
            <a:off x="1862031" y="1792289"/>
            <a:ext cx="2068726"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logic</a:t>
            </a:r>
            <a:r>
              <a:rPr lang="en-US" altLang="zh-TW" sz="1700">
                <a:solidFill>
                  <a:srgbClr val="CC3300"/>
                </a:solidFill>
                <a:latin typeface="Courier New Bold" panose="02070609020205020404" pitchFamily="49" charset="0"/>
              </a:rPr>
              <a:t> req</a:t>
            </a:r>
            <a:r>
              <a:rPr lang="en-US" altLang="zh-TW" sz="1700">
                <a:solidFill>
                  <a:srgbClr val="000000"/>
                </a:solidFill>
                <a:latin typeface="Courier New" panose="02070309020205020404" pitchFamily="49" charset="0"/>
              </a:rPr>
              <a:t>,gnt; </a:t>
            </a:r>
          </a:p>
        </p:txBody>
      </p:sp>
      <p:sp>
        <p:nvSpPr>
          <p:cNvPr id="602123" name="Text Box 11"/>
          <p:cNvSpPr txBox="1">
            <a:spLocks noChangeArrowheads="1"/>
          </p:cNvSpPr>
          <p:nvPr/>
        </p:nvSpPr>
        <p:spPr bwMode="auto">
          <a:xfrm>
            <a:off x="6826621" y="1792289"/>
            <a:ext cx="1805834"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panose="02070309020205020404" pitchFamily="49" charset="0"/>
              </a:rPr>
              <a:t>bit clk = 0; </a:t>
            </a:r>
          </a:p>
        </p:txBody>
      </p:sp>
      <p:sp>
        <p:nvSpPr>
          <p:cNvPr id="602124" name="Text Box 12"/>
          <p:cNvSpPr txBox="1">
            <a:spLocks noChangeArrowheads="1"/>
          </p:cNvSpPr>
          <p:nvPr/>
        </p:nvSpPr>
        <p:spPr bwMode="auto">
          <a:xfrm>
            <a:off x="1867265" y="2038351"/>
            <a:ext cx="3120296"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logic</a:t>
            </a:r>
            <a:r>
              <a:rPr lang="en-US" altLang="zh-TW" sz="1700">
                <a:solidFill>
                  <a:srgbClr val="000000"/>
                </a:solidFill>
                <a:latin typeface="Courier New" panose="02070309020205020404" pitchFamily="49" charset="0"/>
              </a:rPr>
              <a:t> [7:0] addr,data; </a:t>
            </a:r>
          </a:p>
        </p:txBody>
      </p:sp>
      <p:sp>
        <p:nvSpPr>
          <p:cNvPr id="602125" name="Text Box 13"/>
          <p:cNvSpPr txBox="1">
            <a:spLocks noChangeArrowheads="1"/>
          </p:cNvSpPr>
          <p:nvPr/>
        </p:nvSpPr>
        <p:spPr bwMode="auto">
          <a:xfrm>
            <a:off x="6832492" y="2038351"/>
            <a:ext cx="2725957"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panose="02070309020205020404" pitchFamily="49" charset="0"/>
              </a:rPr>
              <a:t>simple_bus sb_intf; </a:t>
            </a:r>
          </a:p>
        </p:txBody>
      </p:sp>
      <p:sp>
        <p:nvSpPr>
          <p:cNvPr id="602126" name="Text Box 14"/>
          <p:cNvSpPr txBox="1">
            <a:spLocks noChangeArrowheads="1"/>
          </p:cNvSpPr>
          <p:nvPr/>
        </p:nvSpPr>
        <p:spPr bwMode="auto">
          <a:xfrm>
            <a:off x="9829161" y="2036764"/>
            <a:ext cx="1029980"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Connect </a:t>
            </a:r>
          </a:p>
        </p:txBody>
      </p:sp>
      <p:sp>
        <p:nvSpPr>
          <p:cNvPr id="602127" name="Text Box 15"/>
          <p:cNvSpPr txBox="1">
            <a:spLocks noChangeArrowheads="1"/>
          </p:cNvSpPr>
          <p:nvPr/>
        </p:nvSpPr>
        <p:spPr bwMode="auto">
          <a:xfrm>
            <a:off x="1864094" y="2282826"/>
            <a:ext cx="2463065"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logic</a:t>
            </a:r>
            <a:r>
              <a:rPr lang="en-US" altLang="zh-TW" sz="1700">
                <a:solidFill>
                  <a:srgbClr val="000000"/>
                </a:solidFill>
                <a:latin typeface="Courier New" panose="02070309020205020404" pitchFamily="49" charset="0"/>
              </a:rPr>
              <a:t> [1:0] mode; </a:t>
            </a:r>
          </a:p>
        </p:txBody>
      </p:sp>
      <p:sp>
        <p:nvSpPr>
          <p:cNvPr id="602128" name="Text Box 16"/>
          <p:cNvSpPr txBox="1">
            <a:spLocks noChangeArrowheads="1"/>
          </p:cNvSpPr>
          <p:nvPr/>
        </p:nvSpPr>
        <p:spPr bwMode="auto">
          <a:xfrm>
            <a:off x="9810718" y="2281239"/>
            <a:ext cx="1068452"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interface </a:t>
            </a:r>
          </a:p>
        </p:txBody>
      </p:sp>
      <p:sp>
        <p:nvSpPr>
          <p:cNvPr id="602129" name="Text Box 17"/>
          <p:cNvSpPr txBox="1">
            <a:spLocks noChangeArrowheads="1"/>
          </p:cNvSpPr>
          <p:nvPr/>
        </p:nvSpPr>
        <p:spPr bwMode="auto">
          <a:xfrm>
            <a:off x="1863142" y="2528889"/>
            <a:ext cx="2331619"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logic</a:t>
            </a:r>
            <a:r>
              <a:rPr lang="en-US" altLang="zh-TW" sz="1700">
                <a:solidFill>
                  <a:srgbClr val="000000"/>
                </a:solidFill>
                <a:latin typeface="Courier New" panose="02070309020205020404" pitchFamily="49" charset="0"/>
              </a:rPr>
              <a:t> start,rdy; </a:t>
            </a:r>
          </a:p>
        </p:txBody>
      </p:sp>
      <p:sp>
        <p:nvSpPr>
          <p:cNvPr id="602130" name="Text Box 18"/>
          <p:cNvSpPr txBox="1">
            <a:spLocks noChangeArrowheads="1"/>
          </p:cNvSpPr>
          <p:nvPr/>
        </p:nvSpPr>
        <p:spPr bwMode="auto">
          <a:xfrm>
            <a:off x="6836615" y="2619376"/>
            <a:ext cx="3514635"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panose="02070309020205020404" pitchFamily="49" charset="0"/>
              </a:rPr>
              <a:t>memMod mem(</a:t>
            </a:r>
            <a:r>
              <a:rPr lang="en-US" altLang="zh-TW" sz="1700">
                <a:solidFill>
                  <a:srgbClr val="000000"/>
                </a:solidFill>
                <a:latin typeface="Courier New Bold" panose="02070609020205020404" pitchFamily="49" charset="0"/>
              </a:rPr>
              <a:t>sb_intf</a:t>
            </a:r>
            <a:r>
              <a:rPr lang="en-US" altLang="zh-TW" sz="1700">
                <a:solidFill>
                  <a:srgbClr val="000000"/>
                </a:solidFill>
                <a:latin typeface="Courier New" panose="02070309020205020404" pitchFamily="49" charset="0"/>
              </a:rPr>
              <a:t>, clk); </a:t>
            </a:r>
          </a:p>
        </p:txBody>
      </p:sp>
      <p:sp>
        <p:nvSpPr>
          <p:cNvPr id="602131" name="Text Box 19"/>
          <p:cNvSpPr txBox="1">
            <a:spLocks noChangeArrowheads="1"/>
          </p:cNvSpPr>
          <p:nvPr/>
        </p:nvSpPr>
        <p:spPr bwMode="auto">
          <a:xfrm>
            <a:off x="1604057" y="2773364"/>
            <a:ext cx="3383188"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endinterface</a:t>
            </a:r>
            <a:r>
              <a:rPr lang="en-US" altLang="zh-TW" sz="1700">
                <a:solidFill>
                  <a:srgbClr val="000000"/>
                </a:solidFill>
                <a:latin typeface="Courier New" panose="02070309020205020404" pitchFamily="49" charset="0"/>
              </a:rPr>
              <a:t>: simple_bus </a:t>
            </a:r>
          </a:p>
        </p:txBody>
      </p:sp>
      <p:sp>
        <p:nvSpPr>
          <p:cNvPr id="602132" name="Text Box 20"/>
          <p:cNvSpPr txBox="1">
            <a:spLocks noChangeArrowheads="1"/>
          </p:cNvSpPr>
          <p:nvPr/>
        </p:nvSpPr>
        <p:spPr bwMode="auto">
          <a:xfrm>
            <a:off x="6834711" y="2897189"/>
            <a:ext cx="3251742"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panose="02070309020205020404" pitchFamily="49" charset="0"/>
              </a:rPr>
              <a:t>cpuMod cpu(.b(</a:t>
            </a:r>
            <a:r>
              <a:rPr lang="en-US" altLang="zh-TW" sz="1700">
                <a:solidFill>
                  <a:srgbClr val="000000"/>
                </a:solidFill>
                <a:latin typeface="Courier New Bold" panose="02070609020205020404" pitchFamily="49" charset="0"/>
              </a:rPr>
              <a:t>sb_intf</a:t>
            </a:r>
            <a:r>
              <a:rPr lang="en-US" altLang="zh-TW" sz="1700">
                <a:solidFill>
                  <a:srgbClr val="000000"/>
                </a:solidFill>
                <a:latin typeface="Courier New" panose="02070309020205020404" pitchFamily="49" charset="0"/>
              </a:rPr>
              <a:t>), </a:t>
            </a:r>
          </a:p>
        </p:txBody>
      </p:sp>
      <p:sp>
        <p:nvSpPr>
          <p:cNvPr id="602133" name="Text Box 21"/>
          <p:cNvSpPr txBox="1">
            <a:spLocks noChangeArrowheads="1"/>
          </p:cNvSpPr>
          <p:nvPr/>
        </p:nvSpPr>
        <p:spPr bwMode="auto">
          <a:xfrm>
            <a:off x="4236289" y="3167064"/>
            <a:ext cx="1873160"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Use </a:t>
            </a:r>
            <a:r>
              <a:rPr lang="en-US" altLang="zh-TW" sz="1700">
                <a:solidFill>
                  <a:srgbClr val="000000"/>
                </a:solidFill>
                <a:latin typeface="Courier New Bold" panose="02070609020205020404" pitchFamily="49" charset="0"/>
              </a:rPr>
              <a:t>interface </a:t>
            </a:r>
          </a:p>
        </p:txBody>
      </p:sp>
      <p:sp>
        <p:nvSpPr>
          <p:cNvPr id="602134" name="Text Box 22"/>
          <p:cNvSpPr txBox="1">
            <a:spLocks noChangeArrowheads="1"/>
          </p:cNvSpPr>
          <p:nvPr/>
        </p:nvSpPr>
        <p:spPr bwMode="auto">
          <a:xfrm>
            <a:off x="8289346" y="3141664"/>
            <a:ext cx="1674387"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panose="02070309020205020404" pitchFamily="49" charset="0"/>
              </a:rPr>
              <a:t>.clk(clk)); </a:t>
            </a:r>
          </a:p>
        </p:txBody>
      </p:sp>
      <p:sp>
        <p:nvSpPr>
          <p:cNvPr id="602135" name="Text Box 23"/>
          <p:cNvSpPr txBox="1">
            <a:spLocks noChangeArrowheads="1"/>
          </p:cNvSpPr>
          <p:nvPr/>
        </p:nvSpPr>
        <p:spPr bwMode="auto">
          <a:xfrm>
            <a:off x="6560242" y="3387726"/>
            <a:ext cx="1411495"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endmodule </a:t>
            </a:r>
          </a:p>
        </p:txBody>
      </p:sp>
      <p:sp>
        <p:nvSpPr>
          <p:cNvPr id="602136" name="Text Box 24"/>
          <p:cNvSpPr txBox="1">
            <a:spLocks noChangeArrowheads="1"/>
          </p:cNvSpPr>
          <p:nvPr/>
        </p:nvSpPr>
        <p:spPr bwMode="auto">
          <a:xfrm>
            <a:off x="4090439" y="3427414"/>
            <a:ext cx="2160098"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keyword in port list </a:t>
            </a:r>
          </a:p>
        </p:txBody>
      </p:sp>
      <p:sp>
        <p:nvSpPr>
          <p:cNvPr id="602137" name="Text Box 25"/>
          <p:cNvSpPr txBox="1">
            <a:spLocks noChangeArrowheads="1"/>
          </p:cNvSpPr>
          <p:nvPr/>
        </p:nvSpPr>
        <p:spPr bwMode="auto">
          <a:xfrm>
            <a:off x="1605961" y="3756026"/>
            <a:ext cx="3646081"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module</a:t>
            </a:r>
            <a:r>
              <a:rPr lang="en-US" altLang="zh-TW" sz="1700">
                <a:solidFill>
                  <a:srgbClr val="000000"/>
                </a:solidFill>
                <a:latin typeface="Courier New" panose="02070309020205020404" pitchFamily="49" charset="0"/>
              </a:rPr>
              <a:t> memMod(</a:t>
            </a:r>
            <a:r>
              <a:rPr lang="en-US" altLang="zh-TW" sz="1700">
                <a:solidFill>
                  <a:srgbClr val="000064"/>
                </a:solidFill>
                <a:latin typeface="Courier New Bold" panose="02070609020205020404" pitchFamily="49" charset="0"/>
              </a:rPr>
              <a:t>interface</a:t>
            </a:r>
            <a:r>
              <a:rPr lang="en-US" altLang="zh-TW" sz="1700">
                <a:solidFill>
                  <a:srgbClr val="000000"/>
                </a:solidFill>
                <a:latin typeface="Courier New" panose="02070309020205020404" pitchFamily="49" charset="0"/>
              </a:rPr>
              <a:t> a, </a:t>
            </a:r>
          </a:p>
        </p:txBody>
      </p:sp>
      <p:sp>
        <p:nvSpPr>
          <p:cNvPr id="602138" name="Text Box 26"/>
          <p:cNvSpPr txBox="1">
            <a:spLocks noChangeArrowheads="1"/>
          </p:cNvSpPr>
          <p:nvPr/>
        </p:nvSpPr>
        <p:spPr bwMode="auto">
          <a:xfrm>
            <a:off x="6592547" y="3859214"/>
            <a:ext cx="705532" cy="4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2525"/>
              </a:lnSpc>
              <a:spcBef>
                <a:spcPts val="13"/>
              </a:spcBef>
              <a:spcAft>
                <a:spcPts val="13"/>
              </a:spcAft>
            </a:pPr>
            <a:r>
              <a:rPr lang="en-US" altLang="zh-TW" sz="2500">
                <a:solidFill>
                  <a:srgbClr val="000000"/>
                </a:solidFill>
                <a:latin typeface="Tahoma" panose="020B0604030504040204" pitchFamily="34" charset="0"/>
              </a:rPr>
              <a:t>Top </a:t>
            </a:r>
          </a:p>
        </p:txBody>
      </p:sp>
      <p:sp>
        <p:nvSpPr>
          <p:cNvPr id="602139" name="Text Box 27"/>
          <p:cNvSpPr txBox="1">
            <a:spLocks noChangeArrowheads="1"/>
          </p:cNvSpPr>
          <p:nvPr/>
        </p:nvSpPr>
        <p:spPr bwMode="auto">
          <a:xfrm>
            <a:off x="8335865" y="3956051"/>
            <a:ext cx="425649"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FFFFFF"/>
                </a:solidFill>
                <a:latin typeface="Tahoma" panose="020B0604030504040204" pitchFamily="34" charset="0"/>
              </a:rPr>
              <a:t>clk </a:t>
            </a:r>
          </a:p>
        </p:txBody>
      </p:sp>
      <p:sp>
        <p:nvSpPr>
          <p:cNvPr id="602140" name="Text Box 28"/>
          <p:cNvSpPr txBox="1">
            <a:spLocks noChangeArrowheads="1"/>
          </p:cNvSpPr>
          <p:nvPr/>
        </p:nvSpPr>
        <p:spPr bwMode="auto">
          <a:xfrm>
            <a:off x="3456833" y="4000501"/>
            <a:ext cx="2200172"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input bit</a:t>
            </a:r>
            <a:r>
              <a:rPr lang="en-US" altLang="zh-TW" sz="1700">
                <a:solidFill>
                  <a:srgbClr val="000000"/>
                </a:solidFill>
                <a:latin typeface="Courier New" panose="02070309020205020404" pitchFamily="49" charset="0"/>
              </a:rPr>
              <a:t> clk); </a:t>
            </a:r>
          </a:p>
        </p:txBody>
      </p:sp>
      <p:sp>
        <p:nvSpPr>
          <p:cNvPr id="602141" name="Text Box 29"/>
          <p:cNvSpPr txBox="1">
            <a:spLocks noChangeArrowheads="1"/>
          </p:cNvSpPr>
          <p:nvPr/>
        </p:nvSpPr>
        <p:spPr bwMode="auto">
          <a:xfrm>
            <a:off x="1860921" y="4246564"/>
            <a:ext cx="1805834"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logic</a:t>
            </a:r>
            <a:r>
              <a:rPr lang="en-US" altLang="zh-TW" sz="1700">
                <a:solidFill>
                  <a:srgbClr val="000000"/>
                </a:solidFill>
                <a:latin typeface="Courier New" panose="02070309020205020404" pitchFamily="49" charset="0"/>
              </a:rPr>
              <a:t> avail; </a:t>
            </a:r>
          </a:p>
        </p:txBody>
      </p:sp>
      <p:sp>
        <p:nvSpPr>
          <p:cNvPr id="602142" name="Text Box 30"/>
          <p:cNvSpPr txBox="1">
            <a:spLocks noChangeArrowheads="1"/>
          </p:cNvSpPr>
          <p:nvPr/>
        </p:nvSpPr>
        <p:spPr bwMode="auto">
          <a:xfrm>
            <a:off x="1866313" y="4491039"/>
            <a:ext cx="2988850"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always</a:t>
            </a:r>
            <a:r>
              <a:rPr lang="en-US" altLang="zh-TW" sz="1700">
                <a:solidFill>
                  <a:srgbClr val="000000"/>
                </a:solidFill>
                <a:latin typeface="Courier New" panose="02070309020205020404" pitchFamily="49" charset="0"/>
              </a:rPr>
              <a:t> @(</a:t>
            </a:r>
            <a:r>
              <a:rPr lang="en-US" altLang="zh-TW" sz="1700">
                <a:solidFill>
                  <a:srgbClr val="000000"/>
                </a:solidFill>
                <a:latin typeface="Courier New Bold" panose="02070609020205020404" pitchFamily="49" charset="0"/>
              </a:rPr>
              <a:t>posedge</a:t>
            </a:r>
            <a:r>
              <a:rPr lang="en-US" altLang="zh-TW" sz="1700">
                <a:solidFill>
                  <a:srgbClr val="000000"/>
                </a:solidFill>
                <a:latin typeface="Courier New" panose="02070309020205020404" pitchFamily="49" charset="0"/>
              </a:rPr>
              <a:t> clk) </a:t>
            </a:r>
          </a:p>
        </p:txBody>
      </p:sp>
      <p:sp>
        <p:nvSpPr>
          <p:cNvPr id="602143" name="Text Box 31"/>
          <p:cNvSpPr txBox="1">
            <a:spLocks noChangeArrowheads="1"/>
          </p:cNvSpPr>
          <p:nvPr/>
        </p:nvSpPr>
        <p:spPr bwMode="auto">
          <a:xfrm>
            <a:off x="2133329" y="4737101"/>
            <a:ext cx="3251742"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panose="02070309020205020404" pitchFamily="49" charset="0"/>
              </a:rPr>
              <a:t>a.gnt &lt;= </a:t>
            </a:r>
            <a:r>
              <a:rPr lang="en-US" altLang="zh-TW" sz="1700">
                <a:solidFill>
                  <a:srgbClr val="CC3300"/>
                </a:solidFill>
                <a:latin typeface="Courier New Bold" panose="02070609020205020404" pitchFamily="49" charset="0"/>
              </a:rPr>
              <a:t>a.req</a:t>
            </a:r>
            <a:r>
              <a:rPr lang="en-US" altLang="zh-TW" sz="1700">
                <a:solidFill>
                  <a:srgbClr val="000000"/>
                </a:solidFill>
                <a:latin typeface="Courier New" panose="02070309020205020404" pitchFamily="49" charset="0"/>
              </a:rPr>
              <a:t> &amp; avail; </a:t>
            </a:r>
          </a:p>
        </p:txBody>
      </p:sp>
      <p:sp>
        <p:nvSpPr>
          <p:cNvPr id="602144" name="Text Box 32"/>
          <p:cNvSpPr txBox="1">
            <a:spLocks noChangeArrowheads="1"/>
          </p:cNvSpPr>
          <p:nvPr/>
        </p:nvSpPr>
        <p:spPr bwMode="auto">
          <a:xfrm>
            <a:off x="8033714" y="4778376"/>
            <a:ext cx="1026774" cy="340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888"/>
              </a:lnSpc>
              <a:spcBef>
                <a:spcPts val="13"/>
              </a:spcBef>
              <a:spcAft>
                <a:spcPts val="13"/>
              </a:spcAft>
            </a:pPr>
            <a:r>
              <a:rPr lang="en-US" altLang="zh-TW" sz="1900">
                <a:solidFill>
                  <a:srgbClr val="000000"/>
                </a:solidFill>
                <a:latin typeface="Tahoma Bold" panose="020B0804030504040204" pitchFamily="34" charset="0"/>
                <a:ea typeface="Tahoma Bold" panose="020B0804030504040204" pitchFamily="34" charset="0"/>
                <a:cs typeface="Tahoma Bold" panose="020B0804030504040204" pitchFamily="34" charset="0"/>
              </a:rPr>
              <a:t>sb_intf </a:t>
            </a:r>
          </a:p>
        </p:txBody>
      </p:sp>
      <p:sp>
        <p:nvSpPr>
          <p:cNvPr id="602145" name="Text Box 33"/>
          <p:cNvSpPr txBox="1">
            <a:spLocks noChangeArrowheads="1"/>
          </p:cNvSpPr>
          <p:nvPr/>
        </p:nvSpPr>
        <p:spPr bwMode="auto">
          <a:xfrm>
            <a:off x="1593748" y="4983164"/>
            <a:ext cx="1411495"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endmodule </a:t>
            </a:r>
          </a:p>
        </p:txBody>
      </p:sp>
      <p:sp>
        <p:nvSpPr>
          <p:cNvPr id="602146" name="Text Box 34"/>
          <p:cNvSpPr txBox="1">
            <a:spLocks noChangeArrowheads="1"/>
          </p:cNvSpPr>
          <p:nvPr/>
        </p:nvSpPr>
        <p:spPr bwMode="auto">
          <a:xfrm>
            <a:off x="4772068" y="5140326"/>
            <a:ext cx="1381038"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Refer to intf </a:t>
            </a:r>
          </a:p>
        </p:txBody>
      </p:sp>
      <p:sp>
        <p:nvSpPr>
          <p:cNvPr id="602147" name="Text Box 35"/>
          <p:cNvSpPr txBox="1">
            <a:spLocks noChangeArrowheads="1"/>
          </p:cNvSpPr>
          <p:nvPr/>
        </p:nvSpPr>
        <p:spPr bwMode="auto">
          <a:xfrm>
            <a:off x="6742697" y="5040314"/>
            <a:ext cx="776706" cy="4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2525"/>
              </a:lnSpc>
              <a:spcBef>
                <a:spcPts val="13"/>
              </a:spcBef>
              <a:spcAft>
                <a:spcPts val="13"/>
              </a:spcAft>
            </a:pPr>
            <a:r>
              <a:rPr lang="en-US" altLang="zh-TW" sz="2500">
                <a:solidFill>
                  <a:srgbClr val="FFFFFF"/>
                </a:solidFill>
                <a:latin typeface="Tahoma" panose="020B0604030504040204" pitchFamily="34" charset="0"/>
              </a:rPr>
              <a:t>CPU </a:t>
            </a:r>
          </a:p>
        </p:txBody>
      </p:sp>
      <p:sp>
        <p:nvSpPr>
          <p:cNvPr id="602148" name="Text Box 36"/>
          <p:cNvSpPr txBox="1">
            <a:spLocks noChangeArrowheads="1"/>
          </p:cNvSpPr>
          <p:nvPr/>
        </p:nvSpPr>
        <p:spPr bwMode="auto">
          <a:xfrm>
            <a:off x="9552061" y="5040314"/>
            <a:ext cx="882504" cy="4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2525"/>
              </a:lnSpc>
              <a:spcBef>
                <a:spcPts val="13"/>
              </a:spcBef>
              <a:spcAft>
                <a:spcPts val="13"/>
              </a:spcAft>
            </a:pPr>
            <a:r>
              <a:rPr lang="en-US" altLang="zh-TW" sz="2500">
                <a:solidFill>
                  <a:srgbClr val="FFFFFF"/>
                </a:solidFill>
                <a:latin typeface="Tahoma" panose="020B0604030504040204" pitchFamily="34" charset="0"/>
              </a:rPr>
              <a:t>Mem </a:t>
            </a:r>
          </a:p>
        </p:txBody>
      </p:sp>
      <p:sp>
        <p:nvSpPr>
          <p:cNvPr id="602149" name="Text Box 37"/>
          <p:cNvSpPr txBox="1">
            <a:spLocks noChangeArrowheads="1"/>
          </p:cNvSpPr>
          <p:nvPr/>
        </p:nvSpPr>
        <p:spPr bwMode="auto">
          <a:xfrm>
            <a:off x="5006909" y="5386389"/>
            <a:ext cx="911358"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Arial Bold" panose="020B0704020202020204" pitchFamily="34" charset="0"/>
              </a:rPr>
              <a:t>signals </a:t>
            </a:r>
          </a:p>
        </p:txBody>
      </p:sp>
      <p:sp>
        <p:nvSpPr>
          <p:cNvPr id="602150" name="Text Box 38"/>
          <p:cNvSpPr txBox="1">
            <a:spLocks noChangeArrowheads="1"/>
          </p:cNvSpPr>
          <p:nvPr/>
        </p:nvSpPr>
        <p:spPr bwMode="auto">
          <a:xfrm>
            <a:off x="1633538" y="5718176"/>
            <a:ext cx="3987800" cy="584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48047" rIns="96094" bIns="48047">
            <a:spAutoFit/>
          </a:bodyPr>
          <a:lstStyle>
            <a:lvl1pPr marL="1798638" indent="-1798638" defTabSz="960438">
              <a:defRPr kumimoji="1" sz="2400">
                <a:solidFill>
                  <a:schemeClr val="tx1"/>
                </a:solidFill>
                <a:latin typeface="Times New Roman" panose="02020603050405020304" pitchFamily="18" charset="0"/>
                <a:ea typeface="新細明體" panose="02020500000000000000" pitchFamily="18" charset="-120"/>
              </a:defRPr>
            </a:lvl1pPr>
            <a:lvl2pPr marL="1798638" defTabSz="960438">
              <a:defRPr kumimoji="1" sz="2400">
                <a:solidFill>
                  <a:schemeClr val="tx1"/>
                </a:solidFill>
                <a:latin typeface="Times New Roman" panose="02020603050405020304" pitchFamily="18" charset="0"/>
                <a:ea typeface="新細明體" panose="02020500000000000000" pitchFamily="18" charset="-120"/>
              </a:defRPr>
            </a:lvl2pPr>
            <a:lvl3pPr marL="1798638" defTabSz="960438">
              <a:defRPr kumimoji="1" sz="2400">
                <a:solidFill>
                  <a:schemeClr val="tx1"/>
                </a:solidFill>
                <a:latin typeface="Times New Roman" panose="02020603050405020304" pitchFamily="18" charset="0"/>
                <a:ea typeface="新細明體" panose="02020500000000000000" pitchFamily="18" charset="-120"/>
              </a:defRPr>
            </a:lvl3pPr>
            <a:lvl4pPr marL="1798638"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850"/>
              </a:lnSpc>
              <a:spcBef>
                <a:spcPts val="13"/>
              </a:spcBef>
              <a:spcAft>
                <a:spcPts val="13"/>
              </a:spcAft>
            </a:pPr>
            <a:r>
              <a:rPr lang="en-US" altLang="zh-TW" sz="1700">
                <a:solidFill>
                  <a:srgbClr val="000000"/>
                </a:solidFill>
                <a:latin typeface="Courier New Bold" panose="02070609020205020404" pitchFamily="49" charset="0"/>
              </a:rPr>
              <a:t>module</a:t>
            </a:r>
            <a:r>
              <a:rPr lang="en-US" altLang="zh-TW" sz="1700">
                <a:solidFill>
                  <a:srgbClr val="000000"/>
                </a:solidFill>
                <a:latin typeface="Courier New" panose="02070309020205020404" pitchFamily="49" charset="0"/>
              </a:rPr>
              <a:t> cpuMod(</a:t>
            </a:r>
            <a:r>
              <a:rPr lang="en-US" altLang="zh-TW" sz="1700">
                <a:solidFill>
                  <a:srgbClr val="000064"/>
                </a:solidFill>
                <a:latin typeface="Courier New Bold" panose="02070609020205020404" pitchFamily="49" charset="0"/>
              </a:rPr>
              <a:t>interface</a:t>
            </a:r>
            <a:r>
              <a:rPr lang="en-US" altLang="zh-TW" sz="1700">
                <a:solidFill>
                  <a:srgbClr val="000000"/>
                </a:solidFill>
                <a:latin typeface="Courier New" panose="02070309020205020404" pitchFamily="49" charset="0"/>
              </a:rPr>
              <a:t> b, </a:t>
            </a:r>
            <a:r>
              <a:rPr lang="en-US" altLang="zh-TW" sz="1700">
                <a:solidFill>
                  <a:srgbClr val="000000"/>
                </a:solidFill>
                <a:latin typeface="Courier New Bold" panose="02070609020205020404" pitchFamily="49" charset="0"/>
              </a:rPr>
              <a:t>input bit</a:t>
            </a:r>
            <a:r>
              <a:rPr lang="en-US" altLang="zh-TW" sz="1700">
                <a:solidFill>
                  <a:srgbClr val="000000"/>
                </a:solidFill>
                <a:latin typeface="Courier New" panose="02070309020205020404" pitchFamily="49" charset="0"/>
              </a:rPr>
              <a:t> clk); </a:t>
            </a:r>
          </a:p>
        </p:txBody>
      </p:sp>
      <p:sp>
        <p:nvSpPr>
          <p:cNvPr id="602151" name="Text Box 39"/>
          <p:cNvSpPr txBox="1">
            <a:spLocks noChangeArrowheads="1"/>
          </p:cNvSpPr>
          <p:nvPr/>
        </p:nvSpPr>
        <p:spPr bwMode="auto">
          <a:xfrm>
            <a:off x="1593748" y="6208714"/>
            <a:ext cx="1411495" cy="315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48047" rIns="96094" bIns="48047">
            <a:spAutoFit/>
          </a:bodyPr>
          <a:lstStyle>
            <a:lvl1pPr defTabSz="960438">
              <a:defRPr kumimoji="1" sz="2400">
                <a:solidFill>
                  <a:schemeClr val="tx1"/>
                </a:solidFill>
                <a:latin typeface="Times New Roman" panose="02020603050405020304" pitchFamily="18" charset="0"/>
                <a:ea typeface="新細明體" panose="02020500000000000000" pitchFamily="18" charset="-120"/>
              </a:defRPr>
            </a:lvl1pPr>
            <a:lvl2pPr marL="481013" defTabSz="960438">
              <a:defRPr kumimoji="1" sz="2400">
                <a:solidFill>
                  <a:schemeClr val="tx1"/>
                </a:solidFill>
                <a:latin typeface="Times New Roman" panose="02020603050405020304" pitchFamily="18" charset="0"/>
                <a:ea typeface="新細明體" panose="02020500000000000000" pitchFamily="18" charset="-120"/>
              </a:defRPr>
            </a:lvl2pPr>
            <a:lvl3pPr marL="960438" defTabSz="960438">
              <a:defRPr kumimoji="1" sz="2400">
                <a:solidFill>
                  <a:schemeClr val="tx1"/>
                </a:solidFill>
                <a:latin typeface="Times New Roman" panose="02020603050405020304" pitchFamily="18" charset="0"/>
                <a:ea typeface="新細明體" panose="02020500000000000000" pitchFamily="18" charset="-120"/>
              </a:defRPr>
            </a:lvl3pPr>
            <a:lvl4pPr marL="1441450" defTabSz="960438">
              <a:defRPr kumimoji="1" sz="2400">
                <a:solidFill>
                  <a:schemeClr val="tx1"/>
                </a:solidFill>
                <a:latin typeface="Times New Roman" panose="02020603050405020304" pitchFamily="18" charset="0"/>
                <a:ea typeface="新細明體" panose="02020500000000000000" pitchFamily="18" charset="-120"/>
              </a:defRPr>
            </a:lvl4pPr>
            <a:lvl5pPr marL="1922463" defTabSz="960438">
              <a:defRPr kumimoji="1" sz="2400">
                <a:solidFill>
                  <a:schemeClr val="tx1"/>
                </a:solidFill>
                <a:latin typeface="Times New Roman" panose="02020603050405020304" pitchFamily="18" charset="0"/>
                <a:ea typeface="新細明體" panose="02020500000000000000" pitchFamily="18" charset="-120"/>
              </a:defRPr>
            </a:lvl5pPr>
            <a:lvl6pPr marL="23796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6pPr>
            <a:lvl7pPr marL="28368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7pPr>
            <a:lvl8pPr marL="32940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8pPr>
            <a:lvl9pPr marL="3751263" defTabSz="960438" fontAlgn="base">
              <a:spcBef>
                <a:spcPct val="0"/>
              </a:spcBef>
              <a:spcAft>
                <a:spcPct val="0"/>
              </a:spcAft>
              <a:defRPr kumimoji="1" sz="2400">
                <a:solidFill>
                  <a:schemeClr val="tx1"/>
                </a:solidFill>
                <a:latin typeface="Times New Roman" panose="02020603050405020304" pitchFamily="18" charset="0"/>
                <a:ea typeface="新細明體" panose="02020500000000000000" pitchFamily="18" charset="-120"/>
              </a:defRPr>
            </a:lvl9pPr>
          </a:lstStyle>
          <a:p>
            <a:pPr algn="just">
              <a:lnSpc>
                <a:spcPts val="1688"/>
              </a:lnSpc>
              <a:spcBef>
                <a:spcPts val="13"/>
              </a:spcBef>
              <a:spcAft>
                <a:spcPts val="13"/>
              </a:spcAft>
            </a:pPr>
            <a:r>
              <a:rPr lang="en-US" altLang="zh-TW" sz="1700">
                <a:solidFill>
                  <a:srgbClr val="000000"/>
                </a:solidFill>
                <a:latin typeface="Courier New Bold" panose="02070609020205020404" pitchFamily="49" charset="0"/>
              </a:rPr>
              <a:t>endmodule </a:t>
            </a:r>
          </a:p>
        </p:txBody>
      </p:sp>
    </p:spTree>
    <p:extLst>
      <p:ext uri="{BB962C8B-B14F-4D97-AF65-F5344CB8AC3E}">
        <p14:creationId xmlns:p14="http://schemas.microsoft.com/office/powerpoint/2010/main" val="8302869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Outline</a:t>
            </a:r>
            <a:endParaRPr lang="zh-TW" altLang="en-US" dirty="0"/>
          </a:p>
        </p:txBody>
      </p:sp>
      <p:sp>
        <p:nvSpPr>
          <p:cNvPr id="2" name="內容版面配置區 1"/>
          <p:cNvSpPr>
            <a:spLocks noGrp="1"/>
          </p:cNvSpPr>
          <p:nvPr>
            <p:ph idx="1"/>
          </p:nvPr>
        </p:nvSpPr>
        <p:spPr/>
        <p:txBody>
          <a:bodyPr>
            <a:normAutofit fontScale="85000" lnSpcReduction="20000"/>
          </a:bodyPr>
          <a:lstStyle/>
          <a:p>
            <a:r>
              <a:rPr lang="en-US" altLang="zh-TW" dirty="0"/>
              <a:t>Introduction to hardware description language (HDL)</a:t>
            </a:r>
          </a:p>
          <a:p>
            <a:pPr lvl="1"/>
            <a:r>
              <a:rPr lang="en-US" altLang="zh-TW" dirty="0"/>
              <a:t>Why it is better than schematic entry</a:t>
            </a:r>
          </a:p>
          <a:p>
            <a:r>
              <a:rPr lang="en-US" altLang="zh-TW" dirty="0"/>
              <a:t>Verilog</a:t>
            </a:r>
            <a:r>
              <a:rPr lang="zh-TW" altLang="en-US" dirty="0"/>
              <a:t>語法 </a:t>
            </a:r>
            <a:r>
              <a:rPr lang="en-US" altLang="zh-TW" dirty="0"/>
              <a:t>1 (Functional viewpoints)</a:t>
            </a:r>
          </a:p>
          <a:p>
            <a:pPr lvl="1"/>
            <a:r>
              <a:rPr lang="en-US" altLang="zh-TW" dirty="0"/>
              <a:t>Modules and ports</a:t>
            </a:r>
          </a:p>
          <a:p>
            <a:pPr lvl="1"/>
            <a:r>
              <a:rPr lang="en-US" altLang="zh-TW" dirty="0"/>
              <a:t>Basic syntax rules </a:t>
            </a:r>
          </a:p>
          <a:p>
            <a:pPr lvl="1"/>
            <a:r>
              <a:rPr lang="en-US" altLang="zh-TW" dirty="0"/>
              <a:t>Structural Verilog</a:t>
            </a:r>
          </a:p>
          <a:p>
            <a:pPr lvl="1"/>
            <a:r>
              <a:rPr lang="en-US" altLang="zh-TW" dirty="0"/>
              <a:t>How to model combinational logic</a:t>
            </a:r>
          </a:p>
          <a:p>
            <a:pPr lvl="1"/>
            <a:r>
              <a:rPr lang="en-US" altLang="zh-TW" dirty="0"/>
              <a:t>How to model sequential logic</a:t>
            </a:r>
          </a:p>
          <a:p>
            <a:r>
              <a:rPr lang="en-US" altLang="zh-TW" dirty="0"/>
              <a:t>Verilog</a:t>
            </a:r>
            <a:r>
              <a:rPr lang="zh-TW" altLang="en-US" dirty="0"/>
              <a:t>語法 </a:t>
            </a:r>
            <a:r>
              <a:rPr lang="en-US" altLang="zh-TW" dirty="0"/>
              <a:t>2 (Language viewpoints)</a:t>
            </a:r>
          </a:p>
          <a:p>
            <a:pPr lvl="1"/>
            <a:r>
              <a:rPr lang="en-US" altLang="zh-TW" dirty="0"/>
              <a:t>One language, many coding styles</a:t>
            </a:r>
          </a:p>
          <a:p>
            <a:pPr lvl="1"/>
            <a:r>
              <a:rPr lang="en-US" altLang="zh-TW" dirty="0"/>
              <a:t>Continuous </a:t>
            </a:r>
            <a:r>
              <a:rPr lang="en-US" altLang="zh-TW" dirty="0" err="1"/>
              <a:t>v.s</a:t>
            </a:r>
            <a:r>
              <a:rPr lang="en-US" altLang="zh-TW" dirty="0"/>
              <a:t>. procedural assignments</a:t>
            </a:r>
          </a:p>
          <a:p>
            <a:pPr lvl="1"/>
            <a:r>
              <a:rPr lang="en-US" altLang="zh-TW" dirty="0"/>
              <a:t>Blocking vs </a:t>
            </a:r>
            <a:r>
              <a:rPr lang="en-US" altLang="zh-TW" dirty="0" err="1"/>
              <a:t>NonBlocking</a:t>
            </a:r>
            <a:endParaRPr lang="en-US" altLang="zh-TW" dirty="0"/>
          </a:p>
          <a:p>
            <a:pPr lvl="1"/>
            <a:r>
              <a:rPr lang="en-US" altLang="zh-TW" dirty="0"/>
              <a:t>For loop and parameterized design</a:t>
            </a:r>
          </a:p>
          <a:p>
            <a:r>
              <a:rPr lang="en-US" altLang="zh-TW" dirty="0" err="1"/>
              <a:t>SystemVerilog</a:t>
            </a:r>
            <a:endParaRPr lang="en-US" altLang="zh-TW" dirty="0"/>
          </a:p>
          <a:p>
            <a:r>
              <a:rPr lang="en-US" altLang="zh-TW" dirty="0" err="1">
                <a:solidFill>
                  <a:srgbClr val="FF0000"/>
                </a:solidFill>
              </a:rPr>
              <a:t>Gotchas</a:t>
            </a:r>
            <a:r>
              <a:rPr lang="en-US" altLang="zh-TW" dirty="0">
                <a:solidFill>
                  <a:srgbClr val="FF0000"/>
                </a:solidFill>
              </a:rPr>
              <a:t> </a:t>
            </a:r>
            <a:r>
              <a:rPr lang="zh-TW" altLang="en-US" dirty="0">
                <a:solidFill>
                  <a:srgbClr val="FF0000"/>
                </a:solidFill>
              </a:rPr>
              <a:t>正確的使用方法 </a:t>
            </a:r>
            <a:r>
              <a:rPr lang="en-US" altLang="zh-TW" dirty="0">
                <a:solidFill>
                  <a:srgbClr val="FF0000"/>
                </a:solidFill>
              </a:rPr>
              <a:t>&lt;= (</a:t>
            </a:r>
            <a:r>
              <a:rPr lang="zh-TW" altLang="en-US" dirty="0">
                <a:solidFill>
                  <a:srgbClr val="FF0000"/>
                </a:solidFill>
              </a:rPr>
              <a:t>會踩到的陷阱</a:t>
            </a:r>
            <a:r>
              <a:rPr lang="en-US" altLang="zh-TW" dirty="0">
                <a:solidFill>
                  <a:srgbClr val="FF0000"/>
                </a:solidFill>
              </a:rPr>
              <a:t>)</a:t>
            </a:r>
          </a:p>
          <a:p>
            <a:pPr marL="457200" lvl="1" indent="0">
              <a:buNone/>
            </a:pPr>
            <a:endParaRPr lang="en-US" altLang="zh-TW" dirty="0"/>
          </a:p>
        </p:txBody>
      </p:sp>
    </p:spTree>
    <p:extLst>
      <p:ext uri="{BB962C8B-B14F-4D97-AF65-F5344CB8AC3E}">
        <p14:creationId xmlns:p14="http://schemas.microsoft.com/office/powerpoint/2010/main" val="174082430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err="1"/>
              <a:t>Gotchas</a:t>
            </a:r>
            <a:br>
              <a:rPr lang="en-US" altLang="zh-TW" dirty="0"/>
            </a:br>
            <a:endParaRPr lang="zh-TW" altLang="en-US" dirty="0"/>
          </a:p>
        </p:txBody>
      </p:sp>
      <p:sp>
        <p:nvSpPr>
          <p:cNvPr id="5" name="文字版面配置區 4"/>
          <p:cNvSpPr>
            <a:spLocks noGrp="1"/>
          </p:cNvSpPr>
          <p:nvPr>
            <p:ph type="body" idx="1"/>
          </p:nvPr>
        </p:nvSpPr>
        <p:spPr/>
        <p:txBody>
          <a:bodyPr/>
          <a:lstStyle/>
          <a:p>
            <a:r>
              <a:rPr lang="en-US" altLang="zh-TW" dirty="0"/>
              <a:t>Verilog </a:t>
            </a:r>
            <a:r>
              <a:rPr lang="zh-TW" altLang="en-US" dirty="0"/>
              <a:t>正確的使用方法 </a:t>
            </a:r>
            <a:r>
              <a:rPr lang="en-US" altLang="zh-TW" dirty="0"/>
              <a:t>&lt;= (</a:t>
            </a:r>
            <a:r>
              <a:rPr lang="zh-TW" altLang="en-US" dirty="0"/>
              <a:t>會踩到的陷阱</a:t>
            </a:r>
            <a:r>
              <a:rPr lang="en-US" altLang="zh-TW" dirty="0"/>
              <a:t>)</a:t>
            </a:r>
          </a:p>
        </p:txBody>
      </p:sp>
    </p:spTree>
    <p:extLst>
      <p:ext uri="{BB962C8B-B14F-4D97-AF65-F5344CB8AC3E}">
        <p14:creationId xmlns:p14="http://schemas.microsoft.com/office/powerpoint/2010/main" val="26459836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Combinational Logic</a:t>
            </a:r>
            <a:endParaRPr lang="zh-TW" altLang="en-US" dirty="0"/>
          </a:p>
        </p:txBody>
      </p:sp>
      <p:sp>
        <p:nvSpPr>
          <p:cNvPr id="5" name="內容版面配置區 4"/>
          <p:cNvSpPr>
            <a:spLocks noGrp="1"/>
          </p:cNvSpPr>
          <p:nvPr>
            <p:ph idx="1"/>
          </p:nvPr>
        </p:nvSpPr>
        <p:spPr/>
        <p:txBody>
          <a:bodyPr/>
          <a:lstStyle/>
          <a:p>
            <a:r>
              <a:rPr lang="en-US" altLang="zh-TW" dirty="0"/>
              <a:t>initial value for combinational logic will be ignored for synthesis</a:t>
            </a:r>
          </a:p>
          <a:p>
            <a:r>
              <a:rPr lang="en-US" altLang="zh-TW" dirty="0"/>
              <a:t>No assign block (legal but not synthesizable)</a:t>
            </a:r>
            <a:endParaRPr lang="zh-TW" altLang="en-US" dirty="0"/>
          </a:p>
        </p:txBody>
      </p:sp>
      <p:pic>
        <p:nvPicPr>
          <p:cNvPr id="6" name="圖片 5"/>
          <p:cNvPicPr>
            <a:picLocks noChangeAspect="1"/>
          </p:cNvPicPr>
          <p:nvPr/>
        </p:nvPicPr>
        <p:blipFill>
          <a:blip r:embed="rId2"/>
          <a:stretch>
            <a:fillRect/>
          </a:stretch>
        </p:blipFill>
        <p:spPr>
          <a:xfrm>
            <a:off x="5735960" y="3424610"/>
            <a:ext cx="3105150" cy="1200150"/>
          </a:xfrm>
          <a:prstGeom prst="rect">
            <a:avLst/>
          </a:prstGeom>
        </p:spPr>
      </p:pic>
      <p:sp>
        <p:nvSpPr>
          <p:cNvPr id="7" name="文字方塊 6"/>
          <p:cNvSpPr txBox="1"/>
          <p:nvPr/>
        </p:nvSpPr>
        <p:spPr>
          <a:xfrm>
            <a:off x="5735960" y="2716724"/>
            <a:ext cx="2787161" cy="707886"/>
          </a:xfrm>
          <a:prstGeom prst="rect">
            <a:avLst/>
          </a:prstGeom>
          <a:noFill/>
        </p:spPr>
        <p:txBody>
          <a:bodyPr wrap="square" rtlCol="0">
            <a:spAutoFit/>
          </a:bodyPr>
          <a:lstStyle/>
          <a:p>
            <a:r>
              <a:rPr lang="en-US" altLang="zh-TW" sz="4000" b="1" dirty="0">
                <a:solidFill>
                  <a:srgbClr val="C00000"/>
                </a:solidFill>
              </a:rPr>
              <a:t>WRONG!!!</a:t>
            </a:r>
            <a:endParaRPr lang="zh-TW" altLang="en-US" b="1" dirty="0">
              <a:solidFill>
                <a:srgbClr val="C00000"/>
              </a:solidFill>
            </a:endParaRPr>
          </a:p>
        </p:txBody>
      </p:sp>
      <p:sp>
        <p:nvSpPr>
          <p:cNvPr id="2" name="文字方塊 1"/>
          <p:cNvSpPr txBox="1"/>
          <p:nvPr/>
        </p:nvSpPr>
        <p:spPr>
          <a:xfrm>
            <a:off x="892893" y="3424610"/>
            <a:ext cx="2977097" cy="1384995"/>
          </a:xfrm>
          <a:prstGeom prst="rect">
            <a:avLst/>
          </a:prstGeom>
          <a:noFill/>
        </p:spPr>
        <p:txBody>
          <a:bodyPr wrap="none" rtlCol="0">
            <a:spAutoFit/>
          </a:bodyPr>
          <a:lstStyle/>
          <a:p>
            <a:r>
              <a:rPr lang="en-US" altLang="zh-TW" sz="2800" dirty="0">
                <a:latin typeface="Courier New" panose="02070309020205020404" pitchFamily="49" charset="0"/>
                <a:cs typeface="Courier New" panose="02070309020205020404" pitchFamily="49" charset="0"/>
              </a:rPr>
              <a:t>logic a =0;</a:t>
            </a:r>
          </a:p>
          <a:p>
            <a:endParaRPr lang="en-US" altLang="zh-TW" sz="2800" dirty="0">
              <a:latin typeface="Courier New" panose="02070309020205020404" pitchFamily="49" charset="0"/>
              <a:cs typeface="Courier New" panose="02070309020205020404" pitchFamily="49" charset="0"/>
            </a:endParaRPr>
          </a:p>
          <a:p>
            <a:r>
              <a:rPr lang="en-US" altLang="zh-TW" sz="2800" dirty="0">
                <a:latin typeface="Courier New" panose="02070309020205020404" pitchFamily="49" charset="0"/>
                <a:cs typeface="Courier New" panose="02070309020205020404" pitchFamily="49" charset="0"/>
              </a:rPr>
              <a:t>assign a=</a:t>
            </a:r>
            <a:r>
              <a:rPr lang="en-US" altLang="zh-TW" sz="2800" dirty="0" err="1">
                <a:latin typeface="Courier New" panose="02070309020205020404" pitchFamily="49" charset="0"/>
                <a:cs typeface="Courier New" panose="02070309020205020404" pitchFamily="49" charset="0"/>
              </a:rPr>
              <a:t>b+c</a:t>
            </a:r>
            <a:r>
              <a:rPr lang="en-US" altLang="zh-TW" sz="2800" dirty="0">
                <a:latin typeface="Courier New" panose="02070309020205020404" pitchFamily="49" charset="0"/>
                <a:cs typeface="Courier New" panose="02070309020205020404" pitchFamily="49" charset="0"/>
              </a:rPr>
              <a:t>;</a:t>
            </a:r>
            <a:endParaRPr lang="zh-TW" altLang="en-US" sz="2800" dirty="0">
              <a:latin typeface="Courier New" panose="02070309020205020404" pitchFamily="49" charset="0"/>
              <a:cs typeface="Courier New" panose="02070309020205020404" pitchFamily="49" charset="0"/>
            </a:endParaRPr>
          </a:p>
        </p:txBody>
      </p:sp>
      <p:sp>
        <p:nvSpPr>
          <p:cNvPr id="8" name="文字方塊 7"/>
          <p:cNvSpPr txBox="1"/>
          <p:nvPr/>
        </p:nvSpPr>
        <p:spPr>
          <a:xfrm>
            <a:off x="2063552" y="3034116"/>
            <a:ext cx="3185487" cy="369332"/>
          </a:xfrm>
          <a:prstGeom prst="rect">
            <a:avLst/>
          </a:prstGeom>
          <a:noFill/>
        </p:spPr>
        <p:txBody>
          <a:bodyPr wrap="none" rtlCol="0">
            <a:spAutoFit/>
          </a:bodyPr>
          <a:lstStyle/>
          <a:p>
            <a:r>
              <a:rPr lang="zh-TW" altLang="en-US" dirty="0"/>
              <a:t>硬體設計沒有起始值這種東西</a:t>
            </a:r>
          </a:p>
        </p:txBody>
      </p:sp>
    </p:spTree>
    <p:extLst>
      <p:ext uri="{BB962C8B-B14F-4D97-AF65-F5344CB8AC3E}">
        <p14:creationId xmlns:p14="http://schemas.microsoft.com/office/powerpoint/2010/main" val="3299191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2"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How to Properly Initialize a DFF?</a:t>
            </a:r>
            <a:endParaRPr lang="zh-TW" altLang="en-US" dirty="0"/>
          </a:p>
        </p:txBody>
      </p:sp>
      <p:sp>
        <p:nvSpPr>
          <p:cNvPr id="6" name="內容版面配置區 5"/>
          <p:cNvSpPr>
            <a:spLocks noGrp="1"/>
          </p:cNvSpPr>
          <p:nvPr>
            <p:ph idx="1"/>
          </p:nvPr>
        </p:nvSpPr>
        <p:spPr/>
        <p:txBody>
          <a:bodyPr/>
          <a:lstStyle/>
          <a:p>
            <a:r>
              <a:rPr lang="en-US" altLang="zh-TW" dirty="0"/>
              <a:t>Reset DFF registers</a:t>
            </a:r>
          </a:p>
          <a:p>
            <a:pPr lvl="1"/>
            <a:r>
              <a:rPr lang="en-US" altLang="zh-TW" dirty="0"/>
              <a:t>You can reset DFF when </a:t>
            </a:r>
            <a:r>
              <a:rPr lang="en-US" altLang="zh-TW" dirty="0" err="1"/>
              <a:t>rst_n</a:t>
            </a:r>
            <a:r>
              <a:rPr lang="en-US" altLang="zh-TW" dirty="0"/>
              <a:t> triggers</a:t>
            </a:r>
          </a:p>
          <a:p>
            <a:pPr lvl="1"/>
            <a:r>
              <a:rPr lang="en-US" altLang="zh-TW" dirty="0">
                <a:solidFill>
                  <a:srgbClr val="FF0000"/>
                </a:solidFill>
              </a:rPr>
              <a:t>Do not use initial </a:t>
            </a:r>
            <a:r>
              <a:rPr lang="en-US" altLang="zh-TW" dirty="0"/>
              <a:t>begin since it is  not  synthesizable</a:t>
            </a:r>
          </a:p>
          <a:p>
            <a:endParaRPr lang="zh-TW" altLang="en-US" dirty="0"/>
          </a:p>
        </p:txBody>
      </p:sp>
      <p:sp>
        <p:nvSpPr>
          <p:cNvPr id="8" name="文字方塊 7"/>
          <p:cNvSpPr txBox="1"/>
          <p:nvPr/>
        </p:nvSpPr>
        <p:spPr>
          <a:xfrm>
            <a:off x="695400" y="3118962"/>
            <a:ext cx="5698996" cy="1477328"/>
          </a:xfrm>
          <a:prstGeom prst="rect">
            <a:avLst/>
          </a:prstGeom>
          <a:noFill/>
          <a:ln>
            <a:solidFill>
              <a:srgbClr val="002060"/>
            </a:solidFill>
          </a:ln>
        </p:spPr>
        <p:txBody>
          <a:bodyPr wrap="none" rtlCol="0">
            <a:spAutoFit/>
          </a:bodyPr>
          <a:lstStyle/>
          <a:p>
            <a:r>
              <a:rPr lang="en-US" altLang="zh-TW" b="1" dirty="0" err="1">
                <a:latin typeface="Courier New" panose="02070309020205020404" pitchFamily="49" charset="0"/>
                <a:cs typeface="Courier New" panose="02070309020205020404" pitchFamily="49" charset="0"/>
              </a:rPr>
              <a:t>always_ff</a:t>
            </a:r>
            <a:r>
              <a:rPr lang="en-US" altLang="zh-TW" b="1" dirty="0">
                <a:latin typeface="Courier New" panose="02070309020205020404" pitchFamily="49" charset="0"/>
                <a:cs typeface="Courier New" panose="02070309020205020404" pitchFamily="49" charset="0"/>
              </a:rPr>
              <a:t>@(</a:t>
            </a:r>
            <a:r>
              <a:rPr lang="en-US" altLang="zh-TW" b="1" dirty="0" err="1">
                <a:latin typeface="Courier New" panose="02070309020205020404" pitchFamily="49" charset="0"/>
                <a:cs typeface="Courier New" panose="02070309020205020404" pitchFamily="49" charset="0"/>
              </a:rPr>
              <a:t>posedge</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clk</a:t>
            </a:r>
            <a:r>
              <a:rPr lang="en-US" altLang="zh-TW" b="1" dirty="0">
                <a:latin typeface="Courier New" panose="02070309020205020404" pitchFamily="49" charset="0"/>
                <a:cs typeface="Courier New" panose="02070309020205020404" pitchFamily="49" charset="0"/>
              </a:rPr>
              <a:t> or </a:t>
            </a:r>
            <a:r>
              <a:rPr lang="en-US" altLang="zh-TW" b="1" dirty="0" err="1">
                <a:latin typeface="Courier New" panose="02070309020205020404" pitchFamily="49" charset="0"/>
                <a:cs typeface="Courier New" panose="02070309020205020404" pitchFamily="49" charset="0"/>
              </a:rPr>
              <a:t>negedge</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rst_n</a:t>
            </a:r>
            <a:r>
              <a:rPr lang="en-US" altLang="zh-TW" b="1" dirty="0">
                <a:latin typeface="Courier New" panose="02070309020205020404" pitchFamily="49" charset="0"/>
                <a:cs typeface="Courier New" panose="02070309020205020404" pitchFamily="49" charset="0"/>
              </a:rPr>
              <a:t>)</a:t>
            </a:r>
          </a:p>
          <a:p>
            <a:r>
              <a:rPr lang="en-US" altLang="zh-TW" b="1" dirty="0">
                <a:latin typeface="Courier New" panose="02070309020205020404" pitchFamily="49" charset="0"/>
                <a:cs typeface="Courier New" panose="02070309020205020404" pitchFamily="49" charset="0"/>
              </a:rPr>
              <a:t>  if(</a:t>
            </a:r>
            <a:r>
              <a:rPr lang="en-US" altLang="zh-TW" b="1" dirty="0" err="1">
                <a:latin typeface="Courier New" panose="02070309020205020404" pitchFamily="49" charset="0"/>
                <a:cs typeface="Courier New" panose="02070309020205020404" pitchFamily="49" charset="0"/>
              </a:rPr>
              <a:t>rst_n</a:t>
            </a:r>
            <a:r>
              <a:rPr lang="en-US" altLang="zh-TW" b="1" dirty="0">
                <a:latin typeface="Courier New" panose="02070309020205020404" pitchFamily="49" charset="0"/>
                <a:cs typeface="Courier New" panose="02070309020205020404" pitchFamily="49" charset="0"/>
              </a:rPr>
              <a:t> == 0)</a:t>
            </a:r>
          </a:p>
          <a:p>
            <a:r>
              <a:rPr lang="en-US" altLang="zh-TW" b="1" dirty="0">
                <a:latin typeface="Courier New" panose="02070309020205020404" pitchFamily="49" charset="0"/>
                <a:cs typeface="Courier New" panose="02070309020205020404" pitchFamily="49" charset="0"/>
              </a:rPr>
              <a:t>    a &lt;= 0;</a:t>
            </a:r>
          </a:p>
          <a:p>
            <a:r>
              <a:rPr lang="en-US" altLang="zh-TW" b="1" dirty="0">
                <a:latin typeface="Courier New" panose="02070309020205020404" pitchFamily="49" charset="0"/>
                <a:cs typeface="Courier New" panose="02070309020205020404" pitchFamily="49" charset="0"/>
              </a:rPr>
              <a:t>  else</a:t>
            </a:r>
          </a:p>
          <a:p>
            <a:r>
              <a:rPr lang="en-US" altLang="zh-TW" b="1" dirty="0">
                <a:latin typeface="Courier New" panose="02070309020205020404" pitchFamily="49" charset="0"/>
                <a:cs typeface="Courier New" panose="02070309020205020404" pitchFamily="49" charset="0"/>
              </a:rPr>
              <a:t>    a &lt;= b;</a:t>
            </a:r>
          </a:p>
        </p:txBody>
      </p:sp>
      <p:sp>
        <p:nvSpPr>
          <p:cNvPr id="9" name="文字方塊 8"/>
          <p:cNvSpPr txBox="1"/>
          <p:nvPr/>
        </p:nvSpPr>
        <p:spPr>
          <a:xfrm>
            <a:off x="8006612" y="3118962"/>
            <a:ext cx="2114681" cy="369332"/>
          </a:xfrm>
          <a:prstGeom prst="rect">
            <a:avLst/>
          </a:prstGeom>
          <a:noFill/>
          <a:ln>
            <a:solidFill>
              <a:srgbClr val="002060"/>
            </a:solidFill>
          </a:ln>
        </p:spPr>
        <p:txBody>
          <a:bodyPr wrap="none" rtlCol="0">
            <a:spAutoFit/>
          </a:bodyPr>
          <a:lstStyle/>
          <a:p>
            <a:r>
              <a:rPr lang="en-US" altLang="zh-TW" b="1" dirty="0">
                <a:latin typeface="Courier New" panose="02070309020205020404" pitchFamily="49" charset="0"/>
                <a:cs typeface="Courier New" panose="02070309020205020404" pitchFamily="49" charset="0"/>
              </a:rPr>
              <a:t>initial a = 0;</a:t>
            </a:r>
          </a:p>
        </p:txBody>
      </p:sp>
      <p:sp>
        <p:nvSpPr>
          <p:cNvPr id="10" name="文字方塊 9"/>
          <p:cNvSpPr txBox="1"/>
          <p:nvPr/>
        </p:nvSpPr>
        <p:spPr>
          <a:xfrm>
            <a:off x="8063709" y="4220197"/>
            <a:ext cx="1838965" cy="369332"/>
          </a:xfrm>
          <a:prstGeom prst="rect">
            <a:avLst/>
          </a:prstGeom>
          <a:noFill/>
          <a:ln>
            <a:solidFill>
              <a:srgbClr val="002060"/>
            </a:solidFill>
          </a:ln>
        </p:spPr>
        <p:txBody>
          <a:bodyPr wrap="none" rtlCol="0">
            <a:spAutoFit/>
          </a:bodyPr>
          <a:lstStyle/>
          <a:p>
            <a:r>
              <a:rPr lang="en-US" altLang="zh-TW" b="1" dirty="0">
                <a:latin typeface="Courier New" panose="02070309020205020404" pitchFamily="49" charset="0"/>
                <a:cs typeface="Courier New" panose="02070309020205020404" pitchFamily="49" charset="0"/>
              </a:rPr>
              <a:t>logic a = 0;</a:t>
            </a:r>
          </a:p>
        </p:txBody>
      </p:sp>
      <p:pic>
        <p:nvPicPr>
          <p:cNvPr id="11" name="圖片 10" descr="Dedo Gesto Buena Buen · Imagen gratis e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688" y="4429686"/>
            <a:ext cx="692696" cy="692696"/>
          </a:xfrm>
          <a:prstGeom prst="rect">
            <a:avLst/>
          </a:prstGeom>
        </p:spPr>
      </p:pic>
      <p:sp>
        <p:nvSpPr>
          <p:cNvPr id="12" name="文字方塊 11"/>
          <p:cNvSpPr txBox="1"/>
          <p:nvPr/>
        </p:nvSpPr>
        <p:spPr>
          <a:xfrm>
            <a:off x="7680176" y="5013176"/>
            <a:ext cx="3713132" cy="923330"/>
          </a:xfrm>
          <a:prstGeom prst="rect">
            <a:avLst/>
          </a:prstGeom>
          <a:noFill/>
        </p:spPr>
        <p:txBody>
          <a:bodyPr wrap="none" rtlCol="0">
            <a:spAutoFit/>
          </a:bodyPr>
          <a:lstStyle/>
          <a:p>
            <a:r>
              <a:rPr lang="en-US" altLang="zh-TW" dirty="0"/>
              <a:t>Bad for design, not synthesizable</a:t>
            </a:r>
          </a:p>
          <a:p>
            <a:r>
              <a:rPr lang="en-US" altLang="zh-TW" dirty="0"/>
              <a:t>Only for </a:t>
            </a:r>
            <a:r>
              <a:rPr lang="en-US" altLang="zh-TW" dirty="0" err="1"/>
              <a:t>testbench</a:t>
            </a:r>
            <a:r>
              <a:rPr lang="en-US" altLang="zh-TW" dirty="0"/>
              <a:t> simulation</a:t>
            </a:r>
          </a:p>
          <a:p>
            <a:r>
              <a:rPr lang="en-US" altLang="zh-TW" dirty="0"/>
              <a:t>Initial values are ignored for synthesis</a:t>
            </a:r>
            <a:endParaRPr lang="zh-TW" altLang="en-US" dirty="0"/>
          </a:p>
        </p:txBody>
      </p:sp>
    </p:spTree>
    <p:extLst>
      <p:ext uri="{BB962C8B-B14F-4D97-AF65-F5344CB8AC3E}">
        <p14:creationId xmlns:p14="http://schemas.microsoft.com/office/powerpoint/2010/main" val="255517508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Combinational Loop</a:t>
            </a:r>
            <a:endParaRPr lang="zh-TW" altLang="en-US" dirty="0"/>
          </a:p>
        </p:txBody>
      </p:sp>
      <p:sp>
        <p:nvSpPr>
          <p:cNvPr id="3" name="內容版面配置區 2"/>
          <p:cNvSpPr>
            <a:spLocks noGrp="1"/>
          </p:cNvSpPr>
          <p:nvPr>
            <p:ph idx="1"/>
          </p:nvPr>
        </p:nvSpPr>
        <p:spPr/>
        <p:txBody>
          <a:bodyPr/>
          <a:lstStyle/>
          <a:p>
            <a:r>
              <a:rPr lang="en-US" altLang="zh-TW" dirty="0"/>
              <a:t>A variable cannot be assigned by itself in combinational logic</a:t>
            </a:r>
          </a:p>
          <a:p>
            <a:pPr lvl="1"/>
            <a:r>
              <a:rPr lang="en-US" altLang="zh-TW" dirty="0">
                <a:solidFill>
                  <a:srgbClr val="FF0000"/>
                </a:solidFill>
              </a:rPr>
              <a:t>Combinational loop</a:t>
            </a:r>
            <a:r>
              <a:rPr lang="zh-TW" altLang="en-US" dirty="0">
                <a:solidFill>
                  <a:srgbClr val="FF0000"/>
                </a:solidFill>
              </a:rPr>
              <a:t> </a:t>
            </a:r>
            <a:r>
              <a:rPr lang="en-US" altLang="zh-TW" dirty="0">
                <a:solidFill>
                  <a:srgbClr val="FF0000"/>
                </a:solidFill>
              </a:rPr>
              <a:t>(timing loop)</a:t>
            </a:r>
          </a:p>
          <a:p>
            <a:endParaRPr lang="zh-TW" altLang="en-US" dirty="0"/>
          </a:p>
        </p:txBody>
      </p:sp>
      <p:pic>
        <p:nvPicPr>
          <p:cNvPr id="4" name="圖片 3"/>
          <p:cNvPicPr>
            <a:picLocks noChangeAspect="1"/>
          </p:cNvPicPr>
          <p:nvPr/>
        </p:nvPicPr>
        <p:blipFill>
          <a:blip r:embed="rId2"/>
          <a:stretch>
            <a:fillRect/>
          </a:stretch>
        </p:blipFill>
        <p:spPr>
          <a:xfrm>
            <a:off x="288781" y="2629022"/>
            <a:ext cx="5857875" cy="1838325"/>
          </a:xfrm>
          <a:prstGeom prst="rect">
            <a:avLst/>
          </a:prstGeom>
        </p:spPr>
      </p:pic>
      <p:sp>
        <p:nvSpPr>
          <p:cNvPr id="5" name="文字方塊 4"/>
          <p:cNvSpPr txBox="1"/>
          <p:nvPr/>
        </p:nvSpPr>
        <p:spPr>
          <a:xfrm>
            <a:off x="2063552" y="5301208"/>
            <a:ext cx="6650165" cy="707886"/>
          </a:xfrm>
          <a:prstGeom prst="rect">
            <a:avLst/>
          </a:prstGeom>
          <a:noFill/>
        </p:spPr>
        <p:txBody>
          <a:bodyPr wrap="square" rtlCol="0">
            <a:spAutoFit/>
          </a:bodyPr>
          <a:lstStyle/>
          <a:p>
            <a:r>
              <a:rPr lang="en-US" altLang="zh-TW" sz="4000" b="1" dirty="0">
                <a:solidFill>
                  <a:srgbClr val="C00000"/>
                </a:solidFill>
              </a:rPr>
              <a:t>WRONG!!! Not synthesizable</a:t>
            </a:r>
            <a:endParaRPr lang="zh-TW" altLang="en-US" b="1" dirty="0">
              <a:solidFill>
                <a:srgbClr val="C00000"/>
              </a:solidFill>
            </a:endParaRPr>
          </a:p>
        </p:txBody>
      </p:sp>
      <p:grpSp>
        <p:nvGrpSpPr>
          <p:cNvPr id="13" name="群組 12"/>
          <p:cNvGrpSpPr/>
          <p:nvPr/>
        </p:nvGrpSpPr>
        <p:grpSpPr>
          <a:xfrm>
            <a:off x="1512917" y="4088968"/>
            <a:ext cx="864096" cy="414633"/>
            <a:chOff x="4151784" y="4005064"/>
            <a:chExt cx="864096" cy="414633"/>
          </a:xfrm>
        </p:grpSpPr>
        <p:cxnSp>
          <p:nvCxnSpPr>
            <p:cNvPr id="9" name="直線單箭頭接點 8"/>
            <p:cNvCxnSpPr/>
            <p:nvPr/>
          </p:nvCxnSpPr>
          <p:spPr>
            <a:xfrm flipV="1">
              <a:off x="4511824" y="4005064"/>
              <a:ext cx="504056" cy="4146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4151784" y="4077072"/>
              <a:ext cx="360040" cy="3426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字方塊 11"/>
          <p:cNvSpPr txBox="1"/>
          <p:nvPr/>
        </p:nvSpPr>
        <p:spPr>
          <a:xfrm>
            <a:off x="684365" y="4676027"/>
            <a:ext cx="3589765" cy="461665"/>
          </a:xfrm>
          <a:prstGeom prst="rect">
            <a:avLst/>
          </a:prstGeom>
          <a:noFill/>
        </p:spPr>
        <p:txBody>
          <a:bodyPr wrap="none" rtlCol="0">
            <a:spAutoFit/>
          </a:bodyPr>
          <a:lstStyle/>
          <a:p>
            <a:r>
              <a:rPr lang="en-US" altLang="zh-TW" sz="2400" dirty="0"/>
              <a:t>Same variable in both sides</a:t>
            </a:r>
            <a:endParaRPr lang="zh-TW" altLang="en-US" sz="2400" dirty="0"/>
          </a:p>
        </p:txBody>
      </p:sp>
      <p:sp>
        <p:nvSpPr>
          <p:cNvPr id="10" name="文字方塊 9"/>
          <p:cNvSpPr txBox="1"/>
          <p:nvPr/>
        </p:nvSpPr>
        <p:spPr>
          <a:xfrm>
            <a:off x="6330370" y="2803878"/>
            <a:ext cx="1701107" cy="646331"/>
          </a:xfrm>
          <a:prstGeom prst="rect">
            <a:avLst/>
          </a:prstGeom>
          <a:noFill/>
          <a:ln>
            <a:solidFill>
              <a:srgbClr val="002060"/>
            </a:solidFill>
          </a:ln>
        </p:spPr>
        <p:txBody>
          <a:bodyPr wrap="none" rtlCol="0">
            <a:spAutoFit/>
          </a:bodyPr>
          <a:lstStyle/>
          <a:p>
            <a:r>
              <a:rPr lang="en-US" altLang="zh-TW" b="1" dirty="0" err="1">
                <a:latin typeface="Courier New" panose="02070309020205020404" pitchFamily="49" charset="0"/>
                <a:cs typeface="Courier New" panose="02070309020205020404" pitchFamily="49" charset="0"/>
              </a:rPr>
              <a:t>always_comb</a:t>
            </a:r>
            <a:endParaRPr lang="en-US" altLang="zh-TW" b="1" dirty="0">
              <a:latin typeface="Courier New" panose="02070309020205020404" pitchFamily="49" charset="0"/>
              <a:cs typeface="Courier New" panose="02070309020205020404" pitchFamily="49" charset="0"/>
            </a:endParaRPr>
          </a:p>
          <a:p>
            <a:r>
              <a:rPr lang="en-US" altLang="zh-TW" b="1" dirty="0">
                <a:latin typeface="Courier New" panose="02070309020205020404" pitchFamily="49" charset="0"/>
                <a:cs typeface="Courier New" panose="02070309020205020404" pitchFamily="49" charset="0"/>
              </a:rPr>
              <a:t>  a = </a:t>
            </a:r>
            <a:r>
              <a:rPr lang="en-US" altLang="zh-TW" b="1" dirty="0" err="1">
                <a:latin typeface="Courier New" panose="02070309020205020404" pitchFamily="49" charset="0"/>
                <a:cs typeface="Courier New" panose="02070309020205020404" pitchFamily="49" charset="0"/>
              </a:rPr>
              <a:t>b+a</a:t>
            </a:r>
            <a:r>
              <a:rPr lang="en-US" altLang="zh-TW" b="1" dirty="0">
                <a:latin typeface="Courier New" panose="02070309020205020404" pitchFamily="49" charset="0"/>
                <a:cs typeface="Courier New" panose="02070309020205020404" pitchFamily="49" charset="0"/>
              </a:rPr>
              <a:t>;</a:t>
            </a:r>
          </a:p>
        </p:txBody>
      </p:sp>
      <p:pic>
        <p:nvPicPr>
          <p:cNvPr id="14" name="圖片 13" descr="File:Crystal 128 &lt;strong&gt;error&lt;/strong&gt;.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4575" y="3551430"/>
            <a:ext cx="692696" cy="692696"/>
          </a:xfrm>
          <a:prstGeom prst="rect">
            <a:avLst/>
          </a:prstGeom>
        </p:spPr>
      </p:pic>
      <p:pic>
        <p:nvPicPr>
          <p:cNvPr id="15" name="圖片 14" descr="File:Crystal 128 &lt;strong&gt;error&lt;/strong&gt;.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8624" y="3598781"/>
            <a:ext cx="692696" cy="692696"/>
          </a:xfrm>
          <a:prstGeom prst="rect">
            <a:avLst/>
          </a:prstGeom>
        </p:spPr>
      </p:pic>
      <p:sp>
        <p:nvSpPr>
          <p:cNvPr id="16" name="文字方塊 15"/>
          <p:cNvSpPr txBox="1"/>
          <p:nvPr/>
        </p:nvSpPr>
        <p:spPr>
          <a:xfrm>
            <a:off x="8691676" y="2803877"/>
            <a:ext cx="3355406" cy="646331"/>
          </a:xfrm>
          <a:prstGeom prst="rect">
            <a:avLst/>
          </a:prstGeom>
          <a:noFill/>
          <a:ln>
            <a:solidFill>
              <a:srgbClr val="002060"/>
            </a:solidFill>
          </a:ln>
        </p:spPr>
        <p:txBody>
          <a:bodyPr wrap="none" rtlCol="0">
            <a:spAutoFit/>
          </a:bodyPr>
          <a:lstStyle/>
          <a:p>
            <a:r>
              <a:rPr lang="en-US" altLang="zh-TW" b="1" dirty="0" err="1">
                <a:latin typeface="Courier New" panose="02070309020205020404" pitchFamily="49" charset="0"/>
                <a:cs typeface="Courier New" panose="02070309020205020404" pitchFamily="49" charset="0"/>
              </a:rPr>
              <a:t>always_ff</a:t>
            </a:r>
            <a:r>
              <a:rPr lang="en-US" altLang="zh-TW" b="1" dirty="0">
                <a:latin typeface="Courier New" panose="02070309020205020404" pitchFamily="49" charset="0"/>
                <a:cs typeface="Courier New" panose="02070309020205020404" pitchFamily="49" charset="0"/>
              </a:rPr>
              <a:t>@(</a:t>
            </a:r>
            <a:r>
              <a:rPr lang="en-US" altLang="zh-TW" b="1" dirty="0" err="1">
                <a:latin typeface="Courier New" panose="02070309020205020404" pitchFamily="49" charset="0"/>
                <a:cs typeface="Courier New" panose="02070309020205020404" pitchFamily="49" charset="0"/>
              </a:rPr>
              <a:t>posedge</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clk</a:t>
            </a:r>
            <a:r>
              <a:rPr lang="en-US" altLang="zh-TW" b="1" dirty="0">
                <a:latin typeface="Courier New" panose="02070309020205020404" pitchFamily="49" charset="0"/>
                <a:cs typeface="Courier New" panose="02070309020205020404" pitchFamily="49" charset="0"/>
              </a:rPr>
              <a:t>)</a:t>
            </a:r>
          </a:p>
          <a:p>
            <a:r>
              <a:rPr lang="en-US" altLang="zh-TW" b="1" dirty="0">
                <a:latin typeface="Courier New" panose="02070309020205020404" pitchFamily="49" charset="0"/>
                <a:cs typeface="Courier New" panose="02070309020205020404" pitchFamily="49" charset="0"/>
              </a:rPr>
              <a:t>  a &lt;= </a:t>
            </a:r>
            <a:r>
              <a:rPr lang="en-US" altLang="zh-TW" b="1" dirty="0" err="1">
                <a:latin typeface="Courier New" panose="02070309020205020404" pitchFamily="49" charset="0"/>
                <a:cs typeface="Courier New" panose="02070309020205020404" pitchFamily="49" charset="0"/>
              </a:rPr>
              <a:t>b+a</a:t>
            </a:r>
            <a:r>
              <a:rPr lang="en-US" altLang="zh-TW" b="1" dirty="0">
                <a:latin typeface="Courier New" panose="02070309020205020404" pitchFamily="49" charset="0"/>
                <a:cs typeface="Courier New" panose="02070309020205020404" pitchFamily="49" charset="0"/>
              </a:rPr>
              <a:t>;</a:t>
            </a:r>
          </a:p>
        </p:txBody>
      </p:sp>
      <p:pic>
        <p:nvPicPr>
          <p:cNvPr id="17" name="圖片 16" descr="Dedo Gesto Buena Buen · Imagen gratis e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9379" y="3548184"/>
            <a:ext cx="692696" cy="692696"/>
          </a:xfrm>
          <a:prstGeom prst="rect">
            <a:avLst/>
          </a:prstGeom>
        </p:spPr>
      </p:pic>
      <p:sp>
        <p:nvSpPr>
          <p:cNvPr id="18" name="文字方塊 17"/>
          <p:cNvSpPr txBox="1"/>
          <p:nvPr/>
        </p:nvSpPr>
        <p:spPr>
          <a:xfrm>
            <a:off x="8618326" y="4537138"/>
            <a:ext cx="3589765" cy="830997"/>
          </a:xfrm>
          <a:prstGeom prst="rect">
            <a:avLst/>
          </a:prstGeom>
          <a:noFill/>
        </p:spPr>
        <p:txBody>
          <a:bodyPr wrap="none" rtlCol="0">
            <a:spAutoFit/>
          </a:bodyPr>
          <a:lstStyle/>
          <a:p>
            <a:r>
              <a:rPr lang="en-US" altLang="zh-TW" sz="2400" dirty="0"/>
              <a:t>Same variable in both sides</a:t>
            </a:r>
          </a:p>
          <a:p>
            <a:r>
              <a:rPr lang="en-US" altLang="zh-TW" sz="2400" dirty="0"/>
              <a:t>only allowed in seq. logic</a:t>
            </a:r>
            <a:endParaRPr lang="zh-TW" altLang="en-US" sz="2400" dirty="0"/>
          </a:p>
        </p:txBody>
      </p:sp>
    </p:spTree>
    <p:extLst>
      <p:ext uri="{BB962C8B-B14F-4D97-AF65-F5344CB8AC3E}">
        <p14:creationId xmlns:p14="http://schemas.microsoft.com/office/powerpoint/2010/main" val="31105922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0" grpId="0" animBg="1"/>
      <p:bldP spid="16"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3" name="Rectangle 5"/>
          <p:cNvSpPr>
            <a:spLocks noGrp="1" noChangeArrowheads="1"/>
          </p:cNvSpPr>
          <p:nvPr>
            <p:ph type="title"/>
          </p:nvPr>
        </p:nvSpPr>
        <p:spPr/>
        <p:txBody>
          <a:bodyPr>
            <a:normAutofit fontScale="90000"/>
          </a:bodyPr>
          <a:lstStyle/>
          <a:p>
            <a:r>
              <a:rPr lang="en-US" altLang="zh-TW" dirty="0" err="1"/>
              <a:t>SystemVerilog</a:t>
            </a:r>
            <a:r>
              <a:rPr lang="en-US" altLang="zh-TW" dirty="0"/>
              <a:t> is a Huge Extension of Verilog</a:t>
            </a:r>
          </a:p>
        </p:txBody>
      </p:sp>
      <p:sp>
        <p:nvSpPr>
          <p:cNvPr id="7" name="內容版面配置區 6"/>
          <p:cNvSpPr>
            <a:spLocks noGrp="1"/>
          </p:cNvSpPr>
          <p:nvPr>
            <p:ph idx="1"/>
          </p:nvPr>
        </p:nvSpPr>
        <p:spPr/>
        <p:txBody>
          <a:bodyPr/>
          <a:lstStyle/>
          <a:p>
            <a:endParaRPr lang="zh-TW" altLang="en-US"/>
          </a:p>
        </p:txBody>
      </p:sp>
      <p:sp>
        <p:nvSpPr>
          <p:cNvPr id="5" name="投影片編號版面配置區 4"/>
          <p:cNvSpPr>
            <a:spLocks noGrp="1"/>
          </p:cNvSpPr>
          <p:nvPr>
            <p:ph type="sldNum" sz="quarter" idx="11"/>
          </p:nvPr>
        </p:nvSpPr>
        <p:spPr/>
        <p:txBody>
          <a:bodyPr/>
          <a:lstStyle/>
          <a:p>
            <a:fld id="{1663D803-584E-469B-8A0C-DCCBBF80F43F}" type="slidenum">
              <a:rPr lang="en-US" altLang="zh-TW" smtClean="0"/>
              <a:pPr/>
              <a:t>3</a:t>
            </a:fld>
            <a:endParaRPr lang="en-US" altLang="zh-TW"/>
          </a:p>
        </p:txBody>
      </p:sp>
      <p:sp>
        <p:nvSpPr>
          <p:cNvPr id="6" name="日期版面配置區 5"/>
          <p:cNvSpPr>
            <a:spLocks noGrp="1"/>
          </p:cNvSpPr>
          <p:nvPr>
            <p:ph type="dt" sz="half" idx="12"/>
          </p:nvPr>
        </p:nvSpPr>
        <p:spPr/>
        <p:txBody>
          <a:bodyPr/>
          <a:lstStyle/>
          <a:p>
            <a:r>
              <a:rPr lang="en-US" altLang="zh-TW"/>
              <a:t>copyright © 2004</a:t>
            </a:r>
          </a:p>
        </p:txBody>
      </p:sp>
      <p:pic>
        <p:nvPicPr>
          <p:cNvPr id="49869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5520" y="1107515"/>
            <a:ext cx="8963025"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3239940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Multiple Drivers</a:t>
            </a:r>
            <a:endParaRPr lang="zh-TW" altLang="en-US" dirty="0"/>
          </a:p>
        </p:txBody>
      </p:sp>
      <p:sp>
        <p:nvSpPr>
          <p:cNvPr id="3" name="內容版面配置區 2"/>
          <p:cNvSpPr>
            <a:spLocks noGrp="1"/>
          </p:cNvSpPr>
          <p:nvPr>
            <p:ph idx="1"/>
          </p:nvPr>
        </p:nvSpPr>
        <p:spPr>
          <a:xfrm>
            <a:off x="609600" y="1357314"/>
            <a:ext cx="11463064" cy="5000625"/>
          </a:xfrm>
        </p:spPr>
        <p:txBody>
          <a:bodyPr/>
          <a:lstStyle/>
          <a:p>
            <a:r>
              <a:rPr lang="en-US" altLang="zh-TW" dirty="0"/>
              <a:t>Multiple driver</a:t>
            </a:r>
          </a:p>
          <a:p>
            <a:pPr lvl="1"/>
            <a:r>
              <a:rPr lang="en-US" altLang="zh-TW" dirty="0"/>
              <a:t>One variable can only be assigned in one always block or in one assign</a:t>
            </a:r>
          </a:p>
          <a:p>
            <a:pPr lvl="1"/>
            <a:r>
              <a:rPr lang="en-US" altLang="zh-TW" dirty="0"/>
              <a:t>This will cause </a:t>
            </a:r>
            <a:r>
              <a:rPr lang="en-US" altLang="zh-TW" dirty="0">
                <a:solidFill>
                  <a:srgbClr val="FF0000"/>
                </a:solidFill>
              </a:rPr>
              <a:t>race conditions </a:t>
            </a:r>
            <a:r>
              <a:rPr lang="en-US" altLang="zh-TW" dirty="0"/>
              <a:t>(actual values depends simulator scheduling)</a:t>
            </a:r>
          </a:p>
          <a:p>
            <a:pPr lvl="1"/>
            <a:r>
              <a:rPr lang="en-US" altLang="zh-TW" dirty="0">
                <a:solidFill>
                  <a:srgbClr val="FF0000"/>
                </a:solidFill>
              </a:rPr>
              <a:t>Solution</a:t>
            </a:r>
            <a:r>
              <a:rPr lang="en-US" altLang="zh-TW" dirty="0"/>
              <a:t>: multiple source statements should put in the same always or assign</a:t>
            </a:r>
          </a:p>
          <a:p>
            <a:endParaRPr lang="zh-TW" altLang="en-US" dirty="0"/>
          </a:p>
        </p:txBody>
      </p:sp>
      <p:sp>
        <p:nvSpPr>
          <p:cNvPr id="4" name="文字方塊 3"/>
          <p:cNvSpPr txBox="1"/>
          <p:nvPr/>
        </p:nvSpPr>
        <p:spPr>
          <a:xfrm>
            <a:off x="1232862" y="3489839"/>
            <a:ext cx="1701107" cy="1477328"/>
          </a:xfrm>
          <a:prstGeom prst="rect">
            <a:avLst/>
          </a:prstGeom>
          <a:noFill/>
          <a:ln>
            <a:solidFill>
              <a:srgbClr val="002060"/>
            </a:solidFill>
          </a:ln>
        </p:spPr>
        <p:txBody>
          <a:bodyPr wrap="none" rtlCol="0">
            <a:spAutoFit/>
          </a:bodyPr>
          <a:lstStyle/>
          <a:p>
            <a:r>
              <a:rPr lang="en-US" altLang="zh-TW" b="1" dirty="0" err="1">
                <a:latin typeface="Courier New" panose="02070309020205020404" pitchFamily="49" charset="0"/>
                <a:cs typeface="Courier New" panose="02070309020205020404" pitchFamily="49" charset="0"/>
              </a:rPr>
              <a:t>always_comb</a:t>
            </a:r>
            <a:endParaRPr lang="en-US" altLang="zh-TW" b="1" dirty="0">
              <a:latin typeface="Courier New" panose="02070309020205020404" pitchFamily="49" charset="0"/>
              <a:cs typeface="Courier New" panose="02070309020205020404" pitchFamily="49" charset="0"/>
            </a:endParaRPr>
          </a:p>
          <a:p>
            <a:r>
              <a:rPr lang="en-US" altLang="zh-TW" b="1" dirty="0">
                <a:latin typeface="Courier New" panose="02070309020205020404" pitchFamily="49" charset="0"/>
                <a:cs typeface="Courier New" panose="02070309020205020404" pitchFamily="49" charset="0"/>
              </a:rPr>
              <a:t>  a = </a:t>
            </a:r>
            <a:r>
              <a:rPr lang="en-US" altLang="zh-TW" b="1" dirty="0" err="1">
                <a:latin typeface="Courier New" panose="02070309020205020404" pitchFamily="49" charset="0"/>
                <a:cs typeface="Courier New" panose="02070309020205020404" pitchFamily="49" charset="0"/>
              </a:rPr>
              <a:t>e+f</a:t>
            </a:r>
            <a:r>
              <a:rPr lang="en-US" altLang="zh-TW" b="1" dirty="0">
                <a:latin typeface="Courier New" panose="02070309020205020404" pitchFamily="49" charset="0"/>
                <a:cs typeface="Courier New" panose="02070309020205020404" pitchFamily="49" charset="0"/>
              </a:rPr>
              <a:t>;</a:t>
            </a:r>
          </a:p>
          <a:p>
            <a:endParaRPr lang="en-US" altLang="zh-TW" b="1" dirty="0">
              <a:latin typeface="Courier New" panose="02070309020205020404" pitchFamily="49" charset="0"/>
              <a:cs typeface="Courier New" panose="02070309020205020404" pitchFamily="49" charset="0"/>
            </a:endParaRPr>
          </a:p>
          <a:p>
            <a:r>
              <a:rPr lang="en-US" altLang="zh-TW" b="1" dirty="0" err="1">
                <a:latin typeface="Courier New" panose="02070309020205020404" pitchFamily="49" charset="0"/>
                <a:cs typeface="Courier New" panose="02070309020205020404" pitchFamily="49" charset="0"/>
              </a:rPr>
              <a:t>always_comb</a:t>
            </a:r>
            <a:endParaRPr lang="en-US" altLang="zh-TW" b="1" dirty="0">
              <a:latin typeface="Courier New" panose="02070309020205020404" pitchFamily="49" charset="0"/>
              <a:cs typeface="Courier New" panose="02070309020205020404" pitchFamily="49" charset="0"/>
            </a:endParaRPr>
          </a:p>
          <a:p>
            <a:r>
              <a:rPr lang="en-US" altLang="zh-TW" b="1" dirty="0">
                <a:latin typeface="Courier New" panose="02070309020205020404" pitchFamily="49" charset="0"/>
                <a:cs typeface="Courier New" panose="02070309020205020404" pitchFamily="49" charset="0"/>
              </a:rPr>
              <a:t>  a = 2;</a:t>
            </a:r>
            <a:endParaRPr lang="zh-TW" altLang="en-US" b="1" dirty="0">
              <a:latin typeface="Courier New" panose="02070309020205020404" pitchFamily="49" charset="0"/>
              <a:cs typeface="Courier New" panose="02070309020205020404" pitchFamily="49" charset="0"/>
            </a:endParaRPr>
          </a:p>
        </p:txBody>
      </p:sp>
      <p:sp>
        <p:nvSpPr>
          <p:cNvPr id="5" name="文字方塊 4"/>
          <p:cNvSpPr txBox="1"/>
          <p:nvPr/>
        </p:nvSpPr>
        <p:spPr>
          <a:xfrm>
            <a:off x="3863752" y="3501008"/>
            <a:ext cx="1976823" cy="646331"/>
          </a:xfrm>
          <a:prstGeom prst="rect">
            <a:avLst/>
          </a:prstGeom>
          <a:noFill/>
          <a:ln>
            <a:solidFill>
              <a:srgbClr val="002060"/>
            </a:solidFill>
          </a:ln>
        </p:spPr>
        <p:txBody>
          <a:bodyPr wrap="none" rtlCol="0">
            <a:spAutoFit/>
          </a:bodyPr>
          <a:lstStyle/>
          <a:p>
            <a:r>
              <a:rPr lang="en-US" altLang="zh-TW" b="1" dirty="0">
                <a:latin typeface="Courier New" panose="02070309020205020404" pitchFamily="49" charset="0"/>
                <a:cs typeface="Courier New" panose="02070309020205020404" pitchFamily="49" charset="0"/>
              </a:rPr>
              <a:t>assign a=</a:t>
            </a:r>
            <a:r>
              <a:rPr lang="en-US" altLang="zh-TW" b="1" dirty="0" err="1">
                <a:latin typeface="Courier New" panose="02070309020205020404" pitchFamily="49" charset="0"/>
                <a:cs typeface="Courier New" panose="02070309020205020404" pitchFamily="49" charset="0"/>
              </a:rPr>
              <a:t>c+d</a:t>
            </a:r>
            <a:r>
              <a:rPr lang="en-US" altLang="zh-TW" b="1" dirty="0">
                <a:latin typeface="Courier New" panose="02070309020205020404" pitchFamily="49" charset="0"/>
                <a:cs typeface="Courier New" panose="02070309020205020404" pitchFamily="49" charset="0"/>
              </a:rPr>
              <a:t>;</a:t>
            </a:r>
          </a:p>
          <a:p>
            <a:r>
              <a:rPr lang="en-US" altLang="zh-TW" b="1" dirty="0">
                <a:latin typeface="Courier New" panose="02070309020205020404" pitchFamily="49" charset="0"/>
                <a:cs typeface="Courier New" panose="02070309020205020404" pitchFamily="49" charset="0"/>
              </a:rPr>
              <a:t>assign a=4;</a:t>
            </a:r>
            <a:endParaRPr lang="zh-TW" altLang="en-US" b="1" dirty="0">
              <a:latin typeface="Courier New" panose="02070309020205020404" pitchFamily="49" charset="0"/>
              <a:cs typeface="Courier New" panose="02070309020205020404" pitchFamily="49" charset="0"/>
            </a:endParaRPr>
          </a:p>
        </p:txBody>
      </p:sp>
      <p:pic>
        <p:nvPicPr>
          <p:cNvPr id="6" name="圖片 5" descr="File:Crystal 128 &lt;strong&gt;error&lt;/strong&gt;.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67808" y="4414865"/>
            <a:ext cx="692696" cy="692696"/>
          </a:xfrm>
          <a:prstGeom prst="rect">
            <a:avLst/>
          </a:prstGeom>
        </p:spPr>
      </p:pic>
      <p:pic>
        <p:nvPicPr>
          <p:cNvPr id="7" name="圖片 6" descr="File:Crystal 128 &lt;strong&gt;error&lt;/strong&gt;.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2909" y="5248256"/>
            <a:ext cx="692696" cy="692696"/>
          </a:xfrm>
          <a:prstGeom prst="rect">
            <a:avLst/>
          </a:prstGeom>
        </p:spPr>
      </p:pic>
      <p:sp>
        <p:nvSpPr>
          <p:cNvPr id="8" name="文字方塊 7"/>
          <p:cNvSpPr txBox="1"/>
          <p:nvPr/>
        </p:nvSpPr>
        <p:spPr>
          <a:xfrm>
            <a:off x="7713181" y="3501008"/>
            <a:ext cx="2528256" cy="1200329"/>
          </a:xfrm>
          <a:prstGeom prst="rect">
            <a:avLst/>
          </a:prstGeom>
          <a:noFill/>
          <a:ln>
            <a:solidFill>
              <a:srgbClr val="C00000"/>
            </a:solidFill>
          </a:ln>
        </p:spPr>
        <p:txBody>
          <a:bodyPr wrap="none" rtlCol="0">
            <a:spAutoFit/>
          </a:bodyPr>
          <a:lstStyle/>
          <a:p>
            <a:r>
              <a:rPr lang="en-US" altLang="zh-TW" b="1" dirty="0" err="1">
                <a:latin typeface="Courier New" panose="02070309020205020404" pitchFamily="49" charset="0"/>
                <a:cs typeface="Courier New" panose="02070309020205020404" pitchFamily="49" charset="0"/>
              </a:rPr>
              <a:t>always_comb</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bein</a:t>
            </a:r>
            <a:r>
              <a:rPr lang="en-US" altLang="zh-TW" b="1" dirty="0">
                <a:latin typeface="Courier New" panose="02070309020205020404" pitchFamily="49" charset="0"/>
                <a:cs typeface="Courier New" panose="02070309020205020404" pitchFamily="49" charset="0"/>
              </a:rPr>
              <a:t> </a:t>
            </a:r>
          </a:p>
          <a:p>
            <a:r>
              <a:rPr lang="en-US" altLang="zh-TW" b="1" dirty="0">
                <a:latin typeface="Courier New" panose="02070309020205020404" pitchFamily="49" charset="0"/>
                <a:cs typeface="Courier New" panose="02070309020205020404" pitchFamily="49" charset="0"/>
              </a:rPr>
              <a:t>  a = </a:t>
            </a:r>
            <a:r>
              <a:rPr lang="en-US" altLang="zh-TW" b="1" dirty="0" err="1">
                <a:latin typeface="Courier New" panose="02070309020205020404" pitchFamily="49" charset="0"/>
                <a:cs typeface="Courier New" panose="02070309020205020404" pitchFamily="49" charset="0"/>
              </a:rPr>
              <a:t>e+f</a:t>
            </a:r>
            <a:r>
              <a:rPr lang="en-US" altLang="zh-TW" b="1" dirty="0">
                <a:latin typeface="Courier New" panose="02070309020205020404" pitchFamily="49" charset="0"/>
                <a:cs typeface="Courier New" panose="02070309020205020404" pitchFamily="49" charset="0"/>
              </a:rPr>
              <a:t>;</a:t>
            </a:r>
          </a:p>
          <a:p>
            <a:r>
              <a:rPr lang="en-US" altLang="zh-TW" b="1" dirty="0">
                <a:latin typeface="Courier New" panose="02070309020205020404" pitchFamily="49" charset="0"/>
                <a:cs typeface="Courier New" panose="02070309020205020404" pitchFamily="49" charset="0"/>
              </a:rPr>
              <a:t>  a = 2;</a:t>
            </a:r>
          </a:p>
          <a:p>
            <a:r>
              <a:rPr lang="en-US" altLang="zh-TW" b="1" dirty="0">
                <a:latin typeface="Courier New" panose="02070309020205020404" pitchFamily="49" charset="0"/>
                <a:cs typeface="Courier New" panose="02070309020205020404" pitchFamily="49" charset="0"/>
              </a:rPr>
              <a:t>end</a:t>
            </a:r>
            <a:endParaRPr lang="zh-TW" altLang="en-US" b="1" dirty="0">
              <a:latin typeface="Courier New" panose="02070309020205020404" pitchFamily="49" charset="0"/>
              <a:cs typeface="Courier New" panose="02070309020205020404" pitchFamily="49" charset="0"/>
            </a:endParaRPr>
          </a:p>
        </p:txBody>
      </p:sp>
      <p:pic>
        <p:nvPicPr>
          <p:cNvPr id="9" name="圖片 8" descr="Dedo Gesto Buena Buen · Imagen gratis en Pixabay"/>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04525" y="4386478"/>
            <a:ext cx="692696" cy="692696"/>
          </a:xfrm>
          <a:prstGeom prst="rect">
            <a:avLst/>
          </a:prstGeom>
        </p:spPr>
      </p:pic>
      <p:sp>
        <p:nvSpPr>
          <p:cNvPr id="10" name="文字方塊 9"/>
          <p:cNvSpPr txBox="1"/>
          <p:nvPr/>
        </p:nvSpPr>
        <p:spPr>
          <a:xfrm>
            <a:off x="935867" y="6083828"/>
            <a:ext cx="2604239" cy="646331"/>
          </a:xfrm>
          <a:prstGeom prst="rect">
            <a:avLst/>
          </a:prstGeom>
          <a:noFill/>
        </p:spPr>
        <p:txBody>
          <a:bodyPr wrap="none" rtlCol="0">
            <a:spAutoFit/>
          </a:bodyPr>
          <a:lstStyle/>
          <a:p>
            <a:r>
              <a:rPr lang="en-US" altLang="zh-TW" dirty="0">
                <a:solidFill>
                  <a:srgbClr val="FF0000"/>
                </a:solidFill>
              </a:rPr>
              <a:t>Same for initial statement</a:t>
            </a:r>
          </a:p>
          <a:p>
            <a:r>
              <a:rPr lang="en-US" altLang="zh-TW" dirty="0">
                <a:solidFill>
                  <a:srgbClr val="FF0000"/>
                </a:solidFill>
              </a:rPr>
              <a:t>and </a:t>
            </a:r>
            <a:r>
              <a:rPr lang="en-US" altLang="zh-TW" dirty="0" err="1">
                <a:solidFill>
                  <a:srgbClr val="FF0000"/>
                </a:solidFill>
              </a:rPr>
              <a:t>always_ff</a:t>
            </a:r>
            <a:r>
              <a:rPr lang="en-US" altLang="zh-TW" dirty="0">
                <a:solidFill>
                  <a:srgbClr val="FF0000"/>
                </a:solidFill>
              </a:rPr>
              <a:t> </a:t>
            </a:r>
            <a:endParaRPr lang="zh-TW" altLang="en-US" dirty="0">
              <a:solidFill>
                <a:srgbClr val="FF0000"/>
              </a:solidFill>
            </a:endParaRPr>
          </a:p>
        </p:txBody>
      </p:sp>
      <p:sp>
        <p:nvSpPr>
          <p:cNvPr id="11" name="文字方塊 10"/>
          <p:cNvSpPr txBox="1"/>
          <p:nvPr/>
        </p:nvSpPr>
        <p:spPr>
          <a:xfrm>
            <a:off x="4001609" y="5139589"/>
            <a:ext cx="2390398" cy="1477328"/>
          </a:xfrm>
          <a:prstGeom prst="rect">
            <a:avLst/>
          </a:prstGeom>
          <a:noFill/>
          <a:ln>
            <a:solidFill>
              <a:srgbClr val="002060"/>
            </a:solidFill>
          </a:ln>
        </p:spPr>
        <p:txBody>
          <a:bodyPr wrap="none" rtlCol="0">
            <a:spAutoFit/>
          </a:bodyPr>
          <a:lstStyle/>
          <a:p>
            <a:r>
              <a:rPr lang="en-US" altLang="zh-TW" b="1" dirty="0">
                <a:latin typeface="Courier New" panose="02070309020205020404" pitchFamily="49" charset="0"/>
                <a:cs typeface="Courier New" panose="02070309020205020404" pitchFamily="49" charset="0"/>
              </a:rPr>
              <a:t>Initial //at t=0</a:t>
            </a:r>
          </a:p>
          <a:p>
            <a:r>
              <a:rPr lang="en-US" altLang="zh-TW" b="1" dirty="0">
                <a:latin typeface="Courier New" panose="02070309020205020404" pitchFamily="49" charset="0"/>
                <a:cs typeface="Courier New" panose="02070309020205020404" pitchFamily="49" charset="0"/>
              </a:rPr>
              <a:t>  a = 1;</a:t>
            </a:r>
          </a:p>
          <a:p>
            <a:endParaRPr lang="en-US" altLang="zh-TW" b="1" dirty="0">
              <a:latin typeface="Courier New" panose="02070309020205020404" pitchFamily="49" charset="0"/>
              <a:cs typeface="Courier New" panose="02070309020205020404" pitchFamily="49" charset="0"/>
            </a:endParaRPr>
          </a:p>
          <a:p>
            <a:r>
              <a:rPr lang="en-US" altLang="zh-TW" b="1" dirty="0">
                <a:latin typeface="Courier New" panose="02070309020205020404" pitchFamily="49" charset="0"/>
                <a:cs typeface="Courier New" panose="02070309020205020404" pitchFamily="49" charset="0"/>
              </a:rPr>
              <a:t>Initial //at t=0</a:t>
            </a:r>
          </a:p>
          <a:p>
            <a:r>
              <a:rPr lang="en-US" altLang="zh-TW" b="1" dirty="0">
                <a:latin typeface="Courier New" panose="02070309020205020404" pitchFamily="49" charset="0"/>
                <a:cs typeface="Courier New" panose="02070309020205020404" pitchFamily="49" charset="0"/>
              </a:rPr>
              <a:t>  a = 0;</a:t>
            </a:r>
            <a:endParaRPr lang="zh-TW" altLang="en-US" b="1" dirty="0">
              <a:latin typeface="Courier New" panose="02070309020205020404" pitchFamily="49" charset="0"/>
              <a:cs typeface="Courier New" panose="02070309020205020404" pitchFamily="49" charset="0"/>
            </a:endParaRPr>
          </a:p>
        </p:txBody>
      </p:sp>
      <p:sp>
        <p:nvSpPr>
          <p:cNvPr id="12" name="文字方塊 11"/>
          <p:cNvSpPr txBox="1"/>
          <p:nvPr/>
        </p:nvSpPr>
        <p:spPr>
          <a:xfrm>
            <a:off x="7727831" y="5254385"/>
            <a:ext cx="1838965" cy="369332"/>
          </a:xfrm>
          <a:prstGeom prst="rect">
            <a:avLst/>
          </a:prstGeom>
          <a:noFill/>
          <a:ln>
            <a:solidFill>
              <a:srgbClr val="C00000"/>
            </a:solidFill>
          </a:ln>
        </p:spPr>
        <p:txBody>
          <a:bodyPr wrap="none" rtlCol="0">
            <a:spAutoFit/>
          </a:bodyPr>
          <a:lstStyle/>
          <a:p>
            <a:r>
              <a:rPr lang="en-US" altLang="zh-TW" b="1" dirty="0">
                <a:latin typeface="Courier New" panose="02070309020205020404" pitchFamily="49" charset="0"/>
                <a:cs typeface="Courier New" panose="02070309020205020404" pitchFamily="49" charset="0"/>
              </a:rPr>
              <a:t>logic a = 1;</a:t>
            </a:r>
            <a:endParaRPr lang="zh-TW"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28626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8" grpId="0" animBg="1"/>
      <p:bldP spid="10" grpId="0"/>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Same variable used in two loops running simultaneously</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4" name="圖片 3"/>
          <p:cNvPicPr>
            <a:picLocks noChangeAspect="1"/>
          </p:cNvPicPr>
          <p:nvPr/>
        </p:nvPicPr>
        <p:blipFill>
          <a:blip r:embed="rId2"/>
          <a:stretch>
            <a:fillRect/>
          </a:stretch>
        </p:blipFill>
        <p:spPr>
          <a:xfrm>
            <a:off x="583839" y="1357314"/>
            <a:ext cx="6684137" cy="2128219"/>
          </a:xfrm>
          <a:prstGeom prst="rect">
            <a:avLst/>
          </a:prstGeom>
        </p:spPr>
      </p:pic>
      <p:pic>
        <p:nvPicPr>
          <p:cNvPr id="5" name="圖片 4"/>
          <p:cNvPicPr>
            <a:picLocks noChangeAspect="1"/>
          </p:cNvPicPr>
          <p:nvPr/>
        </p:nvPicPr>
        <p:blipFill>
          <a:blip r:embed="rId3"/>
          <a:stretch>
            <a:fillRect/>
          </a:stretch>
        </p:blipFill>
        <p:spPr>
          <a:xfrm>
            <a:off x="486220" y="3485533"/>
            <a:ext cx="6781756" cy="3179748"/>
          </a:xfrm>
          <a:prstGeom prst="rect">
            <a:avLst/>
          </a:prstGeom>
        </p:spPr>
      </p:pic>
      <p:sp>
        <p:nvSpPr>
          <p:cNvPr id="6" name="文字方塊 5"/>
          <p:cNvSpPr txBox="1"/>
          <p:nvPr/>
        </p:nvSpPr>
        <p:spPr>
          <a:xfrm>
            <a:off x="2855640" y="6131483"/>
            <a:ext cx="4144789" cy="369332"/>
          </a:xfrm>
          <a:prstGeom prst="rect">
            <a:avLst/>
          </a:prstGeom>
          <a:noFill/>
        </p:spPr>
        <p:txBody>
          <a:bodyPr wrap="none" rtlCol="0">
            <a:spAutoFit/>
          </a:bodyPr>
          <a:lstStyle/>
          <a:p>
            <a:r>
              <a:rPr lang="en-US" altLang="zh-TW" b="1" dirty="0">
                <a:solidFill>
                  <a:srgbClr val="FF0000"/>
                </a:solidFill>
              </a:rPr>
              <a:t>Index variable </a:t>
            </a:r>
            <a:r>
              <a:rPr lang="en-US" altLang="zh-TW" b="1" dirty="0" err="1">
                <a:solidFill>
                  <a:srgbClr val="FF0000"/>
                </a:solidFill>
              </a:rPr>
              <a:t>i</a:t>
            </a:r>
            <a:r>
              <a:rPr lang="en-US" altLang="zh-TW" b="1" dirty="0">
                <a:solidFill>
                  <a:srgbClr val="FF0000"/>
                </a:solidFill>
              </a:rPr>
              <a:t> in both loops will conflict </a:t>
            </a:r>
            <a:endParaRPr lang="zh-TW" altLang="en-US" b="1" dirty="0">
              <a:solidFill>
                <a:srgbClr val="FF0000"/>
              </a:solidFill>
            </a:endParaRPr>
          </a:p>
        </p:txBody>
      </p:sp>
    </p:spTree>
    <p:extLst>
      <p:ext uri="{BB962C8B-B14F-4D97-AF65-F5344CB8AC3E}">
        <p14:creationId xmlns:p14="http://schemas.microsoft.com/office/powerpoint/2010/main" val="17404558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Use </a:t>
            </a:r>
            <a:r>
              <a:rPr lang="en-US" altLang="zh-TW" dirty="0">
                <a:solidFill>
                  <a:srgbClr val="FF0000"/>
                </a:solidFill>
              </a:rPr>
              <a:t>local variable</a:t>
            </a:r>
            <a:r>
              <a:rPr lang="en-US" altLang="zh-TW" dirty="0"/>
              <a:t> within for loop</a:t>
            </a:r>
            <a:endParaRPr lang="zh-TW" altLang="en-US" dirty="0"/>
          </a:p>
        </p:txBody>
      </p:sp>
      <p:pic>
        <p:nvPicPr>
          <p:cNvPr id="4" name="圖片 3"/>
          <p:cNvPicPr>
            <a:picLocks noChangeAspect="1"/>
          </p:cNvPicPr>
          <p:nvPr/>
        </p:nvPicPr>
        <p:blipFill>
          <a:blip r:embed="rId2"/>
          <a:stretch>
            <a:fillRect/>
          </a:stretch>
        </p:blipFill>
        <p:spPr>
          <a:xfrm>
            <a:off x="983431" y="1772816"/>
            <a:ext cx="7624957" cy="2484203"/>
          </a:xfrm>
          <a:prstGeom prst="rect">
            <a:avLst/>
          </a:prstGeom>
        </p:spPr>
      </p:pic>
      <p:pic>
        <p:nvPicPr>
          <p:cNvPr id="5" name="圖片 4"/>
          <p:cNvPicPr>
            <a:picLocks noChangeAspect="1"/>
          </p:cNvPicPr>
          <p:nvPr/>
        </p:nvPicPr>
        <p:blipFill>
          <a:blip r:embed="rId3"/>
          <a:stretch>
            <a:fillRect/>
          </a:stretch>
        </p:blipFill>
        <p:spPr>
          <a:xfrm>
            <a:off x="1055440" y="4321661"/>
            <a:ext cx="6824860" cy="2536339"/>
          </a:xfrm>
          <a:prstGeom prst="rect">
            <a:avLst/>
          </a:prstGeom>
        </p:spPr>
      </p:pic>
    </p:spTree>
    <p:extLst>
      <p:ext uri="{BB962C8B-B14F-4D97-AF65-F5344CB8AC3E}">
        <p14:creationId xmlns:p14="http://schemas.microsoft.com/office/powerpoint/2010/main" val="256942262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Sizing in Verilog</a:t>
            </a:r>
            <a:endParaRPr lang="zh-TW" altLang="en-US" dirty="0"/>
          </a:p>
        </p:txBody>
      </p:sp>
      <p:sp>
        <p:nvSpPr>
          <p:cNvPr id="3" name="內容版面配置區 2"/>
          <p:cNvSpPr>
            <a:spLocks noGrp="1"/>
          </p:cNvSpPr>
          <p:nvPr>
            <p:ph idx="1"/>
          </p:nvPr>
        </p:nvSpPr>
        <p:spPr/>
        <p:txBody>
          <a:bodyPr>
            <a:normAutofit lnSpcReduction="10000"/>
          </a:bodyPr>
          <a:lstStyle/>
          <a:p>
            <a:pPr>
              <a:lnSpc>
                <a:spcPct val="90000"/>
              </a:lnSpc>
            </a:pPr>
            <a:r>
              <a:rPr lang="en-US" altLang="zh-TW" sz="2000" dirty="0"/>
              <a:t>Verilog automatically </a:t>
            </a:r>
            <a:r>
              <a:rPr lang="en-US" altLang="zh-TW" sz="2000" dirty="0">
                <a:solidFill>
                  <a:srgbClr val="FF0000"/>
                </a:solidFill>
              </a:rPr>
              <a:t>resizes values</a:t>
            </a:r>
            <a:r>
              <a:rPr lang="en-US" altLang="zh-TW" sz="2000" dirty="0"/>
              <a:t> in an expression according to the </a:t>
            </a:r>
            <a:r>
              <a:rPr lang="en-US" altLang="zh-TW" sz="2000" u="sng" dirty="0">
                <a:solidFill>
                  <a:srgbClr val="339933"/>
                </a:solidFill>
              </a:rPr>
              <a:t>sizes of variables in the expression</a:t>
            </a:r>
            <a:r>
              <a:rPr lang="en-US" altLang="zh-TW" sz="2000" dirty="0"/>
              <a:t>.</a:t>
            </a:r>
          </a:p>
          <a:p>
            <a:pPr>
              <a:lnSpc>
                <a:spcPct val="90000"/>
              </a:lnSpc>
            </a:pPr>
            <a:r>
              <a:rPr lang="en-US" altLang="zh-TW" sz="2000" dirty="0"/>
              <a:t>Verilog automatically </a:t>
            </a:r>
            <a:r>
              <a:rPr lang="en-US" altLang="zh-TW" sz="2000" dirty="0">
                <a:solidFill>
                  <a:srgbClr val="FF0000"/>
                </a:solidFill>
              </a:rPr>
              <a:t>truncates or extends</a:t>
            </a:r>
            <a:r>
              <a:rPr lang="en-US" altLang="zh-TW" sz="2000" dirty="0"/>
              <a:t> the right-hand-side value in an assignment to </a:t>
            </a:r>
            <a:r>
              <a:rPr lang="en-US" altLang="zh-TW" sz="2000" u="sng" dirty="0">
                <a:solidFill>
                  <a:srgbClr val="339933"/>
                </a:solidFill>
              </a:rPr>
              <a:t>fit the left-hand-side variable</a:t>
            </a:r>
            <a:r>
              <a:rPr lang="en-US" altLang="zh-TW" sz="2000" dirty="0"/>
              <a:t>.</a:t>
            </a:r>
          </a:p>
          <a:p>
            <a:pPr lvl="1">
              <a:lnSpc>
                <a:spcPct val="90000"/>
              </a:lnSpc>
              <a:buFont typeface="Wingdings" pitchFamily="2" charset="2"/>
              <a:buNone/>
            </a:pPr>
            <a:endParaRPr lang="en-US" altLang="zh-TW" sz="1800" dirty="0"/>
          </a:p>
          <a:p>
            <a:pPr lvl="1">
              <a:lnSpc>
                <a:spcPct val="90000"/>
              </a:lnSpc>
              <a:buFont typeface="Wingdings" pitchFamily="2" charset="2"/>
              <a:buNone/>
            </a:pPr>
            <a:r>
              <a:rPr lang="en-US" altLang="zh-TW" sz="1800" dirty="0"/>
              <a:t>	module </a:t>
            </a:r>
            <a:r>
              <a:rPr lang="en-US" altLang="zh-TW" sz="1800" dirty="0" err="1"/>
              <a:t>sign_size</a:t>
            </a:r>
            <a:r>
              <a:rPr lang="en-US" altLang="zh-TW" sz="1800" dirty="0"/>
              <a:t>;</a:t>
            </a:r>
          </a:p>
          <a:p>
            <a:pPr lvl="1">
              <a:lnSpc>
                <a:spcPct val="90000"/>
              </a:lnSpc>
              <a:buFont typeface="Wingdings" pitchFamily="2" charset="2"/>
              <a:buNone/>
            </a:pPr>
            <a:r>
              <a:rPr lang="en-US" altLang="zh-TW" sz="1800" dirty="0"/>
              <a:t>	</a:t>
            </a:r>
            <a:r>
              <a:rPr lang="en-US" altLang="zh-TW" sz="1800" dirty="0" err="1"/>
              <a:t>reg</a:t>
            </a:r>
            <a:r>
              <a:rPr lang="en-US" altLang="zh-TW" sz="1800" dirty="0"/>
              <a:t> [3:0] a, b;</a:t>
            </a:r>
          </a:p>
          <a:p>
            <a:pPr lvl="1">
              <a:lnSpc>
                <a:spcPct val="90000"/>
              </a:lnSpc>
              <a:buFont typeface="Wingdings" pitchFamily="2" charset="2"/>
              <a:buNone/>
            </a:pPr>
            <a:r>
              <a:rPr lang="en-US" altLang="zh-TW" sz="1800" dirty="0"/>
              <a:t>	</a:t>
            </a:r>
            <a:r>
              <a:rPr lang="en-US" altLang="zh-TW" sz="1800" dirty="0" err="1"/>
              <a:t>reg</a:t>
            </a:r>
            <a:r>
              <a:rPr lang="en-US" altLang="zh-TW" sz="1800" dirty="0"/>
              <a:t> [15:0] c;</a:t>
            </a:r>
          </a:p>
          <a:p>
            <a:pPr lvl="1">
              <a:lnSpc>
                <a:spcPct val="90000"/>
              </a:lnSpc>
              <a:buFont typeface="Wingdings" pitchFamily="2" charset="2"/>
              <a:buNone/>
            </a:pPr>
            <a:r>
              <a:rPr lang="en-US" altLang="zh-TW" sz="1800" dirty="0"/>
              <a:t>	initial </a:t>
            </a:r>
          </a:p>
          <a:p>
            <a:pPr lvl="1">
              <a:lnSpc>
                <a:spcPct val="90000"/>
              </a:lnSpc>
              <a:buFont typeface="Wingdings" pitchFamily="2" charset="2"/>
              <a:buNone/>
            </a:pPr>
            <a:r>
              <a:rPr lang="en-US" altLang="zh-TW" sz="1800" dirty="0"/>
              <a:t>	begin</a:t>
            </a:r>
          </a:p>
          <a:p>
            <a:pPr lvl="1">
              <a:lnSpc>
                <a:spcPct val="90000"/>
              </a:lnSpc>
              <a:buFont typeface="Wingdings" pitchFamily="2" charset="2"/>
              <a:buNone/>
            </a:pPr>
            <a:r>
              <a:rPr lang="en-US" altLang="zh-TW" sz="1800" dirty="0"/>
              <a:t>		a = -1; // a is unsigned, so it stores “1111”</a:t>
            </a:r>
          </a:p>
          <a:p>
            <a:pPr lvl="1">
              <a:lnSpc>
                <a:spcPct val="90000"/>
              </a:lnSpc>
              <a:buFont typeface="Wingdings" pitchFamily="2" charset="2"/>
              <a:buNone/>
            </a:pPr>
            <a:r>
              <a:rPr lang="en-US" altLang="zh-TW" sz="1800" dirty="0"/>
              <a:t>		b = 8; </a:t>
            </a:r>
          </a:p>
          <a:p>
            <a:pPr lvl="1">
              <a:lnSpc>
                <a:spcPct val="90000"/>
              </a:lnSpc>
              <a:buFont typeface="Wingdings" pitchFamily="2" charset="2"/>
              <a:buNone/>
            </a:pPr>
            <a:r>
              <a:rPr lang="en-US" altLang="zh-TW" sz="1800" dirty="0"/>
              <a:t>		c = 8; // b = c = 1000</a:t>
            </a:r>
          </a:p>
          <a:p>
            <a:pPr lvl="1">
              <a:lnSpc>
                <a:spcPct val="90000"/>
              </a:lnSpc>
              <a:buFont typeface="Wingdings" pitchFamily="2" charset="2"/>
              <a:buNone/>
            </a:pPr>
            <a:r>
              <a:rPr lang="en-US" altLang="zh-TW" sz="1800" dirty="0"/>
              <a:t>		#10 b = b + a; // result 10111 is truncated. b = </a:t>
            </a:r>
            <a:r>
              <a:rPr lang="en-US" altLang="zh-TW" sz="1800" b="1" dirty="0">
                <a:solidFill>
                  <a:srgbClr val="800000"/>
                </a:solidFill>
              </a:rPr>
              <a:t>0111</a:t>
            </a:r>
          </a:p>
          <a:p>
            <a:pPr lvl="1">
              <a:lnSpc>
                <a:spcPct val="90000"/>
              </a:lnSpc>
              <a:buNone/>
            </a:pPr>
            <a:r>
              <a:rPr lang="en-US" altLang="zh-TW" sz="1800" dirty="0"/>
              <a:t>		#10 c = c + a; // c = 00000000000</a:t>
            </a:r>
            <a:r>
              <a:rPr lang="en-US" altLang="zh-TW" sz="1800" b="1" dirty="0">
                <a:solidFill>
                  <a:srgbClr val="800000"/>
                </a:solidFill>
              </a:rPr>
              <a:t>10111</a:t>
            </a:r>
          </a:p>
          <a:p>
            <a:pPr lvl="1">
              <a:lnSpc>
                <a:spcPct val="90000"/>
              </a:lnSpc>
              <a:buFont typeface="Wingdings" pitchFamily="2" charset="2"/>
              <a:buNone/>
            </a:pPr>
            <a:r>
              <a:rPr lang="en-US" altLang="zh-TW" sz="1800" dirty="0"/>
              <a:t>	end</a:t>
            </a:r>
          </a:p>
          <a:p>
            <a:pPr lvl="1">
              <a:lnSpc>
                <a:spcPct val="90000"/>
              </a:lnSpc>
              <a:buFont typeface="Wingdings" pitchFamily="2" charset="2"/>
              <a:buNone/>
            </a:pPr>
            <a:r>
              <a:rPr lang="en-US" altLang="zh-TW" sz="1800" dirty="0"/>
              <a:t>	</a:t>
            </a:r>
            <a:r>
              <a:rPr lang="en-US" altLang="zh-TW" sz="1800" dirty="0" err="1"/>
              <a:t>endmodule</a:t>
            </a:r>
            <a:endParaRPr lang="en-US" altLang="zh-TW" sz="1800" dirty="0"/>
          </a:p>
          <a:p>
            <a:endParaRPr lang="zh-TW" altLang="en-US" dirty="0"/>
          </a:p>
        </p:txBody>
      </p:sp>
      <p:graphicFrame>
        <p:nvGraphicFramePr>
          <p:cNvPr id="4" name="Object 5"/>
          <p:cNvGraphicFramePr>
            <a:graphicFrameLocks noChangeAspect="1"/>
          </p:cNvGraphicFramePr>
          <p:nvPr>
            <p:extLst>
              <p:ext uri="{D42A27DB-BD31-4B8C-83A1-F6EECF244321}">
                <p14:modId xmlns:p14="http://schemas.microsoft.com/office/powerpoint/2010/main" val="1940650106"/>
              </p:ext>
            </p:extLst>
          </p:nvPr>
        </p:nvGraphicFramePr>
        <p:xfrm>
          <a:off x="8408987" y="2852936"/>
          <a:ext cx="3173413" cy="2305050"/>
        </p:xfrm>
        <a:graphic>
          <a:graphicData uri="http://schemas.openxmlformats.org/presentationml/2006/ole">
            <mc:AlternateContent xmlns:mc="http://schemas.openxmlformats.org/markup-compatibility/2006">
              <mc:Choice xmlns:v="urn:schemas-microsoft-com:vml" Requires="v">
                <p:oleObj name="Visio" r:id="rId2" imgW="3463830" imgH="2514839" progId="">
                  <p:embed/>
                </p:oleObj>
              </mc:Choice>
              <mc:Fallback>
                <p:oleObj name="Visio" r:id="rId2" imgW="3463830" imgH="2514839" progId="">
                  <p:embed/>
                  <p:pic>
                    <p:nvPicPr>
                      <p:cNvPr id="968709" name="Object 5"/>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8987" y="2852936"/>
                        <a:ext cx="3173413" cy="2305050"/>
                      </a:xfrm>
                      <a:prstGeom prst="rect">
                        <a:avLst/>
                      </a:prstGeom>
                      <a:solidFill>
                        <a:srgbClr val="FFFFCC"/>
                      </a:solidFill>
                      <a:ln>
                        <a:noFill/>
                      </a:ln>
                      <a:effectLst/>
                      <a:extLst>
                        <a:ext uri="{91240B29-F687-4F45-9708-019B960494DF}">
                          <a14:hiddenLine xmlns:a14="http://schemas.microsoft.com/office/drawing/2010/main" w="25400">
                            <a:solidFill>
                              <a:srgbClr val="FF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184970916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Sizing in Verilog</a:t>
            </a:r>
            <a:endParaRPr lang="zh-TW" altLang="en-US" dirty="0"/>
          </a:p>
        </p:txBody>
      </p:sp>
      <p:sp>
        <p:nvSpPr>
          <p:cNvPr id="6" name="投影片編號版面配置區 6"/>
          <p:cNvSpPr>
            <a:spLocks noGrp="1"/>
          </p:cNvSpPr>
          <p:nvPr>
            <p:ph type="sldNum" sz="quarter" idx="12"/>
          </p:nvPr>
        </p:nvSpPr>
        <p:spPr/>
        <p:txBody>
          <a:bodyPr>
            <a:normAutofit/>
          </a:bodyPr>
          <a:lstStyle/>
          <a:p>
            <a:fld id="{2BE220F3-50E1-4CF3-AF06-D2557FEF1303}" type="slidenum">
              <a:rPr lang="en-US" altLang="zh-TW" smtClean="0"/>
              <a:pPr/>
              <a:t>34</a:t>
            </a:fld>
            <a:endParaRPr lang="en-US" altLang="zh-TW"/>
          </a:p>
        </p:txBody>
      </p:sp>
      <p:sp>
        <p:nvSpPr>
          <p:cNvPr id="5" name="內容版面配置區 4"/>
          <p:cNvSpPr>
            <a:spLocks noGrp="1"/>
          </p:cNvSpPr>
          <p:nvPr>
            <p:ph idx="1"/>
          </p:nvPr>
        </p:nvSpPr>
        <p:spPr/>
        <p:txBody>
          <a:bodyPr/>
          <a:lstStyle/>
          <a:p>
            <a:r>
              <a:rPr lang="en-US" altLang="zh-TW" dirty="0"/>
              <a:t>Self-determined versus context-determined operators</a:t>
            </a:r>
          </a:p>
          <a:p>
            <a:r>
              <a:rPr lang="en-US" altLang="zh-TW" dirty="0"/>
              <a:t>context-determined operator</a:t>
            </a:r>
          </a:p>
          <a:p>
            <a:pPr lvl="1"/>
            <a:r>
              <a:rPr lang="en-US" altLang="zh-TW" dirty="0"/>
              <a:t>looks at the size and data types of the complete</a:t>
            </a:r>
            <a:r>
              <a:rPr lang="zh-TW" altLang="en-US" dirty="0"/>
              <a:t> </a:t>
            </a:r>
            <a:r>
              <a:rPr lang="en-US" altLang="zh-TW" dirty="0"/>
              <a:t>statement before </a:t>
            </a:r>
            <a:r>
              <a:rPr lang="zh-TW" altLang="en-US" dirty="0"/>
              <a:t> </a:t>
            </a:r>
            <a:r>
              <a:rPr lang="en-US" altLang="zh-TW" dirty="0"/>
              <a:t>performing its operation. All operands in the statement are </a:t>
            </a:r>
            <a:r>
              <a:rPr lang="en-US" altLang="zh-TW" dirty="0">
                <a:solidFill>
                  <a:srgbClr val="FF0000"/>
                </a:solidFill>
              </a:rPr>
              <a:t>expanded to the largest vector size of any operand </a:t>
            </a:r>
            <a:r>
              <a:rPr lang="en-US" altLang="zh-TW" dirty="0"/>
              <a:t>before the operations are performed</a:t>
            </a:r>
            <a:endParaRPr lang="zh-TW" altLang="en-US" dirty="0"/>
          </a:p>
        </p:txBody>
      </p:sp>
      <p:sp>
        <p:nvSpPr>
          <p:cNvPr id="7" name="矩形 6"/>
          <p:cNvSpPr/>
          <p:nvPr/>
        </p:nvSpPr>
        <p:spPr>
          <a:xfrm>
            <a:off x="1271464" y="4149080"/>
            <a:ext cx="6984776" cy="1815882"/>
          </a:xfrm>
          <a:prstGeom prst="rect">
            <a:avLst/>
          </a:prstGeom>
        </p:spPr>
        <p:txBody>
          <a:bodyPr wrap="square">
            <a:spAutoFit/>
          </a:bodyPr>
          <a:lstStyle/>
          <a:p>
            <a:r>
              <a:rPr lang="en-US" altLang="zh-TW" sz="2800" dirty="0">
                <a:latin typeface="+mj-lt"/>
              </a:rPr>
              <a:t>logic [5:0] a = 6'b010101; </a:t>
            </a:r>
            <a:r>
              <a:rPr lang="en-US" altLang="zh-TW" sz="2800" i="1" dirty="0">
                <a:latin typeface="+mj-lt"/>
              </a:rPr>
              <a:t>II </a:t>
            </a:r>
            <a:r>
              <a:rPr lang="en-US" altLang="zh-TW" sz="2800" dirty="0">
                <a:solidFill>
                  <a:srgbClr val="FF0000"/>
                </a:solidFill>
                <a:latin typeface="+mj-lt"/>
              </a:rPr>
              <a:t>6</a:t>
            </a:r>
            <a:r>
              <a:rPr lang="en-US" altLang="zh-TW" sz="2800" dirty="0">
                <a:latin typeface="+mj-lt"/>
              </a:rPr>
              <a:t>-bit vector</a:t>
            </a:r>
          </a:p>
          <a:p>
            <a:r>
              <a:rPr lang="en-US" altLang="zh-TW" sz="2800" dirty="0">
                <a:latin typeface="+mj-lt"/>
              </a:rPr>
              <a:t>logic [3:0] b = 4'b1111; </a:t>
            </a:r>
            <a:r>
              <a:rPr lang="en-US" altLang="zh-TW" sz="2800" i="1" dirty="0">
                <a:latin typeface="+mj-lt"/>
              </a:rPr>
              <a:t>II </a:t>
            </a:r>
            <a:r>
              <a:rPr lang="en-US" altLang="zh-TW" sz="2800" dirty="0">
                <a:solidFill>
                  <a:srgbClr val="FF0000"/>
                </a:solidFill>
                <a:latin typeface="+mj-lt"/>
              </a:rPr>
              <a:t>4</a:t>
            </a:r>
            <a:r>
              <a:rPr lang="en-US" altLang="zh-TW" sz="2800" dirty="0">
                <a:latin typeface="+mj-lt"/>
              </a:rPr>
              <a:t>-bit vector</a:t>
            </a:r>
          </a:p>
          <a:p>
            <a:r>
              <a:rPr lang="fr-FR" altLang="zh-TW" sz="2800" dirty="0">
                <a:latin typeface="+mj-lt"/>
              </a:rPr>
              <a:t>logic [7:0] c; </a:t>
            </a:r>
            <a:r>
              <a:rPr lang="fr-FR" altLang="zh-TW" sz="2800" i="1" dirty="0">
                <a:latin typeface="+mj-lt"/>
              </a:rPr>
              <a:t>II </a:t>
            </a:r>
            <a:r>
              <a:rPr lang="fr-FR" altLang="zh-TW" sz="2800" dirty="0">
                <a:solidFill>
                  <a:srgbClr val="FF0000"/>
                </a:solidFill>
                <a:latin typeface="+mj-lt"/>
              </a:rPr>
              <a:t>8</a:t>
            </a:r>
            <a:r>
              <a:rPr lang="fr-FR" altLang="zh-TW" sz="2800" dirty="0">
                <a:latin typeface="+mj-lt"/>
              </a:rPr>
              <a:t>'bit vector</a:t>
            </a:r>
          </a:p>
          <a:p>
            <a:r>
              <a:rPr lang="en-US" altLang="zh-TW" sz="2800" dirty="0">
                <a:latin typeface="+mj-lt"/>
              </a:rPr>
              <a:t>c = a &amp; b; </a:t>
            </a:r>
            <a:r>
              <a:rPr lang="en-US" altLang="zh-TW" sz="2800" i="1" dirty="0">
                <a:latin typeface="+mj-lt"/>
              </a:rPr>
              <a:t>II </a:t>
            </a:r>
            <a:r>
              <a:rPr lang="en-US" altLang="zh-TW" sz="2800" dirty="0">
                <a:latin typeface="+mj-lt"/>
              </a:rPr>
              <a:t>results in 8-bit 00000101</a:t>
            </a:r>
            <a:endParaRPr lang="zh-TW" altLang="en-US" sz="2800" dirty="0">
              <a:latin typeface="+mj-lt"/>
            </a:endParaRPr>
          </a:p>
        </p:txBody>
      </p:sp>
    </p:spTree>
    <p:extLst>
      <p:ext uri="{BB962C8B-B14F-4D97-AF65-F5344CB8AC3E}">
        <p14:creationId xmlns:p14="http://schemas.microsoft.com/office/powerpoint/2010/main" val="6457199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A self-determined operator</a:t>
            </a:r>
          </a:p>
          <a:p>
            <a:pPr lvl="1"/>
            <a:r>
              <a:rPr lang="en-US" altLang="zh-TW" dirty="0"/>
              <a:t> is only affected by the data types of its operands. The operation is not affected by the context in which it is performed. For example, a unary AND operation will AND all the bits of its operand together, without changing the size of the operand.</a:t>
            </a:r>
            <a:endParaRPr lang="zh-TW" altLang="en-US" dirty="0"/>
          </a:p>
        </p:txBody>
      </p:sp>
      <p:sp>
        <p:nvSpPr>
          <p:cNvPr id="7" name="矩形 6"/>
          <p:cNvSpPr/>
          <p:nvPr/>
        </p:nvSpPr>
        <p:spPr>
          <a:xfrm>
            <a:off x="2207568" y="3645024"/>
            <a:ext cx="6096000" cy="1477328"/>
          </a:xfrm>
          <a:prstGeom prst="rect">
            <a:avLst/>
          </a:prstGeom>
        </p:spPr>
        <p:txBody>
          <a:bodyPr>
            <a:spAutoFit/>
          </a:bodyPr>
          <a:lstStyle/>
          <a:p>
            <a:r>
              <a:rPr lang="en-US" altLang="zh-TW" dirty="0"/>
              <a:t>logic [5:0] a = 6'b101010;  	// 6-bit vector</a:t>
            </a:r>
          </a:p>
          <a:p>
            <a:r>
              <a:rPr lang="en-US" altLang="zh-TW" dirty="0"/>
              <a:t>logic [3:0] b = 4'b1111; 	// 4-bit vector</a:t>
            </a:r>
          </a:p>
          <a:p>
            <a:r>
              <a:rPr lang="en-US" altLang="zh-TW" dirty="0"/>
              <a:t>logic [7:0] c;                 	//8'bit vector</a:t>
            </a:r>
          </a:p>
          <a:p>
            <a:endParaRPr lang="en-US" altLang="zh-TW" dirty="0"/>
          </a:p>
          <a:p>
            <a:r>
              <a:rPr lang="en-US" altLang="zh-TW" dirty="0"/>
              <a:t>c = a I (&amp;b);		// results in 8-bit 00101011</a:t>
            </a:r>
            <a:endParaRPr lang="zh-TW" altLang="en-US" dirty="0"/>
          </a:p>
        </p:txBody>
      </p:sp>
    </p:spTree>
    <p:extLst>
      <p:ext uri="{BB962C8B-B14F-4D97-AF65-F5344CB8AC3E}">
        <p14:creationId xmlns:p14="http://schemas.microsoft.com/office/powerpoint/2010/main" val="32494958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Imcompleted</a:t>
            </a:r>
            <a:r>
              <a:rPr lang="en-US" altLang="zh-TW" dirty="0"/>
              <a:t> case / if-else =&gt; unintentional latch</a:t>
            </a:r>
            <a:endParaRPr lang="zh-TW" altLang="en-US" dirty="0"/>
          </a:p>
        </p:txBody>
      </p:sp>
      <p:sp>
        <p:nvSpPr>
          <p:cNvPr id="3" name="Text Box 3"/>
          <p:cNvSpPr txBox="1">
            <a:spLocks noChangeArrowheads="1"/>
          </p:cNvSpPr>
          <p:nvPr/>
        </p:nvSpPr>
        <p:spPr bwMode="auto">
          <a:xfrm>
            <a:off x="685800" y="1611313"/>
            <a:ext cx="3603625" cy="450974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module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mux4(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input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 b, c, d</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input [1:0]</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output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a:t>
            </a:r>
            <a:endPar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50000"/>
              </a:spcBef>
              <a:spcAft>
                <a:spcPct val="5000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err="1">
                <a:ln>
                  <a:noFill/>
                </a:ln>
                <a:solidFill>
                  <a:srgbClr val="009900"/>
                </a:solidFill>
                <a:effectLst/>
                <a:uLnTx/>
                <a:uFillTx/>
                <a:latin typeface="Courier New" panose="02070309020205020404" pitchFamily="49" charset="0"/>
                <a:ea typeface="新細明體" panose="02020500000000000000" pitchFamily="18" charset="-120"/>
                <a:cs typeface="+mn-cs"/>
              </a:rPr>
              <a:t>reg</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always</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begin</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if</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2’d0 )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a;</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else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if</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2’d1 )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b</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else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if</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2’d2 )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c</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else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if</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2’d3 )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 d</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//else</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    //  out = 1’bx;</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end</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endPar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1200" cap="none" spc="0" normalizeH="0" baseline="0" noProof="0" dirty="0" err="1">
                <a:ln>
                  <a:noFill/>
                </a:ln>
                <a:solidFill>
                  <a:srgbClr val="3333CC"/>
                </a:solidFill>
                <a:effectLst/>
                <a:uLnTx/>
                <a:uFillTx/>
                <a:latin typeface="Courier New" panose="02070309020205020404" pitchFamily="49" charset="0"/>
                <a:ea typeface="新細明體" panose="02020500000000000000" pitchFamily="18" charset="-120"/>
                <a:cs typeface="+mn-cs"/>
              </a:rPr>
              <a:t>endmodule</a:t>
            </a:r>
            <a:r>
              <a:rPr kumimoji="0" lang="en-US" altLang="zh-TW" sz="1400" b="1" i="0" u="none" strike="noStrike" kern="1200" cap="none" spc="0" normalizeH="0" baseline="0" noProof="0" dirty="0">
                <a:ln>
                  <a:noFill/>
                </a:ln>
                <a:solidFill>
                  <a:srgbClr val="000000"/>
                </a:solidFill>
                <a:effectLst/>
                <a:uLnTx/>
                <a:uFillTx/>
                <a:latin typeface="Tekton" pitchFamily="34" charset="0"/>
                <a:ea typeface="新細明體" panose="02020500000000000000" pitchFamily="18" charset="-120"/>
                <a:cs typeface="+mn-cs"/>
              </a:rPr>
              <a:t> </a:t>
            </a:r>
          </a:p>
        </p:txBody>
      </p:sp>
      <p:sp>
        <p:nvSpPr>
          <p:cNvPr id="4" name="Text Box 4"/>
          <p:cNvSpPr txBox="1">
            <a:spLocks noChangeArrowheads="1"/>
          </p:cNvSpPr>
          <p:nvPr/>
        </p:nvSpPr>
        <p:spPr bwMode="auto">
          <a:xfrm>
            <a:off x="4518025" y="1600200"/>
            <a:ext cx="3657600" cy="3863416"/>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52806" tIns="152806" rIns="152806" bIns="152806">
            <a:spAutoFit/>
          </a:bodyPr>
          <a:lstStyle>
            <a:lvl1pPr algn="l" defTabSz="1019175">
              <a:defRPr sz="2400">
                <a:solidFill>
                  <a:schemeClr val="tx1"/>
                </a:solidFill>
                <a:latin typeface="Times New Roman" panose="02020603050405020304" pitchFamily="18" charset="0"/>
              </a:defRPr>
            </a:lvl1pPr>
            <a:lvl2pPr marL="509588" algn="l" defTabSz="1019175">
              <a:defRPr sz="2400">
                <a:solidFill>
                  <a:schemeClr val="tx1"/>
                </a:solidFill>
                <a:latin typeface="Times New Roman" panose="02020603050405020304" pitchFamily="18" charset="0"/>
              </a:defRPr>
            </a:lvl2pPr>
            <a:lvl3pPr marL="1019175" algn="l" defTabSz="1019175">
              <a:defRPr sz="2400">
                <a:solidFill>
                  <a:schemeClr val="tx1"/>
                </a:solidFill>
                <a:latin typeface="Times New Roman" panose="02020603050405020304" pitchFamily="18" charset="0"/>
              </a:defRPr>
            </a:lvl3pPr>
            <a:lvl4pPr marL="1528763" algn="l" defTabSz="1019175">
              <a:defRPr sz="2400">
                <a:solidFill>
                  <a:schemeClr val="tx1"/>
                </a:solidFill>
                <a:latin typeface="Times New Roman" panose="02020603050405020304" pitchFamily="18" charset="0"/>
              </a:defRPr>
            </a:lvl4pPr>
            <a:lvl5pPr marL="2038350" algn="l" defTabSz="1019175">
              <a:defRPr sz="2400">
                <a:solidFill>
                  <a:schemeClr val="tx1"/>
                </a:solidFill>
                <a:latin typeface="Times New Roman" panose="02020603050405020304" pitchFamily="18" charset="0"/>
              </a:defRPr>
            </a:lvl5pPr>
            <a:lvl6pPr marL="2495550" defTabSz="1019175" fontAlgn="base">
              <a:spcBef>
                <a:spcPct val="0"/>
              </a:spcBef>
              <a:spcAft>
                <a:spcPct val="0"/>
              </a:spcAft>
              <a:defRPr sz="2400">
                <a:solidFill>
                  <a:schemeClr val="tx1"/>
                </a:solidFill>
                <a:latin typeface="Times New Roman" panose="02020603050405020304" pitchFamily="18" charset="0"/>
              </a:defRPr>
            </a:lvl6pPr>
            <a:lvl7pPr marL="2952750" defTabSz="1019175" fontAlgn="base">
              <a:spcBef>
                <a:spcPct val="0"/>
              </a:spcBef>
              <a:spcAft>
                <a:spcPct val="0"/>
              </a:spcAft>
              <a:defRPr sz="2400">
                <a:solidFill>
                  <a:schemeClr val="tx1"/>
                </a:solidFill>
                <a:latin typeface="Times New Roman" panose="02020603050405020304" pitchFamily="18" charset="0"/>
              </a:defRPr>
            </a:lvl7pPr>
            <a:lvl8pPr marL="3409950" defTabSz="1019175" fontAlgn="base">
              <a:spcBef>
                <a:spcPct val="0"/>
              </a:spcBef>
              <a:spcAft>
                <a:spcPct val="0"/>
              </a:spcAft>
              <a:defRPr sz="2400">
                <a:solidFill>
                  <a:schemeClr val="tx1"/>
                </a:solidFill>
                <a:latin typeface="Times New Roman" panose="02020603050405020304" pitchFamily="18" charset="0"/>
              </a:defRPr>
            </a:lvl8pPr>
            <a:lvl9pPr marL="3867150" defTabSz="1019175" fontAlgn="base">
              <a:spcBef>
                <a:spcPct val="0"/>
              </a:spcBef>
              <a:spcAft>
                <a:spcPct val="0"/>
              </a:spcAft>
              <a:defRPr sz="2400">
                <a:solidFill>
                  <a:schemeClr val="tx1"/>
                </a:solidFill>
                <a:latin typeface="Times New Roman" panose="02020603050405020304" pitchFamily="18" charset="0"/>
              </a:defRPr>
            </a:lvl9pPr>
          </a:lstStyle>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module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mux4(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input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 b, c, d</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input [1:0]</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009900"/>
                </a:solidFill>
                <a:effectLst/>
                <a:uLnTx/>
                <a:uFillTx/>
                <a:latin typeface="Courier New" panose="02070309020205020404" pitchFamily="49" charset="0"/>
                <a:ea typeface="新細明體" panose="02020500000000000000" pitchFamily="18" charset="-120"/>
                <a:cs typeface="+mn-cs"/>
              </a:rPr>
              <a:t>output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 );</a:t>
            </a:r>
            <a:endPar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50000"/>
              </a:spcBef>
              <a:spcAft>
                <a:spcPct val="50000"/>
              </a:spcAft>
              <a:buClrTx/>
              <a:buSzTx/>
              <a:buFontTx/>
              <a:buNone/>
              <a:tabLst/>
              <a:defRPr/>
            </a:pP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err="1">
                <a:ln>
                  <a:noFill/>
                </a:ln>
                <a:solidFill>
                  <a:srgbClr val="009900"/>
                </a:solidFill>
                <a:effectLst/>
                <a:uLnTx/>
                <a:uFillTx/>
                <a:latin typeface="Courier New" panose="02070309020205020404" pitchFamily="49" charset="0"/>
                <a:ea typeface="新細明體" panose="02020500000000000000" pitchFamily="18" charset="-120"/>
                <a:cs typeface="+mn-cs"/>
              </a:rPr>
              <a:t>reg</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out;</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always</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begin</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case</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 </a:t>
            </a:r>
            <a:r>
              <a:rPr kumimoji="0" lang="en-US" altLang="zh-TW" sz="1400" b="1" i="0" u="none" strike="noStrike" kern="1200" cap="none" spc="0" normalizeH="0" baseline="0" noProof="0" dirty="0" err="1">
                <a:ln>
                  <a:noFill/>
                </a:ln>
                <a:solidFill>
                  <a:srgbClr val="000000"/>
                </a:solidFill>
                <a:effectLst/>
                <a:uLnTx/>
                <a:uFillTx/>
                <a:latin typeface="Courier New" panose="02070309020205020404" pitchFamily="49" charset="0"/>
                <a:ea typeface="新細明體" panose="02020500000000000000" pitchFamily="18" charset="-120"/>
                <a:cs typeface="+mn-cs"/>
              </a:rPr>
              <a:t>sel</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2’d0 : out = a;</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2’d1 : out = b;</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2’d2 : out = c;</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2’d3 : out = d;</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FF0000"/>
                </a:solidFill>
                <a:effectLst/>
                <a:uLnTx/>
                <a:uFillTx/>
                <a:latin typeface="Courier New" panose="02070309020205020404" pitchFamily="49" charset="0"/>
                <a:ea typeface="新細明體" panose="02020500000000000000" pitchFamily="18" charset="-120"/>
                <a:cs typeface="+mn-cs"/>
              </a:rPr>
              <a:t>//default : out = 1’bx;</a:t>
            </a: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err="1">
                <a:ln>
                  <a:noFill/>
                </a:ln>
                <a:solidFill>
                  <a:srgbClr val="3333CC"/>
                </a:solidFill>
                <a:effectLst/>
                <a:uLnTx/>
                <a:uFillTx/>
                <a:latin typeface="Courier New" panose="02070309020205020404" pitchFamily="49" charset="0"/>
                <a:ea typeface="新細明體" panose="02020500000000000000" pitchFamily="18" charset="-120"/>
                <a:cs typeface="+mn-cs"/>
              </a:rPr>
              <a:t>endcase</a:t>
            </a:r>
            <a:endPar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0"/>
              </a:spcBef>
              <a:spcAft>
                <a:spcPct val="0"/>
              </a:spcAft>
              <a:buClrTx/>
              <a:buSzTx/>
              <a:buFontTx/>
              <a:buNone/>
              <a:tabLst/>
              <a:defRPr/>
            </a:pP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r>
              <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rPr>
              <a:t>end</a:t>
            </a:r>
            <a:r>
              <a:rPr kumimoji="0" lang="en-US" altLang="zh-TW" sz="1400" b="1" i="0" u="none" strike="noStrike" kern="1200" cap="none" spc="0" normalizeH="0" baseline="0" noProof="0" dirty="0">
                <a:ln>
                  <a:noFill/>
                </a:ln>
                <a:solidFill>
                  <a:srgbClr val="000000"/>
                </a:solidFill>
                <a:effectLst/>
                <a:uLnTx/>
                <a:uFillTx/>
                <a:latin typeface="Courier New" panose="02070309020205020404" pitchFamily="49" charset="0"/>
                <a:ea typeface="新細明體" panose="02020500000000000000" pitchFamily="18" charset="-120"/>
                <a:cs typeface="+mn-cs"/>
              </a:rPr>
              <a:t> </a:t>
            </a:r>
            <a:endParaRPr kumimoji="0" lang="en-US" altLang="zh-TW" sz="1400" b="1" i="0" u="none" strike="noStrike" kern="1200" cap="none" spc="0" normalizeH="0" baseline="0" noProof="0" dirty="0">
              <a:ln>
                <a:noFill/>
              </a:ln>
              <a:solidFill>
                <a:srgbClr val="3333CC"/>
              </a:solidFill>
              <a:effectLst/>
              <a:uLnTx/>
              <a:uFillTx/>
              <a:latin typeface="Courier New" panose="02070309020205020404" pitchFamily="49" charset="0"/>
              <a:ea typeface="新細明體" panose="02020500000000000000" pitchFamily="18" charset="-120"/>
              <a:cs typeface="+mn-cs"/>
            </a:endParaRPr>
          </a:p>
          <a:p>
            <a:pPr marL="0" marR="0" lvl="0" indent="0" algn="l" defTabSz="1019175"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1200" cap="none" spc="0" normalizeH="0" baseline="0" noProof="0" dirty="0" err="1">
                <a:ln>
                  <a:noFill/>
                </a:ln>
                <a:solidFill>
                  <a:srgbClr val="3333CC"/>
                </a:solidFill>
                <a:effectLst/>
                <a:uLnTx/>
                <a:uFillTx/>
                <a:latin typeface="Courier New" panose="02070309020205020404" pitchFamily="49" charset="0"/>
                <a:ea typeface="新細明體" panose="02020500000000000000" pitchFamily="18" charset="-120"/>
                <a:cs typeface="+mn-cs"/>
              </a:rPr>
              <a:t>endmodule</a:t>
            </a:r>
            <a:r>
              <a:rPr kumimoji="0" lang="en-US" altLang="zh-TW" sz="1400" b="1" i="0" u="none" strike="noStrike" kern="1200" cap="none" spc="0" normalizeH="0" baseline="0" noProof="0" dirty="0">
                <a:ln>
                  <a:noFill/>
                </a:ln>
                <a:solidFill>
                  <a:srgbClr val="000000"/>
                </a:solidFill>
                <a:effectLst/>
                <a:uLnTx/>
                <a:uFillTx/>
                <a:latin typeface="Tekton" pitchFamily="34" charset="0"/>
                <a:ea typeface="新細明體" panose="02020500000000000000" pitchFamily="18" charset="-120"/>
                <a:cs typeface="+mn-cs"/>
              </a:rPr>
              <a:t> </a:t>
            </a:r>
          </a:p>
        </p:txBody>
      </p:sp>
      <p:sp>
        <p:nvSpPr>
          <p:cNvPr id="5" name="矩形 4"/>
          <p:cNvSpPr/>
          <p:nvPr/>
        </p:nvSpPr>
        <p:spPr>
          <a:xfrm>
            <a:off x="551384" y="6612961"/>
            <a:ext cx="2089418"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6.375 Complex Digital Systems</a:t>
            </a:r>
          </a:p>
        </p:txBody>
      </p:sp>
      <p:sp>
        <p:nvSpPr>
          <p:cNvPr id="6" name="文字方塊 5"/>
          <p:cNvSpPr txBox="1"/>
          <p:nvPr/>
        </p:nvSpPr>
        <p:spPr>
          <a:xfrm>
            <a:off x="1615078" y="5963666"/>
            <a:ext cx="2177327"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Nested if-else</a:t>
            </a:r>
            <a:endParaRPr kumimoji="0" lang="zh-TW" altLang="en-US" sz="2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sp>
        <p:nvSpPr>
          <p:cNvPr id="7" name="文字方塊 6"/>
          <p:cNvSpPr txBox="1"/>
          <p:nvPr/>
        </p:nvSpPr>
        <p:spPr>
          <a:xfrm>
            <a:off x="5087888" y="5802640"/>
            <a:ext cx="82452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case</a:t>
            </a:r>
            <a:endParaRPr kumimoji="0" lang="zh-TW" altLang="en-US" sz="2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2708394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How to Find Incomplete Case/if-else</a:t>
            </a:r>
            <a:endParaRPr lang="zh-TW" altLang="en-US" dirty="0"/>
          </a:p>
        </p:txBody>
      </p:sp>
      <p:sp>
        <p:nvSpPr>
          <p:cNvPr id="3" name="內容版面配置區 2"/>
          <p:cNvSpPr>
            <a:spLocks noGrp="1"/>
          </p:cNvSpPr>
          <p:nvPr>
            <p:ph idx="1"/>
          </p:nvPr>
        </p:nvSpPr>
        <p:spPr/>
        <p:txBody>
          <a:bodyPr/>
          <a:lstStyle/>
          <a:p>
            <a:r>
              <a:rPr lang="en-US" altLang="zh-TW" dirty="0"/>
              <a:t>Code review</a:t>
            </a:r>
          </a:p>
          <a:p>
            <a:r>
              <a:rPr lang="en-US" altLang="zh-TW" dirty="0"/>
              <a:t>By tools</a:t>
            </a:r>
          </a:p>
          <a:p>
            <a:pPr lvl="1"/>
            <a:r>
              <a:rPr lang="en-US" altLang="zh-TW" dirty="0" err="1"/>
              <a:t>Linting</a:t>
            </a:r>
            <a:r>
              <a:rPr lang="en-US" altLang="zh-TW" dirty="0"/>
              <a:t> tools: </a:t>
            </a:r>
            <a:r>
              <a:rPr lang="en-US" altLang="zh-TW" dirty="0" err="1"/>
              <a:t>nLint</a:t>
            </a:r>
            <a:r>
              <a:rPr lang="en-US" altLang="zh-TW" dirty="0"/>
              <a:t> (renamed as Synopsys Spyglass Lint)</a:t>
            </a:r>
          </a:p>
          <a:p>
            <a:pPr lvl="1"/>
            <a:endParaRPr lang="en-US" altLang="zh-TW" dirty="0"/>
          </a:p>
          <a:p>
            <a:pPr lvl="1"/>
            <a:endParaRPr lang="en-US" altLang="zh-TW" dirty="0"/>
          </a:p>
          <a:p>
            <a:pPr lvl="1"/>
            <a:r>
              <a:rPr lang="en-US" altLang="zh-TW" dirty="0"/>
              <a:t>Synthesis tools: check “latch” keyword in the synthesis log</a:t>
            </a:r>
          </a:p>
          <a:p>
            <a:pPr lvl="2"/>
            <a:r>
              <a:rPr lang="en-US" altLang="zh-TW" dirty="0"/>
              <a:t>Compiler generates warning messages when inferring latches</a:t>
            </a:r>
            <a:endParaRPr lang="zh-TW" altLang="en-US" dirty="0"/>
          </a:p>
        </p:txBody>
      </p:sp>
    </p:spTree>
    <p:extLst>
      <p:ext uri="{BB962C8B-B14F-4D97-AF65-F5344CB8AC3E}">
        <p14:creationId xmlns:p14="http://schemas.microsoft.com/office/powerpoint/2010/main" val="1153893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TW" dirty="0" err="1"/>
              <a:t>SpyGlass</a:t>
            </a:r>
            <a:r>
              <a:rPr lang="en-US" altLang="zh-TW" dirty="0"/>
              <a:t>(renamed from </a:t>
            </a:r>
            <a:r>
              <a:rPr lang="en-US" altLang="zh-TW" dirty="0" err="1"/>
              <a:t>nLint</a:t>
            </a:r>
            <a:r>
              <a:rPr lang="en-US" altLang="zh-TW" dirty="0"/>
              <a:t>) rule(1)</a:t>
            </a:r>
            <a:endParaRPr lang="zh-TW" altLang="en-US" dirty="0"/>
          </a:p>
        </p:txBody>
      </p:sp>
      <p:sp>
        <p:nvSpPr>
          <p:cNvPr id="71683" name="Rectangle 3"/>
          <p:cNvSpPr>
            <a:spLocks noGrp="1" noChangeArrowheads="1"/>
          </p:cNvSpPr>
          <p:nvPr>
            <p:ph type="body" idx="1"/>
          </p:nvPr>
        </p:nvSpPr>
        <p:spPr>
          <a:xfrm>
            <a:off x="609600" y="1357314"/>
            <a:ext cx="10972800" cy="5364162"/>
          </a:xfrm>
        </p:spPr>
        <p:txBody>
          <a:bodyPr>
            <a:normAutofit fontScale="70000" lnSpcReduction="20000"/>
          </a:bodyPr>
          <a:lstStyle/>
          <a:p>
            <a:r>
              <a:rPr lang="en-US" altLang="zh-TW" dirty="0"/>
              <a:t>Simulation </a:t>
            </a:r>
          </a:p>
          <a:p>
            <a:pPr lvl="1"/>
            <a:r>
              <a:rPr lang="en-US" altLang="zh-TW" dirty="0">
                <a:solidFill>
                  <a:srgbClr val="FF0000"/>
                </a:solidFill>
              </a:rPr>
              <a:t>Combinational Loop </a:t>
            </a:r>
          </a:p>
          <a:p>
            <a:pPr lvl="1"/>
            <a:r>
              <a:rPr lang="en-US" altLang="zh-TW" dirty="0"/>
              <a:t>Infinite Loop </a:t>
            </a:r>
          </a:p>
          <a:p>
            <a:pPr lvl="1"/>
            <a:r>
              <a:rPr lang="en-US" altLang="zh-TW" dirty="0"/>
              <a:t>Signal in Sensitivity List Changed in the Block</a:t>
            </a:r>
          </a:p>
          <a:p>
            <a:pPr lvl="1"/>
            <a:r>
              <a:rPr lang="en-US" altLang="zh-TW" dirty="0"/>
              <a:t>Loss of Significant Bit</a:t>
            </a:r>
          </a:p>
          <a:p>
            <a:r>
              <a:rPr lang="en-US" altLang="zh-TW" dirty="0"/>
              <a:t>Synthesis </a:t>
            </a:r>
          </a:p>
          <a:p>
            <a:pPr lvl="1"/>
            <a:r>
              <a:rPr lang="en-US" altLang="zh-TW" dirty="0">
                <a:solidFill>
                  <a:srgbClr val="FF0000"/>
                </a:solidFill>
              </a:rPr>
              <a:t>Logic Expression Used in Sensitivity </a:t>
            </a:r>
          </a:p>
          <a:p>
            <a:pPr lvl="1"/>
            <a:r>
              <a:rPr lang="en-US" altLang="zh-TW" dirty="0"/>
              <a:t>Delay in Non-blocking Assignment </a:t>
            </a:r>
          </a:p>
          <a:p>
            <a:pPr lvl="1"/>
            <a:r>
              <a:rPr lang="en-US" altLang="zh-TW" dirty="0">
                <a:solidFill>
                  <a:srgbClr val="FF0000"/>
                </a:solidFill>
              </a:rPr>
              <a:t>Blocking/Non-blocking Assignment in Edge-triggered Block</a:t>
            </a:r>
          </a:p>
          <a:p>
            <a:pPr lvl="1"/>
            <a:r>
              <a:rPr lang="en-US" altLang="zh-TW" dirty="0">
                <a:solidFill>
                  <a:srgbClr val="FF0000"/>
                </a:solidFill>
              </a:rPr>
              <a:t>Inferred Latch </a:t>
            </a:r>
          </a:p>
          <a:p>
            <a:r>
              <a:rPr lang="en-US" altLang="zh-TW" dirty="0"/>
              <a:t>ERC</a:t>
            </a:r>
          </a:p>
          <a:p>
            <a:pPr lvl="1"/>
            <a:r>
              <a:rPr lang="en-US" altLang="zh-TW" dirty="0"/>
              <a:t>Floating Net </a:t>
            </a:r>
          </a:p>
          <a:p>
            <a:pPr lvl="1"/>
            <a:r>
              <a:rPr lang="en-US" altLang="zh-TW" dirty="0"/>
              <a:t>Partial Input Floating </a:t>
            </a:r>
          </a:p>
          <a:p>
            <a:pPr lvl="1"/>
            <a:r>
              <a:rPr lang="en-US" altLang="zh-TW" dirty="0"/>
              <a:t>Output Floating </a:t>
            </a:r>
          </a:p>
          <a:p>
            <a:pPr lvl="1"/>
            <a:r>
              <a:rPr lang="en-US" altLang="zh-TW" dirty="0"/>
              <a:t>Input Floating </a:t>
            </a:r>
          </a:p>
          <a:p>
            <a:r>
              <a:rPr lang="en-US" altLang="zh-TW" dirty="0"/>
              <a:t>DFT </a:t>
            </a:r>
          </a:p>
          <a:p>
            <a:pPr lvl="1"/>
            <a:r>
              <a:rPr lang="en-US" altLang="zh-TW" dirty="0"/>
              <a:t>Gated Clock </a:t>
            </a:r>
          </a:p>
          <a:p>
            <a:pPr lvl="1"/>
            <a:r>
              <a:rPr lang="en-US" altLang="zh-TW" dirty="0"/>
              <a:t>Buffered Clock </a:t>
            </a:r>
          </a:p>
          <a:p>
            <a:pPr lvl="1"/>
            <a:r>
              <a:rPr lang="en-US" altLang="zh-TW" dirty="0"/>
              <a:t>Reset Driven by Combinational Logic </a:t>
            </a:r>
          </a:p>
          <a:p>
            <a:pPr lvl="1"/>
            <a:endParaRPr lang="en-US" altLang="zh-TW" dirty="0"/>
          </a:p>
        </p:txBody>
      </p:sp>
      <p:sp>
        <p:nvSpPr>
          <p:cNvPr id="4" name="投影片編號版面配置區 3"/>
          <p:cNvSpPr>
            <a:spLocks noGrp="1"/>
          </p:cNvSpPr>
          <p:nvPr>
            <p:ph type="sldNum" sz="quarter" idx="10"/>
          </p:nvPr>
        </p:nvSpPr>
        <p:spPr/>
        <p:txBody>
          <a:bodyPr/>
          <a:lstStyle/>
          <a:p>
            <a:fld id="{1175CCE8-82F7-42D6-8121-C91887ACD411}" type="slidenum">
              <a:rPr lang="en-US" altLang="ko-KR" smtClean="0"/>
              <a:pPr/>
              <a:t>38</a:t>
            </a:fld>
            <a:endParaRPr lang="en-US" altLang="ko-KR"/>
          </a:p>
        </p:txBody>
      </p:sp>
    </p:spTree>
    <p:extLst>
      <p:ext uri="{BB962C8B-B14F-4D97-AF65-F5344CB8AC3E}">
        <p14:creationId xmlns:p14="http://schemas.microsoft.com/office/powerpoint/2010/main" val="1717929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TW"/>
              <a:t>nLint rule(2)</a:t>
            </a:r>
            <a:endParaRPr lang="zh-TW" altLang="en-US"/>
          </a:p>
        </p:txBody>
      </p:sp>
      <p:sp>
        <p:nvSpPr>
          <p:cNvPr id="73731" name="Rectangle 3"/>
          <p:cNvSpPr>
            <a:spLocks noGrp="1" noChangeArrowheads="1"/>
          </p:cNvSpPr>
          <p:nvPr>
            <p:ph type="body" idx="1"/>
          </p:nvPr>
        </p:nvSpPr>
        <p:spPr/>
        <p:txBody>
          <a:bodyPr>
            <a:normAutofit fontScale="62500" lnSpcReduction="20000"/>
          </a:bodyPr>
          <a:lstStyle/>
          <a:p>
            <a:r>
              <a:rPr lang="en-US" altLang="zh-TW" dirty="0"/>
              <a:t>Design Style </a:t>
            </a:r>
          </a:p>
          <a:p>
            <a:pPr lvl="1"/>
            <a:r>
              <a:rPr lang="en-US" altLang="zh-TW" dirty="0"/>
              <a:t>Two-process Style Not Used for FSM </a:t>
            </a:r>
          </a:p>
          <a:p>
            <a:pPr lvl="1"/>
            <a:r>
              <a:rPr lang="en-US" altLang="zh-TW" dirty="0"/>
              <a:t>Clock Driven by Sequential Logic</a:t>
            </a:r>
          </a:p>
          <a:p>
            <a:pPr lvl="1"/>
            <a:r>
              <a:rPr lang="en-US" altLang="zh-TW" dirty="0"/>
              <a:t>Clock Signal Used on Both Edges </a:t>
            </a:r>
          </a:p>
          <a:p>
            <a:pPr lvl="1"/>
            <a:r>
              <a:rPr lang="en-US" altLang="zh-TW" dirty="0"/>
              <a:t>No Set or Reset Signal </a:t>
            </a:r>
          </a:p>
          <a:p>
            <a:pPr lvl="1"/>
            <a:r>
              <a:rPr lang="en-US" altLang="zh-TW" dirty="0"/>
              <a:t>No Glue Logic Allowed in Top Module </a:t>
            </a:r>
          </a:p>
          <a:p>
            <a:r>
              <a:rPr lang="en-US" altLang="zh-TW" dirty="0"/>
              <a:t>Language Construct  </a:t>
            </a:r>
          </a:p>
          <a:p>
            <a:pPr lvl="1"/>
            <a:r>
              <a:rPr lang="en-US" altLang="zh-TW" dirty="0">
                <a:solidFill>
                  <a:srgbClr val="FF0000"/>
                </a:solidFill>
              </a:rPr>
              <a:t>Bit Width Mismatch in Assignment </a:t>
            </a:r>
          </a:p>
          <a:p>
            <a:pPr lvl="1"/>
            <a:r>
              <a:rPr lang="en-US" altLang="zh-TW" dirty="0">
                <a:solidFill>
                  <a:srgbClr val="FF0000"/>
                </a:solidFill>
              </a:rPr>
              <a:t>Multi-bit Expression when One Bit Expression is Expected </a:t>
            </a:r>
          </a:p>
          <a:p>
            <a:pPr lvl="1"/>
            <a:r>
              <a:rPr lang="en-US" altLang="zh-TW" dirty="0"/>
              <a:t>Bit Range Specified for Parameter</a:t>
            </a:r>
          </a:p>
          <a:p>
            <a:pPr lvl="1"/>
            <a:r>
              <a:rPr lang="en-US" altLang="zh-TW" dirty="0">
                <a:solidFill>
                  <a:srgbClr val="FF0000"/>
                </a:solidFill>
              </a:rPr>
              <a:t>Bit Width Mismatch Between Module Port and Instance Port </a:t>
            </a:r>
          </a:p>
          <a:p>
            <a:r>
              <a:rPr lang="en-US" altLang="zh-TW" dirty="0"/>
              <a:t>HDL Translation  </a:t>
            </a:r>
          </a:p>
          <a:p>
            <a:pPr lvl="1"/>
            <a:r>
              <a:rPr lang="en-US" altLang="zh-TW" dirty="0"/>
              <a:t>Verilog/VHDL Reserved Words </a:t>
            </a:r>
          </a:p>
          <a:p>
            <a:pPr lvl="1"/>
            <a:r>
              <a:rPr lang="en-US" altLang="zh-TW" dirty="0"/>
              <a:t>Include Compiler Directive Used</a:t>
            </a:r>
          </a:p>
          <a:p>
            <a:r>
              <a:rPr lang="en-US" altLang="zh-TW" dirty="0"/>
              <a:t>Naming Convention </a:t>
            </a:r>
          </a:p>
          <a:p>
            <a:pPr lvl="1"/>
            <a:r>
              <a:rPr lang="en-US" altLang="zh-TW" dirty="0"/>
              <a:t>Port Name Too Long</a:t>
            </a:r>
          </a:p>
          <a:p>
            <a:pPr lvl="1"/>
            <a:r>
              <a:rPr lang="en-US" altLang="zh-TW" dirty="0"/>
              <a:t>Clock Name Prefix or Suffix </a:t>
            </a:r>
          </a:p>
          <a:p>
            <a:pPr lvl="1"/>
            <a:r>
              <a:rPr lang="en-US" altLang="zh-TW" dirty="0"/>
              <a:t>Active Low Signal Name Prefix or Suffix </a:t>
            </a:r>
          </a:p>
          <a:p>
            <a:pPr lvl="1"/>
            <a:r>
              <a:rPr lang="en-US" altLang="zh-TW" dirty="0">
                <a:solidFill>
                  <a:srgbClr val="FF0000"/>
                </a:solidFill>
              </a:rPr>
              <a:t>Port Name Does Not Follow the Connected Signal </a:t>
            </a:r>
          </a:p>
          <a:p>
            <a:endParaRPr lang="zh-TW" altLang="en-US" dirty="0"/>
          </a:p>
        </p:txBody>
      </p:sp>
      <p:sp>
        <p:nvSpPr>
          <p:cNvPr id="4" name="投影片編號版面配置區 3"/>
          <p:cNvSpPr>
            <a:spLocks noGrp="1"/>
          </p:cNvSpPr>
          <p:nvPr>
            <p:ph type="sldNum" sz="quarter" idx="10"/>
          </p:nvPr>
        </p:nvSpPr>
        <p:spPr/>
        <p:txBody>
          <a:bodyPr/>
          <a:lstStyle/>
          <a:p>
            <a:fld id="{7A714A54-FA6A-433E-A73A-5A1AAB954C0A}" type="slidenum">
              <a:rPr lang="en-US" altLang="ko-KR" smtClean="0"/>
              <a:pPr/>
              <a:t>39</a:t>
            </a:fld>
            <a:endParaRPr lang="en-US" altLang="ko-KR"/>
          </a:p>
        </p:txBody>
      </p:sp>
    </p:spTree>
    <p:extLst>
      <p:ext uri="{BB962C8B-B14F-4D97-AF65-F5344CB8AC3E}">
        <p14:creationId xmlns:p14="http://schemas.microsoft.com/office/powerpoint/2010/main" val="40122446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1B572EE1-453C-4139-AB66-588F96E5CE29}" type="slidenum">
              <a:rPr lang="en-US" altLang="zh-TW"/>
              <a:pPr/>
              <a:t>4</a:t>
            </a:fld>
            <a:endParaRPr lang="en-US" altLang="zh-TW"/>
          </a:p>
        </p:txBody>
      </p:sp>
      <p:sp>
        <p:nvSpPr>
          <p:cNvPr id="507906" name="Rectangle 2"/>
          <p:cNvSpPr>
            <a:spLocks noGrp="1" noChangeArrowheads="1"/>
          </p:cNvSpPr>
          <p:nvPr>
            <p:ph type="title"/>
          </p:nvPr>
        </p:nvSpPr>
        <p:spPr/>
        <p:txBody>
          <a:bodyPr/>
          <a:lstStyle/>
          <a:p>
            <a:r>
              <a:rPr lang="en-US" altLang="zh-TW"/>
              <a:t>SystemVerilog Means Productivity</a:t>
            </a:r>
          </a:p>
        </p:txBody>
      </p:sp>
      <p:sp>
        <p:nvSpPr>
          <p:cNvPr id="507907" name="Rectangle 3"/>
          <p:cNvSpPr>
            <a:spLocks noGrp="1" noChangeArrowheads="1"/>
          </p:cNvSpPr>
          <p:nvPr>
            <p:ph type="body" idx="1"/>
          </p:nvPr>
        </p:nvSpPr>
        <p:spPr/>
        <p:txBody>
          <a:bodyPr/>
          <a:lstStyle/>
          <a:p>
            <a:endParaRPr lang="zh-TW" altLang="zh-TW"/>
          </a:p>
        </p:txBody>
      </p:sp>
      <p:pic>
        <p:nvPicPr>
          <p:cNvPr id="5079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3864" y="1341438"/>
            <a:ext cx="9355137" cy="4881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11069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zh-TW"/>
              <a:t>nLint rule(3)</a:t>
            </a:r>
            <a:endParaRPr lang="zh-TW" altLang="en-US"/>
          </a:p>
        </p:txBody>
      </p:sp>
      <p:sp>
        <p:nvSpPr>
          <p:cNvPr id="74755" name="Rectangle 3"/>
          <p:cNvSpPr>
            <a:spLocks noGrp="1" noChangeArrowheads="1"/>
          </p:cNvSpPr>
          <p:nvPr>
            <p:ph type="body" idx="1"/>
          </p:nvPr>
        </p:nvSpPr>
        <p:spPr/>
        <p:txBody>
          <a:bodyPr>
            <a:normAutofit fontScale="92500" lnSpcReduction="20000"/>
          </a:bodyPr>
          <a:lstStyle/>
          <a:p>
            <a:r>
              <a:rPr lang="en-US" altLang="zh-TW" dirty="0"/>
              <a:t>Coding Style  </a:t>
            </a:r>
          </a:p>
          <a:p>
            <a:pPr lvl="1"/>
            <a:r>
              <a:rPr lang="en-US" altLang="zh-TW" dirty="0"/>
              <a:t>Line Too Long </a:t>
            </a:r>
          </a:p>
          <a:p>
            <a:pPr lvl="1"/>
            <a:r>
              <a:rPr lang="en-US" altLang="zh-TW" dirty="0"/>
              <a:t>TAB Used in Indentation </a:t>
            </a:r>
          </a:p>
          <a:p>
            <a:pPr lvl="1"/>
            <a:r>
              <a:rPr lang="en-US" altLang="zh-TW" dirty="0"/>
              <a:t>More than One Statement per Line </a:t>
            </a:r>
          </a:p>
          <a:p>
            <a:pPr lvl="1"/>
            <a:r>
              <a:rPr lang="en-US" altLang="zh-TW" dirty="0"/>
              <a:t>Unconventional Port Declaration Order </a:t>
            </a:r>
          </a:p>
          <a:p>
            <a:r>
              <a:rPr lang="en-US" altLang="zh-TW" dirty="0"/>
              <a:t>VITAL Compliant  </a:t>
            </a:r>
          </a:p>
          <a:p>
            <a:pPr lvl="1"/>
            <a:r>
              <a:rPr lang="en-US" altLang="zh-TW" dirty="0"/>
              <a:t>For VHDL only</a:t>
            </a:r>
          </a:p>
          <a:p>
            <a:r>
              <a:rPr lang="en-US" altLang="zh-TW" dirty="0"/>
              <a:t>Clock</a:t>
            </a:r>
          </a:p>
          <a:p>
            <a:pPr lvl="1"/>
            <a:r>
              <a:rPr lang="en-US" altLang="zh-TW" dirty="0"/>
              <a:t>Generated Reset</a:t>
            </a:r>
          </a:p>
          <a:p>
            <a:pPr lvl="1"/>
            <a:r>
              <a:rPr lang="en-US" altLang="zh-TW" dirty="0"/>
              <a:t>Generated Clock</a:t>
            </a:r>
          </a:p>
          <a:p>
            <a:pPr lvl="1"/>
            <a:r>
              <a:rPr lang="en-US" altLang="zh-TW" dirty="0" err="1"/>
              <a:t>Tri-state</a:t>
            </a:r>
            <a:r>
              <a:rPr lang="en-US" altLang="zh-TW" dirty="0"/>
              <a:t> Buffer in a Clock Path </a:t>
            </a:r>
          </a:p>
          <a:p>
            <a:r>
              <a:rPr lang="en-US" altLang="zh-TW" dirty="0"/>
              <a:t>Block Interconnect </a:t>
            </a:r>
          </a:p>
          <a:p>
            <a:pPr lvl="1"/>
            <a:r>
              <a:rPr lang="en-US" altLang="zh-TW" dirty="0"/>
              <a:t>Conflict of Hierarchy Interconnection </a:t>
            </a:r>
          </a:p>
          <a:p>
            <a:pPr lvl="1"/>
            <a:r>
              <a:rPr lang="en-US" altLang="zh-TW" dirty="0"/>
              <a:t>Block Assembly Error in the Same Hierarchy Level</a:t>
            </a:r>
          </a:p>
        </p:txBody>
      </p:sp>
      <p:sp>
        <p:nvSpPr>
          <p:cNvPr id="4" name="投影片編號版面配置區 3"/>
          <p:cNvSpPr>
            <a:spLocks noGrp="1"/>
          </p:cNvSpPr>
          <p:nvPr>
            <p:ph type="sldNum" sz="quarter" idx="10"/>
          </p:nvPr>
        </p:nvSpPr>
        <p:spPr/>
        <p:txBody>
          <a:bodyPr/>
          <a:lstStyle/>
          <a:p>
            <a:fld id="{9D01CDF8-28CA-4FFF-8659-1CF5200E95B4}" type="slidenum">
              <a:rPr lang="en-US" altLang="ko-KR" smtClean="0"/>
              <a:pPr/>
              <a:t>40</a:t>
            </a:fld>
            <a:endParaRPr lang="en-US" altLang="ko-KR"/>
          </a:p>
        </p:txBody>
      </p:sp>
    </p:spTree>
    <p:extLst>
      <p:ext uri="{BB962C8B-B14F-4D97-AF65-F5344CB8AC3E}">
        <p14:creationId xmlns:p14="http://schemas.microsoft.com/office/powerpoint/2010/main" val="20754817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a:t>Blocking vs. non-blocking assignment</a:t>
            </a:r>
            <a:endParaRPr lang="zh-TW" altLang="en-US" dirty="0"/>
          </a:p>
        </p:txBody>
      </p:sp>
      <p:sp>
        <p:nvSpPr>
          <p:cNvPr id="3" name="Content Placeholder 2"/>
          <p:cNvSpPr>
            <a:spLocks noGrp="1"/>
          </p:cNvSpPr>
          <p:nvPr>
            <p:ph idx="1"/>
          </p:nvPr>
        </p:nvSpPr>
        <p:spPr>
          <a:xfrm>
            <a:off x="609600" y="1214438"/>
            <a:ext cx="10972800" cy="5000625"/>
          </a:xfrm>
        </p:spPr>
        <p:txBody>
          <a:bodyPr/>
          <a:lstStyle/>
          <a:p>
            <a:r>
              <a:rPr lang="en-US" altLang="zh-TW" dirty="0"/>
              <a:t>Blocking assignment (for combinational circuit)</a:t>
            </a:r>
          </a:p>
          <a:p>
            <a:pPr lvl="1"/>
            <a:r>
              <a:rPr lang="en-US" altLang="zh-TW" dirty="0"/>
              <a:t>The assignment will be carried consequently.  </a:t>
            </a:r>
          </a:p>
          <a:p>
            <a:r>
              <a:rPr lang="en-US" altLang="zh-TW" dirty="0"/>
              <a:t>Non-blocking assignment (for sequential circuit)</a:t>
            </a:r>
          </a:p>
          <a:p>
            <a:pPr lvl="1"/>
            <a:r>
              <a:rPr lang="en-US" altLang="zh-TW" dirty="0"/>
              <a:t>The assignment will be carried in parallel.</a:t>
            </a:r>
            <a:endParaRPr lang="zh-TW" altLang="en-US" dirty="0"/>
          </a:p>
        </p:txBody>
      </p:sp>
      <p:sp>
        <p:nvSpPr>
          <p:cNvPr id="10" name="Slide Number Placeholder 9"/>
          <p:cNvSpPr>
            <a:spLocks noGrp="1"/>
          </p:cNvSpPr>
          <p:nvPr>
            <p:ph type="sldNum" sz="quarter" idx="12"/>
          </p:nvPr>
        </p:nvSpPr>
        <p:spPr/>
        <p:txBody>
          <a:bodyPr/>
          <a:lstStyle/>
          <a:p>
            <a:pPr lvl="0"/>
            <a:fld id="{B6F15528-21DE-4FAA-801E-634DDDAF4B2B}" type="slidenum">
              <a:rPr lang="en-US" noProof="0" smtClean="0"/>
              <a:pPr lvl="0"/>
              <a:t>41</a:t>
            </a:fld>
            <a:endParaRPr lang="en-US" noProof="0"/>
          </a:p>
        </p:txBody>
      </p:sp>
      <p:pic>
        <p:nvPicPr>
          <p:cNvPr id="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205790" y="4829400"/>
            <a:ext cx="3402273" cy="1800000"/>
          </a:xfrm>
          <a:prstGeom prst="rect">
            <a:avLst/>
          </a:prstGeom>
          <a:noFill/>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096001" y="4829400"/>
            <a:ext cx="3352941" cy="1800000"/>
          </a:xfrm>
          <a:prstGeom prst="rect">
            <a:avLst/>
          </a:prstGeom>
        </p:spPr>
      </p:pic>
      <p:sp>
        <p:nvSpPr>
          <p:cNvPr id="6" name="Rectangle 5"/>
          <p:cNvSpPr/>
          <p:nvPr/>
        </p:nvSpPr>
        <p:spPr>
          <a:xfrm>
            <a:off x="2057400" y="3371397"/>
            <a:ext cx="38100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C0504D"/>
                </a:solidFill>
                <a:effectLst/>
                <a:uLnTx/>
                <a:uFillTx/>
                <a:latin typeface="Courier New" pitchFamily="49" charset="0"/>
                <a:ea typeface="新細明體" panose="02020500000000000000" pitchFamily="18" charset="-120"/>
                <a:cs typeface="Courier New" pitchFamily="49" charset="0"/>
              </a:rPr>
              <a:t>always</a:t>
            </a: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a:t>
            </a:r>
            <a:r>
              <a:rPr kumimoji="0" lang="en-US" altLang="zh-TW" sz="1800" b="0" i="0" u="none" strike="noStrike" kern="1200" cap="none" spc="0" normalizeH="0" baseline="0" noProof="0" dirty="0" err="1">
                <a:ln>
                  <a:noFill/>
                </a:ln>
                <a:solidFill>
                  <a:prstClr val="black"/>
                </a:solidFill>
                <a:effectLst/>
                <a:uLnTx/>
                <a:uFillTx/>
                <a:latin typeface="Courier New" pitchFamily="49" charset="0"/>
                <a:ea typeface="新細明體" panose="02020500000000000000" pitchFamily="18" charset="-120"/>
                <a:cs typeface="Courier New" pitchFamily="49" charset="0"/>
              </a:rPr>
              <a:t>posedge</a:t>
            </a: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a:t>
            </a:r>
            <a:r>
              <a:rPr kumimoji="0" lang="en-US" altLang="zh-TW" sz="1800" b="0" i="0" u="none" strike="noStrike" kern="1200" cap="none" spc="0" normalizeH="0" baseline="0" noProof="0" dirty="0" err="1">
                <a:ln>
                  <a:noFill/>
                </a:ln>
                <a:solidFill>
                  <a:prstClr val="black"/>
                </a:solidFill>
                <a:effectLst/>
                <a:uLnTx/>
                <a:uFillTx/>
                <a:latin typeface="Courier New" pitchFamily="49" charset="0"/>
                <a:ea typeface="新細明體" panose="02020500000000000000" pitchFamily="18" charset="-120"/>
                <a:cs typeface="Courier New" pitchFamily="49" charset="0"/>
              </a:rPr>
              <a:t>clk</a:t>
            </a: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C0504D"/>
                </a:solidFill>
                <a:effectLst/>
                <a:uLnTx/>
                <a:uFillTx/>
                <a:latin typeface="Courier New" pitchFamily="49" charset="0"/>
                <a:ea typeface="新細明體" panose="02020500000000000000" pitchFamily="18" charset="-120"/>
                <a:cs typeface="Courier New" pitchFamily="49" charset="0"/>
              </a:rPr>
              <a:t>begin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b =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c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C0504D"/>
                </a:solidFill>
                <a:effectLst/>
                <a:uLnTx/>
                <a:uFillTx/>
                <a:latin typeface="Courier New" pitchFamily="49" charset="0"/>
                <a:ea typeface="新細明體" panose="02020500000000000000" pitchFamily="18" charset="-120"/>
                <a:cs typeface="Courier New" pitchFamily="49" charset="0"/>
              </a:rPr>
              <a:t>end</a:t>
            </a:r>
          </a:p>
        </p:txBody>
      </p:sp>
      <p:sp>
        <p:nvSpPr>
          <p:cNvPr id="7" name="Rectangle 6"/>
          <p:cNvSpPr/>
          <p:nvPr/>
        </p:nvSpPr>
        <p:spPr>
          <a:xfrm>
            <a:off x="6096000" y="3371397"/>
            <a:ext cx="35052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C0504D"/>
                </a:solidFill>
                <a:effectLst/>
                <a:uLnTx/>
                <a:uFillTx/>
                <a:latin typeface="Courier New" pitchFamily="49" charset="0"/>
                <a:ea typeface="新細明體" panose="02020500000000000000" pitchFamily="18" charset="-120"/>
                <a:cs typeface="Courier New" pitchFamily="49" charset="0"/>
              </a:rPr>
              <a:t>always</a:t>
            </a: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a:t>
            </a:r>
            <a:r>
              <a:rPr kumimoji="0" lang="en-US" altLang="zh-TW" sz="1800" b="0" i="0" u="none" strike="noStrike" kern="1200" cap="none" spc="0" normalizeH="0" baseline="0" noProof="0" dirty="0" err="1">
                <a:ln>
                  <a:noFill/>
                </a:ln>
                <a:solidFill>
                  <a:prstClr val="black"/>
                </a:solidFill>
                <a:effectLst/>
                <a:uLnTx/>
                <a:uFillTx/>
                <a:latin typeface="Courier New" pitchFamily="49" charset="0"/>
                <a:ea typeface="新細明體" panose="02020500000000000000" pitchFamily="18" charset="-120"/>
                <a:cs typeface="Courier New" pitchFamily="49" charset="0"/>
              </a:rPr>
              <a:t>posedge</a:t>
            </a: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a:t>
            </a:r>
            <a:r>
              <a:rPr kumimoji="0" lang="en-US" altLang="zh-TW" sz="1800" b="0" i="0" u="none" strike="noStrike" kern="1200" cap="none" spc="0" normalizeH="0" baseline="0" noProof="0" dirty="0" err="1">
                <a:ln>
                  <a:noFill/>
                </a:ln>
                <a:solidFill>
                  <a:prstClr val="black"/>
                </a:solidFill>
                <a:effectLst/>
                <a:uLnTx/>
                <a:uFillTx/>
                <a:latin typeface="Courier New" pitchFamily="49" charset="0"/>
                <a:ea typeface="新細明體" panose="02020500000000000000" pitchFamily="18" charset="-120"/>
                <a:cs typeface="Courier New" pitchFamily="49" charset="0"/>
              </a:rPr>
              <a:t>clk</a:t>
            </a: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C0504D"/>
                </a:solidFill>
                <a:effectLst/>
                <a:uLnTx/>
                <a:uFillTx/>
                <a:latin typeface="Courier New" pitchFamily="49" charset="0"/>
                <a:ea typeface="新細明體" panose="02020500000000000000" pitchFamily="18" charset="-120"/>
                <a:cs typeface="Courier New" pitchFamily="49" charset="0"/>
              </a:rPr>
              <a:t>begin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b &lt;=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ourier New" pitchFamily="49" charset="0"/>
                <a:ea typeface="新細明體" panose="02020500000000000000" pitchFamily="18" charset="-120"/>
                <a:cs typeface="Courier New" pitchFamily="49" charset="0"/>
              </a:rPr>
              <a:t>  c &lt;=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C0504D"/>
                </a:solidFill>
                <a:effectLst/>
                <a:uLnTx/>
                <a:uFillTx/>
                <a:latin typeface="Courier New" pitchFamily="49" charset="0"/>
                <a:ea typeface="新細明體" panose="02020500000000000000" pitchFamily="18" charset="-120"/>
                <a:cs typeface="Courier New" pitchFamily="49" charset="0"/>
              </a:rPr>
              <a:t>end</a:t>
            </a:r>
          </a:p>
        </p:txBody>
      </p:sp>
      <p:sp>
        <p:nvSpPr>
          <p:cNvPr id="8" name="Rectangle 7"/>
          <p:cNvSpPr/>
          <p:nvPr/>
        </p:nvSpPr>
        <p:spPr>
          <a:xfrm>
            <a:off x="2065422" y="3059668"/>
            <a:ext cx="372577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FF"/>
                </a:solidFill>
                <a:effectLst/>
                <a:uLnTx/>
                <a:uFillTx/>
                <a:latin typeface="Arial Unicode MS" pitchFamily="34" charset="-120"/>
                <a:ea typeface="Arial Unicode MS" pitchFamily="34" charset="-120"/>
                <a:cs typeface="Arial Unicode MS" pitchFamily="34" charset="-120"/>
              </a:rPr>
              <a:t>Blocking </a:t>
            </a:r>
            <a:endParaRPr kumimoji="0" lang="zh-TW" altLang="en-US" sz="1800" b="0" i="0" u="none" strike="noStrike" kern="1200" cap="none" spc="0" normalizeH="0" baseline="0" noProof="0" dirty="0">
              <a:ln>
                <a:noFill/>
              </a:ln>
              <a:solidFill>
                <a:srgbClr val="0000FF"/>
              </a:solidFill>
              <a:effectLst/>
              <a:uLnTx/>
              <a:uFillTx/>
              <a:latin typeface="Arial Unicode MS" pitchFamily="34" charset="-120"/>
              <a:ea typeface="Arial Unicode MS" pitchFamily="34" charset="-120"/>
              <a:cs typeface="Arial Unicode MS" pitchFamily="34" charset="-120"/>
            </a:endParaRPr>
          </a:p>
        </p:txBody>
      </p:sp>
      <p:sp>
        <p:nvSpPr>
          <p:cNvPr id="9" name="Rectangle 8"/>
          <p:cNvSpPr/>
          <p:nvPr/>
        </p:nvSpPr>
        <p:spPr>
          <a:xfrm>
            <a:off x="6096001" y="3059668"/>
            <a:ext cx="3725779" cy="36933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FF"/>
                </a:solidFill>
                <a:effectLst/>
                <a:uLnTx/>
                <a:uFillTx/>
                <a:latin typeface="Arial Unicode MS" pitchFamily="34" charset="-120"/>
                <a:ea typeface="Arial Unicode MS" pitchFamily="34" charset="-120"/>
                <a:cs typeface="Arial Unicode MS" pitchFamily="34" charset="-120"/>
              </a:rPr>
              <a:t>Non-blocking </a:t>
            </a:r>
            <a:endParaRPr kumimoji="0" lang="zh-TW" altLang="en-US" sz="1800" b="0" i="0" u="none" strike="noStrike" kern="1200" cap="none" spc="0" normalizeH="0" baseline="0" noProof="0" dirty="0">
              <a:ln>
                <a:noFill/>
              </a:ln>
              <a:solidFill>
                <a:srgbClr val="0000FF"/>
              </a:solidFill>
              <a:effectLst/>
              <a:uLnTx/>
              <a:uFillTx/>
              <a:latin typeface="Arial Unicode MS" pitchFamily="34" charset="-120"/>
              <a:ea typeface="Arial Unicode MS" pitchFamily="34" charset="-120"/>
              <a:cs typeface="Arial Unicode MS" pitchFamily="34" charset="-120"/>
            </a:endParaRPr>
          </a:p>
        </p:txBody>
      </p:sp>
      <p:sp>
        <p:nvSpPr>
          <p:cNvPr id="11" name="文字方塊 10"/>
          <p:cNvSpPr txBox="1"/>
          <p:nvPr/>
        </p:nvSpPr>
        <p:spPr>
          <a:xfrm>
            <a:off x="9821780" y="3933056"/>
            <a:ext cx="638316"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T=0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b=1</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9716198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Blocking vs. non-blocking assignment</a:t>
            </a:r>
            <a:endParaRPr lang="zh-TW" altLang="en-US" dirty="0"/>
          </a:p>
        </p:txBody>
      </p:sp>
      <p:grpSp>
        <p:nvGrpSpPr>
          <p:cNvPr id="34" name="Group 33"/>
          <p:cNvGrpSpPr/>
          <p:nvPr/>
        </p:nvGrpSpPr>
        <p:grpSpPr>
          <a:xfrm>
            <a:off x="6289678" y="2416653"/>
            <a:ext cx="2559049" cy="1008063"/>
            <a:chOff x="4767264" y="2781300"/>
            <a:chExt cx="2559049" cy="1008063"/>
          </a:xfrm>
        </p:grpSpPr>
        <p:sp>
          <p:nvSpPr>
            <p:cNvPr id="4" name="Rectangle 11"/>
            <p:cNvSpPr>
              <a:spLocks noChangeArrowheads="1"/>
            </p:cNvSpPr>
            <p:nvPr/>
          </p:nvSpPr>
          <p:spPr bwMode="auto">
            <a:xfrm>
              <a:off x="5219700" y="2781300"/>
              <a:ext cx="647700" cy="1008063"/>
            </a:xfrm>
            <a:prstGeom prst="rect">
              <a:avLst/>
            </a:prstGeom>
            <a:solidFill>
              <a:schemeClr val="bg1"/>
            </a:solidFill>
            <a:ln w="9525" algn="ctr">
              <a:solidFill>
                <a:srgbClr val="000000"/>
              </a:solidFill>
              <a:miter lim="800000"/>
              <a:headEnd/>
              <a:tailEnd/>
            </a:ln>
          </p:spPr>
          <p:txBody>
            <a:bodyPr wrap="none" anchor="ctr"/>
            <a:lstStyle/>
            <a:p>
              <a:pPr algn="ctr"/>
              <a:r>
                <a:rPr lang="en-US" altLang="zh-TW">
                  <a:latin typeface="Arial Unicode MS" pitchFamily="34" charset="-120"/>
                  <a:ea typeface="Arial Unicode MS" pitchFamily="34" charset="-120"/>
                  <a:cs typeface="Arial Unicode MS" pitchFamily="34" charset="-120"/>
                </a:rPr>
                <a:t>reg</a:t>
              </a:r>
            </a:p>
          </p:txBody>
        </p:sp>
        <p:sp>
          <p:nvSpPr>
            <p:cNvPr id="6" name="Line 13"/>
            <p:cNvSpPr>
              <a:spLocks noChangeShapeType="1"/>
            </p:cNvSpPr>
            <p:nvPr/>
          </p:nvSpPr>
          <p:spPr bwMode="auto">
            <a:xfrm>
              <a:off x="5867400" y="3284538"/>
              <a:ext cx="792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7" name="Line 14"/>
            <p:cNvSpPr>
              <a:spLocks noChangeShapeType="1"/>
            </p:cNvSpPr>
            <p:nvPr/>
          </p:nvSpPr>
          <p:spPr bwMode="auto">
            <a:xfrm>
              <a:off x="6678613" y="328453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8" name="Line 15"/>
            <p:cNvSpPr>
              <a:spLocks noChangeShapeType="1"/>
            </p:cNvSpPr>
            <p:nvPr/>
          </p:nvSpPr>
          <p:spPr bwMode="auto">
            <a:xfrm>
              <a:off x="4787900" y="3284538"/>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1" name="Text Box 19"/>
            <p:cNvSpPr txBox="1">
              <a:spLocks noChangeArrowheads="1"/>
            </p:cNvSpPr>
            <p:nvPr/>
          </p:nvSpPr>
          <p:spPr bwMode="auto">
            <a:xfrm>
              <a:off x="5867400" y="3284538"/>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rgbClr val="0000CC"/>
                  </a:solidFill>
                  <a:latin typeface="Times New Roman" pitchFamily="18" charset="0"/>
                  <a:ea typeface="新細明體" charset="-120"/>
                </a:defRPr>
              </a:lvl1pPr>
              <a:lvl2pPr marL="742950" indent="-285750" eaLnBrk="0" hangingPunct="0">
                <a:defRPr kumimoji="1" sz="2400">
                  <a:solidFill>
                    <a:srgbClr val="0000CC"/>
                  </a:solidFill>
                  <a:latin typeface="Times New Roman" pitchFamily="18" charset="0"/>
                  <a:ea typeface="新細明體" charset="-120"/>
                </a:defRPr>
              </a:lvl2pPr>
              <a:lvl3pPr marL="1143000" indent="-228600" eaLnBrk="0" hangingPunct="0">
                <a:defRPr kumimoji="1" sz="2400">
                  <a:solidFill>
                    <a:srgbClr val="0000CC"/>
                  </a:solidFill>
                  <a:latin typeface="Times New Roman" pitchFamily="18" charset="0"/>
                  <a:ea typeface="新細明體" charset="-120"/>
                </a:defRPr>
              </a:lvl3pPr>
              <a:lvl4pPr marL="1600200" indent="-228600" eaLnBrk="0" hangingPunct="0">
                <a:defRPr kumimoji="1" sz="2400">
                  <a:solidFill>
                    <a:srgbClr val="0000CC"/>
                  </a:solidFill>
                  <a:latin typeface="Times New Roman" pitchFamily="18" charset="0"/>
                  <a:ea typeface="新細明體" charset="-120"/>
                </a:defRPr>
              </a:lvl4pPr>
              <a:lvl5pPr marL="2057400" indent="-228600" eaLnBrk="0" hangingPunct="0">
                <a:defRPr kumimoji="1" sz="2400">
                  <a:solidFill>
                    <a:srgbClr val="0000CC"/>
                  </a:solidFill>
                  <a:latin typeface="Times New Roman" pitchFamily="18" charset="0"/>
                  <a:ea typeface="新細明體" charset="-120"/>
                </a:defRPr>
              </a:lvl5pPr>
              <a:lvl6pPr marL="25146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6pPr>
              <a:lvl7pPr marL="29718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7pPr>
              <a:lvl8pPr marL="34290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8pPr>
              <a:lvl9pPr marL="38862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9pPr>
            </a:lstStyle>
            <a:p>
              <a:pPr eaLnBrk="1" hangingPunct="1">
                <a:spcBef>
                  <a:spcPct val="50000"/>
                </a:spcBef>
              </a:pPr>
              <a:r>
                <a:rPr lang="en-US" altLang="zh-TW" dirty="0"/>
                <a:t>c</a:t>
              </a:r>
            </a:p>
          </p:txBody>
        </p:sp>
        <p:sp>
          <p:nvSpPr>
            <p:cNvPr id="12" name="Text Box 20"/>
            <p:cNvSpPr txBox="1">
              <a:spLocks noChangeArrowheads="1"/>
            </p:cNvSpPr>
            <p:nvPr/>
          </p:nvSpPr>
          <p:spPr bwMode="auto">
            <a:xfrm>
              <a:off x="4767264" y="3284537"/>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rgbClr val="0000CC"/>
                  </a:solidFill>
                  <a:latin typeface="Times New Roman" pitchFamily="18" charset="0"/>
                  <a:ea typeface="新細明體" charset="-120"/>
                </a:defRPr>
              </a:lvl1pPr>
              <a:lvl2pPr marL="742950" indent="-285750" eaLnBrk="0" hangingPunct="0">
                <a:defRPr kumimoji="1" sz="2400">
                  <a:solidFill>
                    <a:srgbClr val="0000CC"/>
                  </a:solidFill>
                  <a:latin typeface="Times New Roman" pitchFamily="18" charset="0"/>
                  <a:ea typeface="新細明體" charset="-120"/>
                </a:defRPr>
              </a:lvl2pPr>
              <a:lvl3pPr marL="1143000" indent="-228600" eaLnBrk="0" hangingPunct="0">
                <a:defRPr kumimoji="1" sz="2400">
                  <a:solidFill>
                    <a:srgbClr val="0000CC"/>
                  </a:solidFill>
                  <a:latin typeface="Times New Roman" pitchFamily="18" charset="0"/>
                  <a:ea typeface="新細明體" charset="-120"/>
                </a:defRPr>
              </a:lvl3pPr>
              <a:lvl4pPr marL="1600200" indent="-228600" eaLnBrk="0" hangingPunct="0">
                <a:defRPr kumimoji="1" sz="2400">
                  <a:solidFill>
                    <a:srgbClr val="0000CC"/>
                  </a:solidFill>
                  <a:latin typeface="Times New Roman" pitchFamily="18" charset="0"/>
                  <a:ea typeface="新細明體" charset="-120"/>
                </a:defRPr>
              </a:lvl4pPr>
              <a:lvl5pPr marL="2057400" indent="-228600" eaLnBrk="0" hangingPunct="0">
                <a:defRPr kumimoji="1" sz="2400">
                  <a:solidFill>
                    <a:srgbClr val="0000CC"/>
                  </a:solidFill>
                  <a:latin typeface="Times New Roman" pitchFamily="18" charset="0"/>
                  <a:ea typeface="新細明體" charset="-120"/>
                </a:defRPr>
              </a:lvl5pPr>
              <a:lvl6pPr marL="25146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6pPr>
              <a:lvl7pPr marL="29718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7pPr>
              <a:lvl8pPr marL="34290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8pPr>
              <a:lvl9pPr marL="38862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9pPr>
            </a:lstStyle>
            <a:p>
              <a:pPr eaLnBrk="1" hangingPunct="1">
                <a:spcBef>
                  <a:spcPct val="50000"/>
                </a:spcBef>
              </a:pPr>
              <a:r>
                <a:rPr lang="en-US" altLang="zh-TW" dirty="0"/>
                <a:t>a</a:t>
              </a:r>
            </a:p>
          </p:txBody>
        </p:sp>
      </p:grpSp>
      <p:grpSp>
        <p:nvGrpSpPr>
          <p:cNvPr id="35" name="Group 34"/>
          <p:cNvGrpSpPr/>
          <p:nvPr/>
        </p:nvGrpSpPr>
        <p:grpSpPr>
          <a:xfrm>
            <a:off x="6240462" y="4357133"/>
            <a:ext cx="3240088" cy="1008063"/>
            <a:chOff x="4716462" y="4724400"/>
            <a:chExt cx="3240088" cy="1008063"/>
          </a:xfrm>
        </p:grpSpPr>
        <p:sp>
          <p:nvSpPr>
            <p:cNvPr id="14" name="Rectangle 22"/>
            <p:cNvSpPr>
              <a:spLocks noChangeArrowheads="1"/>
            </p:cNvSpPr>
            <p:nvPr/>
          </p:nvSpPr>
          <p:spPr bwMode="auto">
            <a:xfrm>
              <a:off x="5219700" y="4724400"/>
              <a:ext cx="647700" cy="1008063"/>
            </a:xfrm>
            <a:prstGeom prst="rect">
              <a:avLst/>
            </a:prstGeom>
            <a:solidFill>
              <a:schemeClr val="bg1"/>
            </a:solidFill>
            <a:ln w="9525" algn="ctr">
              <a:solidFill>
                <a:srgbClr val="000000"/>
              </a:solidFill>
              <a:miter lim="800000"/>
              <a:headEnd/>
              <a:tailEnd/>
            </a:ln>
          </p:spPr>
          <p:txBody>
            <a:bodyPr wrap="none" anchor="ctr"/>
            <a:lstStyle/>
            <a:p>
              <a:pPr algn="ctr"/>
              <a:r>
                <a:rPr lang="en-US" altLang="zh-TW">
                  <a:latin typeface="Arial Unicode MS" pitchFamily="34" charset="-120"/>
                  <a:ea typeface="Arial Unicode MS" pitchFamily="34" charset="-120"/>
                  <a:cs typeface="Arial Unicode MS" pitchFamily="34" charset="-120"/>
                </a:rPr>
                <a:t>reg</a:t>
              </a:r>
            </a:p>
          </p:txBody>
        </p:sp>
        <p:sp>
          <p:nvSpPr>
            <p:cNvPr id="15" name="Rectangle 23"/>
            <p:cNvSpPr>
              <a:spLocks noChangeArrowheads="1"/>
            </p:cNvSpPr>
            <p:nvPr/>
          </p:nvSpPr>
          <p:spPr bwMode="auto">
            <a:xfrm>
              <a:off x="6659563" y="4724400"/>
              <a:ext cx="647700" cy="1008063"/>
            </a:xfrm>
            <a:prstGeom prst="rect">
              <a:avLst/>
            </a:prstGeom>
            <a:solidFill>
              <a:schemeClr val="bg1"/>
            </a:solidFill>
            <a:ln w="9525" algn="ctr">
              <a:solidFill>
                <a:srgbClr val="000000"/>
              </a:solidFill>
              <a:miter lim="800000"/>
              <a:headEnd/>
              <a:tailEnd/>
            </a:ln>
          </p:spPr>
          <p:txBody>
            <a:bodyPr wrap="none" anchor="ctr"/>
            <a:lstStyle/>
            <a:p>
              <a:pPr algn="ctr"/>
              <a:r>
                <a:rPr lang="en-US" altLang="zh-TW">
                  <a:latin typeface="Arial Unicode MS" pitchFamily="34" charset="-120"/>
                  <a:ea typeface="Arial Unicode MS" pitchFamily="34" charset="-120"/>
                  <a:cs typeface="Arial Unicode MS" pitchFamily="34" charset="-120"/>
                </a:rPr>
                <a:t>reg</a:t>
              </a:r>
            </a:p>
          </p:txBody>
        </p:sp>
        <p:sp>
          <p:nvSpPr>
            <p:cNvPr id="16" name="Line 24"/>
            <p:cNvSpPr>
              <a:spLocks noChangeShapeType="1"/>
            </p:cNvSpPr>
            <p:nvPr/>
          </p:nvSpPr>
          <p:spPr bwMode="auto">
            <a:xfrm>
              <a:off x="5867400" y="5227638"/>
              <a:ext cx="7921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7" name="Line 25"/>
            <p:cNvSpPr>
              <a:spLocks noChangeShapeType="1"/>
            </p:cNvSpPr>
            <p:nvPr/>
          </p:nvSpPr>
          <p:spPr bwMode="auto">
            <a:xfrm>
              <a:off x="7308850" y="5227638"/>
              <a:ext cx="6477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18" name="Line 26"/>
            <p:cNvSpPr>
              <a:spLocks noChangeShapeType="1"/>
            </p:cNvSpPr>
            <p:nvPr/>
          </p:nvSpPr>
          <p:spPr bwMode="auto">
            <a:xfrm>
              <a:off x="4787900" y="5227638"/>
              <a:ext cx="431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p>
          </p:txBody>
        </p:sp>
        <p:sp>
          <p:nvSpPr>
            <p:cNvPr id="21" name="Text Box 29"/>
            <p:cNvSpPr txBox="1">
              <a:spLocks noChangeArrowheads="1"/>
            </p:cNvSpPr>
            <p:nvPr/>
          </p:nvSpPr>
          <p:spPr bwMode="auto">
            <a:xfrm>
              <a:off x="5867400" y="5227638"/>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rgbClr val="0000CC"/>
                  </a:solidFill>
                  <a:latin typeface="Times New Roman" pitchFamily="18" charset="0"/>
                  <a:ea typeface="新細明體" charset="-120"/>
                </a:defRPr>
              </a:lvl1pPr>
              <a:lvl2pPr marL="742950" indent="-285750" eaLnBrk="0" hangingPunct="0">
                <a:defRPr kumimoji="1" sz="2400">
                  <a:solidFill>
                    <a:srgbClr val="0000CC"/>
                  </a:solidFill>
                  <a:latin typeface="Times New Roman" pitchFamily="18" charset="0"/>
                  <a:ea typeface="新細明體" charset="-120"/>
                </a:defRPr>
              </a:lvl2pPr>
              <a:lvl3pPr marL="1143000" indent="-228600" eaLnBrk="0" hangingPunct="0">
                <a:defRPr kumimoji="1" sz="2400">
                  <a:solidFill>
                    <a:srgbClr val="0000CC"/>
                  </a:solidFill>
                  <a:latin typeface="Times New Roman" pitchFamily="18" charset="0"/>
                  <a:ea typeface="新細明體" charset="-120"/>
                </a:defRPr>
              </a:lvl3pPr>
              <a:lvl4pPr marL="1600200" indent="-228600" eaLnBrk="0" hangingPunct="0">
                <a:defRPr kumimoji="1" sz="2400">
                  <a:solidFill>
                    <a:srgbClr val="0000CC"/>
                  </a:solidFill>
                  <a:latin typeface="Times New Roman" pitchFamily="18" charset="0"/>
                  <a:ea typeface="新細明體" charset="-120"/>
                </a:defRPr>
              </a:lvl4pPr>
              <a:lvl5pPr marL="2057400" indent="-228600" eaLnBrk="0" hangingPunct="0">
                <a:defRPr kumimoji="1" sz="2400">
                  <a:solidFill>
                    <a:srgbClr val="0000CC"/>
                  </a:solidFill>
                  <a:latin typeface="Times New Roman" pitchFamily="18" charset="0"/>
                  <a:ea typeface="新細明體" charset="-120"/>
                </a:defRPr>
              </a:lvl5pPr>
              <a:lvl6pPr marL="25146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6pPr>
              <a:lvl7pPr marL="29718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7pPr>
              <a:lvl8pPr marL="34290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8pPr>
              <a:lvl9pPr marL="38862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9pPr>
            </a:lstStyle>
            <a:p>
              <a:pPr eaLnBrk="1" hangingPunct="1">
                <a:spcBef>
                  <a:spcPct val="50000"/>
                </a:spcBef>
              </a:pPr>
              <a:r>
                <a:rPr lang="en-US" altLang="zh-TW"/>
                <a:t>b</a:t>
              </a:r>
            </a:p>
          </p:txBody>
        </p:sp>
        <p:sp>
          <p:nvSpPr>
            <p:cNvPr id="22" name="Text Box 30"/>
            <p:cNvSpPr txBox="1">
              <a:spLocks noChangeArrowheads="1"/>
            </p:cNvSpPr>
            <p:nvPr/>
          </p:nvSpPr>
          <p:spPr bwMode="auto">
            <a:xfrm>
              <a:off x="4716462" y="5238894"/>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rgbClr val="0000CC"/>
                  </a:solidFill>
                  <a:latin typeface="Times New Roman" pitchFamily="18" charset="0"/>
                  <a:ea typeface="新細明體" charset="-120"/>
                </a:defRPr>
              </a:lvl1pPr>
              <a:lvl2pPr marL="742950" indent="-285750" eaLnBrk="0" hangingPunct="0">
                <a:defRPr kumimoji="1" sz="2400">
                  <a:solidFill>
                    <a:srgbClr val="0000CC"/>
                  </a:solidFill>
                  <a:latin typeface="Times New Roman" pitchFamily="18" charset="0"/>
                  <a:ea typeface="新細明體" charset="-120"/>
                </a:defRPr>
              </a:lvl2pPr>
              <a:lvl3pPr marL="1143000" indent="-228600" eaLnBrk="0" hangingPunct="0">
                <a:defRPr kumimoji="1" sz="2400">
                  <a:solidFill>
                    <a:srgbClr val="0000CC"/>
                  </a:solidFill>
                  <a:latin typeface="Times New Roman" pitchFamily="18" charset="0"/>
                  <a:ea typeface="新細明體" charset="-120"/>
                </a:defRPr>
              </a:lvl3pPr>
              <a:lvl4pPr marL="1600200" indent="-228600" eaLnBrk="0" hangingPunct="0">
                <a:defRPr kumimoji="1" sz="2400">
                  <a:solidFill>
                    <a:srgbClr val="0000CC"/>
                  </a:solidFill>
                  <a:latin typeface="Times New Roman" pitchFamily="18" charset="0"/>
                  <a:ea typeface="新細明體" charset="-120"/>
                </a:defRPr>
              </a:lvl4pPr>
              <a:lvl5pPr marL="2057400" indent="-228600" eaLnBrk="0" hangingPunct="0">
                <a:defRPr kumimoji="1" sz="2400">
                  <a:solidFill>
                    <a:srgbClr val="0000CC"/>
                  </a:solidFill>
                  <a:latin typeface="Times New Roman" pitchFamily="18" charset="0"/>
                  <a:ea typeface="新細明體" charset="-120"/>
                </a:defRPr>
              </a:lvl5pPr>
              <a:lvl6pPr marL="25146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6pPr>
              <a:lvl7pPr marL="29718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7pPr>
              <a:lvl8pPr marL="34290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8pPr>
              <a:lvl9pPr marL="38862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9pPr>
            </a:lstStyle>
            <a:p>
              <a:pPr eaLnBrk="1" hangingPunct="1">
                <a:spcBef>
                  <a:spcPct val="50000"/>
                </a:spcBef>
              </a:pPr>
              <a:r>
                <a:rPr lang="en-US" altLang="zh-TW"/>
                <a:t>a</a:t>
              </a:r>
            </a:p>
          </p:txBody>
        </p:sp>
      </p:grpSp>
      <p:sp>
        <p:nvSpPr>
          <p:cNvPr id="30" name="Rectangle 29"/>
          <p:cNvSpPr/>
          <p:nvPr/>
        </p:nvSpPr>
        <p:spPr>
          <a:xfrm>
            <a:off x="2033337" y="2140529"/>
            <a:ext cx="3810000" cy="1477328"/>
          </a:xfrm>
          <a:prstGeom prst="rect">
            <a:avLst/>
          </a:prstGeom>
        </p:spPr>
        <p:txBody>
          <a:bodyPr wrap="square">
            <a:spAutoFit/>
          </a:bodyPr>
          <a:lstStyle/>
          <a:p>
            <a:r>
              <a:rPr lang="en-US" altLang="zh-TW" dirty="0">
                <a:solidFill>
                  <a:schemeClr val="accent2"/>
                </a:solidFill>
                <a:latin typeface="Courier New" pitchFamily="49" charset="0"/>
                <a:cs typeface="Courier New" pitchFamily="49" charset="0"/>
              </a:rPr>
              <a:t>always</a:t>
            </a:r>
            <a:r>
              <a:rPr lang="en-US" altLang="zh-TW" dirty="0">
                <a:latin typeface="Courier New" pitchFamily="49" charset="0"/>
                <a:cs typeface="Courier New" pitchFamily="49" charset="0"/>
              </a:rPr>
              <a:t>@( </a:t>
            </a:r>
            <a:r>
              <a:rPr lang="en-US" altLang="zh-TW" dirty="0" err="1">
                <a:latin typeface="Courier New" pitchFamily="49" charset="0"/>
                <a:cs typeface="Courier New" pitchFamily="49" charset="0"/>
              </a:rPr>
              <a:t>posedge</a:t>
            </a:r>
            <a:r>
              <a:rPr lang="en-US" altLang="zh-TW" dirty="0">
                <a:latin typeface="Courier New" pitchFamily="49" charset="0"/>
                <a:cs typeface="Courier New" pitchFamily="49" charset="0"/>
              </a:rPr>
              <a:t> </a:t>
            </a:r>
            <a:r>
              <a:rPr lang="en-US" altLang="zh-TW" dirty="0" err="1">
                <a:latin typeface="Courier New" pitchFamily="49" charset="0"/>
                <a:cs typeface="Courier New" pitchFamily="49" charset="0"/>
              </a:rPr>
              <a:t>clk</a:t>
            </a:r>
            <a:r>
              <a:rPr lang="en-US" altLang="zh-TW" dirty="0">
                <a:latin typeface="Courier New" pitchFamily="49" charset="0"/>
                <a:cs typeface="Courier New" pitchFamily="49" charset="0"/>
              </a:rPr>
              <a:t> )</a:t>
            </a:r>
          </a:p>
          <a:p>
            <a:r>
              <a:rPr lang="en-US" altLang="zh-TW" dirty="0">
                <a:solidFill>
                  <a:schemeClr val="accent2"/>
                </a:solidFill>
                <a:latin typeface="Courier New" pitchFamily="49" charset="0"/>
                <a:cs typeface="Courier New" pitchFamily="49" charset="0"/>
              </a:rPr>
              <a:t>begin</a:t>
            </a:r>
          </a:p>
          <a:p>
            <a:r>
              <a:rPr lang="en-US" altLang="zh-TW" dirty="0">
                <a:latin typeface="Courier New" pitchFamily="49" charset="0"/>
                <a:cs typeface="Courier New" pitchFamily="49" charset="0"/>
              </a:rPr>
              <a:t>  b = a;</a:t>
            </a:r>
          </a:p>
          <a:p>
            <a:r>
              <a:rPr lang="en-US" altLang="zh-TW" dirty="0">
                <a:latin typeface="Courier New" pitchFamily="49" charset="0"/>
                <a:cs typeface="Courier New" pitchFamily="49" charset="0"/>
              </a:rPr>
              <a:t>  c = b;</a:t>
            </a:r>
          </a:p>
          <a:p>
            <a:r>
              <a:rPr lang="en-US" altLang="zh-TW" dirty="0">
                <a:solidFill>
                  <a:schemeClr val="accent2"/>
                </a:solidFill>
                <a:latin typeface="Courier New" pitchFamily="49" charset="0"/>
                <a:cs typeface="Courier New" pitchFamily="49" charset="0"/>
              </a:rPr>
              <a:t>end</a:t>
            </a:r>
          </a:p>
        </p:txBody>
      </p:sp>
      <p:sp>
        <p:nvSpPr>
          <p:cNvPr id="31" name="Rectangle 30"/>
          <p:cNvSpPr/>
          <p:nvPr/>
        </p:nvSpPr>
        <p:spPr>
          <a:xfrm>
            <a:off x="2033337" y="4268295"/>
            <a:ext cx="3505200" cy="1477328"/>
          </a:xfrm>
          <a:prstGeom prst="rect">
            <a:avLst/>
          </a:prstGeom>
        </p:spPr>
        <p:txBody>
          <a:bodyPr wrap="square">
            <a:spAutoFit/>
          </a:bodyPr>
          <a:lstStyle/>
          <a:p>
            <a:r>
              <a:rPr lang="en-US" altLang="zh-TW" dirty="0">
                <a:solidFill>
                  <a:schemeClr val="accent2"/>
                </a:solidFill>
                <a:latin typeface="Courier New" pitchFamily="49" charset="0"/>
                <a:cs typeface="Courier New" pitchFamily="49" charset="0"/>
              </a:rPr>
              <a:t>always</a:t>
            </a:r>
            <a:r>
              <a:rPr lang="en-US" altLang="zh-TW" dirty="0">
                <a:latin typeface="Courier New" pitchFamily="49" charset="0"/>
                <a:cs typeface="Courier New" pitchFamily="49" charset="0"/>
              </a:rPr>
              <a:t>@( </a:t>
            </a:r>
            <a:r>
              <a:rPr lang="en-US" altLang="zh-TW" dirty="0" err="1">
                <a:latin typeface="Courier New" pitchFamily="49" charset="0"/>
                <a:cs typeface="Courier New" pitchFamily="49" charset="0"/>
              </a:rPr>
              <a:t>posedge</a:t>
            </a:r>
            <a:r>
              <a:rPr lang="en-US" altLang="zh-TW" dirty="0">
                <a:latin typeface="Courier New" pitchFamily="49" charset="0"/>
                <a:cs typeface="Courier New" pitchFamily="49" charset="0"/>
              </a:rPr>
              <a:t> </a:t>
            </a:r>
            <a:r>
              <a:rPr lang="en-US" altLang="zh-TW" dirty="0" err="1">
                <a:latin typeface="Courier New" pitchFamily="49" charset="0"/>
                <a:cs typeface="Courier New" pitchFamily="49" charset="0"/>
              </a:rPr>
              <a:t>clk</a:t>
            </a:r>
            <a:r>
              <a:rPr lang="en-US" altLang="zh-TW" dirty="0">
                <a:latin typeface="Courier New" pitchFamily="49" charset="0"/>
                <a:cs typeface="Courier New" pitchFamily="49" charset="0"/>
              </a:rPr>
              <a:t> )</a:t>
            </a:r>
          </a:p>
          <a:p>
            <a:r>
              <a:rPr lang="en-US" altLang="zh-TW" dirty="0">
                <a:solidFill>
                  <a:schemeClr val="accent2"/>
                </a:solidFill>
                <a:latin typeface="Courier New" pitchFamily="49" charset="0"/>
                <a:cs typeface="Courier New" pitchFamily="49" charset="0"/>
              </a:rPr>
              <a:t>begin</a:t>
            </a:r>
          </a:p>
          <a:p>
            <a:r>
              <a:rPr lang="en-US" altLang="zh-TW" dirty="0">
                <a:latin typeface="Courier New" pitchFamily="49" charset="0"/>
                <a:cs typeface="Courier New" pitchFamily="49" charset="0"/>
              </a:rPr>
              <a:t>  b &lt;= a;</a:t>
            </a:r>
          </a:p>
          <a:p>
            <a:r>
              <a:rPr lang="en-US" altLang="zh-TW" dirty="0">
                <a:latin typeface="Courier New" pitchFamily="49" charset="0"/>
                <a:cs typeface="Courier New" pitchFamily="49" charset="0"/>
              </a:rPr>
              <a:t>  c &lt;= b;</a:t>
            </a:r>
          </a:p>
          <a:p>
            <a:r>
              <a:rPr lang="en-US" altLang="zh-TW" dirty="0">
                <a:solidFill>
                  <a:schemeClr val="accent2"/>
                </a:solidFill>
                <a:latin typeface="Courier New" pitchFamily="49" charset="0"/>
                <a:cs typeface="Courier New" pitchFamily="49" charset="0"/>
              </a:rPr>
              <a:t>end</a:t>
            </a:r>
          </a:p>
        </p:txBody>
      </p:sp>
      <p:sp>
        <p:nvSpPr>
          <p:cNvPr id="32" name="Rectangle 31"/>
          <p:cNvSpPr/>
          <p:nvPr/>
        </p:nvSpPr>
        <p:spPr>
          <a:xfrm>
            <a:off x="2033338" y="1828800"/>
            <a:ext cx="3725779" cy="369332"/>
          </a:xfrm>
          <a:prstGeom prst="rect">
            <a:avLst/>
          </a:prstGeom>
        </p:spPr>
        <p:txBody>
          <a:bodyPr wrap="square">
            <a:spAutoFit/>
          </a:bodyPr>
          <a:lstStyle/>
          <a:p>
            <a:pPr algn="ctr"/>
            <a:r>
              <a:rPr lang="en-US" altLang="zh-TW" dirty="0">
                <a:solidFill>
                  <a:srgbClr val="0000FF"/>
                </a:solidFill>
                <a:latin typeface="Arial Unicode MS" pitchFamily="34" charset="-120"/>
                <a:ea typeface="Arial Unicode MS" pitchFamily="34" charset="-120"/>
                <a:cs typeface="Arial Unicode MS" pitchFamily="34" charset="-120"/>
              </a:rPr>
              <a:t>Blocking </a:t>
            </a:r>
            <a:endParaRPr lang="zh-TW" altLang="en-US" dirty="0">
              <a:solidFill>
                <a:srgbClr val="0000FF"/>
              </a:solidFill>
              <a:latin typeface="Arial Unicode MS" pitchFamily="34" charset="-120"/>
              <a:ea typeface="Arial Unicode MS" pitchFamily="34" charset="-120"/>
              <a:cs typeface="Arial Unicode MS" pitchFamily="34" charset="-120"/>
            </a:endParaRPr>
          </a:p>
        </p:txBody>
      </p:sp>
      <p:sp>
        <p:nvSpPr>
          <p:cNvPr id="33" name="Rectangle 32"/>
          <p:cNvSpPr/>
          <p:nvPr/>
        </p:nvSpPr>
        <p:spPr>
          <a:xfrm>
            <a:off x="2033338" y="3956566"/>
            <a:ext cx="3725779" cy="369332"/>
          </a:xfrm>
          <a:prstGeom prst="rect">
            <a:avLst/>
          </a:prstGeom>
        </p:spPr>
        <p:txBody>
          <a:bodyPr wrap="square">
            <a:spAutoFit/>
          </a:bodyPr>
          <a:lstStyle/>
          <a:p>
            <a:pPr algn="ctr"/>
            <a:r>
              <a:rPr lang="en-US" altLang="zh-TW" dirty="0">
                <a:solidFill>
                  <a:srgbClr val="0000FF"/>
                </a:solidFill>
                <a:latin typeface="Arial Unicode MS" pitchFamily="34" charset="-120"/>
                <a:ea typeface="Arial Unicode MS" pitchFamily="34" charset="-120"/>
                <a:cs typeface="Arial Unicode MS" pitchFamily="34" charset="-120"/>
              </a:rPr>
              <a:t>Non-blocking </a:t>
            </a:r>
            <a:endParaRPr lang="zh-TW" altLang="en-US" dirty="0">
              <a:solidFill>
                <a:srgbClr val="0000FF"/>
              </a:solidFill>
              <a:latin typeface="Arial Unicode MS" pitchFamily="34" charset="-120"/>
              <a:ea typeface="Arial Unicode MS" pitchFamily="34" charset="-120"/>
              <a:cs typeface="Arial Unicode MS" pitchFamily="34" charset="-12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sp>
        <p:nvSpPr>
          <p:cNvPr id="36" name="Text Box 30"/>
          <p:cNvSpPr txBox="1">
            <a:spLocks noChangeArrowheads="1"/>
          </p:cNvSpPr>
          <p:nvPr/>
        </p:nvSpPr>
        <p:spPr bwMode="auto">
          <a:xfrm>
            <a:off x="8888288" y="4778359"/>
            <a:ext cx="288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kumimoji="1" sz="2400">
                <a:solidFill>
                  <a:srgbClr val="0000CC"/>
                </a:solidFill>
                <a:latin typeface="Times New Roman" pitchFamily="18" charset="0"/>
                <a:ea typeface="新細明體" charset="-120"/>
              </a:defRPr>
            </a:lvl1pPr>
            <a:lvl2pPr marL="742950" indent="-285750" eaLnBrk="0" hangingPunct="0">
              <a:defRPr kumimoji="1" sz="2400">
                <a:solidFill>
                  <a:srgbClr val="0000CC"/>
                </a:solidFill>
                <a:latin typeface="Times New Roman" pitchFamily="18" charset="0"/>
                <a:ea typeface="新細明體" charset="-120"/>
              </a:defRPr>
            </a:lvl2pPr>
            <a:lvl3pPr marL="1143000" indent="-228600" eaLnBrk="0" hangingPunct="0">
              <a:defRPr kumimoji="1" sz="2400">
                <a:solidFill>
                  <a:srgbClr val="0000CC"/>
                </a:solidFill>
                <a:latin typeface="Times New Roman" pitchFamily="18" charset="0"/>
                <a:ea typeface="新細明體" charset="-120"/>
              </a:defRPr>
            </a:lvl3pPr>
            <a:lvl4pPr marL="1600200" indent="-228600" eaLnBrk="0" hangingPunct="0">
              <a:defRPr kumimoji="1" sz="2400">
                <a:solidFill>
                  <a:srgbClr val="0000CC"/>
                </a:solidFill>
                <a:latin typeface="Times New Roman" pitchFamily="18" charset="0"/>
                <a:ea typeface="新細明體" charset="-120"/>
              </a:defRPr>
            </a:lvl4pPr>
            <a:lvl5pPr marL="2057400" indent="-228600" eaLnBrk="0" hangingPunct="0">
              <a:defRPr kumimoji="1" sz="2400">
                <a:solidFill>
                  <a:srgbClr val="0000CC"/>
                </a:solidFill>
                <a:latin typeface="Times New Roman" pitchFamily="18" charset="0"/>
                <a:ea typeface="新細明體" charset="-120"/>
              </a:defRPr>
            </a:lvl5pPr>
            <a:lvl6pPr marL="25146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6pPr>
            <a:lvl7pPr marL="29718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7pPr>
            <a:lvl8pPr marL="34290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8pPr>
            <a:lvl9pPr marL="3886200" indent="-228600" algn="ctr" eaLnBrk="0" fontAlgn="base" hangingPunct="0">
              <a:spcBef>
                <a:spcPct val="0"/>
              </a:spcBef>
              <a:spcAft>
                <a:spcPct val="0"/>
              </a:spcAft>
              <a:defRPr kumimoji="1" sz="2400">
                <a:solidFill>
                  <a:srgbClr val="0000CC"/>
                </a:solidFill>
                <a:latin typeface="Times New Roman" pitchFamily="18" charset="0"/>
                <a:ea typeface="新細明體" charset="-120"/>
              </a:defRPr>
            </a:lvl9pPr>
          </a:lstStyle>
          <a:p>
            <a:pPr eaLnBrk="1" hangingPunct="1">
              <a:spcBef>
                <a:spcPct val="50000"/>
              </a:spcBef>
            </a:pPr>
            <a:r>
              <a:rPr lang="en-US" altLang="zh-TW" dirty="0"/>
              <a:t>c</a:t>
            </a:r>
          </a:p>
        </p:txBody>
      </p:sp>
    </p:spTree>
    <p:extLst>
      <p:ext uri="{BB962C8B-B14F-4D97-AF65-F5344CB8AC3E}">
        <p14:creationId xmlns:p14="http://schemas.microsoft.com/office/powerpoint/2010/main" val="38280377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Value Swap</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矩形 3"/>
          <p:cNvSpPr/>
          <p:nvPr/>
        </p:nvSpPr>
        <p:spPr>
          <a:xfrm>
            <a:off x="609600" y="1844824"/>
            <a:ext cx="4982344" cy="2862322"/>
          </a:xfrm>
          <a:prstGeom prst="rect">
            <a:avLst/>
          </a:prstGeom>
        </p:spPr>
        <p:txBody>
          <a:bodyPr wrap="square">
            <a:spAutoFit/>
          </a:bodyPr>
          <a:lstStyle/>
          <a:p>
            <a:r>
              <a:rPr lang="en-US" altLang="zh-TW" dirty="0"/>
              <a:t>initial begin</a:t>
            </a:r>
          </a:p>
          <a:p>
            <a:r>
              <a:rPr lang="en-US" altLang="zh-TW" dirty="0"/>
              <a:t>	x = 5;</a:t>
            </a:r>
          </a:p>
          <a:p>
            <a:r>
              <a:rPr lang="en-US" altLang="zh-TW" dirty="0"/>
              <a:t>	y = 3;</a:t>
            </a:r>
          </a:p>
          <a:p>
            <a:r>
              <a:rPr lang="en-US" altLang="zh-TW" dirty="0"/>
              <a:t>end</a:t>
            </a:r>
          </a:p>
          <a:p>
            <a:r>
              <a:rPr lang="en-US" altLang="zh-TW" dirty="0"/>
              <a:t>							</a:t>
            </a:r>
          </a:p>
          <a:p>
            <a:r>
              <a:rPr lang="en-US" altLang="zh-TW" dirty="0"/>
              <a:t>always @(</a:t>
            </a:r>
            <a:r>
              <a:rPr lang="en-US" altLang="zh-TW" dirty="0" err="1"/>
              <a:t>negedge</a:t>
            </a:r>
            <a:r>
              <a:rPr lang="en-US" altLang="zh-TW" dirty="0"/>
              <a:t> clock) begin</a:t>
            </a:r>
          </a:p>
          <a:p>
            <a:r>
              <a:rPr lang="en-US" altLang="zh-TW" dirty="0"/>
              <a:t>	x = y;</a:t>
            </a:r>
          </a:p>
          <a:p>
            <a:r>
              <a:rPr lang="en-US" altLang="zh-TW" dirty="0"/>
              <a:t>	y = x;</a:t>
            </a:r>
          </a:p>
          <a:p>
            <a:r>
              <a:rPr lang="en-US" altLang="zh-TW" dirty="0"/>
              <a:t>end</a:t>
            </a:r>
            <a:endParaRPr lang="zh-TW" altLang="en-US" dirty="0"/>
          </a:p>
        </p:txBody>
      </p:sp>
      <p:sp>
        <p:nvSpPr>
          <p:cNvPr id="5" name="矩形 4"/>
          <p:cNvSpPr/>
          <p:nvPr/>
        </p:nvSpPr>
        <p:spPr>
          <a:xfrm>
            <a:off x="7752184" y="3295586"/>
            <a:ext cx="3312368" cy="1200329"/>
          </a:xfrm>
          <a:prstGeom prst="rect">
            <a:avLst/>
          </a:prstGeom>
        </p:spPr>
        <p:txBody>
          <a:bodyPr wrap="square">
            <a:spAutoFit/>
          </a:bodyPr>
          <a:lstStyle/>
          <a:p>
            <a:r>
              <a:rPr lang="en-US" altLang="zh-TW" dirty="0"/>
              <a:t>always @(</a:t>
            </a:r>
            <a:r>
              <a:rPr lang="en-US" altLang="zh-TW" dirty="0" err="1"/>
              <a:t>negedge</a:t>
            </a:r>
            <a:r>
              <a:rPr lang="en-US" altLang="zh-TW" dirty="0"/>
              <a:t> clock) begin</a:t>
            </a:r>
          </a:p>
          <a:p>
            <a:r>
              <a:rPr lang="en-US" altLang="zh-TW" dirty="0"/>
              <a:t>	x &lt;= y;</a:t>
            </a:r>
          </a:p>
          <a:p>
            <a:r>
              <a:rPr lang="en-US" altLang="zh-TW" dirty="0"/>
              <a:t>	y &lt;= x;</a:t>
            </a:r>
          </a:p>
          <a:p>
            <a:r>
              <a:rPr lang="en-US" altLang="zh-TW" dirty="0"/>
              <a:t>end</a:t>
            </a:r>
            <a:endParaRPr lang="zh-TW" altLang="en-US" dirty="0"/>
          </a:p>
        </p:txBody>
      </p:sp>
      <p:sp>
        <p:nvSpPr>
          <p:cNvPr id="6" name="矩形 5"/>
          <p:cNvSpPr/>
          <p:nvPr/>
        </p:nvSpPr>
        <p:spPr>
          <a:xfrm>
            <a:off x="609600" y="4764136"/>
            <a:ext cx="6096000" cy="1754326"/>
          </a:xfrm>
          <a:prstGeom prst="rect">
            <a:avLst/>
          </a:prstGeom>
        </p:spPr>
        <p:txBody>
          <a:bodyPr>
            <a:spAutoFit/>
          </a:bodyPr>
          <a:lstStyle/>
          <a:p>
            <a:r>
              <a:rPr lang="en-US" altLang="zh-TW" dirty="0"/>
              <a:t>This will give both x and y the same value.</a:t>
            </a:r>
          </a:p>
          <a:p>
            <a:r>
              <a:rPr lang="en-US" altLang="zh-TW" dirty="0"/>
              <a:t>Race condition: If the circuit was to be built a race condition has been entered which is unstable. The </a:t>
            </a:r>
            <a:r>
              <a:rPr lang="en-US" altLang="zh-TW" dirty="0" err="1"/>
              <a:t>compliler</a:t>
            </a:r>
            <a:r>
              <a:rPr lang="en-US" altLang="zh-TW" dirty="0"/>
              <a:t> will give a stable output, however this is not the output expected.</a:t>
            </a:r>
          </a:p>
          <a:p>
            <a:r>
              <a:rPr lang="en-US" altLang="zh-TW" dirty="0"/>
              <a:t>The simulator assigns x the value of 3 and then y is then assigned x. As x is now 3, y will not change its value.</a:t>
            </a:r>
            <a:endParaRPr lang="zh-TW" altLang="en-US" dirty="0"/>
          </a:p>
        </p:txBody>
      </p:sp>
      <p:sp>
        <p:nvSpPr>
          <p:cNvPr id="7" name="矩形 6"/>
          <p:cNvSpPr/>
          <p:nvPr/>
        </p:nvSpPr>
        <p:spPr>
          <a:xfrm>
            <a:off x="7464152" y="5042456"/>
            <a:ext cx="4244957" cy="923330"/>
          </a:xfrm>
          <a:prstGeom prst="rect">
            <a:avLst/>
          </a:prstGeom>
        </p:spPr>
        <p:txBody>
          <a:bodyPr wrap="square">
            <a:spAutoFit/>
          </a:bodyPr>
          <a:lstStyle/>
          <a:p>
            <a:r>
              <a:rPr lang="en-US" altLang="zh-TW" dirty="0"/>
              <a:t>both the values of x and y are stored first. Then x is assigned the old value of y (3) and y is then assigned the old value of x (5)</a:t>
            </a:r>
            <a:endParaRPr lang="zh-TW" altLang="en-US" dirty="0"/>
          </a:p>
        </p:txBody>
      </p:sp>
    </p:spTree>
    <p:extLst>
      <p:ext uri="{BB962C8B-B14F-4D97-AF65-F5344CB8AC3E}">
        <p14:creationId xmlns:p14="http://schemas.microsoft.com/office/powerpoint/2010/main" val="29074923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(Don’t) Mix Blocking and </a:t>
            </a:r>
            <a:r>
              <a:rPr lang="en-US" altLang="zh-TW" dirty="0" err="1"/>
              <a:t>NonBlocking</a:t>
            </a:r>
            <a:endParaRPr lang="zh-TW" altLang="en-US" dirty="0"/>
          </a:p>
        </p:txBody>
      </p:sp>
      <p:sp>
        <p:nvSpPr>
          <p:cNvPr id="4" name="矩形 3"/>
          <p:cNvSpPr/>
          <p:nvPr/>
        </p:nvSpPr>
        <p:spPr>
          <a:xfrm>
            <a:off x="479376" y="1052736"/>
            <a:ext cx="6096000" cy="5355312"/>
          </a:xfrm>
          <a:prstGeom prst="rect">
            <a:avLst/>
          </a:prstGeom>
        </p:spPr>
        <p:txBody>
          <a:bodyPr>
            <a:spAutoFit/>
          </a:bodyPr>
          <a:lstStyle/>
          <a:p>
            <a:r>
              <a:rPr lang="en-US" altLang="zh-TW" dirty="0"/>
              <a:t>always @ (</a:t>
            </a:r>
            <a:r>
              <a:rPr lang="en-US" altLang="zh-TW" dirty="0" err="1"/>
              <a:t>posedge</a:t>
            </a:r>
            <a:r>
              <a:rPr lang="en-US" altLang="zh-TW" dirty="0"/>
              <a:t> </a:t>
            </a:r>
            <a:r>
              <a:rPr lang="en-US" altLang="zh-TW" dirty="0" err="1"/>
              <a:t>clk</a:t>
            </a:r>
            <a:r>
              <a:rPr lang="en-US" altLang="zh-TW" dirty="0"/>
              <a:t>) begin</a:t>
            </a:r>
          </a:p>
          <a:p>
            <a:r>
              <a:rPr lang="en-US" altLang="zh-TW" dirty="0"/>
              <a:t>    if(</a:t>
            </a:r>
            <a:r>
              <a:rPr lang="en-US" altLang="zh-TW" dirty="0" err="1"/>
              <a:t>shiftIndex</a:t>
            </a:r>
            <a:r>
              <a:rPr lang="en-US" altLang="zh-TW" dirty="0"/>
              <a:t> == 0) begin</a:t>
            </a:r>
          </a:p>
          <a:p>
            <a:r>
              <a:rPr lang="en-US" altLang="zh-TW" dirty="0"/>
              <a:t>        if(</a:t>
            </a:r>
            <a:r>
              <a:rPr lang="en-US" altLang="zh-TW" dirty="0" err="1"/>
              <a:t>dataValid</a:t>
            </a:r>
            <a:r>
              <a:rPr lang="en-US" altLang="zh-TW" dirty="0"/>
              <a:t> == 1) transmitting = 1; //</a:t>
            </a:r>
            <a:r>
              <a:rPr lang="en-US" altLang="zh-TW" dirty="0">
                <a:solidFill>
                  <a:srgbClr val="FF0000"/>
                </a:solidFill>
              </a:rPr>
              <a:t>Blocking</a:t>
            </a:r>
            <a:r>
              <a:rPr lang="en-US" altLang="zh-TW" dirty="0"/>
              <a:t> assign</a:t>
            </a:r>
          </a:p>
          <a:p>
            <a:r>
              <a:rPr lang="en-US" altLang="zh-TW" dirty="0"/>
              <a:t>        else transmitting = 0; //</a:t>
            </a:r>
            <a:r>
              <a:rPr lang="en-US" altLang="zh-TW" dirty="0">
                <a:solidFill>
                  <a:srgbClr val="FF0000"/>
                </a:solidFill>
              </a:rPr>
              <a:t>Blocking</a:t>
            </a:r>
            <a:r>
              <a:rPr lang="en-US" altLang="zh-TW" dirty="0"/>
              <a:t> assign</a:t>
            </a:r>
          </a:p>
          <a:p>
            <a:r>
              <a:rPr lang="en-US" altLang="zh-TW" dirty="0"/>
              <a:t>    end</a:t>
            </a:r>
          </a:p>
          <a:p>
            <a:endParaRPr lang="en-US" altLang="zh-TW" dirty="0"/>
          </a:p>
          <a:p>
            <a:r>
              <a:rPr lang="en-US" altLang="zh-TW" dirty="0"/>
              <a:t>   if(transmitting == 1) begin</a:t>
            </a:r>
          </a:p>
          <a:p>
            <a:r>
              <a:rPr lang="en-US" altLang="zh-TW" dirty="0"/>
              <a:t>       </a:t>
            </a:r>
            <a:r>
              <a:rPr lang="en-US" altLang="zh-TW" dirty="0" err="1"/>
              <a:t>shiftIndex</a:t>
            </a:r>
            <a:r>
              <a:rPr lang="en-US" altLang="zh-TW" dirty="0"/>
              <a:t> &lt;= </a:t>
            </a:r>
            <a:r>
              <a:rPr lang="en-US" altLang="zh-TW" dirty="0" err="1"/>
              <a:t>shiftIndex</a:t>
            </a:r>
            <a:r>
              <a:rPr lang="en-US" altLang="zh-TW" dirty="0"/>
              <a:t> + 1;</a:t>
            </a:r>
          </a:p>
          <a:p>
            <a:r>
              <a:rPr lang="en-US" altLang="zh-TW" dirty="0"/>
              <a:t>       </a:t>
            </a:r>
            <a:r>
              <a:rPr lang="en-US" altLang="zh-TW" dirty="0" err="1"/>
              <a:t>dataOut</a:t>
            </a:r>
            <a:r>
              <a:rPr lang="en-US" altLang="zh-TW" dirty="0"/>
              <a:t> &lt;= data5b[</a:t>
            </a:r>
            <a:r>
              <a:rPr lang="en-US" altLang="zh-TW" dirty="0" err="1"/>
              <a:t>shiftIndex</a:t>
            </a:r>
            <a:r>
              <a:rPr lang="en-US" altLang="zh-TW" dirty="0"/>
              <a:t>];</a:t>
            </a:r>
          </a:p>
          <a:p>
            <a:endParaRPr lang="en-US" altLang="zh-TW" dirty="0"/>
          </a:p>
          <a:p>
            <a:r>
              <a:rPr lang="en-US" altLang="zh-TW" dirty="0"/>
              <a:t>       if(</a:t>
            </a:r>
            <a:r>
              <a:rPr lang="en-US" altLang="zh-TW" dirty="0" err="1"/>
              <a:t>shiftIndex</a:t>
            </a:r>
            <a:r>
              <a:rPr lang="en-US" altLang="zh-TW" dirty="0"/>
              <a:t> == 4) begin</a:t>
            </a:r>
          </a:p>
          <a:p>
            <a:r>
              <a:rPr lang="en-US" altLang="zh-TW" dirty="0"/>
              <a:t>           complete &lt;= 1;</a:t>
            </a:r>
          </a:p>
          <a:p>
            <a:r>
              <a:rPr lang="en-US" altLang="zh-TW" dirty="0"/>
              <a:t>           </a:t>
            </a:r>
            <a:r>
              <a:rPr lang="en-US" altLang="zh-TW" dirty="0" err="1"/>
              <a:t>shiftIndex</a:t>
            </a:r>
            <a:r>
              <a:rPr lang="en-US" altLang="zh-TW" dirty="0"/>
              <a:t> &lt;= 0;</a:t>
            </a:r>
          </a:p>
          <a:p>
            <a:r>
              <a:rPr lang="en-US" altLang="zh-TW" dirty="0"/>
              <a:t>       end</a:t>
            </a:r>
          </a:p>
          <a:p>
            <a:r>
              <a:rPr lang="en-US" altLang="zh-TW" dirty="0"/>
              <a:t>       else begin</a:t>
            </a:r>
          </a:p>
          <a:p>
            <a:r>
              <a:rPr lang="en-US" altLang="zh-TW" dirty="0"/>
              <a:t>           complete &lt;= 0;</a:t>
            </a:r>
          </a:p>
          <a:p>
            <a:r>
              <a:rPr lang="en-US" altLang="zh-TW" dirty="0"/>
              <a:t>       end</a:t>
            </a:r>
          </a:p>
          <a:p>
            <a:r>
              <a:rPr lang="en-US" altLang="zh-TW" dirty="0"/>
              <a:t>   end</a:t>
            </a:r>
          </a:p>
          <a:p>
            <a:r>
              <a:rPr lang="en-US" altLang="zh-TW" dirty="0"/>
              <a:t>end</a:t>
            </a:r>
            <a:endParaRPr lang="zh-TW" altLang="en-US" dirty="0"/>
          </a:p>
        </p:txBody>
      </p:sp>
      <p:sp>
        <p:nvSpPr>
          <p:cNvPr id="6" name="矩形 5"/>
          <p:cNvSpPr/>
          <p:nvPr/>
        </p:nvSpPr>
        <p:spPr>
          <a:xfrm>
            <a:off x="6384032" y="1088344"/>
            <a:ext cx="6096000" cy="5909310"/>
          </a:xfrm>
          <a:prstGeom prst="rect">
            <a:avLst/>
          </a:prstGeom>
        </p:spPr>
        <p:txBody>
          <a:bodyPr>
            <a:spAutoFit/>
          </a:bodyPr>
          <a:lstStyle/>
          <a:p>
            <a:r>
              <a:rPr lang="en-US" altLang="zh-TW" dirty="0"/>
              <a:t>always @* begin</a:t>
            </a:r>
          </a:p>
          <a:p>
            <a:r>
              <a:rPr lang="en-US" altLang="zh-TW" dirty="0"/>
              <a:t>  if(</a:t>
            </a:r>
            <a:r>
              <a:rPr lang="en-US" altLang="zh-TW" dirty="0" err="1"/>
              <a:t>shiftIndex</a:t>
            </a:r>
            <a:r>
              <a:rPr lang="en-US" altLang="zh-TW" dirty="0"/>
              <a:t> == 0) begin</a:t>
            </a:r>
          </a:p>
          <a:p>
            <a:r>
              <a:rPr lang="en-US" altLang="zh-TW" dirty="0"/>
              <a:t>    if(</a:t>
            </a:r>
            <a:r>
              <a:rPr lang="en-US" altLang="zh-TW" dirty="0" err="1"/>
              <a:t>dataValid</a:t>
            </a:r>
            <a:r>
              <a:rPr lang="en-US" altLang="zh-TW" dirty="0"/>
              <a:t> == 1) transmitting = 1; //</a:t>
            </a:r>
            <a:r>
              <a:rPr lang="en-US" altLang="zh-TW" dirty="0">
                <a:solidFill>
                  <a:srgbClr val="FF0000"/>
                </a:solidFill>
              </a:rPr>
              <a:t>Blocking </a:t>
            </a:r>
            <a:r>
              <a:rPr lang="en-US" altLang="zh-TW" dirty="0"/>
              <a:t>assign</a:t>
            </a:r>
          </a:p>
          <a:p>
            <a:r>
              <a:rPr lang="en-US" altLang="zh-TW" dirty="0"/>
              <a:t>    else transmitting = 0; //</a:t>
            </a:r>
            <a:r>
              <a:rPr lang="en-US" altLang="zh-TW" dirty="0">
                <a:solidFill>
                  <a:srgbClr val="FF0000"/>
                </a:solidFill>
              </a:rPr>
              <a:t>Blocking</a:t>
            </a:r>
            <a:r>
              <a:rPr lang="en-US" altLang="zh-TW" dirty="0"/>
              <a:t> assign</a:t>
            </a:r>
          </a:p>
          <a:p>
            <a:r>
              <a:rPr lang="en-US" altLang="zh-TW" dirty="0"/>
              <a:t>  end</a:t>
            </a:r>
          </a:p>
          <a:p>
            <a:r>
              <a:rPr lang="en-US" altLang="zh-TW" dirty="0"/>
              <a:t>end</a:t>
            </a:r>
          </a:p>
          <a:p>
            <a:endParaRPr lang="en-US" altLang="zh-TW" dirty="0"/>
          </a:p>
          <a:p>
            <a:r>
              <a:rPr lang="en-US" altLang="zh-TW" dirty="0"/>
              <a:t>always @ (</a:t>
            </a:r>
            <a:r>
              <a:rPr lang="en-US" altLang="zh-TW" dirty="0" err="1"/>
              <a:t>posedge</a:t>
            </a:r>
            <a:r>
              <a:rPr lang="en-US" altLang="zh-TW" dirty="0"/>
              <a:t> </a:t>
            </a:r>
            <a:r>
              <a:rPr lang="en-US" altLang="zh-TW" dirty="0" err="1"/>
              <a:t>clk</a:t>
            </a:r>
            <a:r>
              <a:rPr lang="en-US" altLang="zh-TW" dirty="0"/>
              <a:t>) begin</a:t>
            </a:r>
          </a:p>
          <a:p>
            <a:r>
              <a:rPr lang="en-US" altLang="zh-TW" dirty="0"/>
              <a:t>  if(transmitting == 1) begin</a:t>
            </a:r>
          </a:p>
          <a:p>
            <a:r>
              <a:rPr lang="en-US" altLang="zh-TW" dirty="0"/>
              <a:t>    </a:t>
            </a:r>
            <a:r>
              <a:rPr lang="en-US" altLang="zh-TW" dirty="0" err="1"/>
              <a:t>shiftIndex</a:t>
            </a:r>
            <a:r>
              <a:rPr lang="en-US" altLang="zh-TW" dirty="0"/>
              <a:t> &lt;= </a:t>
            </a:r>
            <a:r>
              <a:rPr lang="en-US" altLang="zh-TW" dirty="0" err="1"/>
              <a:t>shiftIndex</a:t>
            </a:r>
            <a:r>
              <a:rPr lang="en-US" altLang="zh-TW" dirty="0"/>
              <a:t> + 1;</a:t>
            </a:r>
          </a:p>
          <a:p>
            <a:r>
              <a:rPr lang="en-US" altLang="zh-TW" dirty="0"/>
              <a:t>    </a:t>
            </a:r>
            <a:r>
              <a:rPr lang="en-US" altLang="zh-TW" dirty="0" err="1"/>
              <a:t>dataOut</a:t>
            </a:r>
            <a:r>
              <a:rPr lang="en-US" altLang="zh-TW" dirty="0"/>
              <a:t>    &lt;= data5b[</a:t>
            </a:r>
            <a:r>
              <a:rPr lang="en-US" altLang="zh-TW" dirty="0" err="1"/>
              <a:t>shiftIndex</a:t>
            </a:r>
            <a:r>
              <a:rPr lang="en-US" altLang="zh-TW" dirty="0"/>
              <a:t>];</a:t>
            </a:r>
          </a:p>
          <a:p>
            <a:endParaRPr lang="en-US" altLang="zh-TW" dirty="0"/>
          </a:p>
          <a:p>
            <a:r>
              <a:rPr lang="en-US" altLang="zh-TW" dirty="0"/>
              <a:t>   if(</a:t>
            </a:r>
            <a:r>
              <a:rPr lang="en-US" altLang="zh-TW" dirty="0" err="1"/>
              <a:t>shiftIndex</a:t>
            </a:r>
            <a:r>
              <a:rPr lang="en-US" altLang="zh-TW" dirty="0"/>
              <a:t> == 4) begin</a:t>
            </a:r>
          </a:p>
          <a:p>
            <a:r>
              <a:rPr lang="en-US" altLang="zh-TW" dirty="0"/>
              <a:t>       complete   &lt;= 1;</a:t>
            </a:r>
          </a:p>
          <a:p>
            <a:r>
              <a:rPr lang="en-US" altLang="zh-TW" dirty="0"/>
              <a:t>       </a:t>
            </a:r>
            <a:r>
              <a:rPr lang="en-US" altLang="zh-TW" dirty="0" err="1"/>
              <a:t>shiftIndex</a:t>
            </a:r>
            <a:r>
              <a:rPr lang="en-US" altLang="zh-TW" dirty="0"/>
              <a:t> &lt;= 0;</a:t>
            </a:r>
          </a:p>
          <a:p>
            <a:r>
              <a:rPr lang="en-US" altLang="zh-TW" dirty="0"/>
              <a:t>   end</a:t>
            </a:r>
          </a:p>
          <a:p>
            <a:r>
              <a:rPr lang="en-US" altLang="zh-TW" dirty="0"/>
              <a:t>   else begin</a:t>
            </a:r>
          </a:p>
          <a:p>
            <a:r>
              <a:rPr lang="en-US" altLang="zh-TW" dirty="0"/>
              <a:t>       complete   &lt;= 0;</a:t>
            </a:r>
          </a:p>
          <a:p>
            <a:r>
              <a:rPr lang="en-US" altLang="zh-TW" dirty="0"/>
              <a:t>   end</a:t>
            </a:r>
          </a:p>
          <a:p>
            <a:r>
              <a:rPr lang="en-US" altLang="zh-TW" dirty="0"/>
              <a:t>  end</a:t>
            </a:r>
          </a:p>
          <a:p>
            <a:r>
              <a:rPr lang="en-US" altLang="zh-TW" dirty="0"/>
              <a:t>end</a:t>
            </a:r>
            <a:endParaRPr lang="zh-TW" altLang="en-US" dirty="0"/>
          </a:p>
        </p:txBody>
      </p:sp>
      <p:pic>
        <p:nvPicPr>
          <p:cNvPr id="7" name="圖片 6" descr="File:Crystal 128 &lt;strong&gt;error&lt;/strong&gt;.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07946" y="5683047"/>
            <a:ext cx="692696" cy="692696"/>
          </a:xfrm>
          <a:prstGeom prst="rect">
            <a:avLst/>
          </a:prstGeom>
        </p:spPr>
      </p:pic>
      <p:pic>
        <p:nvPicPr>
          <p:cNvPr id="8" name="圖片 7" descr="Dedo Gesto Buena Buen · Imagen gratis e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84432" y="5517232"/>
            <a:ext cx="692696" cy="692696"/>
          </a:xfrm>
          <a:prstGeom prst="rect">
            <a:avLst/>
          </a:prstGeom>
        </p:spPr>
      </p:pic>
      <p:sp>
        <p:nvSpPr>
          <p:cNvPr id="9" name="矩形 8"/>
          <p:cNvSpPr/>
          <p:nvPr/>
        </p:nvSpPr>
        <p:spPr>
          <a:xfrm>
            <a:off x="1959689" y="2276872"/>
            <a:ext cx="3857466" cy="369332"/>
          </a:xfrm>
          <a:prstGeom prst="rect">
            <a:avLst/>
          </a:prstGeom>
        </p:spPr>
        <p:txBody>
          <a:bodyPr wrap="none">
            <a:spAutoFit/>
          </a:bodyPr>
          <a:lstStyle/>
          <a:p>
            <a:r>
              <a:rPr lang="en-US" altLang="zh-TW" dirty="0">
                <a:solidFill>
                  <a:srgbClr val="FF0000"/>
                </a:solidFill>
              </a:rPr>
              <a:t>//only evaluated on positive clock edge</a:t>
            </a:r>
            <a:endParaRPr lang="zh-TW" altLang="en-US" dirty="0">
              <a:solidFill>
                <a:srgbClr val="FF0000"/>
              </a:solidFill>
            </a:endParaRPr>
          </a:p>
        </p:txBody>
      </p:sp>
    </p:spTree>
    <p:extLst>
      <p:ext uri="{BB962C8B-B14F-4D97-AF65-F5344CB8AC3E}">
        <p14:creationId xmlns:p14="http://schemas.microsoft.com/office/powerpoint/2010/main" val="34480243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pic>
        <p:nvPicPr>
          <p:cNvPr id="3" name="圖片 2"/>
          <p:cNvPicPr>
            <a:picLocks noChangeAspect="1"/>
          </p:cNvPicPr>
          <p:nvPr/>
        </p:nvPicPr>
        <p:blipFill>
          <a:blip r:embed="rId3"/>
          <a:stretch>
            <a:fillRect/>
          </a:stretch>
        </p:blipFill>
        <p:spPr>
          <a:xfrm>
            <a:off x="609600" y="1628800"/>
            <a:ext cx="6001588" cy="1514686"/>
          </a:xfrm>
          <a:prstGeom prst="rect">
            <a:avLst/>
          </a:prstGeom>
        </p:spPr>
      </p:pic>
      <p:pic>
        <p:nvPicPr>
          <p:cNvPr id="4" name="圖片 3"/>
          <p:cNvPicPr>
            <a:picLocks noChangeAspect="1"/>
          </p:cNvPicPr>
          <p:nvPr/>
        </p:nvPicPr>
        <p:blipFill>
          <a:blip r:embed="rId4"/>
          <a:stretch>
            <a:fillRect/>
          </a:stretch>
        </p:blipFill>
        <p:spPr>
          <a:xfrm>
            <a:off x="752495" y="3645024"/>
            <a:ext cx="2857899" cy="952633"/>
          </a:xfrm>
          <a:prstGeom prst="rect">
            <a:avLst/>
          </a:prstGeom>
        </p:spPr>
      </p:pic>
      <p:sp>
        <p:nvSpPr>
          <p:cNvPr id="5" name="矩形 4"/>
          <p:cNvSpPr/>
          <p:nvPr/>
        </p:nvSpPr>
        <p:spPr>
          <a:xfrm>
            <a:off x="839416" y="4597657"/>
            <a:ext cx="4249368" cy="369332"/>
          </a:xfrm>
          <a:prstGeom prst="rect">
            <a:avLst/>
          </a:prstGeom>
        </p:spPr>
        <p:txBody>
          <a:bodyPr wrap="none">
            <a:spAutoFit/>
          </a:bodyPr>
          <a:lstStyle/>
          <a:p>
            <a:r>
              <a:rPr lang="en-US" altLang="zh-TW" dirty="0"/>
              <a:t>Race Condition Using Blocking Assignments</a:t>
            </a:r>
            <a:endParaRPr lang="zh-TW" altLang="en-US" dirty="0"/>
          </a:p>
        </p:txBody>
      </p:sp>
      <p:pic>
        <p:nvPicPr>
          <p:cNvPr id="6" name="圖片 5"/>
          <p:cNvPicPr>
            <a:picLocks noChangeAspect="1"/>
          </p:cNvPicPr>
          <p:nvPr/>
        </p:nvPicPr>
        <p:blipFill>
          <a:blip r:embed="rId5"/>
          <a:stretch>
            <a:fillRect/>
          </a:stretch>
        </p:blipFill>
        <p:spPr>
          <a:xfrm>
            <a:off x="5082033" y="3557848"/>
            <a:ext cx="2915057" cy="1028844"/>
          </a:xfrm>
          <a:prstGeom prst="rect">
            <a:avLst/>
          </a:prstGeom>
        </p:spPr>
      </p:pic>
      <p:sp>
        <p:nvSpPr>
          <p:cNvPr id="7" name="向右箭號 6"/>
          <p:cNvSpPr/>
          <p:nvPr/>
        </p:nvSpPr>
        <p:spPr>
          <a:xfrm>
            <a:off x="3935760" y="3789040"/>
            <a:ext cx="648072"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56068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Tri-State Logic</a:t>
            </a:r>
            <a:endParaRPr lang="zh-TW" altLang="en-US" dirty="0"/>
          </a:p>
        </p:txBody>
      </p:sp>
      <p:sp>
        <p:nvSpPr>
          <p:cNvPr id="3" name="內容版面配置區 2"/>
          <p:cNvSpPr>
            <a:spLocks noGrp="1"/>
          </p:cNvSpPr>
          <p:nvPr>
            <p:ph idx="1"/>
          </p:nvPr>
        </p:nvSpPr>
        <p:spPr/>
        <p:txBody>
          <a:bodyPr/>
          <a:lstStyle/>
          <a:p>
            <a:r>
              <a:rPr lang="en-US" altLang="zh-TW" dirty="0"/>
              <a:t>If possible, use multiplexors to replace </a:t>
            </a:r>
            <a:r>
              <a:rPr lang="en-US" altLang="zh-TW" dirty="0" err="1"/>
              <a:t>tri-state</a:t>
            </a:r>
            <a:r>
              <a:rPr lang="en-US" altLang="zh-TW" dirty="0"/>
              <a:t> logic</a:t>
            </a:r>
          </a:p>
          <a:p>
            <a:pPr lvl="1"/>
            <a:r>
              <a:rPr lang="en-US" altLang="zh-TW" dirty="0"/>
              <a:t>Used for bidirectional I/O pad</a:t>
            </a:r>
          </a:p>
          <a:p>
            <a:r>
              <a:rPr lang="en-US" altLang="zh-TW" dirty="0"/>
              <a:t>How to write </a:t>
            </a:r>
            <a:r>
              <a:rPr lang="en-US" altLang="zh-TW" dirty="0" err="1"/>
              <a:t>tri-state</a:t>
            </a:r>
            <a:r>
              <a:rPr lang="en-US" altLang="zh-TW" dirty="0"/>
              <a:t> logic?</a:t>
            </a:r>
            <a:endParaRPr lang="zh-TW" altLang="en-US" dirty="0"/>
          </a:p>
        </p:txBody>
      </p:sp>
      <p:pic>
        <p:nvPicPr>
          <p:cNvPr id="4" name="圖片 3"/>
          <p:cNvPicPr>
            <a:picLocks noChangeAspect="1"/>
          </p:cNvPicPr>
          <p:nvPr/>
        </p:nvPicPr>
        <p:blipFill>
          <a:blip r:embed="rId2"/>
          <a:stretch>
            <a:fillRect/>
          </a:stretch>
        </p:blipFill>
        <p:spPr>
          <a:xfrm>
            <a:off x="7392144" y="3539164"/>
            <a:ext cx="4650542" cy="2016224"/>
          </a:xfrm>
          <a:prstGeom prst="rect">
            <a:avLst/>
          </a:prstGeom>
        </p:spPr>
      </p:pic>
      <p:sp>
        <p:nvSpPr>
          <p:cNvPr id="5" name="矩形 4"/>
          <p:cNvSpPr/>
          <p:nvPr/>
        </p:nvSpPr>
        <p:spPr>
          <a:xfrm>
            <a:off x="644216" y="2807496"/>
            <a:ext cx="9700256" cy="3139321"/>
          </a:xfrm>
          <a:prstGeom prst="rect">
            <a:avLst/>
          </a:prstGeom>
        </p:spPr>
        <p:txBody>
          <a:bodyPr wrap="square">
            <a:spAutoFit/>
          </a:bodyPr>
          <a:lstStyle/>
          <a:p>
            <a:pPr>
              <a:buFontTx/>
              <a:buNone/>
            </a:pPr>
            <a:r>
              <a:rPr lang="en-US" altLang="zh-TW" b="1" dirty="0">
                <a:solidFill>
                  <a:srgbClr val="008000"/>
                </a:solidFill>
                <a:latin typeface="Courier New" panose="02070309020205020404" pitchFamily="49" charset="0"/>
                <a:cs typeface="Courier New" panose="02070309020205020404" pitchFamily="49" charset="0"/>
              </a:rPr>
              <a:t>// module declaration</a:t>
            </a:r>
          </a:p>
          <a:p>
            <a:pPr>
              <a:buFontTx/>
              <a:buNone/>
            </a:pPr>
            <a:r>
              <a:rPr lang="en-US" altLang="zh-TW" b="1" dirty="0">
                <a:solidFill>
                  <a:srgbClr val="0000FF"/>
                </a:solidFill>
                <a:latin typeface="Courier New" panose="02070309020205020404" pitchFamily="49" charset="0"/>
                <a:cs typeface="Courier New" panose="02070309020205020404" pitchFamily="49" charset="0"/>
              </a:rPr>
              <a:t>module</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tri_state_buffer</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data_in</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data_out</a:t>
            </a:r>
            <a:r>
              <a:rPr lang="en-US" altLang="zh-TW" b="1" dirty="0">
                <a:latin typeface="Courier New" panose="02070309020205020404" pitchFamily="49" charset="0"/>
                <a:cs typeface="Courier New" panose="02070309020205020404" pitchFamily="49" charset="0"/>
              </a:rPr>
              <a:t>, </a:t>
            </a:r>
            <a:r>
              <a:rPr lang="en-US" altLang="zh-TW" b="1" dirty="0" err="1">
                <a:latin typeface="Courier New" panose="02070309020205020404" pitchFamily="49" charset="0"/>
                <a:cs typeface="Courier New" panose="02070309020205020404" pitchFamily="49" charset="0"/>
              </a:rPr>
              <a:t>data_pad</a:t>
            </a:r>
            <a:r>
              <a:rPr lang="en-US" altLang="zh-TW" b="1" dirty="0">
                <a:latin typeface="Courier New" panose="02070309020205020404" pitchFamily="49" charset="0"/>
                <a:cs typeface="Courier New" panose="02070309020205020404" pitchFamily="49" charset="0"/>
              </a:rPr>
              <a:t>, ctrl);</a:t>
            </a:r>
          </a:p>
          <a:p>
            <a:pPr>
              <a:buFontTx/>
              <a:buNone/>
            </a:pPr>
            <a:r>
              <a:rPr lang="en-US" altLang="zh-TW" b="1" dirty="0">
                <a:solidFill>
                  <a:srgbClr val="008000"/>
                </a:solidFill>
                <a:latin typeface="Courier New" panose="02070309020205020404" pitchFamily="49" charset="0"/>
                <a:cs typeface="Courier New" panose="02070309020205020404" pitchFamily="49" charset="0"/>
              </a:rPr>
              <a:t>// port declaration</a:t>
            </a:r>
          </a:p>
          <a:p>
            <a:pPr>
              <a:buFontTx/>
              <a:buNone/>
            </a:pPr>
            <a:r>
              <a:rPr lang="en-US" altLang="zh-TW" b="1" dirty="0">
                <a:solidFill>
                  <a:srgbClr val="0000FF"/>
                </a:solidFill>
                <a:latin typeface="Courier New" panose="02070309020205020404" pitchFamily="49" charset="0"/>
                <a:cs typeface="Courier New" panose="02070309020205020404" pitchFamily="49" charset="0"/>
              </a:rPr>
              <a:t>input</a:t>
            </a:r>
            <a:r>
              <a:rPr lang="en-US" altLang="zh-TW" b="1" dirty="0">
                <a:latin typeface="Courier New" panose="02070309020205020404" pitchFamily="49" charset="0"/>
                <a:cs typeface="Courier New" panose="02070309020205020404" pitchFamily="49" charset="0"/>
              </a:rPr>
              <a:t>	 [15:0] </a:t>
            </a:r>
            <a:r>
              <a:rPr lang="en-US" altLang="zh-TW" b="1" dirty="0" err="1">
                <a:latin typeface="Courier New" panose="02070309020205020404" pitchFamily="49" charset="0"/>
                <a:cs typeface="Courier New" panose="02070309020205020404" pitchFamily="49" charset="0"/>
              </a:rPr>
              <a:t>data_in</a:t>
            </a:r>
            <a:r>
              <a:rPr lang="en-US" altLang="zh-TW" b="1" dirty="0">
                <a:latin typeface="Courier New" panose="02070309020205020404" pitchFamily="49" charset="0"/>
                <a:cs typeface="Courier New" panose="02070309020205020404" pitchFamily="49" charset="0"/>
              </a:rPr>
              <a:t>;</a:t>
            </a:r>
          </a:p>
          <a:p>
            <a:pPr>
              <a:buFontTx/>
              <a:buNone/>
            </a:pPr>
            <a:r>
              <a:rPr lang="en-US" altLang="zh-TW" b="1" dirty="0">
                <a:solidFill>
                  <a:srgbClr val="0000FF"/>
                </a:solidFill>
                <a:latin typeface="Courier New" panose="02070309020205020404" pitchFamily="49" charset="0"/>
                <a:cs typeface="Courier New" panose="02070309020205020404" pitchFamily="49" charset="0"/>
              </a:rPr>
              <a:t>input</a:t>
            </a:r>
            <a:r>
              <a:rPr lang="en-US" altLang="zh-TW" b="1" dirty="0">
                <a:latin typeface="Courier New" panose="02070309020205020404" pitchFamily="49" charset="0"/>
                <a:cs typeface="Courier New" panose="02070309020205020404" pitchFamily="49" charset="0"/>
              </a:rPr>
              <a:t>	            ctrl;</a:t>
            </a:r>
            <a:endParaRPr lang="en-US" altLang="zh-TW" b="1" dirty="0">
              <a:solidFill>
                <a:srgbClr val="0000FF"/>
              </a:solidFill>
              <a:latin typeface="Courier New" panose="02070309020205020404" pitchFamily="49" charset="0"/>
              <a:cs typeface="Courier New" panose="02070309020205020404" pitchFamily="49" charset="0"/>
            </a:endParaRPr>
          </a:p>
          <a:p>
            <a:pPr>
              <a:buFontTx/>
              <a:buNone/>
            </a:pPr>
            <a:r>
              <a:rPr lang="en-US" altLang="zh-TW" b="1" dirty="0">
                <a:solidFill>
                  <a:srgbClr val="0000FF"/>
                </a:solidFill>
                <a:latin typeface="Courier New" panose="02070309020205020404" pitchFamily="49" charset="0"/>
                <a:cs typeface="Courier New" panose="02070309020205020404" pitchFamily="49" charset="0"/>
              </a:rPr>
              <a:t>output</a:t>
            </a:r>
            <a:r>
              <a:rPr lang="en-US" altLang="zh-TW" b="1" dirty="0">
                <a:latin typeface="Courier New" panose="02070309020205020404" pitchFamily="49" charset="0"/>
                <a:cs typeface="Courier New" panose="02070309020205020404" pitchFamily="49" charset="0"/>
              </a:rPr>
              <a:t>	 [15:0] </a:t>
            </a:r>
            <a:r>
              <a:rPr lang="en-US" altLang="zh-TW" b="1" dirty="0" err="1">
                <a:latin typeface="Courier New" panose="02070309020205020404" pitchFamily="49" charset="0"/>
                <a:cs typeface="Courier New" panose="02070309020205020404" pitchFamily="49" charset="0"/>
              </a:rPr>
              <a:t>data_out</a:t>
            </a:r>
            <a:r>
              <a:rPr lang="en-US" altLang="zh-TW" b="1" dirty="0">
                <a:latin typeface="Courier New" panose="02070309020205020404" pitchFamily="49" charset="0"/>
                <a:cs typeface="Courier New" panose="02070309020205020404" pitchFamily="49" charset="0"/>
              </a:rPr>
              <a:t>;</a:t>
            </a:r>
          </a:p>
          <a:p>
            <a:pPr>
              <a:buFontTx/>
              <a:buNone/>
            </a:pPr>
            <a:r>
              <a:rPr lang="en-US" altLang="zh-TW" b="1" dirty="0" err="1">
                <a:solidFill>
                  <a:srgbClr val="FF0000"/>
                </a:solidFill>
                <a:latin typeface="Courier New" panose="02070309020205020404" pitchFamily="49" charset="0"/>
                <a:cs typeface="Courier New" panose="02070309020205020404" pitchFamily="49" charset="0"/>
              </a:rPr>
              <a:t>inout</a:t>
            </a:r>
            <a:r>
              <a:rPr lang="en-US" altLang="zh-TW" b="1" dirty="0">
                <a:solidFill>
                  <a:srgbClr val="FF0000"/>
                </a:solidFill>
                <a:latin typeface="Courier New" panose="02070309020205020404" pitchFamily="49" charset="0"/>
                <a:cs typeface="Courier New" panose="02070309020205020404" pitchFamily="49" charset="0"/>
              </a:rPr>
              <a:t>   15:0] </a:t>
            </a:r>
            <a:r>
              <a:rPr lang="en-US" altLang="zh-TW" b="1" dirty="0" err="1">
                <a:solidFill>
                  <a:srgbClr val="FF0000"/>
                </a:solidFill>
                <a:latin typeface="Courier New" panose="02070309020205020404" pitchFamily="49" charset="0"/>
                <a:cs typeface="Courier New" panose="02070309020205020404" pitchFamily="49" charset="0"/>
              </a:rPr>
              <a:t>data_pad</a:t>
            </a:r>
            <a:r>
              <a:rPr lang="en-US" altLang="zh-TW" b="1" dirty="0">
                <a:solidFill>
                  <a:srgbClr val="FF0000"/>
                </a:solidFill>
                <a:latin typeface="Courier New" panose="02070309020205020404" pitchFamily="49" charset="0"/>
                <a:cs typeface="Courier New" panose="02070309020205020404" pitchFamily="49" charset="0"/>
              </a:rPr>
              <a:t>;//bidirectional port</a:t>
            </a:r>
          </a:p>
          <a:p>
            <a:pPr>
              <a:buFontTx/>
              <a:buNone/>
            </a:pPr>
            <a:r>
              <a:rPr lang="en-US" altLang="zh-TW" b="1" dirty="0">
                <a:solidFill>
                  <a:srgbClr val="008000"/>
                </a:solidFill>
                <a:latin typeface="Courier New" panose="02070309020205020404" pitchFamily="49" charset="0"/>
                <a:cs typeface="Courier New" panose="02070309020205020404" pitchFamily="49" charset="0"/>
              </a:rPr>
              <a:t>// structure</a:t>
            </a:r>
          </a:p>
          <a:p>
            <a:pPr>
              <a:buFontTx/>
              <a:buNone/>
            </a:pPr>
            <a:r>
              <a:rPr lang="en-US" altLang="zh-TW" b="1" dirty="0">
                <a:solidFill>
                  <a:srgbClr val="0000FF"/>
                </a:solidFill>
                <a:latin typeface="Courier New" panose="02070309020205020404" pitchFamily="49" charset="0"/>
                <a:cs typeface="Courier New" panose="02070309020205020404" pitchFamily="49" charset="0"/>
              </a:rPr>
              <a:t>assign 	 </a:t>
            </a:r>
            <a:r>
              <a:rPr lang="en-US" altLang="zh-TW" b="1" dirty="0" err="1">
                <a:latin typeface="Courier New" panose="02070309020205020404" pitchFamily="49" charset="0"/>
                <a:cs typeface="Courier New" panose="02070309020205020404" pitchFamily="49" charset="0"/>
              </a:rPr>
              <a:t>data_pad</a:t>
            </a:r>
            <a:r>
              <a:rPr lang="en-US" altLang="zh-TW" b="1" dirty="0">
                <a:latin typeface="Courier New" panose="02070309020205020404" pitchFamily="49" charset="0"/>
                <a:cs typeface="Courier New" panose="02070309020205020404" pitchFamily="49" charset="0"/>
              </a:rPr>
              <a:t> = (ctrl)? </a:t>
            </a:r>
            <a:r>
              <a:rPr lang="en-US" altLang="zh-TW" b="1" dirty="0" err="1">
                <a:latin typeface="Courier New" panose="02070309020205020404" pitchFamily="49" charset="0"/>
                <a:cs typeface="Courier New" panose="02070309020205020404" pitchFamily="49" charset="0"/>
              </a:rPr>
              <a:t>data_in</a:t>
            </a:r>
            <a:r>
              <a:rPr lang="en-US" altLang="zh-TW" b="1" dirty="0">
                <a:latin typeface="Courier New" panose="02070309020205020404" pitchFamily="49" charset="0"/>
                <a:cs typeface="Courier New" panose="02070309020205020404" pitchFamily="49" charset="0"/>
              </a:rPr>
              <a:t> : 16’hz;</a:t>
            </a:r>
          </a:p>
          <a:p>
            <a:pPr>
              <a:buFontTx/>
              <a:buNone/>
            </a:pPr>
            <a:r>
              <a:rPr lang="en-US" altLang="zh-TW" b="1" dirty="0">
                <a:solidFill>
                  <a:srgbClr val="0000FF"/>
                </a:solidFill>
                <a:latin typeface="Courier New" panose="02070309020205020404" pitchFamily="49" charset="0"/>
                <a:cs typeface="Courier New" panose="02070309020205020404" pitchFamily="49" charset="0"/>
              </a:rPr>
              <a:t>assign	        </a:t>
            </a:r>
            <a:r>
              <a:rPr lang="en-US" altLang="zh-TW" b="1" dirty="0" err="1">
                <a:latin typeface="Courier New" panose="02070309020205020404" pitchFamily="49" charset="0"/>
                <a:cs typeface="Courier New" panose="02070309020205020404" pitchFamily="49" charset="0"/>
              </a:rPr>
              <a:t>data_out</a:t>
            </a:r>
            <a:r>
              <a:rPr lang="en-US" altLang="zh-TW" b="1" dirty="0">
                <a:latin typeface="Courier New" panose="02070309020205020404" pitchFamily="49" charset="0"/>
                <a:cs typeface="Courier New" panose="02070309020205020404" pitchFamily="49" charset="0"/>
              </a:rPr>
              <a:t> = </a:t>
            </a:r>
            <a:r>
              <a:rPr lang="en-US" altLang="zh-TW" b="1" dirty="0" err="1">
                <a:latin typeface="Courier New" panose="02070309020205020404" pitchFamily="49" charset="0"/>
                <a:cs typeface="Courier New" panose="02070309020205020404" pitchFamily="49" charset="0"/>
              </a:rPr>
              <a:t>data_pad</a:t>
            </a:r>
            <a:r>
              <a:rPr lang="en-US" altLang="zh-TW" b="1" dirty="0">
                <a:latin typeface="Courier New" panose="02070309020205020404" pitchFamily="49" charset="0"/>
                <a:cs typeface="Courier New" panose="02070309020205020404" pitchFamily="49" charset="0"/>
              </a:rPr>
              <a:t>;</a:t>
            </a:r>
          </a:p>
          <a:p>
            <a:pPr>
              <a:buFontTx/>
              <a:buNone/>
            </a:pPr>
            <a:r>
              <a:rPr lang="en-US" altLang="zh-TW" b="1" dirty="0" err="1">
                <a:solidFill>
                  <a:srgbClr val="0000FF"/>
                </a:solidFill>
                <a:latin typeface="Courier New" panose="02070309020205020404" pitchFamily="49" charset="0"/>
                <a:cs typeface="Courier New" panose="02070309020205020404" pitchFamily="49" charset="0"/>
              </a:rPr>
              <a:t>endmodule</a:t>
            </a:r>
            <a:endParaRPr lang="en-US" altLang="zh-TW"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42215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Tri-State Logic</a:t>
            </a:r>
            <a:endParaRPr lang="zh-TW" altLang="en-US" dirty="0"/>
          </a:p>
        </p:txBody>
      </p:sp>
      <p:sp>
        <p:nvSpPr>
          <p:cNvPr id="3" name="內容版面配置區 2"/>
          <p:cNvSpPr>
            <a:spLocks noGrp="1"/>
          </p:cNvSpPr>
          <p:nvPr>
            <p:ph idx="1"/>
          </p:nvPr>
        </p:nvSpPr>
        <p:spPr/>
        <p:txBody>
          <a:bodyPr/>
          <a:lstStyle/>
          <a:p>
            <a:r>
              <a:rPr lang="en-US" altLang="zh-TW" dirty="0"/>
              <a:t>Use in on-chip bus or I/O pad</a:t>
            </a:r>
            <a:endParaRPr lang="zh-TW" altLang="en-US" dirty="0"/>
          </a:p>
        </p:txBody>
      </p:sp>
      <p:graphicFrame>
        <p:nvGraphicFramePr>
          <p:cNvPr id="4" name="Object 12"/>
          <p:cNvGraphicFramePr>
            <a:graphicFrameLocks noChangeAspect="1"/>
          </p:cNvGraphicFramePr>
          <p:nvPr>
            <p:extLst>
              <p:ext uri="{D42A27DB-BD31-4B8C-83A1-F6EECF244321}">
                <p14:modId xmlns:p14="http://schemas.microsoft.com/office/powerpoint/2010/main" val="1242162194"/>
              </p:ext>
            </p:extLst>
          </p:nvPr>
        </p:nvGraphicFramePr>
        <p:xfrm>
          <a:off x="613048" y="2778862"/>
          <a:ext cx="5306332" cy="2518129"/>
        </p:xfrm>
        <a:graphic>
          <a:graphicData uri="http://schemas.openxmlformats.org/presentationml/2006/ole">
            <mc:AlternateContent xmlns:mc="http://schemas.openxmlformats.org/markup-compatibility/2006">
              <mc:Choice xmlns:v="urn:schemas-microsoft-com:vml" Requires="v">
                <p:oleObj name="Visio" r:id="rId2" imgW="6511792" imgH="3091483" progId="Visio.Drawing.11">
                  <p:embed/>
                </p:oleObj>
              </mc:Choice>
              <mc:Fallback>
                <p:oleObj name="Visio" r:id="rId2" imgW="6511792" imgH="3091483" progId="Visio.Drawing.11">
                  <p:embed/>
                  <p:pic>
                    <p:nvPicPr>
                      <p:cNvPr id="569356"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048" y="2778862"/>
                        <a:ext cx="5306332" cy="2518129"/>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182202856"/>
              </p:ext>
            </p:extLst>
          </p:nvPr>
        </p:nvGraphicFramePr>
        <p:xfrm>
          <a:off x="6827568" y="2778862"/>
          <a:ext cx="5276301" cy="2544252"/>
        </p:xfrm>
        <a:graphic>
          <a:graphicData uri="http://schemas.openxmlformats.org/presentationml/2006/ole">
            <mc:AlternateContent xmlns:mc="http://schemas.openxmlformats.org/markup-compatibility/2006">
              <mc:Choice xmlns:v="urn:schemas-microsoft-com:vml" Requires="v">
                <p:oleObj name="Visio" r:id="rId4" imgW="6511792" imgH="3139410" progId="Visio.Drawing.11">
                  <p:embed/>
                </p:oleObj>
              </mc:Choice>
              <mc:Fallback>
                <p:oleObj name="Visio" r:id="rId4" imgW="6511792" imgH="3139410" progId="Visio.Drawing.11">
                  <p:embed/>
                  <p:pic>
                    <p:nvPicPr>
                      <p:cNvPr id="57651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7568" y="2778862"/>
                        <a:ext cx="5276301" cy="254425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70937076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altLang="zh-TW"/>
              <a:t>Verilog Modeling Style for Synthesis</a:t>
            </a:r>
          </a:p>
        </p:txBody>
      </p:sp>
      <p:sp>
        <p:nvSpPr>
          <p:cNvPr id="1173507" name="Rectangle 3"/>
          <p:cNvSpPr>
            <a:spLocks noGrp="1" noChangeArrowheads="1"/>
          </p:cNvSpPr>
          <p:nvPr>
            <p:ph type="body" idx="1"/>
          </p:nvPr>
        </p:nvSpPr>
        <p:spPr/>
        <p:txBody>
          <a:bodyPr/>
          <a:lstStyle/>
          <a:p>
            <a:pPr algn="l"/>
            <a:endParaRPr lang="en-US" altLang="zh-TW">
              <a:ea typeface="標楷體" pitchFamily="65" charset="-120"/>
            </a:endParaRPr>
          </a:p>
          <a:p>
            <a:endParaRPr lang="en-US" altLang="zh-TW">
              <a:ea typeface="標楷體" pitchFamily="65"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TW" dirty="0"/>
              <a:t>Quick Glimpse of Synthesizable Subset</a:t>
            </a:r>
            <a:endParaRPr lang="zh-TW" altLang="en-US" dirty="0"/>
          </a:p>
        </p:txBody>
      </p:sp>
      <p:graphicFrame>
        <p:nvGraphicFramePr>
          <p:cNvPr id="4" name="Group 136"/>
          <p:cNvGraphicFramePr>
            <a:graphicFrameLocks noGrp="1"/>
          </p:cNvGraphicFramePr>
          <p:nvPr/>
        </p:nvGraphicFramePr>
        <p:xfrm>
          <a:off x="2495551" y="1747839"/>
          <a:ext cx="7561263" cy="4541775"/>
        </p:xfrm>
        <a:graphic>
          <a:graphicData uri="http://schemas.openxmlformats.org/drawingml/2006/table">
            <a:tbl>
              <a:tblPr/>
              <a:tblGrid>
                <a:gridCol w="1890713">
                  <a:extLst>
                    <a:ext uri="{9D8B030D-6E8A-4147-A177-3AD203B41FA5}">
                      <a16:colId xmlns:a16="http://schemas.microsoft.com/office/drawing/2014/main" val="20000"/>
                    </a:ext>
                  </a:extLst>
                </a:gridCol>
                <a:gridCol w="1925637">
                  <a:extLst>
                    <a:ext uri="{9D8B030D-6E8A-4147-A177-3AD203B41FA5}">
                      <a16:colId xmlns:a16="http://schemas.microsoft.com/office/drawing/2014/main" val="20001"/>
                    </a:ext>
                  </a:extLst>
                </a:gridCol>
                <a:gridCol w="1854200">
                  <a:extLst>
                    <a:ext uri="{9D8B030D-6E8A-4147-A177-3AD203B41FA5}">
                      <a16:colId xmlns:a16="http://schemas.microsoft.com/office/drawing/2014/main" val="20002"/>
                    </a:ext>
                  </a:extLst>
                </a:gridCol>
                <a:gridCol w="1890713">
                  <a:extLst>
                    <a:ext uri="{9D8B030D-6E8A-4147-A177-3AD203B41FA5}">
                      <a16:colId xmlns:a16="http://schemas.microsoft.com/office/drawing/2014/main" val="20003"/>
                    </a:ext>
                  </a:extLst>
                </a:gridCol>
              </a:tblGrid>
              <a:tr h="1068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ahoma" pitchFamily="34" charset="0"/>
                          <a:ea typeface="新細明體" pitchFamily="18" charset="-120"/>
                        </a:rPr>
                        <a:t>always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begin</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case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endcase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casez</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endcase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699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if</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else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module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endmodule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input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output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function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2400" b="0" i="0" u="none" strike="noStrike" cap="none" normalizeH="0" baseline="0">
                        <a:ln>
                          <a:noFill/>
                        </a:ln>
                        <a:solidFill>
                          <a:schemeClr val="tx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66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err="1">
                          <a:ln>
                            <a:noFill/>
                          </a:ln>
                          <a:solidFill>
                            <a:schemeClr val="tx1"/>
                          </a:solidFill>
                          <a:effectLst/>
                          <a:latin typeface="Tahoma" pitchFamily="34" charset="0"/>
                          <a:ea typeface="新細明體" pitchFamily="18" charset="-120"/>
                        </a:rPr>
                        <a:t>reg</a:t>
                      </a:r>
                      <a:endParaRPr kumimoji="1" lang="en-US" altLang="zh-TW" sz="2400" b="0" i="0" u="none" strike="noStrike" cap="none" normalizeH="0" baseline="0" dirty="0">
                        <a:ln>
                          <a:noFill/>
                        </a:ln>
                        <a:solidFill>
                          <a:schemeClr val="tx1"/>
                        </a:solidFill>
                        <a:effectLst/>
                        <a:latin typeface="Tahoma" pitchFamily="34" charset="0"/>
                        <a:ea typeface="新細明體" pitchFamily="18" charset="-12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ahoma" pitchFamily="34" charset="0"/>
                          <a:ea typeface="新細明體" pitchFamily="18" charset="-120"/>
                        </a:rPr>
                        <a:t>Wire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ahoma" pitchFamily="34" charset="0"/>
                          <a:ea typeface="新細明體" pitchFamily="18" charset="-120"/>
                        </a:rPr>
                        <a:t>logic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default</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2400" b="0" i="0" u="none" strike="noStrike" cap="none" normalizeH="0" baseline="0">
                        <a:ln>
                          <a:noFill/>
                        </a:ln>
                        <a:solidFill>
                          <a:schemeClr val="tx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posedge</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negedge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a:ln>
                            <a:noFill/>
                          </a:ln>
                          <a:solidFill>
                            <a:schemeClr val="tx1"/>
                          </a:solidFill>
                          <a:effectLst/>
                          <a:latin typeface="Tahoma" pitchFamily="34" charset="0"/>
                          <a:ea typeface="新細明體" pitchFamily="18" charset="-120"/>
                        </a:rPr>
                        <a:t>parameter</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2400" b="0" i="0" u="none" strike="noStrike" cap="none" normalizeH="0" baseline="0">
                        <a:ln>
                          <a:noFill/>
                        </a:ln>
                        <a:solidFill>
                          <a:schemeClr val="tx1"/>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683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tx1"/>
                          </a:solidFill>
                          <a:effectLst/>
                          <a:latin typeface="Tahoma" pitchFamily="34" charset="0"/>
                          <a:ea typeface="新細明體" pitchFamily="18" charset="-120"/>
                        </a:rPr>
                        <a:t>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bg1">
                              <a:lumMod val="50000"/>
                            </a:schemeClr>
                          </a:solidFill>
                          <a:effectLst/>
                          <a:latin typeface="Tahoma" pitchFamily="34" charset="0"/>
                          <a:ea typeface="新細明體" pitchFamily="18" charset="-120"/>
                        </a:rPr>
                        <a:t>assign</a:t>
                      </a: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TW" sz="2400" b="0" i="0" u="none" strike="noStrike" cap="none" normalizeH="0" baseline="0" dirty="0">
                        <a:ln>
                          <a:noFill/>
                        </a:ln>
                        <a:solidFill>
                          <a:schemeClr val="bg1">
                            <a:lumMod val="50000"/>
                          </a:schemeClr>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2400" b="0" i="0" u="none" strike="noStrike" cap="none" normalizeH="0" baseline="0" dirty="0">
                          <a:ln>
                            <a:noFill/>
                          </a:ln>
                          <a:solidFill>
                            <a:schemeClr val="bg1">
                              <a:lumMod val="50000"/>
                            </a:schemeClr>
                          </a:solidFill>
                          <a:effectLst/>
                          <a:latin typeface="Tahoma" pitchFamily="34" charset="0"/>
                          <a:ea typeface="新細明體" pitchFamily="18" charset="-120"/>
                        </a:rPr>
                        <a:t>for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zh-TW" sz="2400" b="0" i="0" u="none" strike="noStrike" cap="none" normalizeH="0" baseline="0" dirty="0">
                        <a:ln>
                          <a:noFill/>
                        </a:ln>
                        <a:solidFill>
                          <a:schemeClr val="bg1">
                            <a:lumMod val="50000"/>
                          </a:schemeClr>
                        </a:solidFill>
                        <a:effectLst/>
                        <a:latin typeface="Tahoma" pitchFamily="34"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Slide Number Placeholder 2"/>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ea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ea typeface="Arial Unicode MS" pitchFamily="34" charset="-120"/>
            </a:endParaRPr>
          </a:p>
        </p:txBody>
      </p:sp>
      <p:sp>
        <p:nvSpPr>
          <p:cNvPr id="5" name="矩形 4"/>
          <p:cNvSpPr/>
          <p:nvPr/>
        </p:nvSpPr>
        <p:spPr>
          <a:xfrm>
            <a:off x="1163614" y="1178400"/>
            <a:ext cx="11028386" cy="502702"/>
          </a:xfrm>
          <a:prstGeom prst="rect">
            <a:avLst/>
          </a:prstGeom>
        </p:spPr>
        <p:txBody>
          <a:bodyPr wrap="square">
            <a:spAutoFit/>
          </a:bodyPr>
          <a:lstStyle/>
          <a:p>
            <a:pPr marL="355600" marR="1589405" indent="-343535">
              <a:lnSpc>
                <a:spcPts val="3240"/>
              </a:lnSpc>
              <a:spcBef>
                <a:spcPts val="509"/>
              </a:spcBef>
              <a:buFont typeface="Arial"/>
              <a:buChar char="•"/>
              <a:tabLst>
                <a:tab pos="355600" algn="l"/>
                <a:tab pos="356235" algn="l"/>
              </a:tabLst>
            </a:pPr>
            <a:r>
              <a:rPr lang="en-US" altLang="zh-TW" sz="2400" dirty="0">
                <a:cs typeface="Calibri"/>
              </a:rPr>
              <a:t>Not all </a:t>
            </a:r>
            <a:r>
              <a:rPr lang="en-US" altLang="zh-TW" sz="2400" spc="-5" dirty="0">
                <a:cs typeface="Calibri"/>
              </a:rPr>
              <a:t>of </a:t>
            </a:r>
            <a:r>
              <a:rPr lang="en-US" altLang="zh-TW" sz="2400" dirty="0">
                <a:cs typeface="Calibri"/>
              </a:rPr>
              <a:t>the </a:t>
            </a:r>
            <a:r>
              <a:rPr lang="en-US" altLang="zh-TW" sz="2400" spc="-25" dirty="0">
                <a:cs typeface="Calibri"/>
              </a:rPr>
              <a:t>Verilog </a:t>
            </a:r>
            <a:r>
              <a:rPr lang="en-US" altLang="zh-TW" sz="2400" spc="-5" dirty="0">
                <a:cs typeface="Calibri"/>
              </a:rPr>
              <a:t>commands </a:t>
            </a:r>
            <a:r>
              <a:rPr lang="en-US" altLang="zh-TW" sz="2400" spc="-10" dirty="0">
                <a:cs typeface="Calibri"/>
              </a:rPr>
              <a:t>can</a:t>
            </a:r>
            <a:r>
              <a:rPr lang="en-US" altLang="zh-TW" sz="2400" spc="-135" dirty="0">
                <a:cs typeface="Calibri"/>
              </a:rPr>
              <a:t> </a:t>
            </a:r>
            <a:r>
              <a:rPr lang="en-US" altLang="zh-TW" sz="2400" spc="-5" dirty="0">
                <a:cs typeface="Calibri"/>
              </a:rPr>
              <a:t>be  </a:t>
            </a:r>
            <a:r>
              <a:rPr lang="en-US" altLang="zh-TW" sz="2400" spc="-15" dirty="0">
                <a:cs typeface="Calibri"/>
              </a:rPr>
              <a:t>synthesized </a:t>
            </a:r>
            <a:r>
              <a:rPr lang="en-US" altLang="zh-TW" sz="2400" spc="-20" dirty="0">
                <a:cs typeface="Calibri"/>
              </a:rPr>
              <a:t>into</a:t>
            </a:r>
            <a:r>
              <a:rPr lang="en-US" altLang="zh-TW" sz="2400" spc="-5" dirty="0">
                <a:cs typeface="Calibri"/>
              </a:rPr>
              <a:t> </a:t>
            </a:r>
            <a:r>
              <a:rPr lang="en-US" altLang="zh-TW" sz="2400" spc="-20" dirty="0">
                <a:cs typeface="Calibri"/>
              </a:rPr>
              <a:t>hardware</a:t>
            </a:r>
            <a:endParaRPr lang="en-US" altLang="zh-TW" sz="2400" dirty="0">
              <a:cs typeface="Calibri"/>
            </a:endParaRPr>
          </a:p>
        </p:txBody>
      </p:sp>
    </p:spTree>
    <p:extLst>
      <p:ext uri="{BB962C8B-B14F-4D97-AF65-F5344CB8AC3E}">
        <p14:creationId xmlns:p14="http://schemas.microsoft.com/office/powerpoint/2010/main" val="35627329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15AB0108-DCF9-4BCA-8E19-ED40D738141B}" type="slidenum">
              <a:rPr lang="en-US" altLang="zh-TW"/>
              <a:pPr/>
              <a:t>5</a:t>
            </a:fld>
            <a:endParaRPr lang="en-US" altLang="zh-TW"/>
          </a:p>
        </p:txBody>
      </p:sp>
      <p:sp>
        <p:nvSpPr>
          <p:cNvPr id="508930" name="Rectangle 2"/>
          <p:cNvSpPr>
            <a:spLocks noGrp="1" noChangeArrowheads="1"/>
          </p:cNvSpPr>
          <p:nvPr>
            <p:ph type="title"/>
          </p:nvPr>
        </p:nvSpPr>
        <p:spPr/>
        <p:txBody>
          <a:bodyPr/>
          <a:lstStyle/>
          <a:p>
            <a:r>
              <a:rPr lang="en-US" altLang="zh-TW"/>
              <a:t>Increase Designer Productivity</a:t>
            </a:r>
          </a:p>
        </p:txBody>
      </p:sp>
      <p:sp>
        <p:nvSpPr>
          <p:cNvPr id="508931" name="Rectangle 3"/>
          <p:cNvSpPr>
            <a:spLocks noGrp="1" noChangeArrowheads="1"/>
          </p:cNvSpPr>
          <p:nvPr>
            <p:ph type="body" idx="1"/>
          </p:nvPr>
        </p:nvSpPr>
        <p:spPr/>
        <p:txBody>
          <a:bodyPr/>
          <a:lstStyle/>
          <a:p>
            <a:endParaRPr lang="zh-TW" altLang="zh-TW"/>
          </a:p>
        </p:txBody>
      </p:sp>
      <p:pic>
        <p:nvPicPr>
          <p:cNvPr id="5089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8826" y="1125538"/>
            <a:ext cx="9020175"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76101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7699" name="Rectangle 3"/>
          <p:cNvSpPr>
            <a:spLocks noGrp="1" noChangeArrowheads="1"/>
          </p:cNvSpPr>
          <p:nvPr>
            <p:ph idx="1"/>
          </p:nvPr>
        </p:nvSpPr>
        <p:spPr/>
        <p:txBody>
          <a:bodyPr/>
          <a:lstStyle/>
          <a:p>
            <a:r>
              <a:rPr lang="en-US" altLang="zh-TW"/>
              <a:t>Synthesis = </a:t>
            </a:r>
            <a:r>
              <a:rPr lang="en-US" altLang="zh-TW" u="sng"/>
              <a:t>translation</a:t>
            </a:r>
            <a:r>
              <a:rPr lang="en-US" altLang="zh-TW"/>
              <a:t> + </a:t>
            </a:r>
            <a:r>
              <a:rPr lang="en-US" altLang="zh-TW" u="sng"/>
              <a:t>optimization + Mapping</a:t>
            </a:r>
          </a:p>
        </p:txBody>
      </p:sp>
      <p:sp>
        <p:nvSpPr>
          <p:cNvPr id="1437698" name="Rectangle 2"/>
          <p:cNvSpPr>
            <a:spLocks noGrp="1" noChangeArrowheads="1"/>
          </p:cNvSpPr>
          <p:nvPr>
            <p:ph type="title"/>
          </p:nvPr>
        </p:nvSpPr>
        <p:spPr/>
        <p:txBody>
          <a:bodyPr>
            <a:normAutofit/>
          </a:bodyPr>
          <a:lstStyle/>
          <a:p>
            <a:r>
              <a:rPr lang="en-US" altLang="zh-TW" dirty="0"/>
              <a:t>What is Synthesis ? </a:t>
            </a:r>
          </a:p>
        </p:txBody>
      </p:sp>
      <p:sp>
        <p:nvSpPr>
          <p:cNvPr id="10"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0A8FB4-E8F1-4B2C-828B-A090214E5E99}"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pic>
        <p:nvPicPr>
          <p:cNvPr id="1437700" name="Picture 4"/>
          <p:cNvPicPr>
            <a:picLocks noChangeAspect="1" noChangeArrowheads="1"/>
          </p:cNvPicPr>
          <p:nvPr/>
        </p:nvPicPr>
        <p:blipFill>
          <a:blip r:embed="rId2" cstate="print"/>
          <a:srcRect/>
          <a:stretch>
            <a:fillRect/>
          </a:stretch>
        </p:blipFill>
        <p:spPr bwMode="auto">
          <a:xfrm>
            <a:off x="2208213" y="1822028"/>
            <a:ext cx="7345362" cy="4559300"/>
          </a:xfrm>
          <a:prstGeom prst="rect">
            <a:avLst/>
          </a:prstGeom>
          <a:noFill/>
          <a:ln w="25400" algn="ctr">
            <a:noFill/>
            <a:miter lim="800000"/>
            <a:headEnd/>
            <a:tailEnd/>
          </a:ln>
          <a:effectLst/>
        </p:spPr>
      </p:pic>
      <p:sp>
        <p:nvSpPr>
          <p:cNvPr id="1437701" name="Rectangle 5"/>
          <p:cNvSpPr>
            <a:spLocks noChangeArrowheads="1"/>
          </p:cNvSpPr>
          <p:nvPr/>
        </p:nvSpPr>
        <p:spPr bwMode="auto">
          <a:xfrm>
            <a:off x="2352676" y="5976491"/>
            <a:ext cx="2016125" cy="360362"/>
          </a:xfrm>
          <a:prstGeom prst="rect">
            <a:avLst/>
          </a:prstGeom>
          <a:solidFill>
            <a:schemeClr val="bg1"/>
          </a:solidFill>
          <a:ln w="25400" algn="ctr">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437702" name="Rectangle 6"/>
          <p:cNvSpPr>
            <a:spLocks noChangeArrowheads="1"/>
          </p:cNvSpPr>
          <p:nvPr/>
        </p:nvSpPr>
        <p:spPr bwMode="auto">
          <a:xfrm>
            <a:off x="9193214" y="6047929"/>
            <a:ext cx="574675" cy="288925"/>
          </a:xfrm>
          <a:prstGeom prst="rect">
            <a:avLst/>
          </a:prstGeom>
          <a:solidFill>
            <a:schemeClr val="bg1"/>
          </a:solidFill>
          <a:ln w="25400" algn="ctr">
            <a:no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437707" name="Rectangle 11"/>
          <p:cNvSpPr>
            <a:spLocks noChangeArrowheads="1"/>
          </p:cNvSpPr>
          <p:nvPr/>
        </p:nvSpPr>
        <p:spPr bwMode="auto">
          <a:xfrm>
            <a:off x="7248526" y="3261866"/>
            <a:ext cx="926857" cy="369332"/>
          </a:xfrm>
          <a:prstGeom prst="rect">
            <a:avLst/>
          </a:prstGeom>
          <a:noFill/>
          <a:ln w="25400" algn="ctr">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sng" strike="noStrike" kern="1200" cap="none" spc="0" normalizeH="0" baseline="0" noProof="0">
                <a:ln>
                  <a:noFill/>
                </a:ln>
                <a:solidFill>
                  <a:srgbClr val="FF0000"/>
                </a:solidFill>
                <a:effectLst/>
                <a:uLnTx/>
                <a:uFillTx/>
                <a:latin typeface="Calibri"/>
                <a:ea typeface="新細明體" panose="02020500000000000000" pitchFamily="18" charset="-120"/>
                <a:cs typeface="+mn-cs"/>
              </a:rPr>
              <a:t>Phase II</a:t>
            </a:r>
          </a:p>
        </p:txBody>
      </p:sp>
      <p:sp>
        <p:nvSpPr>
          <p:cNvPr id="1437708" name="Rectangle 12"/>
          <p:cNvSpPr>
            <a:spLocks noChangeArrowheads="1"/>
          </p:cNvSpPr>
          <p:nvPr/>
        </p:nvSpPr>
        <p:spPr bwMode="auto">
          <a:xfrm>
            <a:off x="5735639" y="2182366"/>
            <a:ext cx="865943" cy="369332"/>
          </a:xfrm>
          <a:prstGeom prst="rect">
            <a:avLst/>
          </a:prstGeom>
          <a:noFill/>
          <a:ln w="25400" algn="ctr">
            <a:noFill/>
            <a:miter lim="800000"/>
            <a:headEnd/>
            <a:tailEnd/>
          </a:ln>
          <a:effectLst/>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sng" strike="noStrike" kern="1200" cap="none" spc="0" normalizeH="0" baseline="0" noProof="0">
                <a:ln>
                  <a:noFill/>
                </a:ln>
                <a:solidFill>
                  <a:srgbClr val="FF0000"/>
                </a:solidFill>
                <a:effectLst/>
                <a:uLnTx/>
                <a:uFillTx/>
                <a:latin typeface="Calibri"/>
                <a:ea typeface="新細明體" panose="02020500000000000000" pitchFamily="18" charset="-120"/>
                <a:cs typeface="+mn-cs"/>
              </a:rPr>
              <a:t>Phase I</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投影片編號版面配置區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479567-DD97-4E12-878D-FB9AA5E32B81}"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1573890" name="Rectangle 2"/>
          <p:cNvSpPr>
            <a:spLocks noGrp="1" noChangeArrowheads="1"/>
          </p:cNvSpPr>
          <p:nvPr>
            <p:ph type="title"/>
          </p:nvPr>
        </p:nvSpPr>
        <p:spPr>
          <a:noFill/>
          <a:ln/>
        </p:spPr>
        <p:txBody>
          <a:bodyPr>
            <a:normAutofit/>
          </a:bodyPr>
          <a:lstStyle/>
          <a:p>
            <a:r>
              <a:rPr lang="en-US" altLang="zh-TW"/>
              <a:t>Synthesizable Built-in Primitives</a:t>
            </a:r>
          </a:p>
        </p:txBody>
      </p:sp>
      <p:graphicFrame>
        <p:nvGraphicFramePr>
          <p:cNvPr id="9" name="Group 40"/>
          <p:cNvGraphicFramePr>
            <a:graphicFrameLocks/>
          </p:cNvGraphicFramePr>
          <p:nvPr/>
        </p:nvGraphicFramePr>
        <p:xfrm>
          <a:off x="2135562" y="2041053"/>
          <a:ext cx="7921625" cy="2426208"/>
        </p:xfrm>
        <a:graphic>
          <a:graphicData uri="http://schemas.openxmlformats.org/drawingml/2006/table">
            <a:tbl>
              <a:tblPr/>
              <a:tblGrid>
                <a:gridCol w="1293813">
                  <a:extLst>
                    <a:ext uri="{9D8B030D-6E8A-4147-A177-3AD203B41FA5}">
                      <a16:colId xmlns:a16="http://schemas.microsoft.com/office/drawing/2014/main" val="20000"/>
                    </a:ext>
                  </a:extLst>
                </a:gridCol>
                <a:gridCol w="1373187">
                  <a:extLst>
                    <a:ext uri="{9D8B030D-6E8A-4147-A177-3AD203B41FA5}">
                      <a16:colId xmlns:a16="http://schemas.microsoft.com/office/drawing/2014/main" val="20001"/>
                    </a:ext>
                  </a:extLst>
                </a:gridCol>
                <a:gridCol w="1019175">
                  <a:extLst>
                    <a:ext uri="{9D8B030D-6E8A-4147-A177-3AD203B41FA5}">
                      <a16:colId xmlns:a16="http://schemas.microsoft.com/office/drawing/2014/main" val="20002"/>
                    </a:ext>
                  </a:extLst>
                </a:gridCol>
                <a:gridCol w="1177925">
                  <a:extLst>
                    <a:ext uri="{9D8B030D-6E8A-4147-A177-3AD203B41FA5}">
                      <a16:colId xmlns:a16="http://schemas.microsoft.com/office/drawing/2014/main" val="20003"/>
                    </a:ext>
                  </a:extLst>
                </a:gridCol>
                <a:gridCol w="1489075">
                  <a:extLst>
                    <a:ext uri="{9D8B030D-6E8A-4147-A177-3AD203B41FA5}">
                      <a16:colId xmlns:a16="http://schemas.microsoft.com/office/drawing/2014/main" val="20004"/>
                    </a:ext>
                  </a:extLst>
                </a:gridCol>
                <a:gridCol w="1568450">
                  <a:extLst>
                    <a:ext uri="{9D8B030D-6E8A-4147-A177-3AD203B41FA5}">
                      <a16:colId xmlns:a16="http://schemas.microsoft.com/office/drawing/2014/main" val="20005"/>
                    </a:ext>
                  </a:extLst>
                </a:gridCol>
              </a:tblGrid>
              <a:tr h="584200">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Multi-input Gates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Multi-output</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Gates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Tri-state</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Gates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Pull Gates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Unidirectional Switches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Bidirectional</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Switches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1647825">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and</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nand</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or</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nor</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xor</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xnor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buf</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not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bufif0</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bufif1</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notif0</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notif1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pulldown</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pullup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cmos</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nmos</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pmos</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rcmos</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rnmos</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rpmos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rtran</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rtrainif0</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rtranif1</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tran</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tranif0</a:t>
                      </a:r>
                    </a:p>
                    <a:p>
                      <a:pPr marL="0" marR="0" lvl="0" indent="0" algn="ctr" defTabSz="914400" rtl="0" eaLnBrk="1" fontAlgn="base" latinLnBrk="0" hangingPunct="1">
                        <a:lnSpc>
                          <a:spcPct val="100000"/>
                        </a:lnSpc>
                        <a:spcBef>
                          <a:spcPct val="20000"/>
                        </a:spcBef>
                        <a:spcAft>
                          <a:spcPct val="0"/>
                        </a:spcAft>
                        <a:buClrTx/>
                        <a:buSzTx/>
                        <a:buFont typeface="Wingdings 2" pitchFamily="18" charset="2"/>
                        <a:buNone/>
                        <a:tabLst/>
                      </a:pPr>
                      <a:r>
                        <a:rPr kumimoji="1" lang="en-US" altLang="zh-TW" sz="1600" b="1" i="0" u="none" strike="noStrike" cap="none" normalizeH="0" baseline="0">
                          <a:ln>
                            <a:noFill/>
                          </a:ln>
                          <a:solidFill>
                            <a:srgbClr val="000066"/>
                          </a:solidFill>
                          <a:effectLst/>
                          <a:latin typeface="Arial" charset="0"/>
                          <a:ea typeface="新細明體" pitchFamily="18" charset="-120"/>
                        </a:rPr>
                        <a:t>tranif1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extLst>
                  <a:ext uri="{0D108BD9-81ED-4DB2-BD59-A6C34878D82A}">
                    <a16:rowId xmlns:a16="http://schemas.microsoft.com/office/drawing/2014/main" val="10001"/>
                  </a:ext>
                </a:extLst>
              </a:tr>
            </a:tbl>
          </a:graphicData>
        </a:graphic>
      </p:graphicFrame>
      <p:sp>
        <p:nvSpPr>
          <p:cNvPr id="10" name="AutoShape 65"/>
          <p:cNvSpPr>
            <a:spLocks/>
          </p:cNvSpPr>
          <p:nvPr/>
        </p:nvSpPr>
        <p:spPr bwMode="auto">
          <a:xfrm rot="16200000">
            <a:off x="3754812" y="2852266"/>
            <a:ext cx="433387" cy="3671888"/>
          </a:xfrm>
          <a:prstGeom prst="leftBrace">
            <a:avLst>
              <a:gd name="adj1" fmla="val 70604"/>
              <a:gd name="adj2" fmla="val 50000"/>
            </a:avLst>
          </a:prstGeom>
          <a:noFill/>
          <a:ln w="25400">
            <a:solidFill>
              <a:srgbClr val="339933"/>
            </a:solidFill>
            <a:round/>
            <a:headEnd/>
            <a:tailEnd/>
          </a:ln>
          <a:effec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zh-TW" sz="1800" b="1" i="0" u="none" strike="noStrike" kern="1200" cap="none" spc="0" normalizeH="0" baseline="0" noProof="0">
              <a:ln>
                <a:noFill/>
              </a:ln>
              <a:solidFill>
                <a:srgbClr val="FF9900"/>
              </a:solidFill>
              <a:effectLst/>
              <a:uLnTx/>
              <a:uFillTx/>
              <a:latin typeface="Calibri"/>
              <a:ea typeface="新細明體" panose="02020500000000000000" pitchFamily="18" charset="-120"/>
              <a:cs typeface="+mn-cs"/>
            </a:endParaRPr>
          </a:p>
        </p:txBody>
      </p:sp>
      <p:sp>
        <p:nvSpPr>
          <p:cNvPr id="11" name="AutoShape 66"/>
          <p:cNvSpPr>
            <a:spLocks/>
          </p:cNvSpPr>
          <p:nvPr/>
        </p:nvSpPr>
        <p:spPr bwMode="auto">
          <a:xfrm rot="16200000">
            <a:off x="7750550" y="2599854"/>
            <a:ext cx="433387" cy="4176713"/>
          </a:xfrm>
          <a:prstGeom prst="leftBrace">
            <a:avLst>
              <a:gd name="adj1" fmla="val 80311"/>
              <a:gd name="adj2" fmla="val 50000"/>
            </a:avLst>
          </a:prstGeom>
          <a:noFill/>
          <a:ln w="25400">
            <a:solidFill>
              <a:srgbClr val="339933"/>
            </a:solidFill>
            <a:round/>
            <a:headEnd/>
            <a:tailEnd/>
          </a:ln>
          <a:effectLst/>
        </p:spPr>
        <p:txBody>
          <a:bodyPr vert="eaVert"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zh-TW" sz="1800" b="1" i="0" u="none" strike="noStrike" kern="1200" cap="none" spc="0" normalizeH="0" baseline="0" noProof="0">
              <a:ln>
                <a:noFill/>
              </a:ln>
              <a:solidFill>
                <a:srgbClr val="FF9900"/>
              </a:solidFill>
              <a:effectLst/>
              <a:uLnTx/>
              <a:uFillTx/>
              <a:latin typeface="Calibri"/>
              <a:ea typeface="新細明體" panose="02020500000000000000" pitchFamily="18" charset="-120"/>
              <a:cs typeface="+mn-cs"/>
            </a:endParaRPr>
          </a:p>
        </p:txBody>
      </p:sp>
      <p:sp>
        <p:nvSpPr>
          <p:cNvPr id="12" name="Text Box 67"/>
          <p:cNvSpPr txBox="1">
            <a:spLocks noChangeArrowheads="1"/>
          </p:cNvSpPr>
          <p:nvPr/>
        </p:nvSpPr>
        <p:spPr bwMode="auto">
          <a:xfrm>
            <a:off x="2710236" y="4976341"/>
            <a:ext cx="2520950" cy="369332"/>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1800" b="1" i="0" u="none" strike="noStrike" kern="1200" cap="none" spc="0" normalizeH="0" baseline="0" noProof="0">
                <a:ln>
                  <a:noFill/>
                </a:ln>
                <a:solidFill>
                  <a:srgbClr val="FF0000"/>
                </a:solidFill>
                <a:effectLst/>
                <a:uLnTx/>
                <a:uFillTx/>
                <a:latin typeface="Calibri"/>
                <a:ea typeface="新細明體" panose="02020500000000000000" pitchFamily="18" charset="-120"/>
                <a:cs typeface="+mn-cs"/>
              </a:rPr>
              <a:t>Synthesizable !!</a:t>
            </a:r>
          </a:p>
        </p:txBody>
      </p:sp>
      <p:sp>
        <p:nvSpPr>
          <p:cNvPr id="13" name="Text Box 68"/>
          <p:cNvSpPr txBox="1">
            <a:spLocks noChangeArrowheads="1"/>
          </p:cNvSpPr>
          <p:nvPr/>
        </p:nvSpPr>
        <p:spPr bwMode="auto">
          <a:xfrm>
            <a:off x="6528174" y="4938241"/>
            <a:ext cx="2736850" cy="369332"/>
          </a:xfrm>
          <a:prstGeom prst="rect">
            <a:avLst/>
          </a:prstGeom>
          <a:noFill/>
          <a:ln w="25400" algn="ctr">
            <a:noFill/>
            <a:miter lim="800000"/>
            <a:headEnd/>
            <a:tailEnd/>
          </a:ln>
          <a:effectLst/>
        </p:spPr>
        <p:txBody>
          <a:bodyPr>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en-US" altLang="zh-TW" sz="1800" b="1" i="0" u="none" strike="noStrike" kern="1200" cap="none" spc="0" normalizeH="0" baseline="0" noProof="0">
                <a:ln>
                  <a:noFill/>
                </a:ln>
                <a:solidFill>
                  <a:srgbClr val="FF0000"/>
                </a:solidFill>
                <a:effectLst/>
                <a:uLnTx/>
                <a:uFillTx/>
                <a:latin typeface="Calibri"/>
                <a:ea typeface="新細明體" panose="02020500000000000000" pitchFamily="18" charset="-120"/>
                <a:cs typeface="+mn-cs"/>
              </a:rPr>
              <a:t>Non-Synthesizable !!</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9EAF3AD-D379-4C2A-B32A-C363DDAD0E0A}"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1577986" name="Rectangle 2"/>
          <p:cNvSpPr>
            <a:spLocks noGrp="1" noChangeArrowheads="1"/>
          </p:cNvSpPr>
          <p:nvPr>
            <p:ph type="title"/>
          </p:nvPr>
        </p:nvSpPr>
        <p:spPr/>
        <p:txBody>
          <a:bodyPr>
            <a:normAutofit/>
          </a:bodyPr>
          <a:lstStyle/>
          <a:p>
            <a:r>
              <a:rPr lang="en-US" altLang="zh-TW" dirty="0"/>
              <a:t>Synthesizable </a:t>
            </a:r>
            <a:r>
              <a:rPr lang="en-US" altLang="en-US" dirty="0"/>
              <a:t>Operator Types</a:t>
            </a:r>
            <a:endParaRPr lang="en-US" altLang="zh-TW" dirty="0"/>
          </a:p>
        </p:txBody>
      </p:sp>
      <p:graphicFrame>
        <p:nvGraphicFramePr>
          <p:cNvPr id="10" name="Group 50"/>
          <p:cNvGraphicFramePr>
            <a:graphicFrameLocks/>
          </p:cNvGraphicFramePr>
          <p:nvPr/>
        </p:nvGraphicFramePr>
        <p:xfrm>
          <a:off x="2314774" y="1405225"/>
          <a:ext cx="7813675" cy="3962400"/>
        </p:xfrm>
        <a:graphic>
          <a:graphicData uri="http://schemas.openxmlformats.org/drawingml/2006/table">
            <a:tbl>
              <a:tblPr/>
              <a:tblGrid>
                <a:gridCol w="3349625">
                  <a:extLst>
                    <a:ext uri="{9D8B030D-6E8A-4147-A177-3AD203B41FA5}">
                      <a16:colId xmlns:a16="http://schemas.microsoft.com/office/drawing/2014/main" val="20000"/>
                    </a:ext>
                  </a:extLst>
                </a:gridCol>
                <a:gridCol w="4464050">
                  <a:extLst>
                    <a:ext uri="{9D8B030D-6E8A-4147-A177-3AD203B41FA5}">
                      <a16:colId xmlns:a16="http://schemas.microsoft.com/office/drawing/2014/main" val="20001"/>
                    </a:ext>
                  </a:extLst>
                </a:gridCol>
              </a:tblGrid>
              <a:tr h="345559">
                <a:tc>
                  <a:txBody>
                    <a:bodyP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Type of Operators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a:ln>
                            <a:noFill/>
                          </a:ln>
                          <a:solidFill>
                            <a:srgbClr val="000066"/>
                          </a:solidFill>
                          <a:effectLst/>
                          <a:latin typeface="Arial" charset="0"/>
                          <a:ea typeface="新細明體" pitchFamily="18" charset="-120"/>
                        </a:rPr>
                        <a:t>Symbols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dirty="0">
                          <a:ln>
                            <a:noFill/>
                          </a:ln>
                          <a:solidFill>
                            <a:srgbClr val="000066"/>
                          </a:solidFill>
                          <a:effectLst/>
                          <a:latin typeface="Arial" charset="0"/>
                          <a:ea typeface="新細明體" pitchFamily="18" charset="-120"/>
                        </a:rPr>
                        <a:t>Concatenate &amp; replicate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a:ln>
                            <a:noFill/>
                          </a:ln>
                          <a:solidFill>
                            <a:srgbClr val="000066"/>
                          </a:solidFill>
                          <a:effectLst/>
                          <a:latin typeface="Arial" charset="0"/>
                          <a:ea typeface="新細明體" pitchFamily="18" charset="-120"/>
                        </a:rPr>
                        <a:t>{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a:ln>
                            <a:noFill/>
                          </a:ln>
                          <a:solidFill>
                            <a:srgbClr val="000066"/>
                          </a:solidFill>
                          <a:effectLst/>
                          <a:latin typeface="Arial" charset="0"/>
                          <a:ea typeface="新細明體" pitchFamily="18" charset="-120"/>
                        </a:rPr>
                        <a:t>Unary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     ~     &amp;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a:ln>
                            <a:noFill/>
                          </a:ln>
                          <a:solidFill>
                            <a:srgbClr val="000066"/>
                          </a:solidFill>
                          <a:effectLst/>
                          <a:latin typeface="Arial" charset="0"/>
                          <a:ea typeface="新細明體" pitchFamily="18" charset="-120"/>
                        </a:rPr>
                        <a:t>Arithmetic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     /     %     +     -     </a:t>
                      </a:r>
                      <a:r>
                        <a:rPr kumimoji="1" lang="en-US" altLang="zh-TW" sz="2000" b="1" i="0" u="none" strike="noStrike" cap="none" normalizeH="0" baseline="0" dirty="0">
                          <a:ln>
                            <a:noFill/>
                          </a:ln>
                          <a:solidFill>
                            <a:srgbClr val="FF0000"/>
                          </a:solidFill>
                          <a:effectLst/>
                          <a:latin typeface="Arial" charset="0"/>
                          <a:ea typeface="新細明體" pitchFamily="18" charset="-12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dirty="0">
                          <a:ln>
                            <a:noFill/>
                          </a:ln>
                          <a:solidFill>
                            <a:srgbClr val="000066"/>
                          </a:solidFill>
                          <a:effectLst/>
                          <a:latin typeface="Arial" charset="0"/>
                          <a:ea typeface="新細明體" pitchFamily="18" charset="-120"/>
                        </a:rPr>
                        <a:t>Logical shift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&lt;&lt;     &gt;&gt;     </a:t>
                      </a:r>
                      <a:r>
                        <a:rPr kumimoji="1" lang="en-US" altLang="zh-TW" sz="2000" b="1" i="0" u="none" strike="noStrike" cap="none" normalizeH="0" baseline="0" dirty="0">
                          <a:ln>
                            <a:noFill/>
                          </a:ln>
                          <a:solidFill>
                            <a:srgbClr val="FF0000"/>
                          </a:solidFill>
                          <a:effectLst/>
                          <a:latin typeface="Arial" charset="0"/>
                          <a:ea typeface="新細明體" pitchFamily="18" charset="-120"/>
                        </a:rPr>
                        <a:t>&lt;&lt;&lt;     &gt;&gt;&gt;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dirty="0">
                          <a:ln>
                            <a:noFill/>
                          </a:ln>
                          <a:solidFill>
                            <a:srgbClr val="000066"/>
                          </a:solidFill>
                          <a:effectLst/>
                          <a:latin typeface="Arial" charset="0"/>
                          <a:ea typeface="新細明體" pitchFamily="18" charset="-120"/>
                        </a:rPr>
                        <a:t>Relational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&gt;     &lt;     &gt;=     &lt;=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a:ln>
                            <a:noFill/>
                          </a:ln>
                          <a:solidFill>
                            <a:srgbClr val="000066"/>
                          </a:solidFill>
                          <a:effectLst/>
                          <a:latin typeface="Arial" charset="0"/>
                          <a:ea typeface="新細明體" pitchFamily="18" charset="-120"/>
                        </a:rPr>
                        <a:t>Equality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a:ln>
                            <a:noFill/>
                          </a:ln>
                          <a:solidFill>
                            <a:srgbClr val="000066"/>
                          </a:solidFill>
                          <a:effectLst/>
                          <a:latin typeface="Arial" charset="0"/>
                          <a:ea typeface="新細明體" pitchFamily="18" charset="-120"/>
                        </a:rPr>
                        <a:t>Binary bit-wise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&amp;     |     ^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a:ln>
                            <a:noFill/>
                          </a:ln>
                          <a:solidFill>
                            <a:srgbClr val="000066"/>
                          </a:solidFill>
                          <a:effectLst/>
                          <a:latin typeface="Arial" charset="0"/>
                          <a:ea typeface="新細明體" pitchFamily="18" charset="-120"/>
                        </a:rPr>
                        <a:t>Binary logical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&amp;&amp;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5559">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0" i="0" u="none" strike="noStrike" cap="none" normalizeH="0" baseline="0">
                          <a:ln>
                            <a:noFill/>
                          </a:ln>
                          <a:solidFill>
                            <a:srgbClr val="000066"/>
                          </a:solidFill>
                          <a:effectLst/>
                          <a:latin typeface="Arial" charset="0"/>
                          <a:ea typeface="新細明體" pitchFamily="18" charset="-120"/>
                        </a:rPr>
                        <a:t>conditional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 typeface="Wingdings 2" pitchFamily="18" charset="2"/>
                        <a:buNone/>
                        <a:tabLst/>
                      </a:pPr>
                      <a:r>
                        <a:rPr kumimoji="1" lang="en-US" altLang="zh-TW" sz="2000" b="1" i="0" u="none" strike="noStrike" cap="none" normalizeH="0" baseline="0" dirty="0">
                          <a:ln>
                            <a:noFill/>
                          </a:ln>
                          <a:solidFill>
                            <a:srgbClr val="000066"/>
                          </a:solidFill>
                          <a:effectLst/>
                          <a:latin typeface="Arial" charset="0"/>
                          <a:ea typeface="新細明體" pitchFamily="18" charset="-12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1" name="Line 55"/>
          <p:cNvSpPr>
            <a:spLocks noChangeShapeType="1"/>
          </p:cNvSpPr>
          <p:nvPr/>
        </p:nvSpPr>
        <p:spPr bwMode="auto">
          <a:xfrm>
            <a:off x="6418014" y="3852703"/>
            <a:ext cx="288925" cy="215900"/>
          </a:xfrm>
          <a:prstGeom prst="line">
            <a:avLst/>
          </a:prstGeom>
          <a:noFill/>
          <a:ln w="25400">
            <a:solidFill>
              <a:srgbClr val="FFFF00"/>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2" name="Line 56"/>
          <p:cNvSpPr>
            <a:spLocks noChangeShapeType="1"/>
          </p:cNvSpPr>
          <p:nvPr/>
        </p:nvSpPr>
        <p:spPr bwMode="auto">
          <a:xfrm flipH="1">
            <a:off x="6346576" y="3852703"/>
            <a:ext cx="431800" cy="215900"/>
          </a:xfrm>
          <a:prstGeom prst="line">
            <a:avLst/>
          </a:prstGeom>
          <a:noFill/>
          <a:ln w="25400">
            <a:solidFill>
              <a:srgbClr val="FFFF00"/>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3" name="Line 57"/>
          <p:cNvSpPr>
            <a:spLocks noChangeShapeType="1"/>
          </p:cNvSpPr>
          <p:nvPr/>
        </p:nvSpPr>
        <p:spPr bwMode="auto">
          <a:xfrm>
            <a:off x="7859464" y="3852703"/>
            <a:ext cx="288925" cy="215900"/>
          </a:xfrm>
          <a:prstGeom prst="line">
            <a:avLst/>
          </a:prstGeom>
          <a:noFill/>
          <a:ln w="25400">
            <a:solidFill>
              <a:srgbClr val="FFFF00"/>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4" name="Line 58"/>
          <p:cNvSpPr>
            <a:spLocks noChangeShapeType="1"/>
          </p:cNvSpPr>
          <p:nvPr/>
        </p:nvSpPr>
        <p:spPr bwMode="auto">
          <a:xfrm flipH="1">
            <a:off x="7788026" y="3852703"/>
            <a:ext cx="431800" cy="215900"/>
          </a:xfrm>
          <a:prstGeom prst="line">
            <a:avLst/>
          </a:prstGeom>
          <a:noFill/>
          <a:ln w="25400">
            <a:solidFill>
              <a:srgbClr val="FFFF00"/>
            </a:solidFill>
            <a:round/>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5" name="文字方塊 14"/>
          <p:cNvSpPr txBox="1"/>
          <p:nvPr/>
        </p:nvSpPr>
        <p:spPr>
          <a:xfrm>
            <a:off x="2279576" y="5437673"/>
            <a:ext cx="7848872" cy="923330"/>
          </a:xfrm>
          <a:prstGeom prst="rect">
            <a:avLst/>
          </a:prstGeom>
          <a:noFill/>
        </p:spPr>
        <p:txBody>
          <a:bodyPr wrap="square" rtlCol="0">
            <a:spAutoFit/>
          </a:bodyPr>
          <a:lstStyle/>
          <a:p>
            <a:pPr marL="360363" marR="0" lvl="0" indent="-360363" algn="l" defTabSz="914400" rtl="0" eaLnBrk="1" fontAlgn="auto" latinLnBrk="0" hangingPunct="1">
              <a:lnSpc>
                <a:spcPct val="100000"/>
              </a:lnSpc>
              <a:spcBef>
                <a:spcPts val="0"/>
              </a:spcBef>
              <a:spcAft>
                <a:spcPts val="0"/>
              </a:spcAft>
              <a:buClrTx/>
              <a:buSzTx/>
              <a:buFont typeface="Wingdings" pitchFamily="2" charset="2"/>
              <a:buChar char="u"/>
              <a:tabLst/>
              <a:defRPr/>
            </a:pP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DC allows “**” operator performs </a:t>
            </a:r>
            <a:r>
              <a:rPr kumimoji="0" lang="en-US" altLang="zh-TW" sz="1800" b="0" i="0" u="none" strike="noStrike" kern="1200" cap="none" spc="0" normalizeH="0" baseline="0" noProof="0" dirty="0" err="1">
                <a:ln>
                  <a:noFill/>
                </a:ln>
                <a:solidFill>
                  <a:srgbClr val="000066"/>
                </a:solidFill>
                <a:effectLst/>
                <a:uLnTx/>
                <a:uFillTx/>
                <a:latin typeface="Calibri"/>
                <a:ea typeface="新細明體" panose="02020500000000000000" pitchFamily="18" charset="-120"/>
                <a:cs typeface="+mn-cs"/>
              </a:rPr>
              <a:t>y</a:t>
            </a:r>
            <a:r>
              <a:rPr kumimoji="0" lang="en-US" altLang="zh-TW" sz="1800" b="0" i="0" u="none" strike="noStrike" kern="1200" cap="none" spc="0" normalizeH="0" baseline="30000" noProof="0" dirty="0" err="1">
                <a:ln>
                  <a:noFill/>
                </a:ln>
                <a:solidFill>
                  <a:srgbClr val="000066"/>
                </a:solidFill>
                <a:effectLst/>
                <a:uLnTx/>
                <a:uFillTx/>
                <a:latin typeface="Calibri"/>
                <a:ea typeface="新細明體" panose="02020500000000000000" pitchFamily="18" charset="-120"/>
                <a:cs typeface="+mn-cs"/>
              </a:rPr>
              <a:t>x</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synthesis, but exponentiation is only supported if the </a:t>
            </a:r>
            <a:r>
              <a:rPr kumimoji="0" lang="en-US" altLang="zh-TW" sz="1800" b="1" i="0" u="sng" strike="noStrike" kern="1200" cap="none" spc="0" normalizeH="0" baseline="0" noProof="0" dirty="0">
                <a:ln>
                  <a:noFill/>
                </a:ln>
                <a:solidFill>
                  <a:srgbClr val="008000"/>
                </a:solidFill>
                <a:effectLst/>
                <a:uLnTx/>
                <a:uFillTx/>
                <a:latin typeface="Calibri"/>
                <a:ea typeface="新細明體" panose="02020500000000000000" pitchFamily="18" charset="-120"/>
                <a:cs typeface="+mn-cs"/>
              </a:rPr>
              <a:t>base is a power of 2 </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(ex: 2</a:t>
            </a:r>
            <a:r>
              <a:rPr kumimoji="0" lang="en-US" altLang="zh-TW" sz="1800" b="0" i="0" u="none" strike="noStrike" kern="1200" cap="none" spc="0" normalizeH="0" baseline="30000" noProof="0" dirty="0">
                <a:ln>
                  <a:noFill/>
                </a:ln>
                <a:solidFill>
                  <a:srgbClr val="000066"/>
                </a:solidFill>
                <a:effectLst/>
                <a:uLnTx/>
                <a:uFillTx/>
                <a:latin typeface="Calibri"/>
                <a:ea typeface="新細明體" panose="02020500000000000000" pitchFamily="18" charset="-120"/>
                <a:cs typeface="+mn-cs"/>
              </a:rPr>
              <a:t>x</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4</a:t>
            </a:r>
            <a:r>
              <a:rPr kumimoji="0" lang="en-US" altLang="zh-TW" sz="1800" b="0" i="0" u="none" strike="noStrike" kern="1200" cap="none" spc="0" normalizeH="0" baseline="30000" noProof="0" dirty="0">
                <a:ln>
                  <a:noFill/>
                </a:ln>
                <a:solidFill>
                  <a:srgbClr val="000066"/>
                </a:solidFill>
                <a:effectLst/>
                <a:uLnTx/>
                <a:uFillTx/>
                <a:latin typeface="Calibri"/>
                <a:ea typeface="新細明體" panose="02020500000000000000" pitchFamily="18" charset="-120"/>
                <a:cs typeface="+mn-cs"/>
              </a:rPr>
              <a:t>x</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8</a:t>
            </a:r>
            <a:r>
              <a:rPr kumimoji="0" lang="en-US" altLang="zh-TW" sz="1800" b="0" i="0" u="none" strike="noStrike" kern="1200" cap="none" spc="0" normalizeH="0" baseline="30000" noProof="0" dirty="0">
                <a:ln>
                  <a:noFill/>
                </a:ln>
                <a:solidFill>
                  <a:srgbClr val="000066"/>
                </a:solidFill>
                <a:effectLst/>
                <a:uLnTx/>
                <a:uFillTx/>
                <a:latin typeface="Calibri"/>
                <a:ea typeface="新細明體" panose="02020500000000000000" pitchFamily="18" charset="-120"/>
                <a:cs typeface="+mn-cs"/>
              </a:rPr>
              <a:t>x</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t>
            </a:r>
            <a:r>
              <a:rPr kumimoji="0" lang="en-US" altLang="zh-TW" sz="1800" b="0" i="0" u="sng"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or the </a:t>
            </a:r>
            <a:r>
              <a:rPr kumimoji="0" lang="en-US" altLang="zh-TW" sz="1800" b="1" i="0" u="sng" strike="noStrike" kern="1200" cap="none" spc="0" normalizeH="0" baseline="0" noProof="0" dirty="0">
                <a:ln>
                  <a:noFill/>
                </a:ln>
                <a:solidFill>
                  <a:srgbClr val="008000"/>
                </a:solidFill>
                <a:effectLst/>
                <a:uLnTx/>
                <a:uFillTx/>
                <a:latin typeface="Calibri"/>
                <a:ea typeface="新細明體" panose="02020500000000000000" pitchFamily="18" charset="-120"/>
                <a:cs typeface="+mn-cs"/>
              </a:rPr>
              <a:t>exponent is 2</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(ex: y</a:t>
            </a:r>
            <a:r>
              <a:rPr kumimoji="0" lang="en-US" altLang="zh-TW" sz="1800" b="0" i="0" u="none" strike="noStrike" kern="1200" cap="none" spc="0" normalizeH="0" baseline="30000" noProof="0" dirty="0">
                <a:ln>
                  <a:noFill/>
                </a:ln>
                <a:solidFill>
                  <a:srgbClr val="000066"/>
                </a:solidFill>
                <a:effectLst/>
                <a:uLnTx/>
                <a:uFillTx/>
                <a:latin typeface="Calibri"/>
                <a:ea typeface="新細明體" panose="02020500000000000000" pitchFamily="18" charset="-120"/>
                <a:cs typeface="+mn-cs"/>
              </a:rPr>
              <a:t>2</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t>
            </a:r>
            <a:endParaRPr kumimoji="0" lang="zh-TW" altLang="en-US"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2704244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Combinational Logic</a:t>
            </a:r>
            <a:endParaRPr lang="zh-TW" altLang="en-US" dirty="0"/>
          </a:p>
        </p:txBody>
      </p:sp>
      <p:sp>
        <p:nvSpPr>
          <p:cNvPr id="5" name="內容版面配置區 4"/>
          <p:cNvSpPr>
            <a:spLocks noGrp="1"/>
          </p:cNvSpPr>
          <p:nvPr>
            <p:ph idx="1"/>
          </p:nvPr>
        </p:nvSpPr>
        <p:spPr/>
        <p:txBody>
          <a:bodyPr/>
          <a:lstStyle/>
          <a:p>
            <a:r>
              <a:rPr lang="en-US" altLang="zh-TW" dirty="0"/>
              <a:t>initial value for combinational logic will be ignored for synthesis</a:t>
            </a:r>
          </a:p>
          <a:p>
            <a:r>
              <a:rPr lang="en-US" altLang="zh-TW" dirty="0"/>
              <a:t>No assign block (legal but not synthesizable)</a:t>
            </a:r>
            <a:endParaRPr lang="zh-TW" altLang="en-US" dirty="0"/>
          </a:p>
        </p:txBody>
      </p:sp>
      <p:pic>
        <p:nvPicPr>
          <p:cNvPr id="6" name="圖片 5"/>
          <p:cNvPicPr>
            <a:picLocks noChangeAspect="1"/>
          </p:cNvPicPr>
          <p:nvPr/>
        </p:nvPicPr>
        <p:blipFill>
          <a:blip r:embed="rId2"/>
          <a:stretch>
            <a:fillRect/>
          </a:stretch>
        </p:blipFill>
        <p:spPr>
          <a:xfrm>
            <a:off x="5735960" y="3424610"/>
            <a:ext cx="3105150" cy="1200150"/>
          </a:xfrm>
          <a:prstGeom prst="rect">
            <a:avLst/>
          </a:prstGeom>
        </p:spPr>
      </p:pic>
      <p:sp>
        <p:nvSpPr>
          <p:cNvPr id="7" name="文字方塊 6"/>
          <p:cNvSpPr txBox="1"/>
          <p:nvPr/>
        </p:nvSpPr>
        <p:spPr>
          <a:xfrm>
            <a:off x="5735960" y="2716724"/>
            <a:ext cx="2787161"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C00000"/>
                </a:solidFill>
                <a:effectLst/>
                <a:uLnTx/>
                <a:uFillTx/>
                <a:latin typeface="Calibri"/>
                <a:ea typeface="新細明體" panose="02020500000000000000" pitchFamily="18" charset="-120"/>
                <a:cs typeface="+mn-cs"/>
              </a:rPr>
              <a:t>WRONG!!!</a:t>
            </a:r>
            <a:endParaRPr kumimoji="0" lang="zh-TW" altLang="en-US" sz="1800" b="1" i="0" u="none" strike="noStrike" kern="1200" cap="none" spc="0" normalizeH="0" baseline="0" noProof="0" dirty="0">
              <a:ln>
                <a:noFill/>
              </a:ln>
              <a:solidFill>
                <a:srgbClr val="C00000"/>
              </a:solidFill>
              <a:effectLst/>
              <a:uLnTx/>
              <a:uFillTx/>
              <a:latin typeface="Calibri"/>
              <a:ea typeface="新細明體" panose="02020500000000000000" pitchFamily="18" charset="-120"/>
              <a:cs typeface="+mn-cs"/>
            </a:endParaRPr>
          </a:p>
        </p:txBody>
      </p:sp>
      <p:sp>
        <p:nvSpPr>
          <p:cNvPr id="2" name="文字方塊 1"/>
          <p:cNvSpPr txBox="1"/>
          <p:nvPr/>
        </p:nvSpPr>
        <p:spPr>
          <a:xfrm>
            <a:off x="892893" y="3424610"/>
            <a:ext cx="2977097" cy="138499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logic a =0;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2800" b="0"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800" b="0"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assign a=</a:t>
            </a:r>
            <a:r>
              <a:rPr kumimoji="0" lang="en-US" altLang="zh-TW" sz="2800" b="0"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b+c</a:t>
            </a:r>
            <a:r>
              <a:rPr kumimoji="0" lang="en-US" altLang="zh-TW" sz="2800" b="0"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endParaRPr kumimoji="0" lang="zh-TW" altLang="en-US" sz="2800" b="0"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endParaRPr>
          </a:p>
        </p:txBody>
      </p:sp>
      <p:sp>
        <p:nvSpPr>
          <p:cNvPr id="8" name="文字方塊 7"/>
          <p:cNvSpPr txBox="1"/>
          <p:nvPr/>
        </p:nvSpPr>
        <p:spPr>
          <a:xfrm>
            <a:off x="983432" y="3068960"/>
            <a:ext cx="8122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Wrong</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72736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7" grpId="0"/>
      <p:bldP spid="2"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How to Properly Initialize a DFF?</a:t>
            </a:r>
            <a:endParaRPr lang="zh-TW" altLang="en-US" dirty="0"/>
          </a:p>
        </p:txBody>
      </p:sp>
      <p:sp>
        <p:nvSpPr>
          <p:cNvPr id="6" name="內容版面配置區 5"/>
          <p:cNvSpPr>
            <a:spLocks noGrp="1"/>
          </p:cNvSpPr>
          <p:nvPr>
            <p:ph idx="1"/>
          </p:nvPr>
        </p:nvSpPr>
        <p:spPr/>
        <p:txBody>
          <a:bodyPr/>
          <a:lstStyle/>
          <a:p>
            <a:r>
              <a:rPr lang="en-US" altLang="zh-TW" dirty="0"/>
              <a:t>Reset DFF registers</a:t>
            </a:r>
          </a:p>
          <a:p>
            <a:pPr lvl="1"/>
            <a:r>
              <a:rPr lang="en-US" altLang="zh-TW" dirty="0"/>
              <a:t>You can reset DFF when </a:t>
            </a:r>
            <a:r>
              <a:rPr lang="en-US" altLang="zh-TW" dirty="0" err="1"/>
              <a:t>rst_n</a:t>
            </a:r>
            <a:r>
              <a:rPr lang="en-US" altLang="zh-TW" dirty="0"/>
              <a:t> triggers</a:t>
            </a:r>
          </a:p>
          <a:p>
            <a:pPr lvl="1"/>
            <a:r>
              <a:rPr lang="en-US" altLang="zh-TW" dirty="0">
                <a:solidFill>
                  <a:srgbClr val="FF0000"/>
                </a:solidFill>
              </a:rPr>
              <a:t>Do not use initial </a:t>
            </a:r>
            <a:r>
              <a:rPr lang="en-US" altLang="zh-TW" dirty="0"/>
              <a:t>begin since it is  not  synthesizable</a:t>
            </a:r>
          </a:p>
          <a:p>
            <a:endParaRPr lang="zh-TW" altLang="en-US" dirty="0"/>
          </a:p>
        </p:txBody>
      </p:sp>
      <p:sp>
        <p:nvSpPr>
          <p:cNvPr id="8" name="文字方塊 7"/>
          <p:cNvSpPr txBox="1"/>
          <p:nvPr/>
        </p:nvSpPr>
        <p:spPr>
          <a:xfrm>
            <a:off x="695400" y="3118962"/>
            <a:ext cx="5698996" cy="1477328"/>
          </a:xfrm>
          <a:prstGeom prst="rect">
            <a:avLst/>
          </a:prstGeom>
          <a:noFill/>
          <a:ln>
            <a:solidFill>
              <a:srgbClr val="00206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always_ff</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posedge</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clk</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or </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negedge</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rst_n</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if(</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rst_n</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 &lt;=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 &lt;= b;</a:t>
            </a:r>
          </a:p>
        </p:txBody>
      </p:sp>
      <p:sp>
        <p:nvSpPr>
          <p:cNvPr id="9" name="文字方塊 8"/>
          <p:cNvSpPr txBox="1"/>
          <p:nvPr/>
        </p:nvSpPr>
        <p:spPr>
          <a:xfrm>
            <a:off x="8006612" y="3118962"/>
            <a:ext cx="2114681" cy="369332"/>
          </a:xfrm>
          <a:prstGeom prst="rect">
            <a:avLst/>
          </a:prstGeom>
          <a:noFill/>
          <a:ln>
            <a:solidFill>
              <a:srgbClr val="00206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initial a = 0;</a:t>
            </a:r>
          </a:p>
        </p:txBody>
      </p:sp>
      <p:sp>
        <p:nvSpPr>
          <p:cNvPr id="10" name="文字方塊 9"/>
          <p:cNvSpPr txBox="1"/>
          <p:nvPr/>
        </p:nvSpPr>
        <p:spPr>
          <a:xfrm>
            <a:off x="8063709" y="4220197"/>
            <a:ext cx="1838965" cy="369332"/>
          </a:xfrm>
          <a:prstGeom prst="rect">
            <a:avLst/>
          </a:prstGeom>
          <a:noFill/>
          <a:ln>
            <a:solidFill>
              <a:srgbClr val="00206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logic a = 0;</a:t>
            </a:r>
          </a:p>
        </p:txBody>
      </p:sp>
      <p:pic>
        <p:nvPicPr>
          <p:cNvPr id="11" name="圖片 10" descr="Dedo Gesto Buena Buen · Imagen gratis en Pixabay"/>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87688" y="4429686"/>
            <a:ext cx="692696" cy="692696"/>
          </a:xfrm>
          <a:prstGeom prst="rect">
            <a:avLst/>
          </a:prstGeom>
        </p:spPr>
      </p:pic>
      <p:sp>
        <p:nvSpPr>
          <p:cNvPr id="12" name="文字方塊 11"/>
          <p:cNvSpPr txBox="1"/>
          <p:nvPr/>
        </p:nvSpPr>
        <p:spPr>
          <a:xfrm>
            <a:off x="7680176" y="5013176"/>
            <a:ext cx="3713132" cy="9233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Bad for design, not synthesizable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Only for </a:t>
            </a:r>
            <a:r>
              <a:rPr kumimoji="0" lang="en-US" altLang="zh-TW" sz="18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testbench</a:t>
            </a: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simulation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Initial values are ignored for synthesis</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4947271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Combinational Loop</a:t>
            </a:r>
            <a:endParaRPr lang="zh-TW" altLang="en-US" dirty="0"/>
          </a:p>
        </p:txBody>
      </p:sp>
      <p:sp>
        <p:nvSpPr>
          <p:cNvPr id="3" name="內容版面配置區 2"/>
          <p:cNvSpPr>
            <a:spLocks noGrp="1"/>
          </p:cNvSpPr>
          <p:nvPr>
            <p:ph idx="1"/>
          </p:nvPr>
        </p:nvSpPr>
        <p:spPr/>
        <p:txBody>
          <a:bodyPr/>
          <a:lstStyle/>
          <a:p>
            <a:r>
              <a:rPr lang="en-US" altLang="zh-TW" dirty="0"/>
              <a:t>A variable cannot be assigned by itself in combinational logic</a:t>
            </a:r>
          </a:p>
          <a:p>
            <a:pPr lvl="1"/>
            <a:r>
              <a:rPr lang="en-US" altLang="zh-TW" dirty="0">
                <a:solidFill>
                  <a:srgbClr val="FF0000"/>
                </a:solidFill>
              </a:rPr>
              <a:t>Combinational loop</a:t>
            </a:r>
            <a:r>
              <a:rPr lang="zh-TW" altLang="en-US" dirty="0">
                <a:solidFill>
                  <a:srgbClr val="FF0000"/>
                </a:solidFill>
              </a:rPr>
              <a:t> </a:t>
            </a:r>
            <a:r>
              <a:rPr lang="en-US" altLang="zh-TW" dirty="0">
                <a:solidFill>
                  <a:srgbClr val="FF0000"/>
                </a:solidFill>
              </a:rPr>
              <a:t>(timing loop)</a:t>
            </a:r>
          </a:p>
          <a:p>
            <a:endParaRPr lang="zh-TW" altLang="en-US" dirty="0"/>
          </a:p>
        </p:txBody>
      </p:sp>
      <p:pic>
        <p:nvPicPr>
          <p:cNvPr id="4" name="圖片 3"/>
          <p:cNvPicPr>
            <a:picLocks noChangeAspect="1"/>
          </p:cNvPicPr>
          <p:nvPr/>
        </p:nvPicPr>
        <p:blipFill>
          <a:blip r:embed="rId2"/>
          <a:stretch>
            <a:fillRect/>
          </a:stretch>
        </p:blipFill>
        <p:spPr>
          <a:xfrm>
            <a:off x="288781" y="2629022"/>
            <a:ext cx="5857875" cy="1838325"/>
          </a:xfrm>
          <a:prstGeom prst="rect">
            <a:avLst/>
          </a:prstGeom>
        </p:spPr>
      </p:pic>
      <p:sp>
        <p:nvSpPr>
          <p:cNvPr id="5" name="文字方塊 4"/>
          <p:cNvSpPr txBox="1"/>
          <p:nvPr/>
        </p:nvSpPr>
        <p:spPr>
          <a:xfrm>
            <a:off x="2063552" y="5301208"/>
            <a:ext cx="665016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4000" b="1" i="0" u="none" strike="noStrike" kern="1200" cap="none" spc="0" normalizeH="0" baseline="0" noProof="0" dirty="0">
                <a:ln>
                  <a:noFill/>
                </a:ln>
                <a:solidFill>
                  <a:srgbClr val="C00000"/>
                </a:solidFill>
                <a:effectLst/>
                <a:uLnTx/>
                <a:uFillTx/>
                <a:latin typeface="Calibri"/>
                <a:ea typeface="新細明體" panose="02020500000000000000" pitchFamily="18" charset="-120"/>
                <a:cs typeface="+mn-cs"/>
              </a:rPr>
              <a:t>WRONG!!! Not synthesizable</a:t>
            </a:r>
            <a:endParaRPr kumimoji="0" lang="zh-TW" altLang="en-US" sz="1800" b="1" i="0" u="none" strike="noStrike" kern="1200" cap="none" spc="0" normalizeH="0" baseline="0" noProof="0" dirty="0">
              <a:ln>
                <a:noFill/>
              </a:ln>
              <a:solidFill>
                <a:srgbClr val="C00000"/>
              </a:solidFill>
              <a:effectLst/>
              <a:uLnTx/>
              <a:uFillTx/>
              <a:latin typeface="Calibri"/>
              <a:ea typeface="新細明體" panose="02020500000000000000" pitchFamily="18" charset="-120"/>
              <a:cs typeface="+mn-cs"/>
            </a:endParaRPr>
          </a:p>
        </p:txBody>
      </p:sp>
      <p:grpSp>
        <p:nvGrpSpPr>
          <p:cNvPr id="13" name="群組 12"/>
          <p:cNvGrpSpPr/>
          <p:nvPr/>
        </p:nvGrpSpPr>
        <p:grpSpPr>
          <a:xfrm>
            <a:off x="1512917" y="4088968"/>
            <a:ext cx="864096" cy="414633"/>
            <a:chOff x="4151784" y="4005064"/>
            <a:chExt cx="864096" cy="414633"/>
          </a:xfrm>
        </p:grpSpPr>
        <p:cxnSp>
          <p:nvCxnSpPr>
            <p:cNvPr id="9" name="直線單箭頭接點 8"/>
            <p:cNvCxnSpPr/>
            <p:nvPr/>
          </p:nvCxnSpPr>
          <p:spPr>
            <a:xfrm flipV="1">
              <a:off x="4511824" y="4005064"/>
              <a:ext cx="504056" cy="4146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4151784" y="4077072"/>
              <a:ext cx="360040" cy="34262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文字方塊 11"/>
          <p:cNvSpPr txBox="1"/>
          <p:nvPr/>
        </p:nvSpPr>
        <p:spPr>
          <a:xfrm>
            <a:off x="684365" y="4676027"/>
            <a:ext cx="358976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Same variable in both sides</a:t>
            </a:r>
            <a:endParaRPr kumimoji="0" lang="zh-TW" altLang="en-US"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0" name="文字方塊 9"/>
          <p:cNvSpPr txBox="1"/>
          <p:nvPr/>
        </p:nvSpPr>
        <p:spPr>
          <a:xfrm>
            <a:off x="6330370" y="2803878"/>
            <a:ext cx="1701107" cy="646331"/>
          </a:xfrm>
          <a:prstGeom prst="rect">
            <a:avLst/>
          </a:prstGeom>
          <a:noFill/>
          <a:ln>
            <a:solidFill>
              <a:srgbClr val="00206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always_comb</a:t>
            </a:r>
            <a:endPar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 = </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b+a</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p>
        </p:txBody>
      </p:sp>
      <p:pic>
        <p:nvPicPr>
          <p:cNvPr id="14" name="圖片 13" descr="File:Crystal 128 &lt;strong&gt;error&lt;/strong&gt;.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34575" y="3551430"/>
            <a:ext cx="692696" cy="692696"/>
          </a:xfrm>
          <a:prstGeom prst="rect">
            <a:avLst/>
          </a:prstGeom>
        </p:spPr>
      </p:pic>
      <p:pic>
        <p:nvPicPr>
          <p:cNvPr id="15" name="圖片 14" descr="File:Crystal 128 &lt;strong&gt;error&lt;/strong&gt;.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08624" y="3598781"/>
            <a:ext cx="692696" cy="692696"/>
          </a:xfrm>
          <a:prstGeom prst="rect">
            <a:avLst/>
          </a:prstGeom>
        </p:spPr>
      </p:pic>
      <p:sp>
        <p:nvSpPr>
          <p:cNvPr id="16" name="文字方塊 15"/>
          <p:cNvSpPr txBox="1"/>
          <p:nvPr/>
        </p:nvSpPr>
        <p:spPr>
          <a:xfrm>
            <a:off x="8691676" y="2803877"/>
            <a:ext cx="3355406" cy="646331"/>
          </a:xfrm>
          <a:prstGeom prst="rect">
            <a:avLst/>
          </a:prstGeom>
          <a:noFill/>
          <a:ln>
            <a:solidFill>
              <a:srgbClr val="002060"/>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always_ff</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posedge</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clk</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  a &lt;= </a:t>
            </a:r>
            <a:r>
              <a:rPr kumimoji="0" lang="en-US" altLang="zh-TW" sz="1800" b="1" i="0" u="none" strike="noStrike" kern="1200" cap="none" spc="0" normalizeH="0" baseline="0" noProof="0" dirty="0" err="1">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b+a</a:t>
            </a:r>
            <a:r>
              <a:rPr kumimoji="0" lang="en-US" altLang="zh-TW" sz="1800" b="1" i="0" u="none" strike="noStrike" kern="1200" cap="none" spc="0" normalizeH="0" baseline="0" noProof="0" dirty="0">
                <a:ln>
                  <a:noFill/>
                </a:ln>
                <a:solidFill>
                  <a:prstClr val="black"/>
                </a:solidFill>
                <a:effectLst/>
                <a:uLnTx/>
                <a:uFillTx/>
                <a:latin typeface="Courier New" panose="02070309020205020404" pitchFamily="49" charset="0"/>
                <a:ea typeface="新細明體" panose="02020500000000000000" pitchFamily="18" charset="-120"/>
                <a:cs typeface="Courier New" panose="02070309020205020404" pitchFamily="49" charset="0"/>
              </a:rPr>
              <a:t>;</a:t>
            </a:r>
          </a:p>
        </p:txBody>
      </p:sp>
      <p:pic>
        <p:nvPicPr>
          <p:cNvPr id="17" name="圖片 16" descr="Dedo Gesto Buena Buen · Imagen gratis en Pixabay"/>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69379" y="3548184"/>
            <a:ext cx="692696" cy="692696"/>
          </a:xfrm>
          <a:prstGeom prst="rect">
            <a:avLst/>
          </a:prstGeom>
        </p:spPr>
      </p:pic>
      <p:sp>
        <p:nvSpPr>
          <p:cNvPr id="18" name="文字方塊 17"/>
          <p:cNvSpPr txBox="1"/>
          <p:nvPr/>
        </p:nvSpPr>
        <p:spPr>
          <a:xfrm>
            <a:off x="8618326" y="4537138"/>
            <a:ext cx="3589765"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Same variable in both sides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only allowed in seq. logic</a:t>
            </a:r>
            <a:endParaRPr kumimoji="0" lang="zh-TW" altLang="en-US" sz="24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9311367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0" grpId="0" animBg="1"/>
      <p:bldP spid="16"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032104" y="3501008"/>
            <a:ext cx="3222625" cy="2876550"/>
          </a:xfrm>
          <a:custGeom>
            <a:avLst/>
            <a:gdLst/>
            <a:ahLst/>
            <a:cxnLst/>
            <a:rect l="l" t="t" r="r" b="b"/>
            <a:pathLst>
              <a:path w="3222625" h="2876550">
                <a:moveTo>
                  <a:pt x="0" y="479298"/>
                </a:moveTo>
                <a:lnTo>
                  <a:pt x="2475" y="430299"/>
                </a:lnTo>
                <a:lnTo>
                  <a:pt x="9739" y="382714"/>
                </a:lnTo>
                <a:lnTo>
                  <a:pt x="21552" y="336784"/>
                </a:lnTo>
                <a:lnTo>
                  <a:pt x="37673" y="292750"/>
                </a:lnTo>
                <a:lnTo>
                  <a:pt x="57860" y="250854"/>
                </a:lnTo>
                <a:lnTo>
                  <a:pt x="81874" y="211335"/>
                </a:lnTo>
                <a:lnTo>
                  <a:pt x="109472" y="174436"/>
                </a:lnTo>
                <a:lnTo>
                  <a:pt x="140414" y="140398"/>
                </a:lnTo>
                <a:lnTo>
                  <a:pt x="174459" y="109461"/>
                </a:lnTo>
                <a:lnTo>
                  <a:pt x="211366" y="81867"/>
                </a:lnTo>
                <a:lnTo>
                  <a:pt x="250895" y="57856"/>
                </a:lnTo>
                <a:lnTo>
                  <a:pt x="292804" y="37671"/>
                </a:lnTo>
                <a:lnTo>
                  <a:pt x="336852" y="21551"/>
                </a:lnTo>
                <a:lnTo>
                  <a:pt x="382799" y="9739"/>
                </a:lnTo>
                <a:lnTo>
                  <a:pt x="430403" y="2475"/>
                </a:lnTo>
                <a:lnTo>
                  <a:pt x="479425" y="0"/>
                </a:lnTo>
                <a:lnTo>
                  <a:pt x="2742818" y="0"/>
                </a:lnTo>
                <a:lnTo>
                  <a:pt x="2791840" y="2475"/>
                </a:lnTo>
                <a:lnTo>
                  <a:pt x="2839444" y="9739"/>
                </a:lnTo>
                <a:lnTo>
                  <a:pt x="2885391" y="21551"/>
                </a:lnTo>
                <a:lnTo>
                  <a:pt x="2929439" y="37671"/>
                </a:lnTo>
                <a:lnTo>
                  <a:pt x="2971348" y="57856"/>
                </a:lnTo>
                <a:lnTo>
                  <a:pt x="3010877" y="81867"/>
                </a:lnTo>
                <a:lnTo>
                  <a:pt x="3047784" y="109461"/>
                </a:lnTo>
                <a:lnTo>
                  <a:pt x="3081829" y="140398"/>
                </a:lnTo>
                <a:lnTo>
                  <a:pt x="3112771" y="174436"/>
                </a:lnTo>
                <a:lnTo>
                  <a:pt x="3140369" y="211335"/>
                </a:lnTo>
                <a:lnTo>
                  <a:pt x="3164383" y="250854"/>
                </a:lnTo>
                <a:lnTo>
                  <a:pt x="3184570" y="292750"/>
                </a:lnTo>
                <a:lnTo>
                  <a:pt x="3200691" y="336784"/>
                </a:lnTo>
                <a:lnTo>
                  <a:pt x="3212504" y="382714"/>
                </a:lnTo>
                <a:lnTo>
                  <a:pt x="3219768" y="430299"/>
                </a:lnTo>
                <a:lnTo>
                  <a:pt x="3222243" y="479298"/>
                </a:lnTo>
                <a:lnTo>
                  <a:pt x="3222243" y="2396871"/>
                </a:lnTo>
                <a:lnTo>
                  <a:pt x="3219768" y="2445889"/>
                </a:lnTo>
                <a:lnTo>
                  <a:pt x="3212504" y="2493492"/>
                </a:lnTo>
                <a:lnTo>
                  <a:pt x="3200691" y="2539437"/>
                </a:lnTo>
                <a:lnTo>
                  <a:pt x="3184570" y="2583484"/>
                </a:lnTo>
                <a:lnTo>
                  <a:pt x="3164383" y="2625391"/>
                </a:lnTo>
                <a:lnTo>
                  <a:pt x="3140369" y="2664919"/>
                </a:lnTo>
                <a:lnTo>
                  <a:pt x="3112771" y="2701825"/>
                </a:lnTo>
                <a:lnTo>
                  <a:pt x="3081829" y="2735870"/>
                </a:lnTo>
                <a:lnTo>
                  <a:pt x="3047784" y="2766812"/>
                </a:lnTo>
                <a:lnTo>
                  <a:pt x="3010877" y="2794409"/>
                </a:lnTo>
                <a:lnTo>
                  <a:pt x="2971348" y="2818422"/>
                </a:lnTo>
                <a:lnTo>
                  <a:pt x="2929439" y="2838610"/>
                </a:lnTo>
                <a:lnTo>
                  <a:pt x="2885391" y="2854730"/>
                </a:lnTo>
                <a:lnTo>
                  <a:pt x="2839444" y="2866543"/>
                </a:lnTo>
                <a:lnTo>
                  <a:pt x="2791840" y="2873808"/>
                </a:lnTo>
                <a:lnTo>
                  <a:pt x="2742818" y="2876283"/>
                </a:lnTo>
                <a:lnTo>
                  <a:pt x="479425" y="2876283"/>
                </a:lnTo>
                <a:lnTo>
                  <a:pt x="430403" y="2873808"/>
                </a:lnTo>
                <a:lnTo>
                  <a:pt x="382799" y="2866543"/>
                </a:lnTo>
                <a:lnTo>
                  <a:pt x="336852" y="2854730"/>
                </a:lnTo>
                <a:lnTo>
                  <a:pt x="292804" y="2838610"/>
                </a:lnTo>
                <a:lnTo>
                  <a:pt x="250895" y="2818422"/>
                </a:lnTo>
                <a:lnTo>
                  <a:pt x="211366" y="2794409"/>
                </a:lnTo>
                <a:lnTo>
                  <a:pt x="174459" y="2766812"/>
                </a:lnTo>
                <a:lnTo>
                  <a:pt x="140414" y="2735870"/>
                </a:lnTo>
                <a:lnTo>
                  <a:pt x="109472" y="2701825"/>
                </a:lnTo>
                <a:lnTo>
                  <a:pt x="81874" y="2664919"/>
                </a:lnTo>
                <a:lnTo>
                  <a:pt x="57860" y="2625391"/>
                </a:lnTo>
                <a:lnTo>
                  <a:pt x="37673" y="2583484"/>
                </a:lnTo>
                <a:lnTo>
                  <a:pt x="21552" y="2539437"/>
                </a:lnTo>
                <a:lnTo>
                  <a:pt x="9739" y="2493492"/>
                </a:lnTo>
                <a:lnTo>
                  <a:pt x="2475" y="2445889"/>
                </a:lnTo>
                <a:lnTo>
                  <a:pt x="0" y="2396871"/>
                </a:lnTo>
                <a:lnTo>
                  <a:pt x="0" y="479298"/>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731493" y="3406646"/>
            <a:ext cx="4096385" cy="2876550"/>
          </a:xfrm>
          <a:custGeom>
            <a:avLst/>
            <a:gdLst/>
            <a:ahLst/>
            <a:cxnLst/>
            <a:rect l="l" t="t" r="r" b="b"/>
            <a:pathLst>
              <a:path w="4096385" h="2876550">
                <a:moveTo>
                  <a:pt x="0" y="479425"/>
                </a:moveTo>
                <a:lnTo>
                  <a:pt x="2475" y="430403"/>
                </a:lnTo>
                <a:lnTo>
                  <a:pt x="9740" y="382799"/>
                </a:lnTo>
                <a:lnTo>
                  <a:pt x="21553" y="336852"/>
                </a:lnTo>
                <a:lnTo>
                  <a:pt x="37674" y="292804"/>
                </a:lnTo>
                <a:lnTo>
                  <a:pt x="57862" y="250895"/>
                </a:lnTo>
                <a:lnTo>
                  <a:pt x="81876" y="211366"/>
                </a:lnTo>
                <a:lnTo>
                  <a:pt x="109474" y="174459"/>
                </a:lnTo>
                <a:lnTo>
                  <a:pt x="140415" y="140414"/>
                </a:lnTo>
                <a:lnTo>
                  <a:pt x="174460" y="109472"/>
                </a:lnTo>
                <a:lnTo>
                  <a:pt x="211366" y="81874"/>
                </a:lnTo>
                <a:lnTo>
                  <a:pt x="250892" y="57860"/>
                </a:lnTo>
                <a:lnTo>
                  <a:pt x="292799" y="37673"/>
                </a:lnTo>
                <a:lnTo>
                  <a:pt x="336843" y="21552"/>
                </a:lnTo>
                <a:lnTo>
                  <a:pt x="382786" y="9739"/>
                </a:lnTo>
                <a:lnTo>
                  <a:pt x="430385" y="2475"/>
                </a:lnTo>
                <a:lnTo>
                  <a:pt x="479399" y="0"/>
                </a:lnTo>
                <a:lnTo>
                  <a:pt x="3616591" y="0"/>
                </a:lnTo>
                <a:lnTo>
                  <a:pt x="3665612" y="2475"/>
                </a:lnTo>
                <a:lnTo>
                  <a:pt x="3713217" y="9739"/>
                </a:lnTo>
                <a:lnTo>
                  <a:pt x="3759163" y="21552"/>
                </a:lnTo>
                <a:lnTo>
                  <a:pt x="3803212" y="37673"/>
                </a:lnTo>
                <a:lnTo>
                  <a:pt x="3845121" y="57860"/>
                </a:lnTo>
                <a:lnTo>
                  <a:pt x="3884649" y="81874"/>
                </a:lnTo>
                <a:lnTo>
                  <a:pt x="3921557" y="109472"/>
                </a:lnTo>
                <a:lnTo>
                  <a:pt x="3955602" y="140414"/>
                </a:lnTo>
                <a:lnTo>
                  <a:pt x="3986544" y="174459"/>
                </a:lnTo>
                <a:lnTo>
                  <a:pt x="4014142" y="211366"/>
                </a:lnTo>
                <a:lnTo>
                  <a:pt x="4038155" y="250895"/>
                </a:lnTo>
                <a:lnTo>
                  <a:pt x="4058343" y="292804"/>
                </a:lnTo>
                <a:lnTo>
                  <a:pt x="4074464" y="336852"/>
                </a:lnTo>
                <a:lnTo>
                  <a:pt x="4086277" y="382799"/>
                </a:lnTo>
                <a:lnTo>
                  <a:pt x="4093541" y="430403"/>
                </a:lnTo>
                <a:lnTo>
                  <a:pt x="4096016" y="479425"/>
                </a:lnTo>
                <a:lnTo>
                  <a:pt x="4096016" y="2396871"/>
                </a:lnTo>
                <a:lnTo>
                  <a:pt x="4093541" y="2445892"/>
                </a:lnTo>
                <a:lnTo>
                  <a:pt x="4086277" y="2493496"/>
                </a:lnTo>
                <a:lnTo>
                  <a:pt x="4074464" y="2539444"/>
                </a:lnTo>
                <a:lnTo>
                  <a:pt x="4058343" y="2583493"/>
                </a:lnTo>
                <a:lnTo>
                  <a:pt x="4038155" y="2625403"/>
                </a:lnTo>
                <a:lnTo>
                  <a:pt x="4014142" y="2664933"/>
                </a:lnTo>
                <a:lnTo>
                  <a:pt x="3986544" y="2701841"/>
                </a:lnTo>
                <a:lnTo>
                  <a:pt x="3955602" y="2735887"/>
                </a:lnTo>
                <a:lnTo>
                  <a:pt x="3921557" y="2766831"/>
                </a:lnTo>
                <a:lnTo>
                  <a:pt x="3884649" y="2794430"/>
                </a:lnTo>
                <a:lnTo>
                  <a:pt x="3845121" y="2818444"/>
                </a:lnTo>
                <a:lnTo>
                  <a:pt x="3803212" y="2838633"/>
                </a:lnTo>
                <a:lnTo>
                  <a:pt x="3759163" y="2854754"/>
                </a:lnTo>
                <a:lnTo>
                  <a:pt x="3713217" y="2866568"/>
                </a:lnTo>
                <a:lnTo>
                  <a:pt x="3665612" y="2873833"/>
                </a:lnTo>
                <a:lnTo>
                  <a:pt x="3616591" y="2876308"/>
                </a:lnTo>
                <a:lnTo>
                  <a:pt x="479399" y="2876308"/>
                </a:lnTo>
                <a:lnTo>
                  <a:pt x="430385" y="2873833"/>
                </a:lnTo>
                <a:lnTo>
                  <a:pt x="382786" y="2866568"/>
                </a:lnTo>
                <a:lnTo>
                  <a:pt x="336843" y="2854754"/>
                </a:lnTo>
                <a:lnTo>
                  <a:pt x="292799" y="2838633"/>
                </a:lnTo>
                <a:lnTo>
                  <a:pt x="250892" y="2818444"/>
                </a:lnTo>
                <a:lnTo>
                  <a:pt x="211366" y="2794430"/>
                </a:lnTo>
                <a:lnTo>
                  <a:pt x="174460" y="2766831"/>
                </a:lnTo>
                <a:lnTo>
                  <a:pt x="140415" y="2735887"/>
                </a:lnTo>
                <a:lnTo>
                  <a:pt x="109474" y="2701841"/>
                </a:lnTo>
                <a:lnTo>
                  <a:pt x="81876" y="2664933"/>
                </a:lnTo>
                <a:lnTo>
                  <a:pt x="57862" y="2625403"/>
                </a:lnTo>
                <a:lnTo>
                  <a:pt x="37674" y="2583493"/>
                </a:lnTo>
                <a:lnTo>
                  <a:pt x="21553" y="2539444"/>
                </a:lnTo>
                <a:lnTo>
                  <a:pt x="9740" y="2493496"/>
                </a:lnTo>
                <a:lnTo>
                  <a:pt x="2475" y="2445892"/>
                </a:lnTo>
                <a:lnTo>
                  <a:pt x="0" y="2396871"/>
                </a:lnTo>
                <a:lnTo>
                  <a:pt x="0" y="479425"/>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a:spLocks noGrp="1"/>
          </p:cNvSpPr>
          <p:nvPr>
            <p:ph type="title"/>
          </p:nvPr>
        </p:nvSpPr>
        <p:spPr/>
        <p:txBody>
          <a:bodyPr/>
          <a:lstStyle/>
          <a:p>
            <a:r>
              <a:rPr lang="en-US" dirty="0"/>
              <a:t>Resource Sharing: Area Reduction Technique</a:t>
            </a:r>
          </a:p>
        </p:txBody>
      </p:sp>
      <p:sp>
        <p:nvSpPr>
          <p:cNvPr id="99" name="內容版面配置區 98">
            <a:extLst>
              <a:ext uri="{FF2B5EF4-FFF2-40B4-BE49-F238E27FC236}">
                <a16:creationId xmlns:a16="http://schemas.microsoft.com/office/drawing/2014/main" id="{24A763CE-4CF6-E81D-A1ED-E76F259D5827}"/>
              </a:ext>
            </a:extLst>
          </p:cNvPr>
          <p:cNvSpPr>
            <a:spLocks noGrp="1"/>
          </p:cNvSpPr>
          <p:nvPr>
            <p:ph idx="1"/>
          </p:nvPr>
        </p:nvSpPr>
        <p:spPr/>
        <p:txBody>
          <a:bodyPr/>
          <a:lstStyle/>
          <a:p>
            <a:r>
              <a:rPr lang="en-US" dirty="0"/>
              <a:t>HDL coding style can force a specific topology to be synthesized</a:t>
            </a:r>
          </a:p>
          <a:p>
            <a:endParaRPr lang="en-US" dirty="0"/>
          </a:p>
        </p:txBody>
      </p:sp>
      <p:sp>
        <p:nvSpPr>
          <p:cNvPr id="5" name="object 5"/>
          <p:cNvSpPr/>
          <p:nvPr/>
        </p:nvSpPr>
        <p:spPr>
          <a:xfrm>
            <a:off x="2451391" y="3976067"/>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2051271" y="3976067"/>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2088939" y="5157424"/>
            <a:ext cx="727710" cy="363220"/>
          </a:xfrm>
          <a:custGeom>
            <a:avLst/>
            <a:gdLst/>
            <a:ahLst/>
            <a:cxnLst/>
            <a:rect l="l" t="t" r="r" b="b"/>
            <a:pathLst>
              <a:path w="727710" h="363220">
                <a:moveTo>
                  <a:pt x="727501" y="0"/>
                </a:moveTo>
                <a:lnTo>
                  <a:pt x="436493" y="0"/>
                </a:lnTo>
                <a:lnTo>
                  <a:pt x="363756" y="72643"/>
                </a:lnTo>
                <a:lnTo>
                  <a:pt x="290995" y="0"/>
                </a:lnTo>
                <a:lnTo>
                  <a:pt x="0" y="0"/>
                </a:lnTo>
                <a:lnTo>
                  <a:pt x="218246" y="363217"/>
                </a:lnTo>
                <a:lnTo>
                  <a:pt x="509254" y="363217"/>
                </a:lnTo>
                <a:lnTo>
                  <a:pt x="727501" y="0"/>
                </a:lnTo>
              </a:path>
            </a:pathLst>
          </a:custGeom>
          <a:ln w="2491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2389035" y="5348108"/>
            <a:ext cx="118745" cy="0"/>
          </a:xfrm>
          <a:custGeom>
            <a:avLst/>
            <a:gdLst/>
            <a:ahLst/>
            <a:cxnLst/>
            <a:rect l="l" t="t" r="r" b="b"/>
            <a:pathLst>
              <a:path w="118744">
                <a:moveTo>
                  <a:pt x="118222"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bject 9"/>
          <p:cNvSpPr/>
          <p:nvPr/>
        </p:nvSpPr>
        <p:spPr>
          <a:xfrm>
            <a:off x="2452695" y="5293625"/>
            <a:ext cx="0" cy="109220"/>
          </a:xfrm>
          <a:custGeom>
            <a:avLst/>
            <a:gdLst/>
            <a:ahLst/>
            <a:cxnLst/>
            <a:rect l="l" t="t" r="r" b="b"/>
            <a:pathLst>
              <a:path h="109220">
                <a:moveTo>
                  <a:pt x="0" y="108965"/>
                </a:moveTo>
                <a:lnTo>
                  <a:pt x="0" y="0"/>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2652755" y="4866816"/>
            <a:ext cx="0" cy="290830"/>
          </a:xfrm>
          <a:custGeom>
            <a:avLst/>
            <a:gdLst/>
            <a:ahLst/>
            <a:cxnLst/>
            <a:rect l="l" t="t" r="r" b="b"/>
            <a:pathLst>
              <a:path h="290829">
                <a:moveTo>
                  <a:pt x="0" y="0"/>
                </a:moveTo>
                <a:lnTo>
                  <a:pt x="0" y="290608"/>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252636" y="4642774"/>
            <a:ext cx="0" cy="509270"/>
          </a:xfrm>
          <a:custGeom>
            <a:avLst/>
            <a:gdLst/>
            <a:ahLst/>
            <a:cxnLst/>
            <a:rect l="l" t="t" r="r" b="b"/>
            <a:pathLst>
              <a:path h="509270">
                <a:moveTo>
                  <a:pt x="0" y="0"/>
                </a:moveTo>
                <a:lnTo>
                  <a:pt x="0" y="50895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2452695" y="5520642"/>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1973524" y="3718109"/>
            <a:ext cx="918210"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tab pos="415925" algn="l"/>
                <a:tab pos="793750" algn="l"/>
              </a:tabLst>
              <a:defRPr/>
            </a:pPr>
            <a:r>
              <a:rPr kumimoji="0" sz="1600" b="0" i="0" u="none" strike="noStrike" kern="1200" cap="none" spc="20" normalizeH="0" baseline="0" noProof="0" dirty="0">
                <a:ln>
                  <a:noFill/>
                </a:ln>
                <a:solidFill>
                  <a:prstClr val="black"/>
                </a:solidFill>
                <a:effectLst/>
                <a:uLnTx/>
                <a:uFillTx/>
                <a:latin typeface="Calibri"/>
                <a:ea typeface="+mn-ea"/>
                <a:cs typeface="Calibri"/>
              </a:rPr>
              <a:t>A	</a:t>
            </a:r>
            <a:r>
              <a:rPr kumimoji="0" sz="2400" b="0" i="0" u="none" strike="noStrike" kern="1200" cap="none" spc="22" normalizeH="0" baseline="1736" noProof="0" dirty="0">
                <a:ln>
                  <a:noFill/>
                </a:ln>
                <a:solidFill>
                  <a:prstClr val="black"/>
                </a:solidFill>
                <a:effectLst/>
                <a:uLnTx/>
                <a:uFillTx/>
                <a:latin typeface="Calibri"/>
                <a:ea typeface="+mn-ea"/>
                <a:cs typeface="Calibri"/>
              </a:rPr>
              <a:t>B	C</a:t>
            </a:r>
            <a:endParaRPr kumimoji="0" sz="2400" b="0" i="0" u="none" strike="noStrike" kern="1200" cap="none" spc="0" normalizeH="0" baseline="1736" noProof="0">
              <a:ln>
                <a:noFill/>
              </a:ln>
              <a:solidFill>
                <a:prstClr val="black"/>
              </a:solidFill>
              <a:effectLst/>
              <a:uLnTx/>
              <a:uFillTx/>
              <a:latin typeface="Calibri"/>
              <a:ea typeface="+mn-ea"/>
              <a:cs typeface="Calibri"/>
            </a:endParaRPr>
          </a:p>
        </p:txBody>
      </p:sp>
      <p:sp>
        <p:nvSpPr>
          <p:cNvPr id="14" name="object 14"/>
          <p:cNvSpPr/>
          <p:nvPr/>
        </p:nvSpPr>
        <p:spPr>
          <a:xfrm>
            <a:off x="2816440" y="3966959"/>
            <a:ext cx="0" cy="896619"/>
          </a:xfrm>
          <a:custGeom>
            <a:avLst/>
            <a:gdLst/>
            <a:ahLst/>
            <a:cxnLst/>
            <a:rect l="l" t="t" r="r" b="b"/>
            <a:pathLst>
              <a:path h="896620">
                <a:moveTo>
                  <a:pt x="0" y="0"/>
                </a:moveTo>
                <a:lnTo>
                  <a:pt x="0" y="896513"/>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bject 15"/>
          <p:cNvSpPr/>
          <p:nvPr/>
        </p:nvSpPr>
        <p:spPr>
          <a:xfrm>
            <a:off x="2652755" y="4866816"/>
            <a:ext cx="157480" cy="0"/>
          </a:xfrm>
          <a:custGeom>
            <a:avLst/>
            <a:gdLst/>
            <a:ahLst/>
            <a:cxnLst/>
            <a:rect l="l" t="t" r="r" b="b"/>
            <a:pathLst>
              <a:path w="157480">
                <a:moveTo>
                  <a:pt x="157183"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6" name="object 16"/>
          <p:cNvSpPr/>
          <p:nvPr/>
        </p:nvSpPr>
        <p:spPr>
          <a:xfrm>
            <a:off x="1887586" y="4258801"/>
            <a:ext cx="727710" cy="363220"/>
          </a:xfrm>
          <a:custGeom>
            <a:avLst/>
            <a:gdLst/>
            <a:ahLst/>
            <a:cxnLst/>
            <a:rect l="l" t="t" r="r" b="b"/>
            <a:pathLst>
              <a:path w="727710" h="363220">
                <a:moveTo>
                  <a:pt x="290995" y="0"/>
                </a:moveTo>
                <a:lnTo>
                  <a:pt x="0" y="0"/>
                </a:lnTo>
                <a:lnTo>
                  <a:pt x="218246" y="363217"/>
                </a:lnTo>
                <a:lnTo>
                  <a:pt x="509242" y="363217"/>
                </a:lnTo>
                <a:lnTo>
                  <a:pt x="683840" y="72643"/>
                </a:lnTo>
                <a:lnTo>
                  <a:pt x="363744" y="72643"/>
                </a:lnTo>
                <a:lnTo>
                  <a:pt x="290995" y="0"/>
                </a:lnTo>
                <a:close/>
              </a:path>
              <a:path w="727710" h="363220">
                <a:moveTo>
                  <a:pt x="727489" y="0"/>
                </a:moveTo>
                <a:lnTo>
                  <a:pt x="436493" y="0"/>
                </a:lnTo>
                <a:lnTo>
                  <a:pt x="363744" y="72643"/>
                </a:lnTo>
                <a:lnTo>
                  <a:pt x="683840" y="72643"/>
                </a:lnTo>
                <a:lnTo>
                  <a:pt x="727489" y="0"/>
                </a:lnTo>
                <a:close/>
              </a:path>
            </a:pathLst>
          </a:custGeom>
          <a:solidFill>
            <a:srgbClr val="9191B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7" name="object 17"/>
          <p:cNvSpPr/>
          <p:nvPr/>
        </p:nvSpPr>
        <p:spPr>
          <a:xfrm>
            <a:off x="1887586" y="4258801"/>
            <a:ext cx="727710" cy="363220"/>
          </a:xfrm>
          <a:custGeom>
            <a:avLst/>
            <a:gdLst/>
            <a:ahLst/>
            <a:cxnLst/>
            <a:rect l="l" t="t" r="r" b="b"/>
            <a:pathLst>
              <a:path w="727710" h="363220">
                <a:moveTo>
                  <a:pt x="0" y="0"/>
                </a:moveTo>
                <a:lnTo>
                  <a:pt x="290995" y="0"/>
                </a:lnTo>
                <a:lnTo>
                  <a:pt x="363744" y="72643"/>
                </a:lnTo>
                <a:lnTo>
                  <a:pt x="436493" y="0"/>
                </a:lnTo>
                <a:lnTo>
                  <a:pt x="727489" y="0"/>
                </a:lnTo>
                <a:lnTo>
                  <a:pt x="509242" y="363217"/>
                </a:lnTo>
                <a:lnTo>
                  <a:pt x="218246" y="363217"/>
                </a:lnTo>
                <a:lnTo>
                  <a:pt x="0" y="0"/>
                </a:lnTo>
                <a:close/>
              </a:path>
            </a:pathLst>
          </a:custGeom>
          <a:ln w="2491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object 18"/>
          <p:cNvSpPr/>
          <p:nvPr/>
        </p:nvSpPr>
        <p:spPr>
          <a:xfrm>
            <a:off x="2185084" y="4463817"/>
            <a:ext cx="118745" cy="0"/>
          </a:xfrm>
          <a:custGeom>
            <a:avLst/>
            <a:gdLst/>
            <a:ahLst/>
            <a:cxnLst/>
            <a:rect l="l" t="t" r="r" b="b"/>
            <a:pathLst>
              <a:path w="118744">
                <a:moveTo>
                  <a:pt x="118211"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bject 19"/>
          <p:cNvSpPr/>
          <p:nvPr/>
        </p:nvSpPr>
        <p:spPr>
          <a:xfrm>
            <a:off x="2248733" y="4409277"/>
            <a:ext cx="0" cy="109220"/>
          </a:xfrm>
          <a:custGeom>
            <a:avLst/>
            <a:gdLst/>
            <a:ahLst/>
            <a:cxnLst/>
            <a:rect l="l" t="t" r="r" b="b"/>
            <a:pathLst>
              <a:path h="109220">
                <a:moveTo>
                  <a:pt x="0" y="108965"/>
                </a:moveTo>
                <a:lnTo>
                  <a:pt x="0" y="0"/>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3802443" y="3980334"/>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3402323" y="3980334"/>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txBox="1"/>
          <p:nvPr/>
        </p:nvSpPr>
        <p:spPr>
          <a:xfrm>
            <a:off x="3324611" y="3722375"/>
            <a:ext cx="146050"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20" normalizeH="0" baseline="0" noProof="0" dirty="0">
                <a:ln>
                  <a:noFill/>
                </a:ln>
                <a:solidFill>
                  <a:prstClr val="black"/>
                </a:solidFill>
                <a:effectLst/>
                <a:uLnTx/>
                <a:uFillTx/>
                <a:latin typeface="Calibri"/>
                <a:ea typeface="+mn-ea"/>
                <a:cs typeface="Calibri"/>
              </a:rPr>
              <a:t>A</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23" name="object 23"/>
          <p:cNvSpPr txBox="1"/>
          <p:nvPr/>
        </p:nvSpPr>
        <p:spPr>
          <a:xfrm>
            <a:off x="3728311" y="3714303"/>
            <a:ext cx="139065"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15" normalizeH="0" baseline="0" noProof="0" dirty="0">
                <a:ln>
                  <a:noFill/>
                </a:ln>
                <a:solidFill>
                  <a:prstClr val="black"/>
                </a:solidFill>
                <a:effectLst/>
                <a:uLnTx/>
                <a:uFillTx/>
                <a:latin typeface="Calibri"/>
                <a:ea typeface="+mn-ea"/>
                <a:cs typeface="Calibri"/>
              </a:rPr>
              <a:t>B</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24" name="object 24"/>
          <p:cNvSpPr/>
          <p:nvPr/>
        </p:nvSpPr>
        <p:spPr>
          <a:xfrm>
            <a:off x="3439968" y="5161679"/>
            <a:ext cx="727710" cy="363220"/>
          </a:xfrm>
          <a:custGeom>
            <a:avLst/>
            <a:gdLst/>
            <a:ahLst/>
            <a:cxnLst/>
            <a:rect l="l" t="t" r="r" b="b"/>
            <a:pathLst>
              <a:path w="727710" h="363220">
                <a:moveTo>
                  <a:pt x="727489" y="0"/>
                </a:moveTo>
                <a:lnTo>
                  <a:pt x="436493" y="0"/>
                </a:lnTo>
                <a:lnTo>
                  <a:pt x="363744" y="72643"/>
                </a:lnTo>
                <a:lnTo>
                  <a:pt x="290995" y="0"/>
                </a:lnTo>
                <a:lnTo>
                  <a:pt x="0" y="0"/>
                </a:lnTo>
                <a:lnTo>
                  <a:pt x="218246" y="363217"/>
                </a:lnTo>
                <a:lnTo>
                  <a:pt x="509242" y="363217"/>
                </a:lnTo>
                <a:lnTo>
                  <a:pt x="727489" y="0"/>
                </a:lnTo>
              </a:path>
            </a:pathLst>
          </a:custGeom>
          <a:ln w="2491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3740087" y="5352363"/>
            <a:ext cx="118745" cy="0"/>
          </a:xfrm>
          <a:custGeom>
            <a:avLst/>
            <a:gdLst/>
            <a:ahLst/>
            <a:cxnLst/>
            <a:rect l="l" t="t" r="r" b="b"/>
            <a:pathLst>
              <a:path w="118744">
                <a:moveTo>
                  <a:pt x="118245"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3803713" y="5297880"/>
            <a:ext cx="0" cy="109220"/>
          </a:xfrm>
          <a:custGeom>
            <a:avLst/>
            <a:gdLst/>
            <a:ahLst/>
            <a:cxnLst/>
            <a:rect l="l" t="t" r="r" b="b"/>
            <a:pathLst>
              <a:path h="109220">
                <a:moveTo>
                  <a:pt x="0" y="108965"/>
                </a:moveTo>
                <a:lnTo>
                  <a:pt x="0" y="0"/>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4003830" y="4871082"/>
            <a:ext cx="0" cy="290830"/>
          </a:xfrm>
          <a:custGeom>
            <a:avLst/>
            <a:gdLst/>
            <a:ahLst/>
            <a:cxnLst/>
            <a:rect l="l" t="t" r="r" b="b"/>
            <a:pathLst>
              <a:path h="290829">
                <a:moveTo>
                  <a:pt x="0" y="0"/>
                </a:moveTo>
                <a:lnTo>
                  <a:pt x="0" y="290597"/>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3603711" y="4647040"/>
            <a:ext cx="0" cy="509270"/>
          </a:xfrm>
          <a:custGeom>
            <a:avLst/>
            <a:gdLst/>
            <a:ahLst/>
            <a:cxnLst/>
            <a:rect l="l" t="t" r="r" b="b"/>
            <a:pathLst>
              <a:path h="509270">
                <a:moveTo>
                  <a:pt x="0" y="0"/>
                </a:moveTo>
                <a:lnTo>
                  <a:pt x="0" y="508943"/>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3803713" y="5524897"/>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4167458" y="3971225"/>
            <a:ext cx="0" cy="896619"/>
          </a:xfrm>
          <a:custGeom>
            <a:avLst/>
            <a:gdLst/>
            <a:ahLst/>
            <a:cxnLst/>
            <a:rect l="l" t="t" r="r" b="b"/>
            <a:pathLst>
              <a:path h="896620">
                <a:moveTo>
                  <a:pt x="0" y="0"/>
                </a:moveTo>
                <a:lnTo>
                  <a:pt x="0" y="896513"/>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4003830" y="4871082"/>
            <a:ext cx="157480" cy="0"/>
          </a:xfrm>
          <a:custGeom>
            <a:avLst/>
            <a:gdLst/>
            <a:ahLst/>
            <a:cxnLst/>
            <a:rect l="l" t="t" r="r" b="b"/>
            <a:pathLst>
              <a:path w="157480">
                <a:moveTo>
                  <a:pt x="157160"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238580" y="4263067"/>
            <a:ext cx="727710" cy="363220"/>
          </a:xfrm>
          <a:custGeom>
            <a:avLst/>
            <a:gdLst/>
            <a:ahLst/>
            <a:cxnLst/>
            <a:rect l="l" t="t" r="r" b="b"/>
            <a:pathLst>
              <a:path w="727710" h="363220">
                <a:moveTo>
                  <a:pt x="291111" y="0"/>
                </a:moveTo>
                <a:lnTo>
                  <a:pt x="0" y="0"/>
                </a:lnTo>
                <a:lnTo>
                  <a:pt x="218362" y="363217"/>
                </a:lnTo>
                <a:lnTo>
                  <a:pt x="509358" y="363217"/>
                </a:lnTo>
                <a:lnTo>
                  <a:pt x="683955" y="72643"/>
                </a:lnTo>
                <a:lnTo>
                  <a:pt x="363860" y="72643"/>
                </a:lnTo>
                <a:lnTo>
                  <a:pt x="291111" y="0"/>
                </a:lnTo>
                <a:close/>
              </a:path>
              <a:path w="727710" h="363220">
                <a:moveTo>
                  <a:pt x="727605" y="0"/>
                </a:moveTo>
                <a:lnTo>
                  <a:pt x="436609" y="0"/>
                </a:lnTo>
                <a:lnTo>
                  <a:pt x="363860" y="72643"/>
                </a:lnTo>
                <a:lnTo>
                  <a:pt x="683955" y="72643"/>
                </a:lnTo>
                <a:lnTo>
                  <a:pt x="727605" y="0"/>
                </a:lnTo>
                <a:close/>
              </a:path>
            </a:pathLst>
          </a:custGeom>
          <a:solidFill>
            <a:srgbClr val="9191B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3238580" y="4263067"/>
            <a:ext cx="727710" cy="363220"/>
          </a:xfrm>
          <a:custGeom>
            <a:avLst/>
            <a:gdLst/>
            <a:ahLst/>
            <a:cxnLst/>
            <a:rect l="l" t="t" r="r" b="b"/>
            <a:pathLst>
              <a:path w="727710" h="363220">
                <a:moveTo>
                  <a:pt x="0" y="0"/>
                </a:moveTo>
                <a:lnTo>
                  <a:pt x="291111" y="0"/>
                </a:lnTo>
                <a:lnTo>
                  <a:pt x="363860" y="72643"/>
                </a:lnTo>
                <a:lnTo>
                  <a:pt x="436609" y="0"/>
                </a:lnTo>
                <a:lnTo>
                  <a:pt x="727605" y="0"/>
                </a:lnTo>
                <a:lnTo>
                  <a:pt x="509358" y="363217"/>
                </a:lnTo>
                <a:lnTo>
                  <a:pt x="218362" y="363217"/>
                </a:lnTo>
                <a:lnTo>
                  <a:pt x="0" y="0"/>
                </a:lnTo>
                <a:close/>
              </a:path>
            </a:pathLst>
          </a:custGeom>
          <a:ln w="2491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3536159" y="4468083"/>
            <a:ext cx="118745" cy="0"/>
          </a:xfrm>
          <a:custGeom>
            <a:avLst/>
            <a:gdLst/>
            <a:ahLst/>
            <a:cxnLst/>
            <a:rect l="l" t="t" r="r" b="b"/>
            <a:pathLst>
              <a:path w="118744">
                <a:moveTo>
                  <a:pt x="118245"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3599785" y="4413543"/>
            <a:ext cx="0" cy="109220"/>
          </a:xfrm>
          <a:custGeom>
            <a:avLst/>
            <a:gdLst/>
            <a:ahLst/>
            <a:cxnLst/>
            <a:rect l="l" t="t" r="r" b="b"/>
            <a:pathLst>
              <a:path h="109220">
                <a:moveTo>
                  <a:pt x="0" y="108965"/>
                </a:moveTo>
                <a:lnTo>
                  <a:pt x="0" y="0"/>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5022200" y="3980449"/>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4622081" y="3980449"/>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txBox="1"/>
          <p:nvPr/>
        </p:nvSpPr>
        <p:spPr>
          <a:xfrm>
            <a:off x="4097482" y="3722606"/>
            <a:ext cx="593090"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tab pos="459105" algn="l"/>
              </a:tabLst>
              <a:defRPr/>
            </a:pPr>
            <a:r>
              <a:rPr kumimoji="0" sz="2400" b="0" i="0" u="none" strike="noStrike" kern="1200" cap="none" spc="30" normalizeH="0" baseline="1736" noProof="0" dirty="0">
                <a:ln>
                  <a:noFill/>
                </a:ln>
                <a:solidFill>
                  <a:prstClr val="black"/>
                </a:solidFill>
                <a:effectLst/>
                <a:uLnTx/>
                <a:uFillTx/>
                <a:latin typeface="Calibri"/>
                <a:ea typeface="+mn-ea"/>
                <a:cs typeface="Calibri"/>
              </a:rPr>
              <a:t>D	</a:t>
            </a:r>
            <a:r>
              <a:rPr kumimoji="0" sz="1600" b="0" i="0" u="none" strike="noStrike" kern="1200" cap="none" spc="20" normalizeH="0" baseline="0" noProof="0" dirty="0">
                <a:ln>
                  <a:noFill/>
                </a:ln>
                <a:solidFill>
                  <a:prstClr val="black"/>
                </a:solidFill>
                <a:effectLst/>
                <a:uLnTx/>
                <a:uFillTx/>
                <a:latin typeface="Calibri"/>
                <a:ea typeface="+mn-ea"/>
                <a:cs typeface="Calibri"/>
              </a:rPr>
              <a:t>A</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39" name="object 39"/>
          <p:cNvSpPr txBox="1"/>
          <p:nvPr/>
        </p:nvSpPr>
        <p:spPr>
          <a:xfrm>
            <a:off x="4948069" y="3714534"/>
            <a:ext cx="139065"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15" normalizeH="0" baseline="0" noProof="0" dirty="0">
                <a:ln>
                  <a:noFill/>
                </a:ln>
                <a:solidFill>
                  <a:prstClr val="black"/>
                </a:solidFill>
                <a:effectLst/>
                <a:uLnTx/>
                <a:uFillTx/>
                <a:latin typeface="Calibri"/>
                <a:ea typeface="+mn-ea"/>
                <a:cs typeface="Calibri"/>
              </a:rPr>
              <a:t>B</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40" name="object 40"/>
          <p:cNvSpPr/>
          <p:nvPr/>
        </p:nvSpPr>
        <p:spPr>
          <a:xfrm>
            <a:off x="4659725" y="5161887"/>
            <a:ext cx="727710" cy="363220"/>
          </a:xfrm>
          <a:custGeom>
            <a:avLst/>
            <a:gdLst/>
            <a:ahLst/>
            <a:cxnLst/>
            <a:rect l="l" t="t" r="r" b="b"/>
            <a:pathLst>
              <a:path w="727710" h="363220">
                <a:moveTo>
                  <a:pt x="727489" y="0"/>
                </a:moveTo>
                <a:lnTo>
                  <a:pt x="436493" y="0"/>
                </a:lnTo>
                <a:lnTo>
                  <a:pt x="363744" y="72643"/>
                </a:lnTo>
                <a:lnTo>
                  <a:pt x="290995" y="0"/>
                </a:lnTo>
                <a:lnTo>
                  <a:pt x="0" y="0"/>
                </a:lnTo>
                <a:lnTo>
                  <a:pt x="218246" y="363217"/>
                </a:lnTo>
                <a:lnTo>
                  <a:pt x="509242" y="363217"/>
                </a:lnTo>
                <a:lnTo>
                  <a:pt x="727489" y="0"/>
                </a:lnTo>
              </a:path>
            </a:pathLst>
          </a:custGeom>
          <a:ln w="2491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4959845" y="5352582"/>
            <a:ext cx="118745" cy="0"/>
          </a:xfrm>
          <a:custGeom>
            <a:avLst/>
            <a:gdLst/>
            <a:ahLst/>
            <a:cxnLst/>
            <a:rect l="l" t="t" r="r" b="b"/>
            <a:pathLst>
              <a:path w="118745">
                <a:moveTo>
                  <a:pt x="118245"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5023470" y="5298099"/>
            <a:ext cx="0" cy="109220"/>
          </a:xfrm>
          <a:custGeom>
            <a:avLst/>
            <a:gdLst/>
            <a:ahLst/>
            <a:cxnLst/>
            <a:rect l="l" t="t" r="r" b="b"/>
            <a:pathLst>
              <a:path h="109220">
                <a:moveTo>
                  <a:pt x="0" y="108965"/>
                </a:moveTo>
                <a:lnTo>
                  <a:pt x="0" y="0"/>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5223588" y="4871313"/>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4823468" y="4647271"/>
            <a:ext cx="0" cy="509270"/>
          </a:xfrm>
          <a:custGeom>
            <a:avLst/>
            <a:gdLst/>
            <a:ahLst/>
            <a:cxnLst/>
            <a:rect l="l" t="t" r="r" b="b"/>
            <a:pathLst>
              <a:path h="509270">
                <a:moveTo>
                  <a:pt x="0" y="0"/>
                </a:moveTo>
                <a:lnTo>
                  <a:pt x="0" y="508931"/>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5023470" y="5525105"/>
            <a:ext cx="0" cy="290830"/>
          </a:xfrm>
          <a:custGeom>
            <a:avLst/>
            <a:gdLst/>
            <a:ahLst/>
            <a:cxnLst/>
            <a:rect l="l" t="t" r="r" b="b"/>
            <a:pathLst>
              <a:path h="290829">
                <a:moveTo>
                  <a:pt x="0" y="0"/>
                </a:moveTo>
                <a:lnTo>
                  <a:pt x="0" y="290574"/>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txBox="1"/>
          <p:nvPr/>
        </p:nvSpPr>
        <p:spPr>
          <a:xfrm>
            <a:off x="5330404" y="3719031"/>
            <a:ext cx="127000"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15" normalizeH="0" baseline="0" noProof="0" dirty="0">
                <a:ln>
                  <a:noFill/>
                </a:ln>
                <a:solidFill>
                  <a:prstClr val="black"/>
                </a:solidFill>
                <a:effectLst/>
                <a:uLnTx/>
                <a:uFillTx/>
                <a:latin typeface="Calibri"/>
                <a:ea typeface="+mn-ea"/>
                <a:cs typeface="Calibri"/>
              </a:rPr>
              <a:t>E</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47" name="object 47"/>
          <p:cNvSpPr/>
          <p:nvPr/>
        </p:nvSpPr>
        <p:spPr>
          <a:xfrm>
            <a:off x="5387215" y="3971456"/>
            <a:ext cx="0" cy="896619"/>
          </a:xfrm>
          <a:custGeom>
            <a:avLst/>
            <a:gdLst/>
            <a:ahLst/>
            <a:cxnLst/>
            <a:rect l="l" t="t" r="r" b="b"/>
            <a:pathLst>
              <a:path h="896620">
                <a:moveTo>
                  <a:pt x="0" y="0"/>
                </a:moveTo>
                <a:lnTo>
                  <a:pt x="0" y="896513"/>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5223588" y="4871313"/>
            <a:ext cx="157480" cy="0"/>
          </a:xfrm>
          <a:custGeom>
            <a:avLst/>
            <a:gdLst/>
            <a:ahLst/>
            <a:cxnLst/>
            <a:rect l="l" t="t" r="r" b="b"/>
            <a:pathLst>
              <a:path w="157479">
                <a:moveTo>
                  <a:pt x="157160"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4458454" y="4263298"/>
            <a:ext cx="727710" cy="363220"/>
          </a:xfrm>
          <a:custGeom>
            <a:avLst/>
            <a:gdLst/>
            <a:ahLst/>
            <a:cxnLst/>
            <a:rect l="l" t="t" r="r" b="b"/>
            <a:pathLst>
              <a:path w="727710" h="363220">
                <a:moveTo>
                  <a:pt x="290995" y="0"/>
                </a:moveTo>
                <a:lnTo>
                  <a:pt x="0" y="0"/>
                </a:lnTo>
                <a:lnTo>
                  <a:pt x="218246" y="363217"/>
                </a:lnTo>
                <a:lnTo>
                  <a:pt x="509242" y="363217"/>
                </a:lnTo>
                <a:lnTo>
                  <a:pt x="683840" y="72643"/>
                </a:lnTo>
                <a:lnTo>
                  <a:pt x="363744" y="72643"/>
                </a:lnTo>
                <a:lnTo>
                  <a:pt x="290995" y="0"/>
                </a:lnTo>
                <a:close/>
              </a:path>
              <a:path w="727710" h="363220">
                <a:moveTo>
                  <a:pt x="727489" y="0"/>
                </a:moveTo>
                <a:lnTo>
                  <a:pt x="436493" y="0"/>
                </a:lnTo>
                <a:lnTo>
                  <a:pt x="363744" y="72643"/>
                </a:lnTo>
                <a:lnTo>
                  <a:pt x="683840" y="72643"/>
                </a:lnTo>
                <a:lnTo>
                  <a:pt x="727489" y="0"/>
                </a:lnTo>
                <a:close/>
              </a:path>
            </a:pathLst>
          </a:custGeom>
          <a:solidFill>
            <a:srgbClr val="9191B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4458454" y="4263298"/>
            <a:ext cx="727710" cy="363220"/>
          </a:xfrm>
          <a:custGeom>
            <a:avLst/>
            <a:gdLst/>
            <a:ahLst/>
            <a:cxnLst/>
            <a:rect l="l" t="t" r="r" b="b"/>
            <a:pathLst>
              <a:path w="727710" h="363220">
                <a:moveTo>
                  <a:pt x="0" y="0"/>
                </a:moveTo>
                <a:lnTo>
                  <a:pt x="290995" y="0"/>
                </a:lnTo>
                <a:lnTo>
                  <a:pt x="363744" y="72643"/>
                </a:lnTo>
                <a:lnTo>
                  <a:pt x="436493" y="0"/>
                </a:lnTo>
                <a:lnTo>
                  <a:pt x="727489" y="0"/>
                </a:lnTo>
                <a:lnTo>
                  <a:pt x="509242" y="363217"/>
                </a:lnTo>
                <a:lnTo>
                  <a:pt x="218246" y="363217"/>
                </a:lnTo>
                <a:lnTo>
                  <a:pt x="0" y="0"/>
                </a:lnTo>
                <a:close/>
              </a:path>
            </a:pathLst>
          </a:custGeom>
          <a:ln w="24913">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4755917" y="4468199"/>
            <a:ext cx="118745" cy="0"/>
          </a:xfrm>
          <a:custGeom>
            <a:avLst/>
            <a:gdLst/>
            <a:ahLst/>
            <a:cxnLst/>
            <a:rect l="l" t="t" r="r" b="b"/>
            <a:pathLst>
              <a:path w="118745">
                <a:moveTo>
                  <a:pt x="118245" y="0"/>
                </a:moveTo>
                <a:lnTo>
                  <a:pt x="0" y="0"/>
                </a:lnTo>
              </a:path>
            </a:pathLst>
          </a:custGeom>
          <a:ln w="24906">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4819542" y="4413773"/>
            <a:ext cx="0" cy="109220"/>
          </a:xfrm>
          <a:custGeom>
            <a:avLst/>
            <a:gdLst/>
            <a:ahLst/>
            <a:cxnLst/>
            <a:rect l="l" t="t" r="r" b="b"/>
            <a:pathLst>
              <a:path h="109220">
                <a:moveTo>
                  <a:pt x="0" y="108965"/>
                </a:moveTo>
                <a:lnTo>
                  <a:pt x="0" y="0"/>
                </a:lnTo>
              </a:path>
            </a:pathLst>
          </a:custGeom>
          <a:ln w="24942">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txBox="1"/>
          <p:nvPr/>
        </p:nvSpPr>
        <p:spPr>
          <a:xfrm>
            <a:off x="2161657" y="5810262"/>
            <a:ext cx="537845"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20" normalizeH="0" baseline="0" noProof="0" dirty="0">
                <a:ln>
                  <a:noFill/>
                </a:ln>
                <a:solidFill>
                  <a:prstClr val="black"/>
                </a:solidFill>
                <a:effectLst/>
                <a:uLnTx/>
                <a:uFillTx/>
                <a:latin typeface="Calibri"/>
                <a:ea typeface="+mn-ea"/>
                <a:cs typeface="Calibri"/>
              </a:rPr>
              <a:t>SUM1</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4" name="object 54"/>
          <p:cNvSpPr txBox="1"/>
          <p:nvPr/>
        </p:nvSpPr>
        <p:spPr>
          <a:xfrm>
            <a:off x="3544129" y="5813145"/>
            <a:ext cx="537845"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20" normalizeH="0" baseline="0" noProof="0" dirty="0">
                <a:ln>
                  <a:noFill/>
                </a:ln>
                <a:solidFill>
                  <a:prstClr val="black"/>
                </a:solidFill>
                <a:effectLst/>
                <a:uLnTx/>
                <a:uFillTx/>
                <a:latin typeface="Calibri"/>
                <a:ea typeface="+mn-ea"/>
                <a:cs typeface="Calibri"/>
              </a:rPr>
              <a:t>SUM2</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5" name="object 55"/>
          <p:cNvSpPr txBox="1"/>
          <p:nvPr/>
        </p:nvSpPr>
        <p:spPr>
          <a:xfrm>
            <a:off x="4759845" y="5813145"/>
            <a:ext cx="537845" cy="263534"/>
          </a:xfrm>
          <a:prstGeom prst="rect">
            <a:avLst/>
          </a:prstGeom>
        </p:spPr>
        <p:txBody>
          <a:bodyPr vert="horz" wrap="square" lIns="0" tIns="17145" rIns="0" bIns="0" rtlCol="0">
            <a:spAutoFit/>
          </a:bodyPr>
          <a:lstStyle/>
          <a:p>
            <a:pPr marL="12700" marR="0" lvl="0" indent="0" algn="l" defTabSz="914400" rtl="0" eaLnBrk="1" fontAlgn="auto" latinLnBrk="0" hangingPunct="1">
              <a:lnSpc>
                <a:spcPct val="100000"/>
              </a:lnSpc>
              <a:spcBef>
                <a:spcPts val="135"/>
              </a:spcBef>
              <a:spcAft>
                <a:spcPts val="0"/>
              </a:spcAft>
              <a:buClrTx/>
              <a:buSzTx/>
              <a:buFontTx/>
              <a:buNone/>
              <a:tabLst/>
              <a:defRPr/>
            </a:pPr>
            <a:r>
              <a:rPr kumimoji="0" sz="1600" b="0" i="0" u="none" strike="noStrike" kern="1200" cap="none" spc="20" normalizeH="0" baseline="0" noProof="0" dirty="0">
                <a:ln>
                  <a:noFill/>
                </a:ln>
                <a:solidFill>
                  <a:prstClr val="black"/>
                </a:solidFill>
                <a:effectLst/>
                <a:uLnTx/>
                <a:uFillTx/>
                <a:latin typeface="Calibri"/>
                <a:ea typeface="+mn-ea"/>
                <a:cs typeface="Calibri"/>
              </a:rPr>
              <a:t>SUM3</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6" name="object 56"/>
          <p:cNvSpPr/>
          <p:nvPr/>
        </p:nvSpPr>
        <p:spPr>
          <a:xfrm>
            <a:off x="7752568" y="4029091"/>
            <a:ext cx="0" cy="285750"/>
          </a:xfrm>
          <a:custGeom>
            <a:avLst/>
            <a:gdLst/>
            <a:ahLst/>
            <a:cxnLst/>
            <a:rect l="l" t="t" r="r" b="b"/>
            <a:pathLst>
              <a:path h="285750">
                <a:moveTo>
                  <a:pt x="0" y="0"/>
                </a:moveTo>
                <a:lnTo>
                  <a:pt x="0" y="285343"/>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7359946" y="4029091"/>
            <a:ext cx="0" cy="285750"/>
          </a:xfrm>
          <a:custGeom>
            <a:avLst/>
            <a:gdLst/>
            <a:ahLst/>
            <a:cxnLst/>
            <a:rect l="l" t="t" r="r" b="b"/>
            <a:pathLst>
              <a:path h="285750">
                <a:moveTo>
                  <a:pt x="0" y="0"/>
                </a:moveTo>
                <a:lnTo>
                  <a:pt x="0" y="285343"/>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txBox="1"/>
          <p:nvPr/>
        </p:nvSpPr>
        <p:spPr>
          <a:xfrm>
            <a:off x="7283418" y="3775548"/>
            <a:ext cx="143510"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alibri"/>
                <a:ea typeface="+mn-ea"/>
                <a:cs typeface="Calibri"/>
              </a:rPr>
              <a:t>A</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59" name="object 59"/>
          <p:cNvSpPr/>
          <p:nvPr/>
        </p:nvSpPr>
        <p:spPr>
          <a:xfrm>
            <a:off x="7396909" y="5189181"/>
            <a:ext cx="714375" cy="356870"/>
          </a:xfrm>
          <a:custGeom>
            <a:avLst/>
            <a:gdLst/>
            <a:ahLst/>
            <a:cxnLst/>
            <a:rect l="l" t="t" r="r" b="b"/>
            <a:pathLst>
              <a:path w="714375" h="356870">
                <a:moveTo>
                  <a:pt x="713868" y="0"/>
                </a:moveTo>
                <a:lnTo>
                  <a:pt x="428314" y="0"/>
                </a:lnTo>
                <a:lnTo>
                  <a:pt x="356939" y="71335"/>
                </a:lnTo>
                <a:lnTo>
                  <a:pt x="285542" y="0"/>
                </a:lnTo>
                <a:lnTo>
                  <a:pt x="0" y="0"/>
                </a:lnTo>
                <a:lnTo>
                  <a:pt x="214157" y="356679"/>
                </a:lnTo>
                <a:lnTo>
                  <a:pt x="499711" y="356679"/>
                </a:lnTo>
                <a:lnTo>
                  <a:pt x="713868" y="0"/>
                </a:lnTo>
              </a:path>
            </a:pathLst>
          </a:custGeom>
          <a:ln w="244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7691381" y="5376432"/>
            <a:ext cx="116205" cy="0"/>
          </a:xfrm>
          <a:custGeom>
            <a:avLst/>
            <a:gdLst/>
            <a:ahLst/>
            <a:cxnLst/>
            <a:rect l="l" t="t" r="r" b="b"/>
            <a:pathLst>
              <a:path w="116204">
                <a:moveTo>
                  <a:pt x="116007" y="0"/>
                </a:moveTo>
                <a:lnTo>
                  <a:pt x="0" y="0"/>
                </a:lnTo>
              </a:path>
            </a:pathLst>
          </a:custGeom>
          <a:ln w="244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7753848" y="5322930"/>
            <a:ext cx="0" cy="107314"/>
          </a:xfrm>
          <a:custGeom>
            <a:avLst/>
            <a:gdLst/>
            <a:ahLst/>
            <a:cxnLst/>
            <a:rect l="l" t="t" r="r" b="b"/>
            <a:pathLst>
              <a:path h="107314">
                <a:moveTo>
                  <a:pt x="0" y="107003"/>
                </a:moveTo>
                <a:lnTo>
                  <a:pt x="0" y="0"/>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object 62"/>
          <p:cNvSpPr/>
          <p:nvPr/>
        </p:nvSpPr>
        <p:spPr>
          <a:xfrm>
            <a:off x="7950159" y="4903804"/>
            <a:ext cx="0" cy="285750"/>
          </a:xfrm>
          <a:custGeom>
            <a:avLst/>
            <a:gdLst/>
            <a:ahLst/>
            <a:cxnLst/>
            <a:rect l="l" t="t" r="r" b="b"/>
            <a:pathLst>
              <a:path h="285750">
                <a:moveTo>
                  <a:pt x="0" y="0"/>
                </a:moveTo>
                <a:lnTo>
                  <a:pt x="0" y="285377"/>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3" name="object 63"/>
          <p:cNvSpPr/>
          <p:nvPr/>
        </p:nvSpPr>
        <p:spPr>
          <a:xfrm>
            <a:off x="7557537" y="4683795"/>
            <a:ext cx="0" cy="500380"/>
          </a:xfrm>
          <a:custGeom>
            <a:avLst/>
            <a:gdLst/>
            <a:ahLst/>
            <a:cxnLst/>
            <a:rect l="l" t="t" r="r" b="b"/>
            <a:pathLst>
              <a:path h="500379">
                <a:moveTo>
                  <a:pt x="0" y="0"/>
                </a:moveTo>
                <a:lnTo>
                  <a:pt x="0" y="499792"/>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4" name="object 64"/>
          <p:cNvSpPr/>
          <p:nvPr/>
        </p:nvSpPr>
        <p:spPr>
          <a:xfrm>
            <a:off x="7753848" y="5545860"/>
            <a:ext cx="0" cy="285750"/>
          </a:xfrm>
          <a:custGeom>
            <a:avLst/>
            <a:gdLst/>
            <a:ahLst/>
            <a:cxnLst/>
            <a:rect l="l" t="t" r="r" b="b"/>
            <a:pathLst>
              <a:path h="285750">
                <a:moveTo>
                  <a:pt x="0" y="0"/>
                </a:moveTo>
                <a:lnTo>
                  <a:pt x="0" y="285343"/>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5" name="object 65"/>
          <p:cNvSpPr txBox="1"/>
          <p:nvPr/>
        </p:nvSpPr>
        <p:spPr>
          <a:xfrm>
            <a:off x="7679576" y="3772037"/>
            <a:ext cx="504825"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tab pos="382905" algn="l"/>
              </a:tabLst>
              <a:defRPr/>
            </a:pPr>
            <a:r>
              <a:rPr kumimoji="0" sz="2400" b="0" i="0" u="none" strike="noStrike" kern="1200" cap="none" spc="0" normalizeH="0" baseline="1736" noProof="0" dirty="0">
                <a:ln>
                  <a:noFill/>
                </a:ln>
                <a:solidFill>
                  <a:prstClr val="black"/>
                </a:solidFill>
                <a:effectLst/>
                <a:uLnTx/>
                <a:uFillTx/>
                <a:latin typeface="Calibri"/>
                <a:ea typeface="+mn-ea"/>
                <a:cs typeface="Calibri"/>
              </a:rPr>
              <a:t>B	</a:t>
            </a:r>
            <a:r>
              <a:rPr kumimoji="0" sz="1600" b="0" i="0" u="none" strike="noStrike" kern="1200" cap="none" spc="0" normalizeH="0" baseline="0" noProof="0" dirty="0">
                <a:ln>
                  <a:noFill/>
                </a:ln>
                <a:solidFill>
                  <a:prstClr val="black"/>
                </a:solidFill>
                <a:effectLst/>
                <a:uLnTx/>
                <a:uFillTx/>
                <a:latin typeface="Calibri"/>
                <a:ea typeface="+mn-ea"/>
                <a:cs typeface="Calibri"/>
              </a:rPr>
              <a:t>C</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66" name="object 66"/>
          <p:cNvSpPr/>
          <p:nvPr/>
        </p:nvSpPr>
        <p:spPr>
          <a:xfrm>
            <a:off x="8110777" y="4020145"/>
            <a:ext cx="0" cy="880744"/>
          </a:xfrm>
          <a:custGeom>
            <a:avLst/>
            <a:gdLst/>
            <a:ahLst/>
            <a:cxnLst/>
            <a:rect l="l" t="t" r="r" b="b"/>
            <a:pathLst>
              <a:path h="880745">
                <a:moveTo>
                  <a:pt x="0" y="0"/>
                </a:moveTo>
                <a:lnTo>
                  <a:pt x="0" y="880374"/>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7" name="object 67"/>
          <p:cNvSpPr/>
          <p:nvPr/>
        </p:nvSpPr>
        <p:spPr>
          <a:xfrm>
            <a:off x="7950160" y="4903804"/>
            <a:ext cx="154305" cy="0"/>
          </a:xfrm>
          <a:custGeom>
            <a:avLst/>
            <a:gdLst/>
            <a:ahLst/>
            <a:cxnLst/>
            <a:rect l="l" t="t" r="r" b="b"/>
            <a:pathLst>
              <a:path w="154304">
                <a:moveTo>
                  <a:pt x="154238" y="0"/>
                </a:moveTo>
                <a:lnTo>
                  <a:pt x="0" y="0"/>
                </a:lnTo>
              </a:path>
            </a:pathLst>
          </a:custGeom>
          <a:ln w="244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8" name="object 68"/>
          <p:cNvSpPr/>
          <p:nvPr/>
        </p:nvSpPr>
        <p:spPr>
          <a:xfrm>
            <a:off x="7199329" y="4306734"/>
            <a:ext cx="714375" cy="356870"/>
          </a:xfrm>
          <a:custGeom>
            <a:avLst/>
            <a:gdLst/>
            <a:ahLst/>
            <a:cxnLst/>
            <a:rect l="l" t="t" r="r" b="b"/>
            <a:pathLst>
              <a:path w="714375" h="356870">
                <a:moveTo>
                  <a:pt x="285542" y="0"/>
                </a:moveTo>
                <a:lnTo>
                  <a:pt x="0" y="0"/>
                </a:lnTo>
                <a:lnTo>
                  <a:pt x="214157" y="356679"/>
                </a:lnTo>
                <a:lnTo>
                  <a:pt x="499699" y="356679"/>
                </a:lnTo>
                <a:lnTo>
                  <a:pt x="671025" y="71335"/>
                </a:lnTo>
                <a:lnTo>
                  <a:pt x="356928" y="71335"/>
                </a:lnTo>
                <a:lnTo>
                  <a:pt x="285542" y="0"/>
                </a:lnTo>
                <a:close/>
              </a:path>
              <a:path w="714375" h="356870">
                <a:moveTo>
                  <a:pt x="713856" y="0"/>
                </a:moveTo>
                <a:lnTo>
                  <a:pt x="428314" y="0"/>
                </a:lnTo>
                <a:lnTo>
                  <a:pt x="356928" y="71335"/>
                </a:lnTo>
                <a:lnTo>
                  <a:pt x="671025" y="71335"/>
                </a:lnTo>
                <a:lnTo>
                  <a:pt x="713856" y="0"/>
                </a:lnTo>
                <a:close/>
              </a:path>
            </a:pathLst>
          </a:custGeom>
          <a:solidFill>
            <a:srgbClr val="9191B5"/>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9" name="object 69"/>
          <p:cNvSpPr/>
          <p:nvPr/>
        </p:nvSpPr>
        <p:spPr>
          <a:xfrm>
            <a:off x="7199329" y="4306734"/>
            <a:ext cx="714375" cy="356870"/>
          </a:xfrm>
          <a:custGeom>
            <a:avLst/>
            <a:gdLst/>
            <a:ahLst/>
            <a:cxnLst/>
            <a:rect l="l" t="t" r="r" b="b"/>
            <a:pathLst>
              <a:path w="714375" h="356870">
                <a:moveTo>
                  <a:pt x="0" y="0"/>
                </a:moveTo>
                <a:lnTo>
                  <a:pt x="285542" y="0"/>
                </a:lnTo>
                <a:lnTo>
                  <a:pt x="356928" y="71335"/>
                </a:lnTo>
                <a:lnTo>
                  <a:pt x="428314" y="0"/>
                </a:lnTo>
                <a:lnTo>
                  <a:pt x="713856" y="0"/>
                </a:lnTo>
                <a:lnTo>
                  <a:pt x="499699" y="356679"/>
                </a:lnTo>
                <a:lnTo>
                  <a:pt x="214157" y="356679"/>
                </a:lnTo>
                <a:lnTo>
                  <a:pt x="0" y="0"/>
                </a:lnTo>
                <a:close/>
              </a:path>
            </a:pathLst>
          </a:custGeom>
          <a:ln w="244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0" name="object 70"/>
          <p:cNvSpPr/>
          <p:nvPr/>
        </p:nvSpPr>
        <p:spPr>
          <a:xfrm>
            <a:off x="7491252" y="4508060"/>
            <a:ext cx="116205" cy="0"/>
          </a:xfrm>
          <a:custGeom>
            <a:avLst/>
            <a:gdLst/>
            <a:ahLst/>
            <a:cxnLst/>
            <a:rect l="l" t="t" r="r" b="b"/>
            <a:pathLst>
              <a:path w="116204">
                <a:moveTo>
                  <a:pt x="115996" y="0"/>
                </a:moveTo>
                <a:lnTo>
                  <a:pt x="0" y="0"/>
                </a:lnTo>
              </a:path>
            </a:pathLst>
          </a:custGeom>
          <a:ln w="244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1" name="object 71"/>
          <p:cNvSpPr/>
          <p:nvPr/>
        </p:nvSpPr>
        <p:spPr>
          <a:xfrm>
            <a:off x="7553707" y="4454501"/>
            <a:ext cx="0" cy="107314"/>
          </a:xfrm>
          <a:custGeom>
            <a:avLst/>
            <a:gdLst/>
            <a:ahLst/>
            <a:cxnLst/>
            <a:rect l="l" t="t" r="r" b="b"/>
            <a:pathLst>
              <a:path h="107314">
                <a:moveTo>
                  <a:pt x="0" y="107003"/>
                </a:moveTo>
                <a:lnTo>
                  <a:pt x="0" y="0"/>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2" name="object 72"/>
          <p:cNvSpPr/>
          <p:nvPr/>
        </p:nvSpPr>
        <p:spPr>
          <a:xfrm>
            <a:off x="8296958" y="5193359"/>
            <a:ext cx="714375" cy="356870"/>
          </a:xfrm>
          <a:custGeom>
            <a:avLst/>
            <a:gdLst/>
            <a:ahLst/>
            <a:cxnLst/>
            <a:rect l="l" t="t" r="r" b="b"/>
            <a:pathLst>
              <a:path w="714375" h="356870">
                <a:moveTo>
                  <a:pt x="713811" y="0"/>
                </a:moveTo>
                <a:lnTo>
                  <a:pt x="428268" y="0"/>
                </a:lnTo>
                <a:lnTo>
                  <a:pt x="356883" y="71335"/>
                </a:lnTo>
                <a:lnTo>
                  <a:pt x="285497" y="0"/>
                </a:lnTo>
                <a:lnTo>
                  <a:pt x="0" y="0"/>
                </a:lnTo>
                <a:lnTo>
                  <a:pt x="214111" y="356679"/>
                </a:lnTo>
                <a:lnTo>
                  <a:pt x="499654" y="356679"/>
                </a:lnTo>
                <a:lnTo>
                  <a:pt x="713811" y="0"/>
                </a:lnTo>
              </a:path>
            </a:pathLst>
          </a:custGeom>
          <a:ln w="244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3" name="object 73"/>
          <p:cNvSpPr/>
          <p:nvPr/>
        </p:nvSpPr>
        <p:spPr>
          <a:xfrm>
            <a:off x="8591407" y="5380610"/>
            <a:ext cx="116205" cy="0"/>
          </a:xfrm>
          <a:custGeom>
            <a:avLst/>
            <a:gdLst/>
            <a:ahLst/>
            <a:cxnLst/>
            <a:rect l="l" t="t" r="r" b="b"/>
            <a:pathLst>
              <a:path w="116204">
                <a:moveTo>
                  <a:pt x="116030" y="0"/>
                </a:moveTo>
                <a:lnTo>
                  <a:pt x="0" y="0"/>
                </a:lnTo>
              </a:path>
            </a:pathLst>
          </a:custGeom>
          <a:ln w="244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4" name="object 74"/>
          <p:cNvSpPr/>
          <p:nvPr/>
        </p:nvSpPr>
        <p:spPr>
          <a:xfrm>
            <a:off x="8653840" y="5327108"/>
            <a:ext cx="0" cy="107314"/>
          </a:xfrm>
          <a:custGeom>
            <a:avLst/>
            <a:gdLst/>
            <a:ahLst/>
            <a:cxnLst/>
            <a:rect l="l" t="t" r="r" b="b"/>
            <a:pathLst>
              <a:path h="107314">
                <a:moveTo>
                  <a:pt x="0" y="107003"/>
                </a:moveTo>
                <a:lnTo>
                  <a:pt x="0" y="0"/>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5" name="object 75"/>
          <p:cNvSpPr/>
          <p:nvPr/>
        </p:nvSpPr>
        <p:spPr>
          <a:xfrm>
            <a:off x="8850208" y="4054116"/>
            <a:ext cx="0" cy="1139825"/>
          </a:xfrm>
          <a:custGeom>
            <a:avLst/>
            <a:gdLst/>
            <a:ahLst/>
            <a:cxnLst/>
            <a:rect l="l" t="t" r="r" b="b"/>
            <a:pathLst>
              <a:path h="1139825">
                <a:moveTo>
                  <a:pt x="0" y="0"/>
                </a:moveTo>
                <a:lnTo>
                  <a:pt x="0" y="1139244"/>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6" name="object 76"/>
          <p:cNvSpPr/>
          <p:nvPr/>
        </p:nvSpPr>
        <p:spPr>
          <a:xfrm>
            <a:off x="8456339" y="4739846"/>
            <a:ext cx="1270" cy="448309"/>
          </a:xfrm>
          <a:custGeom>
            <a:avLst/>
            <a:gdLst/>
            <a:ahLst/>
            <a:cxnLst/>
            <a:rect l="l" t="t" r="r" b="b"/>
            <a:pathLst>
              <a:path w="1270" h="448310">
                <a:moveTo>
                  <a:pt x="0" y="0"/>
                </a:moveTo>
                <a:lnTo>
                  <a:pt x="1246" y="447920"/>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7" name="object 77"/>
          <p:cNvSpPr/>
          <p:nvPr/>
        </p:nvSpPr>
        <p:spPr>
          <a:xfrm>
            <a:off x="8653840" y="5550038"/>
            <a:ext cx="0" cy="285750"/>
          </a:xfrm>
          <a:custGeom>
            <a:avLst/>
            <a:gdLst/>
            <a:ahLst/>
            <a:cxnLst/>
            <a:rect l="l" t="t" r="r" b="b"/>
            <a:pathLst>
              <a:path h="285750">
                <a:moveTo>
                  <a:pt x="0" y="0"/>
                </a:moveTo>
                <a:lnTo>
                  <a:pt x="0" y="285343"/>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8" name="object 78"/>
          <p:cNvSpPr txBox="1"/>
          <p:nvPr/>
        </p:nvSpPr>
        <p:spPr>
          <a:xfrm>
            <a:off x="8791617" y="3772037"/>
            <a:ext cx="151130"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alibri"/>
                <a:ea typeface="+mn-ea"/>
                <a:cs typeface="Calibri"/>
              </a:rPr>
              <a:t>D</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79" name="object 79"/>
          <p:cNvSpPr/>
          <p:nvPr/>
        </p:nvSpPr>
        <p:spPr>
          <a:xfrm>
            <a:off x="9238977" y="5193563"/>
            <a:ext cx="714375" cy="356870"/>
          </a:xfrm>
          <a:custGeom>
            <a:avLst/>
            <a:gdLst/>
            <a:ahLst/>
            <a:cxnLst/>
            <a:rect l="l" t="t" r="r" b="b"/>
            <a:pathLst>
              <a:path w="714375" h="356870">
                <a:moveTo>
                  <a:pt x="713856" y="0"/>
                </a:moveTo>
                <a:lnTo>
                  <a:pt x="428314" y="0"/>
                </a:lnTo>
                <a:lnTo>
                  <a:pt x="356928" y="71335"/>
                </a:lnTo>
                <a:lnTo>
                  <a:pt x="285542" y="0"/>
                </a:lnTo>
                <a:lnTo>
                  <a:pt x="0" y="0"/>
                </a:lnTo>
                <a:lnTo>
                  <a:pt x="214157" y="356679"/>
                </a:lnTo>
                <a:lnTo>
                  <a:pt x="499586" y="356679"/>
                </a:lnTo>
                <a:lnTo>
                  <a:pt x="713856" y="0"/>
                </a:lnTo>
              </a:path>
            </a:pathLst>
          </a:custGeom>
          <a:ln w="24461">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0" name="object 80"/>
          <p:cNvSpPr/>
          <p:nvPr/>
        </p:nvSpPr>
        <p:spPr>
          <a:xfrm>
            <a:off x="9533358" y="5380825"/>
            <a:ext cx="116205" cy="0"/>
          </a:xfrm>
          <a:custGeom>
            <a:avLst/>
            <a:gdLst/>
            <a:ahLst/>
            <a:cxnLst/>
            <a:rect l="l" t="t" r="r" b="b"/>
            <a:pathLst>
              <a:path w="116204">
                <a:moveTo>
                  <a:pt x="116030" y="0"/>
                </a:moveTo>
                <a:lnTo>
                  <a:pt x="0" y="0"/>
                </a:lnTo>
              </a:path>
            </a:pathLst>
          </a:custGeom>
          <a:ln w="244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1" name="object 81"/>
          <p:cNvSpPr/>
          <p:nvPr/>
        </p:nvSpPr>
        <p:spPr>
          <a:xfrm>
            <a:off x="9595905" y="5327323"/>
            <a:ext cx="0" cy="107314"/>
          </a:xfrm>
          <a:custGeom>
            <a:avLst/>
            <a:gdLst/>
            <a:ahLst/>
            <a:cxnLst/>
            <a:rect l="l" t="t" r="r" b="b"/>
            <a:pathLst>
              <a:path h="107314">
                <a:moveTo>
                  <a:pt x="0" y="107003"/>
                </a:moveTo>
                <a:lnTo>
                  <a:pt x="0" y="0"/>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2" name="object 82"/>
          <p:cNvSpPr/>
          <p:nvPr/>
        </p:nvSpPr>
        <p:spPr>
          <a:xfrm>
            <a:off x="9792159" y="4043471"/>
            <a:ext cx="0" cy="1150620"/>
          </a:xfrm>
          <a:custGeom>
            <a:avLst/>
            <a:gdLst/>
            <a:ahLst/>
            <a:cxnLst/>
            <a:rect l="l" t="t" r="r" b="b"/>
            <a:pathLst>
              <a:path h="1150620">
                <a:moveTo>
                  <a:pt x="0" y="0"/>
                </a:moveTo>
                <a:lnTo>
                  <a:pt x="0" y="1150091"/>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3" name="object 83"/>
          <p:cNvSpPr/>
          <p:nvPr/>
        </p:nvSpPr>
        <p:spPr>
          <a:xfrm>
            <a:off x="9399538" y="4744148"/>
            <a:ext cx="0" cy="443865"/>
          </a:xfrm>
          <a:custGeom>
            <a:avLst/>
            <a:gdLst/>
            <a:ahLst/>
            <a:cxnLst/>
            <a:rect l="l" t="t" r="r" b="b"/>
            <a:pathLst>
              <a:path h="443864">
                <a:moveTo>
                  <a:pt x="0" y="0"/>
                </a:moveTo>
                <a:lnTo>
                  <a:pt x="0" y="443833"/>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4" name="object 84"/>
          <p:cNvSpPr/>
          <p:nvPr/>
        </p:nvSpPr>
        <p:spPr>
          <a:xfrm>
            <a:off x="9595905" y="5550242"/>
            <a:ext cx="0" cy="285750"/>
          </a:xfrm>
          <a:custGeom>
            <a:avLst/>
            <a:gdLst/>
            <a:ahLst/>
            <a:cxnLst/>
            <a:rect l="l" t="t" r="r" b="b"/>
            <a:pathLst>
              <a:path h="285750">
                <a:moveTo>
                  <a:pt x="0" y="0"/>
                </a:moveTo>
                <a:lnTo>
                  <a:pt x="0" y="285343"/>
                </a:lnTo>
              </a:path>
            </a:pathLst>
          </a:custGeom>
          <a:ln w="2447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5" name="object 85"/>
          <p:cNvSpPr txBox="1"/>
          <p:nvPr/>
        </p:nvSpPr>
        <p:spPr>
          <a:xfrm>
            <a:off x="9719631" y="3772037"/>
            <a:ext cx="125095"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alibri"/>
                <a:ea typeface="+mn-ea"/>
                <a:cs typeface="Calibri"/>
              </a:rPr>
              <a:t>E</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86" name="object 86"/>
          <p:cNvSpPr txBox="1"/>
          <p:nvPr/>
        </p:nvSpPr>
        <p:spPr>
          <a:xfrm>
            <a:off x="7468024" y="5830037"/>
            <a:ext cx="528320"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alibri"/>
                <a:ea typeface="+mn-ea"/>
                <a:cs typeface="Calibri"/>
              </a:rPr>
              <a:t>SUM1</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87" name="object 87"/>
          <p:cNvSpPr txBox="1"/>
          <p:nvPr/>
        </p:nvSpPr>
        <p:spPr>
          <a:xfrm>
            <a:off x="8398997" y="5832868"/>
            <a:ext cx="527685"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alibri"/>
                <a:ea typeface="+mn-ea"/>
                <a:cs typeface="Calibri"/>
              </a:rPr>
              <a:t>SUM2</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88" name="object 88"/>
          <p:cNvSpPr txBox="1"/>
          <p:nvPr/>
        </p:nvSpPr>
        <p:spPr>
          <a:xfrm>
            <a:off x="9336867" y="5832868"/>
            <a:ext cx="528320" cy="259686"/>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tabLst/>
              <a:defRPr/>
            </a:pPr>
            <a:r>
              <a:rPr kumimoji="0" sz="1600" b="0" i="0" u="none" strike="noStrike" kern="1200" cap="none" spc="0" normalizeH="0" baseline="0" noProof="0" dirty="0">
                <a:ln>
                  <a:noFill/>
                </a:ln>
                <a:solidFill>
                  <a:prstClr val="black"/>
                </a:solidFill>
                <a:effectLst/>
                <a:uLnTx/>
                <a:uFillTx/>
                <a:latin typeface="Calibri"/>
                <a:ea typeface="+mn-ea"/>
                <a:cs typeface="Calibri"/>
              </a:rPr>
              <a:t>SUM3</a:t>
            </a:r>
            <a:endParaRPr kumimoji="0" sz="1600" b="0" i="0" u="none" strike="noStrike" kern="1200" cap="none" spc="0" normalizeH="0" baseline="0" noProof="0">
              <a:ln>
                <a:noFill/>
              </a:ln>
              <a:solidFill>
                <a:prstClr val="black"/>
              </a:solidFill>
              <a:effectLst/>
              <a:uLnTx/>
              <a:uFillTx/>
              <a:latin typeface="Calibri"/>
              <a:ea typeface="+mn-ea"/>
              <a:cs typeface="Calibri"/>
            </a:endParaRPr>
          </a:p>
        </p:txBody>
      </p:sp>
      <p:sp>
        <p:nvSpPr>
          <p:cNvPr id="89" name="object 89"/>
          <p:cNvSpPr/>
          <p:nvPr/>
        </p:nvSpPr>
        <p:spPr>
          <a:xfrm>
            <a:off x="7557538" y="4739846"/>
            <a:ext cx="1842135" cy="4445"/>
          </a:xfrm>
          <a:custGeom>
            <a:avLst/>
            <a:gdLst/>
            <a:ahLst/>
            <a:cxnLst/>
            <a:rect l="l" t="t" r="r" b="b"/>
            <a:pathLst>
              <a:path w="1842134" h="4445">
                <a:moveTo>
                  <a:pt x="0" y="0"/>
                </a:moveTo>
                <a:lnTo>
                  <a:pt x="1841999" y="4302"/>
                </a:lnTo>
              </a:path>
            </a:pathLst>
          </a:custGeom>
          <a:ln w="24457">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0" name="object 90"/>
          <p:cNvSpPr/>
          <p:nvPr/>
        </p:nvSpPr>
        <p:spPr>
          <a:xfrm>
            <a:off x="8401273" y="4697609"/>
            <a:ext cx="110135" cy="110063"/>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1" name="object 91"/>
          <p:cNvSpPr/>
          <p:nvPr/>
        </p:nvSpPr>
        <p:spPr>
          <a:xfrm>
            <a:off x="7501190" y="4697609"/>
            <a:ext cx="110135" cy="110063"/>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2" name="object 92"/>
          <p:cNvSpPr/>
          <p:nvPr/>
        </p:nvSpPr>
        <p:spPr>
          <a:xfrm>
            <a:off x="6008484" y="4831587"/>
            <a:ext cx="835025" cy="280670"/>
          </a:xfrm>
          <a:custGeom>
            <a:avLst/>
            <a:gdLst/>
            <a:ahLst/>
            <a:cxnLst/>
            <a:rect l="l" t="t" r="r" b="b"/>
            <a:pathLst>
              <a:path w="835025" h="280670">
                <a:moveTo>
                  <a:pt x="749935" y="0"/>
                </a:moveTo>
                <a:lnTo>
                  <a:pt x="749935" y="70104"/>
                </a:lnTo>
                <a:lnTo>
                  <a:pt x="0" y="70104"/>
                </a:lnTo>
                <a:lnTo>
                  <a:pt x="0" y="210566"/>
                </a:lnTo>
                <a:lnTo>
                  <a:pt x="749935" y="210566"/>
                </a:lnTo>
                <a:lnTo>
                  <a:pt x="749935" y="280670"/>
                </a:lnTo>
                <a:lnTo>
                  <a:pt x="835025" y="140335"/>
                </a:lnTo>
                <a:lnTo>
                  <a:pt x="749935" y="0"/>
                </a:lnTo>
                <a:close/>
              </a:path>
            </a:pathLst>
          </a:custGeom>
          <a:solidFill>
            <a:srgbClr val="C0C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3" name="object 93"/>
          <p:cNvSpPr/>
          <p:nvPr/>
        </p:nvSpPr>
        <p:spPr>
          <a:xfrm>
            <a:off x="6008484" y="4831587"/>
            <a:ext cx="835025" cy="280670"/>
          </a:xfrm>
          <a:custGeom>
            <a:avLst/>
            <a:gdLst/>
            <a:ahLst/>
            <a:cxnLst/>
            <a:rect l="l" t="t" r="r" b="b"/>
            <a:pathLst>
              <a:path w="835025" h="280670">
                <a:moveTo>
                  <a:pt x="749935" y="280670"/>
                </a:moveTo>
                <a:lnTo>
                  <a:pt x="749935" y="210566"/>
                </a:lnTo>
                <a:lnTo>
                  <a:pt x="0" y="210566"/>
                </a:lnTo>
                <a:lnTo>
                  <a:pt x="0" y="70104"/>
                </a:lnTo>
                <a:lnTo>
                  <a:pt x="749935" y="70104"/>
                </a:lnTo>
                <a:lnTo>
                  <a:pt x="749935" y="0"/>
                </a:lnTo>
                <a:lnTo>
                  <a:pt x="835025" y="140335"/>
                </a:lnTo>
                <a:lnTo>
                  <a:pt x="749935" y="280670"/>
                </a:lnTo>
                <a:close/>
              </a:path>
            </a:pathLst>
          </a:custGeom>
          <a:ln w="25400">
            <a:solidFill>
              <a:srgbClr val="C0C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94" name="object 94"/>
          <p:cNvSpPr txBox="1"/>
          <p:nvPr/>
        </p:nvSpPr>
        <p:spPr>
          <a:xfrm>
            <a:off x="5959590" y="4379595"/>
            <a:ext cx="818515" cy="33083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000" b="1" i="0" u="none" strike="noStrike" kern="1200" cap="none" spc="0" normalizeH="0" baseline="0" noProof="0" dirty="0">
                <a:ln>
                  <a:noFill/>
                </a:ln>
                <a:solidFill>
                  <a:srgbClr val="00AF50"/>
                </a:solidFill>
                <a:effectLst/>
                <a:uLnTx/>
                <a:uFillTx/>
                <a:latin typeface="Calibri"/>
                <a:ea typeface="+mn-ea"/>
                <a:cs typeface="Calibri"/>
              </a:rPr>
              <a:t>Shar</a:t>
            </a:r>
            <a:r>
              <a:rPr kumimoji="0" sz="2000" b="1" i="0" u="none" strike="noStrike" kern="1200" cap="none" spc="-10" normalizeH="0" baseline="0" noProof="0" dirty="0">
                <a:ln>
                  <a:noFill/>
                </a:ln>
                <a:solidFill>
                  <a:srgbClr val="00AF50"/>
                </a:solidFill>
                <a:effectLst/>
                <a:uLnTx/>
                <a:uFillTx/>
                <a:latin typeface="Calibri"/>
                <a:ea typeface="+mn-ea"/>
                <a:cs typeface="Calibri"/>
              </a:rPr>
              <a:t>i</a:t>
            </a:r>
            <a:r>
              <a:rPr kumimoji="0" sz="2000" b="1" i="0" u="none" strike="noStrike" kern="1200" cap="none" spc="0" normalizeH="0" baseline="0" noProof="0" dirty="0">
                <a:ln>
                  <a:noFill/>
                </a:ln>
                <a:solidFill>
                  <a:srgbClr val="00AF50"/>
                </a:solidFill>
                <a:effectLst/>
                <a:uLnTx/>
                <a:uFillTx/>
                <a:latin typeface="Calibri"/>
                <a:ea typeface="+mn-ea"/>
                <a:cs typeface="Calibri"/>
              </a:rPr>
              <a:t>ng</a:t>
            </a:r>
            <a:endParaRPr kumimoji="0" sz="2000" b="0" i="0" u="none" strike="noStrike" kern="1200" cap="none" spc="0" normalizeH="0" baseline="0" noProof="0">
              <a:ln>
                <a:noFill/>
              </a:ln>
              <a:solidFill>
                <a:prstClr val="black"/>
              </a:solidFill>
              <a:effectLst/>
              <a:uLnTx/>
              <a:uFillTx/>
              <a:latin typeface="Calibri"/>
              <a:ea typeface="+mn-ea"/>
              <a:cs typeface="Calibri"/>
            </a:endParaRPr>
          </a:p>
        </p:txBody>
      </p:sp>
      <p:sp>
        <p:nvSpPr>
          <p:cNvPr id="95" name="object 95"/>
          <p:cNvSpPr txBox="1"/>
          <p:nvPr/>
        </p:nvSpPr>
        <p:spPr>
          <a:xfrm>
            <a:off x="2910065" y="2259291"/>
            <a:ext cx="1697989" cy="772647"/>
          </a:xfrm>
          <a:prstGeom prst="rect">
            <a:avLst/>
          </a:prstGeom>
          <a:ln w="31750">
            <a:solidFill>
              <a:srgbClr val="C0C0C0"/>
            </a:solidFill>
          </a:ln>
        </p:spPr>
        <p:txBody>
          <a:bodyPr vert="horz" wrap="square" lIns="0" tIns="33655" rIns="0" bIns="0" rtlCol="0">
            <a:spAutoFit/>
          </a:bodyPr>
          <a:lstStyle/>
          <a:p>
            <a:pPr marL="182880" marR="103505" lvl="0" indent="0" algn="just" defTabSz="914400" rtl="0" eaLnBrk="1" fontAlgn="auto" latinLnBrk="0" hangingPunct="1">
              <a:lnSpc>
                <a:spcPct val="100000"/>
              </a:lnSpc>
              <a:spcBef>
                <a:spcPts val="265"/>
              </a:spcBef>
              <a:spcAft>
                <a:spcPts val="0"/>
              </a:spcAft>
              <a:buClrTx/>
              <a:buSzTx/>
              <a:buFontTx/>
              <a:buNone/>
              <a:tabLst/>
              <a:defRPr/>
            </a:pPr>
            <a:r>
              <a:rPr kumimoji="0" sz="1600" b="0" i="0" u="none" strike="noStrike" kern="1200" cap="none" spc="-5" normalizeH="0" baseline="0" noProof="0" dirty="0">
                <a:ln>
                  <a:noFill/>
                </a:ln>
                <a:solidFill>
                  <a:prstClr val="black"/>
                </a:solidFill>
                <a:effectLst/>
                <a:uLnTx/>
                <a:uFillTx/>
                <a:latin typeface="Calibri"/>
                <a:ea typeface="+mn-ea"/>
                <a:cs typeface="Calibri"/>
              </a:rPr>
              <a:t>SUM1 = A+B+C;  </a:t>
            </a:r>
            <a:r>
              <a:rPr kumimoji="0" sz="1600" b="0" i="0" u="none" strike="noStrike" kern="1200" cap="none" spc="-10" normalizeH="0" baseline="0" noProof="0" dirty="0">
                <a:ln>
                  <a:noFill/>
                </a:ln>
                <a:solidFill>
                  <a:prstClr val="black"/>
                </a:solidFill>
                <a:effectLst/>
                <a:uLnTx/>
                <a:uFillTx/>
                <a:latin typeface="Calibri"/>
                <a:ea typeface="+mn-ea"/>
                <a:cs typeface="Calibri"/>
              </a:rPr>
              <a:t>SUM2 </a:t>
            </a:r>
            <a:r>
              <a:rPr kumimoji="0" sz="1600" b="0" i="0" u="none" strike="noStrike" kern="1200" cap="none" spc="-5"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A+B+D;  SUM3 </a:t>
            </a:r>
            <a:r>
              <a:rPr kumimoji="0" sz="1600" b="0" i="0" u="none" strike="noStrike" kern="1200" cap="none" spc="-5" normalizeH="0" baseline="0" noProof="0" dirty="0">
                <a:ln>
                  <a:noFill/>
                </a:ln>
                <a:solidFill>
                  <a:prstClr val="black"/>
                </a:solidFill>
                <a:effectLst/>
                <a:uLnTx/>
                <a:uFillTx/>
                <a:latin typeface="Calibri"/>
                <a:ea typeface="+mn-ea"/>
                <a:cs typeface="Calibri"/>
              </a:rPr>
              <a:t>=</a:t>
            </a:r>
            <a:r>
              <a:rPr kumimoji="0" sz="1600" b="0" i="0" u="none" strike="noStrike" kern="1200" cap="none" spc="-20" normalizeH="0" baseline="0" noProof="0" dirty="0">
                <a:ln>
                  <a:noFill/>
                </a:ln>
                <a:solidFill>
                  <a:prstClr val="black"/>
                </a:solidFill>
                <a:effectLst/>
                <a:uLnTx/>
                <a:uFillTx/>
                <a:latin typeface="Calibri"/>
                <a:ea typeface="+mn-ea"/>
                <a:cs typeface="Calibri"/>
              </a:rPr>
              <a:t> </a:t>
            </a:r>
            <a:r>
              <a:rPr kumimoji="0" sz="1600" b="0" i="0" u="none" strike="noStrike" kern="1200" cap="none" spc="-10" normalizeH="0" baseline="0" noProof="0" dirty="0">
                <a:ln>
                  <a:noFill/>
                </a:ln>
                <a:solidFill>
                  <a:prstClr val="black"/>
                </a:solidFill>
                <a:effectLst/>
                <a:uLnTx/>
                <a:uFillTx/>
                <a:latin typeface="Calibri"/>
                <a:ea typeface="+mn-ea"/>
                <a:cs typeface="Calibri"/>
              </a:rPr>
              <a:t>A+B+E;</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96" name="object 96"/>
          <p:cNvSpPr txBox="1"/>
          <p:nvPr/>
        </p:nvSpPr>
        <p:spPr>
          <a:xfrm>
            <a:off x="7794104" y="2150491"/>
            <a:ext cx="1709420" cy="1018227"/>
          </a:xfrm>
          <a:prstGeom prst="rect">
            <a:avLst/>
          </a:prstGeom>
          <a:ln w="31750">
            <a:solidFill>
              <a:srgbClr val="C0C0C0"/>
            </a:solidFill>
          </a:ln>
        </p:spPr>
        <p:txBody>
          <a:bodyPr vert="horz" wrap="square" lIns="0" tIns="33020" rIns="0" bIns="0" rtlCol="0">
            <a:spAutoFit/>
          </a:bodyPr>
          <a:lstStyle/>
          <a:p>
            <a:pPr marL="92075" marR="100330" lvl="0" indent="0" algn="l" defTabSz="914400" rtl="0" eaLnBrk="1" fontAlgn="auto" latinLnBrk="0" hangingPunct="1">
              <a:lnSpc>
                <a:spcPct val="100000"/>
              </a:lnSpc>
              <a:spcBef>
                <a:spcPts val="260"/>
              </a:spcBef>
              <a:spcAft>
                <a:spcPts val="0"/>
              </a:spcAft>
              <a:buClrTx/>
              <a:buSzTx/>
              <a:buFontTx/>
              <a:buNone/>
              <a:tabLst/>
              <a:defRPr/>
            </a:pPr>
            <a:r>
              <a:rPr kumimoji="0" sz="1600" b="0" i="0" u="none" strike="noStrike" kern="1200" cap="none" spc="-5" normalizeH="0" baseline="0" noProof="0" dirty="0">
                <a:ln>
                  <a:noFill/>
                </a:ln>
                <a:solidFill>
                  <a:srgbClr val="0000FF"/>
                </a:solidFill>
                <a:effectLst/>
                <a:uLnTx/>
                <a:uFillTx/>
                <a:latin typeface="Calibri"/>
                <a:ea typeface="+mn-ea"/>
                <a:cs typeface="Calibri"/>
              </a:rPr>
              <a:t>assign </a:t>
            </a:r>
            <a:r>
              <a:rPr kumimoji="0" sz="1600" b="0" i="0" u="none" strike="noStrike" kern="1200" cap="none" spc="-5" normalizeH="0" baseline="0" noProof="0" dirty="0">
                <a:ln>
                  <a:noFill/>
                </a:ln>
                <a:solidFill>
                  <a:prstClr val="black"/>
                </a:solidFill>
                <a:effectLst/>
                <a:uLnTx/>
                <a:uFillTx/>
                <a:latin typeface="Calibri"/>
                <a:ea typeface="+mn-ea"/>
                <a:cs typeface="Calibri"/>
              </a:rPr>
              <a:t>tmp = A+B;  SUM1 = tmp </a:t>
            </a:r>
            <a:r>
              <a:rPr kumimoji="0" sz="1600" b="0" i="0" u="none" strike="noStrike" kern="1200" cap="none" spc="-10" normalizeH="0" baseline="0" noProof="0" dirty="0">
                <a:ln>
                  <a:noFill/>
                </a:ln>
                <a:solidFill>
                  <a:prstClr val="black"/>
                </a:solidFill>
                <a:effectLst/>
                <a:uLnTx/>
                <a:uFillTx/>
                <a:latin typeface="Calibri"/>
                <a:ea typeface="+mn-ea"/>
                <a:cs typeface="Calibri"/>
              </a:rPr>
              <a:t>+C;  SUM2 </a:t>
            </a:r>
            <a:r>
              <a:rPr kumimoji="0" sz="1600" b="0" i="0" u="none" strike="noStrike" kern="1200" cap="none" spc="-5" normalizeH="0" baseline="0" noProof="0" dirty="0">
                <a:ln>
                  <a:noFill/>
                </a:ln>
                <a:solidFill>
                  <a:prstClr val="black"/>
                </a:solidFill>
                <a:effectLst/>
                <a:uLnTx/>
                <a:uFillTx/>
                <a:latin typeface="Calibri"/>
                <a:ea typeface="+mn-ea"/>
                <a:cs typeface="Calibri"/>
              </a:rPr>
              <a:t>= tmp </a:t>
            </a:r>
            <a:r>
              <a:rPr kumimoji="0" sz="1600" b="0" i="0" u="none" strike="noStrike" kern="1200" cap="none" spc="-10" normalizeH="0" baseline="0" noProof="0" dirty="0">
                <a:ln>
                  <a:noFill/>
                </a:ln>
                <a:solidFill>
                  <a:prstClr val="black"/>
                </a:solidFill>
                <a:effectLst/>
                <a:uLnTx/>
                <a:uFillTx/>
                <a:latin typeface="Calibri"/>
                <a:ea typeface="+mn-ea"/>
                <a:cs typeface="Calibri"/>
              </a:rPr>
              <a:t>+D;  SUM3 </a:t>
            </a:r>
            <a:r>
              <a:rPr kumimoji="0" sz="1600" b="0" i="0" u="none" strike="noStrike" kern="1200" cap="none" spc="-5" normalizeH="0" baseline="0" noProof="0" dirty="0">
                <a:ln>
                  <a:noFill/>
                </a:ln>
                <a:solidFill>
                  <a:prstClr val="black"/>
                </a:solidFill>
                <a:effectLst/>
                <a:uLnTx/>
                <a:uFillTx/>
                <a:latin typeface="Calibri"/>
                <a:ea typeface="+mn-ea"/>
                <a:cs typeface="Calibri"/>
              </a:rPr>
              <a:t>= tmp</a:t>
            </a:r>
            <a:r>
              <a:rPr kumimoji="0" sz="1600" b="0" i="0" u="none" strike="noStrike" kern="1200" cap="none" spc="-10" normalizeH="0" baseline="0" noProof="0" dirty="0">
                <a:ln>
                  <a:noFill/>
                </a:ln>
                <a:solidFill>
                  <a:prstClr val="black"/>
                </a:solidFill>
                <a:effectLst/>
                <a:uLnTx/>
                <a:uFillTx/>
                <a:latin typeface="Calibri"/>
                <a:ea typeface="+mn-ea"/>
                <a:cs typeface="Calibri"/>
              </a:rPr>
              <a:t> +E;</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a:lstStyle/>
          <a:p>
            <a:r>
              <a:rPr lang="en-US" dirty="0"/>
              <a:t>Architectural Techniques : Resource Sharing</a:t>
            </a:r>
          </a:p>
        </p:txBody>
      </p:sp>
      <p:sp>
        <p:nvSpPr>
          <p:cNvPr id="7" name="內容版面配置區 6">
            <a:extLst>
              <a:ext uri="{FF2B5EF4-FFF2-40B4-BE49-F238E27FC236}">
                <a16:creationId xmlns:a16="http://schemas.microsoft.com/office/drawing/2014/main" id="{C1231823-417E-296E-3788-56E896DB253D}"/>
              </a:ext>
            </a:extLst>
          </p:cNvPr>
          <p:cNvSpPr>
            <a:spLocks noGrp="1"/>
          </p:cNvSpPr>
          <p:nvPr>
            <p:ph idx="1"/>
          </p:nvPr>
        </p:nvSpPr>
        <p:spPr/>
        <p:txBody>
          <a:bodyPr/>
          <a:lstStyle/>
          <a:p>
            <a:endParaRPr lang="en-US"/>
          </a:p>
        </p:txBody>
      </p:sp>
      <p:sp>
        <p:nvSpPr>
          <p:cNvPr id="3" name="object 3"/>
          <p:cNvSpPr/>
          <p:nvPr/>
        </p:nvSpPr>
        <p:spPr>
          <a:xfrm>
            <a:off x="2495600" y="1556792"/>
            <a:ext cx="6710037" cy="4739592"/>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81133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5538" name="Picture 2"/>
          <p:cNvPicPr>
            <a:picLocks noChangeAspect="1" noChangeArrowheads="1"/>
          </p:cNvPicPr>
          <p:nvPr/>
        </p:nvPicPr>
        <p:blipFill>
          <a:blip r:embed="rId2" cstate="print"/>
          <a:srcRect/>
          <a:stretch>
            <a:fillRect/>
          </a:stretch>
        </p:blipFill>
        <p:spPr bwMode="auto">
          <a:xfrm>
            <a:off x="1991544" y="2636912"/>
            <a:ext cx="7930954" cy="4039064"/>
          </a:xfrm>
          <a:prstGeom prst="rect">
            <a:avLst/>
          </a:prstGeom>
          <a:noFill/>
          <a:ln w="9525">
            <a:noFill/>
            <a:miter lim="800000"/>
            <a:headEnd/>
            <a:tailEnd/>
          </a:ln>
        </p:spPr>
      </p:pic>
      <p:sp>
        <p:nvSpPr>
          <p:cNvPr id="3" name="內容版面配置區 2"/>
          <p:cNvSpPr>
            <a:spLocks noGrp="1"/>
          </p:cNvSpPr>
          <p:nvPr>
            <p:ph idx="1"/>
          </p:nvPr>
        </p:nvSpPr>
        <p:spPr/>
        <p:txBody>
          <a:bodyPr/>
          <a:lstStyle/>
          <a:p>
            <a:r>
              <a:rPr lang="en-US" altLang="zh-TW" sz="2000" dirty="0"/>
              <a:t>Using </a:t>
            </a:r>
            <a:r>
              <a:rPr lang="en-US" altLang="zh-TW" sz="2000" u="sng" dirty="0">
                <a:solidFill>
                  <a:srgbClr val="FF0000"/>
                </a:solidFill>
              </a:rPr>
              <a:t>single</a:t>
            </a:r>
            <a:r>
              <a:rPr lang="en-US" altLang="zh-TW" sz="2000" dirty="0"/>
              <a:t> global clock (Fig. (a))</a:t>
            </a:r>
          </a:p>
          <a:p>
            <a:r>
              <a:rPr lang="en-US" altLang="zh-TW" sz="2000" dirty="0"/>
              <a:t>Avoiding mixed use of both positive and negative edge-triggered flip-flops (Fig. (b))</a:t>
            </a:r>
          </a:p>
          <a:p>
            <a:r>
              <a:rPr lang="en-US" altLang="zh-TW" sz="2000" dirty="0"/>
              <a:t>Avoiding using internally generated clock signals (Fig. (c))</a:t>
            </a:r>
          </a:p>
          <a:p>
            <a:r>
              <a:rPr lang="en-US" altLang="zh-TW" sz="2000" dirty="0"/>
              <a:t>Avoiding using gated clocks (in next slides)</a:t>
            </a:r>
          </a:p>
          <a:p>
            <a:endParaRPr lang="zh-TW" altLang="en-US" dirty="0"/>
          </a:p>
        </p:txBody>
      </p:sp>
      <p:sp>
        <p:nvSpPr>
          <p:cNvPr id="2" name="標題 1"/>
          <p:cNvSpPr>
            <a:spLocks noGrp="1"/>
          </p:cNvSpPr>
          <p:nvPr>
            <p:ph type="title"/>
          </p:nvPr>
        </p:nvSpPr>
        <p:spPr/>
        <p:txBody>
          <a:bodyPr>
            <a:normAutofit/>
          </a:bodyPr>
          <a:lstStyle/>
          <a:p>
            <a:r>
              <a:rPr lang="en-US" altLang="zh-TW" dirty="0"/>
              <a:t>Coding Guidelines for Clocks </a:t>
            </a:r>
            <a:r>
              <a:rPr lang="en-US" altLang="zh-TW"/>
              <a:t>(1/3)</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A664E-8A0E-4595-B90C-C3432E52D5CB}" type="slidenum">
              <a:rPr kumimoji="0" lang="en-US" altLang="zh-TW" sz="1200" b="0" i="0" u="none" strike="noStrike" kern="1200" cap="none" spc="0" normalizeH="0" baseline="0" noProof="0" smtClean="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6" name="文字方塊 5"/>
          <p:cNvSpPr txBox="1"/>
          <p:nvPr/>
        </p:nvSpPr>
        <p:spPr>
          <a:xfrm>
            <a:off x="5735960" y="6381329"/>
            <a:ext cx="48600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Digital System Designs and Practices Using </a:t>
            </a:r>
            <a:r>
              <a:rPr kumimoji="0" lang="en-US" altLang="zh-TW" sz="1200" b="0" i="1"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Verilog</a:t>
            </a:r>
            <a:r>
              <a:rPr kumimoji="0" lang="en-US" altLang="zh-TW" sz="12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HDL and FPGAs John Wiley</a:t>
            </a:r>
            <a:endParaRPr kumimoji="0" lang="zh-TW" altLang="en-US"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24" name="Rectangle 4"/>
          <p:cNvSpPr>
            <a:spLocks noGrp="1" noChangeArrowheads="1"/>
          </p:cNvSpPr>
          <p:nvPr>
            <p:ph idx="1"/>
          </p:nvPr>
        </p:nvSpPr>
        <p:spPr/>
        <p:txBody>
          <a:bodyPr/>
          <a:lstStyle/>
          <a:p>
            <a:pPr>
              <a:spcBef>
                <a:spcPct val="0"/>
              </a:spcBef>
            </a:pPr>
            <a:r>
              <a:rPr lang="en-US" altLang="zh-TW" sz="2000" dirty="0"/>
              <a:t>Clock Gating</a:t>
            </a:r>
          </a:p>
          <a:p>
            <a:pPr lvl="1">
              <a:spcBef>
                <a:spcPct val="0"/>
              </a:spcBef>
            </a:pPr>
            <a:r>
              <a:rPr lang="en-US" altLang="zh-TW" dirty="0"/>
              <a:t>For low power design</a:t>
            </a:r>
          </a:p>
          <a:p>
            <a:pPr lvl="1">
              <a:spcBef>
                <a:spcPct val="0"/>
              </a:spcBef>
            </a:pPr>
            <a:r>
              <a:rPr lang="en-US" altLang="zh-TW" dirty="0"/>
              <a:t>50% - 70% power consumed in clock network report</a:t>
            </a:r>
          </a:p>
          <a:p>
            <a:pPr lvl="1">
              <a:spcBef>
                <a:spcPct val="0"/>
              </a:spcBef>
            </a:pPr>
            <a:r>
              <a:rPr lang="en-US" altLang="zh-TW" b="1" dirty="0">
                <a:solidFill>
                  <a:srgbClr val="FF0000"/>
                </a:solidFill>
              </a:rPr>
              <a:t>Doing the clock gating by using power synthesis tools</a:t>
            </a:r>
          </a:p>
          <a:p>
            <a:pPr lvl="1">
              <a:spcBef>
                <a:spcPct val="0"/>
              </a:spcBef>
            </a:pPr>
            <a:endParaRPr lang="en-US" altLang="zh-TW" b="1" dirty="0">
              <a:solidFill>
                <a:srgbClr val="0000FF"/>
              </a:solidFill>
            </a:endParaRPr>
          </a:p>
          <a:p>
            <a:pPr lvl="1">
              <a:spcBef>
                <a:spcPct val="0"/>
              </a:spcBef>
            </a:pPr>
            <a:endParaRPr lang="en-US" altLang="zh-TW" b="1" dirty="0">
              <a:solidFill>
                <a:srgbClr val="0000FF"/>
              </a:solidFill>
            </a:endParaRPr>
          </a:p>
          <a:p>
            <a:pPr lvl="1">
              <a:spcBef>
                <a:spcPct val="0"/>
              </a:spcBef>
            </a:pPr>
            <a:endParaRPr lang="en-US" altLang="zh-TW" b="1" dirty="0">
              <a:solidFill>
                <a:srgbClr val="0000FF"/>
              </a:solidFill>
            </a:endParaRPr>
          </a:p>
          <a:p>
            <a:pPr lvl="1">
              <a:spcBef>
                <a:spcPct val="0"/>
              </a:spcBef>
            </a:pPr>
            <a:endParaRPr lang="en-US" altLang="zh-TW" b="1" dirty="0">
              <a:solidFill>
                <a:srgbClr val="0000FF"/>
              </a:solidFill>
            </a:endParaRPr>
          </a:p>
          <a:p>
            <a:pPr lvl="1">
              <a:spcBef>
                <a:spcPct val="0"/>
              </a:spcBef>
              <a:buFont typeface="Wingdings" pitchFamily="2" charset="2"/>
              <a:buNone/>
            </a:pPr>
            <a:endParaRPr lang="en-US" altLang="zh-TW" b="1" dirty="0">
              <a:solidFill>
                <a:srgbClr val="0000FF"/>
              </a:solidFill>
            </a:endParaRPr>
          </a:p>
          <a:p>
            <a:pPr lvl="1">
              <a:spcBef>
                <a:spcPct val="0"/>
              </a:spcBef>
              <a:buFont typeface="Wingdings" pitchFamily="2" charset="2"/>
              <a:buNone/>
            </a:pPr>
            <a:endParaRPr lang="en-US" altLang="zh-TW" b="1" dirty="0">
              <a:solidFill>
                <a:srgbClr val="0000FF"/>
              </a:solidFill>
            </a:endParaRPr>
          </a:p>
          <a:p>
            <a:pPr lvl="1">
              <a:spcBef>
                <a:spcPct val="0"/>
              </a:spcBef>
              <a:buFont typeface="Wingdings" pitchFamily="2" charset="2"/>
              <a:buNone/>
            </a:pPr>
            <a:endParaRPr lang="en-US" altLang="zh-TW" b="1" dirty="0">
              <a:solidFill>
                <a:srgbClr val="0000FF"/>
              </a:solidFill>
            </a:endParaRPr>
          </a:p>
          <a:p>
            <a:pPr lvl="1">
              <a:spcBef>
                <a:spcPct val="0"/>
              </a:spcBef>
              <a:buFont typeface="Wingdings" pitchFamily="2" charset="2"/>
              <a:buNone/>
            </a:pPr>
            <a:endParaRPr lang="en-US" altLang="zh-TW" b="1" dirty="0">
              <a:solidFill>
                <a:srgbClr val="0000FF"/>
              </a:solidFill>
            </a:endParaRPr>
          </a:p>
        </p:txBody>
      </p:sp>
      <p:sp>
        <p:nvSpPr>
          <p:cNvPr id="1413123" name="Rectangle 3"/>
          <p:cNvSpPr>
            <a:spLocks noGrp="1" noChangeArrowheads="1"/>
          </p:cNvSpPr>
          <p:nvPr>
            <p:ph type="title"/>
          </p:nvPr>
        </p:nvSpPr>
        <p:spPr>
          <a:noFill/>
          <a:ln/>
        </p:spPr>
        <p:txBody>
          <a:bodyPr>
            <a:normAutofit/>
          </a:bodyPr>
          <a:lstStyle/>
          <a:p>
            <a:r>
              <a:rPr lang="en-US" altLang="zh-TW" dirty="0"/>
              <a:t>Coding Guidelines for Clocks (2/3)</a:t>
            </a:r>
          </a:p>
        </p:txBody>
      </p:sp>
      <p:sp>
        <p:nvSpPr>
          <p:cNvPr id="9"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FA5CC-A27E-4E5B-A7E2-700559ABEFF1}"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pic>
        <p:nvPicPr>
          <p:cNvPr id="1413122" name="Picture 2"/>
          <p:cNvPicPr>
            <a:picLocks noChangeAspect="1" noChangeArrowheads="1"/>
          </p:cNvPicPr>
          <p:nvPr/>
        </p:nvPicPr>
        <p:blipFill>
          <a:blip r:embed="rId2" cstate="print"/>
          <a:srcRect/>
          <a:stretch>
            <a:fillRect/>
          </a:stretch>
        </p:blipFill>
        <p:spPr bwMode="auto">
          <a:xfrm>
            <a:off x="3503613" y="4117752"/>
            <a:ext cx="4824412" cy="1687513"/>
          </a:xfrm>
          <a:prstGeom prst="rect">
            <a:avLst/>
          </a:prstGeom>
          <a:noFill/>
          <a:ln w="9525">
            <a:noFill/>
            <a:miter lim="800000"/>
            <a:headEnd/>
            <a:tailEnd/>
          </a:ln>
          <a:effectLst/>
        </p:spPr>
      </p:pic>
      <p:sp>
        <p:nvSpPr>
          <p:cNvPr id="1413125" name="Text Box 5"/>
          <p:cNvSpPr txBox="1">
            <a:spLocks noChangeArrowheads="1"/>
          </p:cNvSpPr>
          <p:nvPr/>
        </p:nvSpPr>
        <p:spPr bwMode="auto">
          <a:xfrm>
            <a:off x="6240464" y="3254151"/>
            <a:ext cx="2447925" cy="850900"/>
          </a:xfrm>
          <a:prstGeom prst="rect">
            <a:avLst/>
          </a:prstGeom>
          <a:noFill/>
          <a:ln w="25400">
            <a:solidFill>
              <a:schemeClr val="accent2"/>
            </a:solid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always @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posedge</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clk</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if(en)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Q &lt;=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Q_nxt</a:t>
            </a:r>
            <a:endPar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413126" name="Text Box 6"/>
          <p:cNvSpPr txBox="1">
            <a:spLocks noChangeArrowheads="1"/>
          </p:cNvSpPr>
          <p:nvPr/>
        </p:nvSpPr>
        <p:spPr bwMode="auto">
          <a:xfrm>
            <a:off x="3000376" y="3254151"/>
            <a:ext cx="2519363" cy="850900"/>
          </a:xfrm>
          <a:prstGeom prst="rect">
            <a:avLst/>
          </a:prstGeom>
          <a:noFill/>
          <a:ln w="25400" algn="ctr">
            <a:solidFill>
              <a:schemeClr val="accent2"/>
            </a:solidFill>
            <a:miter lim="800000"/>
            <a:headEnd/>
            <a:tailEnd/>
          </a:ln>
          <a:effectLst/>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assign clk1 =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clk</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&amp;en;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always @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posedge</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clk1)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Q &lt;=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Q_nxt</a:t>
            </a:r>
            <a:endPar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07AA50CF-6C9A-49B9-B35A-41E2774E2D17}" type="slidenum">
              <a:rPr lang="en-US" altLang="zh-TW"/>
              <a:pPr/>
              <a:t>6</a:t>
            </a:fld>
            <a:endParaRPr lang="en-US" altLang="zh-TW"/>
          </a:p>
        </p:txBody>
      </p:sp>
      <p:sp>
        <p:nvSpPr>
          <p:cNvPr id="509954" name="Rectangle 2"/>
          <p:cNvSpPr>
            <a:spLocks noGrp="1" noChangeArrowheads="1"/>
          </p:cNvSpPr>
          <p:nvPr>
            <p:ph type="title"/>
          </p:nvPr>
        </p:nvSpPr>
        <p:spPr/>
        <p:txBody>
          <a:bodyPr/>
          <a:lstStyle/>
          <a:p>
            <a:r>
              <a:rPr lang="en-US" altLang="zh-TW" sz="3200" dirty="0"/>
              <a:t>Single Language for Design and </a:t>
            </a:r>
            <a:r>
              <a:rPr lang="en-US" altLang="zh-TW" sz="3200" dirty="0">
                <a:solidFill>
                  <a:srgbClr val="FF0000"/>
                </a:solidFill>
              </a:rPr>
              <a:t>Verification</a:t>
            </a:r>
            <a:r>
              <a:rPr lang="en-US" altLang="zh-TW" sz="3200" dirty="0"/>
              <a:t>: HDVL</a:t>
            </a:r>
          </a:p>
        </p:txBody>
      </p:sp>
      <p:sp>
        <p:nvSpPr>
          <p:cNvPr id="509955" name="Rectangle 3"/>
          <p:cNvSpPr>
            <a:spLocks noGrp="1" noChangeArrowheads="1"/>
          </p:cNvSpPr>
          <p:nvPr>
            <p:ph type="body" idx="1"/>
          </p:nvPr>
        </p:nvSpPr>
        <p:spPr/>
        <p:txBody>
          <a:bodyPr/>
          <a:lstStyle/>
          <a:p>
            <a:endParaRPr lang="zh-TW" altLang="zh-TW"/>
          </a:p>
        </p:txBody>
      </p:sp>
      <p:pic>
        <p:nvPicPr>
          <p:cNvPr id="5099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26" y="1196976"/>
            <a:ext cx="9020175" cy="5172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398697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A664E-8A0E-4595-B90C-C3432E52D5CB}" type="slidenum">
              <a:rPr kumimoji="0" lang="en-US" altLang="zh-TW" sz="1200" b="0" i="0" u="none" strike="noStrike" kern="1200" cap="none" spc="0" normalizeH="0" baseline="0" noProof="0" smtClean="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2" name="標題 1"/>
          <p:cNvSpPr>
            <a:spLocks noGrp="1"/>
          </p:cNvSpPr>
          <p:nvPr>
            <p:ph type="title"/>
          </p:nvPr>
        </p:nvSpPr>
        <p:spPr/>
        <p:txBody>
          <a:bodyPr>
            <a:normAutofit/>
          </a:bodyPr>
          <a:lstStyle/>
          <a:p>
            <a:r>
              <a:rPr lang="en-US" altLang="zh-TW" dirty="0"/>
              <a:t>Coding Guidelines for Clocks (3/3)</a:t>
            </a:r>
            <a:endParaRPr lang="zh-TW" altLang="en-US" dirty="0"/>
          </a:p>
        </p:txBody>
      </p:sp>
      <p:sp>
        <p:nvSpPr>
          <p:cNvPr id="13" name="文字方塊 4"/>
          <p:cNvSpPr txBox="1">
            <a:spLocks noChangeArrowheads="1"/>
          </p:cNvSpPr>
          <p:nvPr/>
        </p:nvSpPr>
        <p:spPr bwMode="auto">
          <a:xfrm>
            <a:off x="2136403" y="1484785"/>
            <a:ext cx="2375421" cy="584775"/>
          </a:xfrm>
          <a:prstGeom prst="rect">
            <a:avLst/>
          </a:prstGeom>
          <a:noFill/>
          <a:ln w="9525">
            <a:solidFill>
              <a:srgbClr val="FF0000"/>
            </a:solid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always@(</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posedge</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clk</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if  (en)  Q &lt;= D; </a:t>
            </a:r>
            <a:endParaRPr kumimoji="0" lang="zh-TW" altLang="en-US"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4" name="文字方塊 5"/>
          <p:cNvSpPr txBox="1">
            <a:spLocks noChangeArrowheads="1"/>
          </p:cNvSpPr>
          <p:nvPr/>
        </p:nvSpPr>
        <p:spPr bwMode="auto">
          <a:xfrm>
            <a:off x="2135560" y="4913874"/>
            <a:ext cx="2664296" cy="1323439"/>
          </a:xfrm>
          <a:prstGeom prst="rect">
            <a:avLst/>
          </a:prstGeom>
          <a:noFill/>
          <a:ln w="9525">
            <a:solidFill>
              <a:srgbClr val="FF0000"/>
            </a:solid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always@(</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posedge</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clk</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if  (en)  begin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for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i</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=0;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i</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&lt;8;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i</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=i+1)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s[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i</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 = a[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i</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 &amp; b[ </a:t>
            </a:r>
            <a:r>
              <a:rPr kumimoji="0" lang="en-US" altLang="zh-TW" sz="1600" b="0" i="0"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i</a:t>
            </a: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end</a:t>
            </a:r>
            <a:endParaRPr kumimoji="0" lang="zh-TW" altLang="en-US" sz="16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15" name="文字方塊 6"/>
          <p:cNvSpPr txBox="1">
            <a:spLocks noChangeArrowheads="1"/>
          </p:cNvSpPr>
          <p:nvPr/>
        </p:nvSpPr>
        <p:spPr bwMode="auto">
          <a:xfrm>
            <a:off x="2135560" y="2340170"/>
            <a:ext cx="2376264" cy="584775"/>
          </a:xfrm>
          <a:prstGeom prst="rect">
            <a:avLst/>
          </a:prstGeom>
          <a:noFill/>
          <a:ln w="9525">
            <a:solidFill>
              <a:srgbClr val="FF0000"/>
            </a:solid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always@(posedge  clk)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Q &lt;= (en)? D : Q;</a:t>
            </a:r>
            <a:endParaRPr kumimoji="0" lang="zh-TW" altLang="en-US"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 name="文字方塊 7"/>
          <p:cNvSpPr txBox="1">
            <a:spLocks noChangeArrowheads="1"/>
          </p:cNvSpPr>
          <p:nvPr/>
        </p:nvSpPr>
        <p:spPr bwMode="auto">
          <a:xfrm>
            <a:off x="2135560" y="3257690"/>
            <a:ext cx="2376264" cy="1323439"/>
          </a:xfrm>
          <a:prstGeom prst="rect">
            <a:avLst/>
          </a:prstGeom>
          <a:noFill/>
          <a:ln w="9525">
            <a:solidFill>
              <a:srgbClr val="FF0000"/>
            </a:solid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always@(posedge  clk)</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case (en)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1’b1 : Q &lt;= 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1’b0 : Q &lt;= Q;</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rPr>
              <a:t>    endcase</a:t>
            </a:r>
            <a:endParaRPr kumimoji="0" lang="zh-TW" altLang="en-US" sz="16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pic>
        <p:nvPicPr>
          <p:cNvPr id="17" name="Picture 2"/>
          <p:cNvPicPr>
            <a:picLocks noChangeAspect="1" noChangeArrowheads="1"/>
          </p:cNvPicPr>
          <p:nvPr/>
        </p:nvPicPr>
        <p:blipFill>
          <a:blip r:embed="rId2" cstate="print"/>
          <a:srcRect/>
          <a:stretch>
            <a:fillRect/>
          </a:stretch>
        </p:blipFill>
        <p:spPr bwMode="auto">
          <a:xfrm>
            <a:off x="5375921" y="1556793"/>
            <a:ext cx="3529013" cy="1862137"/>
          </a:xfrm>
          <a:prstGeom prst="rect">
            <a:avLst/>
          </a:prstGeom>
          <a:noFill/>
          <a:ln w="25400" algn="ctr">
            <a:noFill/>
            <a:miter lim="800000"/>
            <a:headEnd/>
            <a:tailEnd/>
          </a:ln>
        </p:spPr>
      </p:pic>
      <p:pic>
        <p:nvPicPr>
          <p:cNvPr id="18" name="Picture 3"/>
          <p:cNvPicPr>
            <a:picLocks noChangeAspect="1" noChangeArrowheads="1"/>
          </p:cNvPicPr>
          <p:nvPr/>
        </p:nvPicPr>
        <p:blipFill>
          <a:blip r:embed="rId3" cstate="print"/>
          <a:srcRect/>
          <a:stretch>
            <a:fillRect/>
          </a:stretch>
        </p:blipFill>
        <p:spPr bwMode="auto">
          <a:xfrm>
            <a:off x="5304484" y="4599012"/>
            <a:ext cx="3609975" cy="1638300"/>
          </a:xfrm>
          <a:prstGeom prst="rect">
            <a:avLst/>
          </a:prstGeom>
          <a:noFill/>
          <a:ln w="25400" algn="ctr">
            <a:noFill/>
            <a:miter lim="800000"/>
            <a:headEnd/>
            <a:tailEnd/>
          </a:ln>
        </p:spPr>
      </p:pic>
      <p:sp>
        <p:nvSpPr>
          <p:cNvPr id="19" name="向下箭號 12"/>
          <p:cNvSpPr>
            <a:spLocks noChangeArrowheads="1"/>
          </p:cNvSpPr>
          <p:nvPr/>
        </p:nvSpPr>
        <p:spPr bwMode="auto">
          <a:xfrm>
            <a:off x="6528446" y="3717850"/>
            <a:ext cx="936625" cy="503238"/>
          </a:xfrm>
          <a:prstGeom prst="downArrow">
            <a:avLst>
              <a:gd name="adj1" fmla="val 50000"/>
              <a:gd name="adj2" fmla="val 50000"/>
            </a:avLst>
          </a:prstGeom>
          <a:solidFill>
            <a:srgbClr val="FF0000"/>
          </a:solidFill>
          <a:ln w="25400" algn="ctr">
            <a:solidFill>
              <a:srgbClr val="FFFF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0" name="文字方塊 13"/>
          <p:cNvSpPr txBox="1">
            <a:spLocks noChangeArrowheads="1"/>
          </p:cNvSpPr>
          <p:nvPr/>
        </p:nvSpPr>
        <p:spPr bwMode="auto">
          <a:xfrm>
            <a:off x="8401696" y="3018854"/>
            <a:ext cx="1655763" cy="338138"/>
          </a:xfrm>
          <a:prstGeom prst="rect">
            <a:avLst/>
          </a:prstGeom>
          <a:solidFill>
            <a:srgbClr val="FFFF00"/>
          </a:solid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a:ln>
                  <a:noFill/>
                </a:ln>
                <a:solidFill>
                  <a:srgbClr val="0000FF"/>
                </a:solidFill>
                <a:effectLst/>
                <a:uLnTx/>
                <a:uFillTx/>
                <a:latin typeface="Calibri"/>
                <a:ea typeface="新細明體" panose="02020500000000000000" pitchFamily="18" charset="-120"/>
                <a:cs typeface="+mn-cs"/>
              </a:rPr>
              <a:t>high activity !!</a:t>
            </a:r>
            <a:endParaRPr kumimoji="0" lang="zh-TW" altLang="en-US" sz="1600" b="1" i="0" u="none" strike="noStrike" kern="1200" cap="none" spc="0" normalizeH="0" baseline="0" noProof="0" dirty="0">
              <a:ln>
                <a:noFill/>
              </a:ln>
              <a:solidFill>
                <a:srgbClr val="0000FF"/>
              </a:solidFill>
              <a:effectLst/>
              <a:uLnTx/>
              <a:uFillTx/>
              <a:latin typeface="Calibri"/>
              <a:ea typeface="新細明體" panose="02020500000000000000" pitchFamily="18" charset="-120"/>
              <a:cs typeface="+mn-cs"/>
            </a:endParaRPr>
          </a:p>
        </p:txBody>
      </p:sp>
      <p:sp>
        <p:nvSpPr>
          <p:cNvPr id="21" name="文字方塊 14"/>
          <p:cNvSpPr txBox="1">
            <a:spLocks noChangeArrowheads="1"/>
          </p:cNvSpPr>
          <p:nvPr/>
        </p:nvSpPr>
        <p:spPr bwMode="auto">
          <a:xfrm>
            <a:off x="8544570" y="5895999"/>
            <a:ext cx="1657350" cy="338138"/>
          </a:xfrm>
          <a:prstGeom prst="rect">
            <a:avLst/>
          </a:prstGeom>
          <a:solidFill>
            <a:srgbClr val="FFFF00"/>
          </a:solid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1" i="0" u="none" strike="noStrike" kern="1200" cap="none" spc="0" normalizeH="0" baseline="0" noProof="0" dirty="0">
                <a:ln>
                  <a:noFill/>
                </a:ln>
                <a:solidFill>
                  <a:srgbClr val="0000FF"/>
                </a:solidFill>
                <a:effectLst/>
                <a:uLnTx/>
                <a:uFillTx/>
                <a:latin typeface="Calibri"/>
                <a:ea typeface="新細明體" panose="02020500000000000000" pitchFamily="18" charset="-120"/>
                <a:cs typeface="+mn-cs"/>
              </a:rPr>
              <a:t>low activity !!</a:t>
            </a:r>
            <a:endParaRPr kumimoji="0" lang="zh-TW" altLang="en-US" sz="1600" b="1" i="0" u="none" strike="noStrike" kern="1200" cap="none" spc="0" normalizeH="0" baseline="0" noProof="0" dirty="0">
              <a:ln>
                <a:noFill/>
              </a:ln>
              <a:solidFill>
                <a:srgbClr val="0000FF"/>
              </a:solidFill>
              <a:effectLst/>
              <a:uLnTx/>
              <a:uFillTx/>
              <a:latin typeface="Calibri"/>
              <a:ea typeface="新細明體" panose="02020500000000000000" pitchFamily="18" charset="-120"/>
              <a:cs typeface="+mn-cs"/>
            </a:endParaRPr>
          </a:p>
        </p:txBody>
      </p:sp>
      <p:cxnSp>
        <p:nvCxnSpPr>
          <p:cNvPr id="22" name="直線單箭頭接點 16"/>
          <p:cNvCxnSpPr>
            <a:cxnSpLocks noChangeShapeType="1"/>
          </p:cNvCxnSpPr>
          <p:nvPr/>
        </p:nvCxnSpPr>
        <p:spPr bwMode="auto">
          <a:xfrm rot="10800000">
            <a:off x="7680970" y="3212554"/>
            <a:ext cx="647700" cy="1588"/>
          </a:xfrm>
          <a:prstGeom prst="straightConnector1">
            <a:avLst/>
          </a:prstGeom>
          <a:noFill/>
          <a:ln w="25400" algn="ctr">
            <a:solidFill>
              <a:srgbClr val="FF0000"/>
            </a:solidFill>
            <a:round/>
            <a:headEnd/>
            <a:tailEnd type="arrow" w="med" len="med"/>
          </a:ln>
        </p:spPr>
      </p:cxnSp>
      <p:cxnSp>
        <p:nvCxnSpPr>
          <p:cNvPr id="23" name="直線單箭頭接點 18"/>
          <p:cNvCxnSpPr>
            <a:cxnSpLocks noChangeShapeType="1"/>
          </p:cNvCxnSpPr>
          <p:nvPr/>
        </p:nvCxnSpPr>
        <p:spPr bwMode="auto">
          <a:xfrm rot="10800000">
            <a:off x="7680971" y="5895999"/>
            <a:ext cx="792163" cy="215900"/>
          </a:xfrm>
          <a:prstGeom prst="straightConnector1">
            <a:avLst/>
          </a:prstGeom>
          <a:noFill/>
          <a:ln w="25400" algn="ctr">
            <a:solidFill>
              <a:srgbClr val="FF0000"/>
            </a:solidFill>
            <a:round/>
            <a:headEnd/>
            <a:tailEnd type="arrow" w="med" len="med"/>
          </a:ln>
        </p:spPr>
      </p:cxnSp>
      <p:sp>
        <p:nvSpPr>
          <p:cNvPr id="24" name="文字方塊 22"/>
          <p:cNvSpPr txBox="1">
            <a:spLocks noChangeArrowheads="1"/>
          </p:cNvSpPr>
          <p:nvPr/>
        </p:nvSpPr>
        <p:spPr bwMode="auto">
          <a:xfrm>
            <a:off x="5664846" y="5030813"/>
            <a:ext cx="936625" cy="33972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a:ln>
                  <a:noFill/>
                </a:ln>
                <a:solidFill>
                  <a:srgbClr val="FF0000"/>
                </a:solidFill>
                <a:effectLst/>
                <a:uLnTx/>
                <a:uFillTx/>
                <a:latin typeface="Calibri"/>
                <a:ea typeface="新細明體" panose="02020500000000000000" pitchFamily="18" charset="-120"/>
                <a:cs typeface="+mn-cs"/>
              </a:rPr>
              <a:t>CG cell</a:t>
            </a:r>
            <a:endParaRPr kumimoji="0" lang="zh-TW" altLang="en-US" sz="1600" b="0" i="0" u="none" strike="noStrike" kern="1200" cap="none" spc="0" normalizeH="0" baseline="0" noProof="0">
              <a:ln>
                <a:noFill/>
              </a:ln>
              <a:solidFill>
                <a:srgbClr val="FF0000"/>
              </a:solidFill>
              <a:effectLst/>
              <a:uLnTx/>
              <a:uFillTx/>
              <a:latin typeface="Calibri"/>
              <a:ea typeface="新細明體" panose="02020500000000000000" pitchFamily="18" charset="-120"/>
              <a:cs typeface="+mn-cs"/>
            </a:endParaRPr>
          </a:p>
        </p:txBody>
      </p:sp>
      <p:sp>
        <p:nvSpPr>
          <p:cNvPr id="25" name="文字方塊 16"/>
          <p:cNvSpPr txBox="1">
            <a:spLocks noChangeArrowheads="1"/>
          </p:cNvSpPr>
          <p:nvPr/>
        </p:nvSpPr>
        <p:spPr bwMode="auto">
          <a:xfrm>
            <a:off x="7465070" y="3749030"/>
            <a:ext cx="2736850" cy="369332"/>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By Power compiler</a:t>
            </a:r>
            <a:endParaRPr kumimoji="0" lang="zh-TW" altLang="en-US"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8610" name="Picture 2"/>
          <p:cNvPicPr>
            <a:picLocks noChangeAspect="1" noChangeArrowheads="1"/>
          </p:cNvPicPr>
          <p:nvPr/>
        </p:nvPicPr>
        <p:blipFill>
          <a:blip r:embed="rId2" cstate="print"/>
          <a:srcRect/>
          <a:stretch>
            <a:fillRect/>
          </a:stretch>
        </p:blipFill>
        <p:spPr bwMode="auto">
          <a:xfrm>
            <a:off x="1991545" y="2060848"/>
            <a:ext cx="8403377" cy="4320480"/>
          </a:xfrm>
          <a:prstGeom prst="rect">
            <a:avLst/>
          </a:prstGeom>
          <a:noFill/>
          <a:ln w="9525">
            <a:noFill/>
            <a:miter lim="800000"/>
            <a:headEnd/>
            <a:tailEnd/>
          </a:ln>
        </p:spPr>
      </p:pic>
      <p:sp>
        <p:nvSpPr>
          <p:cNvPr id="3" name="內容版面配置區 2"/>
          <p:cNvSpPr>
            <a:spLocks noGrp="1"/>
          </p:cNvSpPr>
          <p:nvPr>
            <p:ph idx="1"/>
          </p:nvPr>
        </p:nvSpPr>
        <p:spPr/>
        <p:txBody>
          <a:bodyPr/>
          <a:lstStyle/>
          <a:p>
            <a:r>
              <a:rPr lang="en-US" altLang="zh-TW" sz="2200" dirty="0"/>
              <a:t>Keep related logic within the same module</a:t>
            </a:r>
          </a:p>
          <a:p>
            <a:r>
              <a:rPr lang="en-US" altLang="zh-TW" sz="2200" dirty="0"/>
              <a:t>Register all outputs</a:t>
            </a:r>
          </a:p>
          <a:p>
            <a:endParaRPr lang="en-US" altLang="zh-TW" dirty="0"/>
          </a:p>
        </p:txBody>
      </p:sp>
      <p:sp>
        <p:nvSpPr>
          <p:cNvPr id="2" name="標題 1"/>
          <p:cNvSpPr>
            <a:spLocks noGrp="1"/>
          </p:cNvSpPr>
          <p:nvPr>
            <p:ph type="title"/>
          </p:nvPr>
        </p:nvSpPr>
        <p:spPr/>
        <p:txBody>
          <a:bodyPr>
            <a:normAutofit/>
          </a:bodyPr>
          <a:lstStyle/>
          <a:p>
            <a:r>
              <a:rPr lang="en-US" altLang="zh-TW" dirty="0"/>
              <a:t>Partitioning for Synthesis (1/2)</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A664E-8A0E-4595-B90C-C3432E52D5CB}" type="slidenum">
              <a:rPr kumimoji="0" lang="en-US" altLang="zh-TW" sz="1200" b="0" i="0" u="none" strike="noStrike" kern="1200" cap="none" spc="0" normalizeH="0" baseline="0" noProof="0" smtClean="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7" name="文字方塊 6"/>
          <p:cNvSpPr txBox="1"/>
          <p:nvPr/>
        </p:nvSpPr>
        <p:spPr>
          <a:xfrm>
            <a:off x="5663952" y="6351712"/>
            <a:ext cx="48600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Digital System Designs and Practices Using </a:t>
            </a:r>
            <a:r>
              <a:rPr kumimoji="0" lang="en-US" altLang="zh-TW" sz="1200" b="0" i="1"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Verilog</a:t>
            </a:r>
            <a:r>
              <a:rPr kumimoji="0" lang="en-US" altLang="zh-TW" sz="12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HDL and FPGAs  John Wiley</a:t>
            </a:r>
            <a:endParaRPr kumimoji="0" lang="zh-TW" altLang="en-US"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sz="2200" dirty="0"/>
              <a:t>Maintaining the original hierarchy</a:t>
            </a:r>
          </a:p>
          <a:p>
            <a:endParaRPr lang="zh-TW" altLang="en-US" dirty="0"/>
          </a:p>
        </p:txBody>
      </p:sp>
      <p:sp>
        <p:nvSpPr>
          <p:cNvPr id="2" name="標題 1"/>
          <p:cNvSpPr>
            <a:spLocks noGrp="1"/>
          </p:cNvSpPr>
          <p:nvPr>
            <p:ph type="title"/>
          </p:nvPr>
        </p:nvSpPr>
        <p:spPr/>
        <p:txBody>
          <a:bodyPr>
            <a:normAutofit/>
          </a:bodyPr>
          <a:lstStyle/>
          <a:p>
            <a:r>
              <a:rPr lang="en-US" altLang="zh-TW" dirty="0"/>
              <a:t>Partitioning for Synthesis (2/2)</a:t>
            </a:r>
            <a:endParaRPr lang="zh-TW" altLang="en-US" dirty="0"/>
          </a:p>
        </p:txBody>
      </p:sp>
      <p:sp>
        <p:nvSpPr>
          <p:cNvPr id="4" name="投影片編號版面配置區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8DA664E-8A0E-4595-B90C-C3432E52D5CB}" type="slidenum">
              <a:rPr kumimoji="0" lang="en-US" altLang="zh-TW" sz="1200" b="0" i="0" u="none" strike="noStrike" kern="1200" cap="none" spc="0" normalizeH="0" baseline="0" noProof="0" smtClean="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pic>
        <p:nvPicPr>
          <p:cNvPr id="3269635" name="Picture 3"/>
          <p:cNvPicPr>
            <a:picLocks noChangeAspect="1" noChangeArrowheads="1"/>
          </p:cNvPicPr>
          <p:nvPr/>
        </p:nvPicPr>
        <p:blipFill>
          <a:blip r:embed="rId2" cstate="print"/>
          <a:srcRect/>
          <a:stretch>
            <a:fillRect/>
          </a:stretch>
        </p:blipFill>
        <p:spPr bwMode="auto">
          <a:xfrm>
            <a:off x="2135560" y="1695791"/>
            <a:ext cx="7848872" cy="4502727"/>
          </a:xfrm>
          <a:prstGeom prst="rect">
            <a:avLst/>
          </a:prstGeom>
          <a:noFill/>
          <a:ln w="9525">
            <a:noFill/>
            <a:miter lim="800000"/>
            <a:headEnd/>
            <a:tailEnd/>
          </a:ln>
        </p:spPr>
      </p:pic>
      <p:sp>
        <p:nvSpPr>
          <p:cNvPr id="8" name="文字方塊 7"/>
          <p:cNvSpPr txBox="1"/>
          <p:nvPr/>
        </p:nvSpPr>
        <p:spPr>
          <a:xfrm>
            <a:off x="5807968" y="6165305"/>
            <a:ext cx="486003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Digital System Designs and Practices Using </a:t>
            </a:r>
            <a:r>
              <a:rPr kumimoji="0" lang="en-US" altLang="zh-TW" sz="1200" b="0" i="1" u="none" strike="noStrike" kern="1200" cap="none" spc="0" normalizeH="0" baseline="0" noProof="0" dirty="0" err="1">
                <a:ln>
                  <a:noFill/>
                </a:ln>
                <a:solidFill>
                  <a:prstClr val="black"/>
                </a:solidFill>
                <a:effectLst/>
                <a:uLnTx/>
                <a:uFillTx/>
                <a:latin typeface="Calibri"/>
                <a:ea typeface="新細明體" panose="02020500000000000000" pitchFamily="18" charset="-120"/>
                <a:cs typeface="+mn-cs"/>
              </a:rPr>
              <a:t>Verilog</a:t>
            </a:r>
            <a:r>
              <a:rPr kumimoji="0" lang="en-US" altLang="zh-TW" sz="1200" b="0" i="1"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rPr>
              <a:t> HDL and FPGAs  John Wiley</a:t>
            </a:r>
            <a:endParaRPr kumimoji="0" lang="zh-TW" altLang="en-US"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B5E39C1-C647-4745-83BC-10A74E3B9F41}"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1602562" name="Rectangle 2"/>
          <p:cNvSpPr>
            <a:spLocks noGrp="1" noChangeArrowheads="1"/>
          </p:cNvSpPr>
          <p:nvPr>
            <p:ph type="title"/>
          </p:nvPr>
        </p:nvSpPr>
        <p:spPr/>
        <p:txBody>
          <a:bodyPr>
            <a:normAutofit/>
          </a:bodyPr>
          <a:lstStyle/>
          <a:p>
            <a:r>
              <a:rPr lang="en-US" altLang="zh-TW"/>
              <a:t>Logic Grouping</a:t>
            </a:r>
          </a:p>
        </p:txBody>
      </p:sp>
      <p:sp>
        <p:nvSpPr>
          <p:cNvPr id="1602563" name="Rectangle 3"/>
          <p:cNvSpPr>
            <a:spLocks noChangeArrowheads="1"/>
          </p:cNvSpPr>
          <p:nvPr/>
        </p:nvSpPr>
        <p:spPr bwMode="auto">
          <a:xfrm>
            <a:off x="1919289" y="1412777"/>
            <a:ext cx="8353425" cy="439737"/>
          </a:xfrm>
          <a:prstGeom prst="rect">
            <a:avLst/>
          </a:prstGeom>
          <a:noFill/>
          <a:ln w="12700">
            <a:noFill/>
            <a:miter lim="800000"/>
            <a:headEnd/>
            <a:tailEnd/>
          </a:ln>
          <a:effectLst/>
        </p:spPr>
        <p:txBody>
          <a:bodyPr lIns="92075" tIns="46038" rIns="92075" bIns="46038"/>
          <a:lstStyle/>
          <a:p>
            <a:pPr marL="342900" marR="0" lvl="0" indent="-342900" algn="l" defTabSz="914400" rtl="0" eaLnBrk="1" fontAlgn="auto" latinLnBrk="0" hangingPunct="1">
              <a:lnSpc>
                <a:spcPct val="100000"/>
              </a:lnSpc>
              <a:spcBef>
                <a:spcPct val="20000"/>
              </a:spcBef>
              <a:spcAft>
                <a:spcPts val="0"/>
              </a:spcAft>
              <a:buClrTx/>
              <a:buSzTx/>
              <a:buFontTx/>
              <a:buNone/>
              <a:tabLst>
                <a:tab pos="1431925" algn="l"/>
                <a:tab pos="1616075" algn="l"/>
                <a:tab pos="1808163" algn="l"/>
                <a:tab pos="2093913" algn="l"/>
              </a:tabLst>
              <a:defRPr/>
            </a:pPr>
            <a:r>
              <a:rPr kumimoji="0" lang="en-US" altLang="zh-TW" sz="24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 = B + C + D + F;</a:t>
            </a:r>
          </a:p>
        </p:txBody>
      </p:sp>
      <p:sp>
        <p:nvSpPr>
          <p:cNvPr id="1602564" name="Rectangle 4"/>
          <p:cNvSpPr>
            <a:spLocks noChangeArrowheads="1"/>
          </p:cNvSpPr>
          <p:nvPr/>
        </p:nvSpPr>
        <p:spPr bwMode="auto">
          <a:xfrm>
            <a:off x="4462463" y="2317651"/>
            <a:ext cx="520700" cy="2921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t>
            </a:r>
          </a:p>
        </p:txBody>
      </p:sp>
      <p:sp>
        <p:nvSpPr>
          <p:cNvPr id="1602565" name="Line 5"/>
          <p:cNvSpPr>
            <a:spLocks noChangeShapeType="1"/>
          </p:cNvSpPr>
          <p:nvPr/>
        </p:nvSpPr>
        <p:spPr bwMode="auto">
          <a:xfrm>
            <a:off x="4608513" y="2158901"/>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66" name="Line 6"/>
          <p:cNvSpPr>
            <a:spLocks noChangeShapeType="1"/>
          </p:cNvSpPr>
          <p:nvPr/>
        </p:nvSpPr>
        <p:spPr bwMode="auto">
          <a:xfrm>
            <a:off x="4837113" y="2158901"/>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67" name="Rectangle 7"/>
          <p:cNvSpPr>
            <a:spLocks noChangeArrowheads="1"/>
          </p:cNvSpPr>
          <p:nvPr/>
        </p:nvSpPr>
        <p:spPr bwMode="auto">
          <a:xfrm>
            <a:off x="5148263" y="2927251"/>
            <a:ext cx="520700" cy="2921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t>
            </a:r>
          </a:p>
        </p:txBody>
      </p:sp>
      <p:sp>
        <p:nvSpPr>
          <p:cNvPr id="1602568" name="Line 8"/>
          <p:cNvSpPr>
            <a:spLocks noChangeShapeType="1"/>
          </p:cNvSpPr>
          <p:nvPr/>
        </p:nvSpPr>
        <p:spPr bwMode="auto">
          <a:xfrm>
            <a:off x="5294313" y="2768501"/>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69" name="Line 9"/>
          <p:cNvSpPr>
            <a:spLocks noChangeShapeType="1"/>
          </p:cNvSpPr>
          <p:nvPr/>
        </p:nvSpPr>
        <p:spPr bwMode="auto">
          <a:xfrm>
            <a:off x="5522913" y="2158901"/>
            <a:ext cx="0" cy="7620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0" name="Line 10"/>
          <p:cNvSpPr>
            <a:spLocks noChangeShapeType="1"/>
          </p:cNvSpPr>
          <p:nvPr/>
        </p:nvSpPr>
        <p:spPr bwMode="auto">
          <a:xfrm flipH="1">
            <a:off x="4760913" y="2768501"/>
            <a:ext cx="533400"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1" name="Line 11"/>
          <p:cNvSpPr>
            <a:spLocks noChangeShapeType="1"/>
          </p:cNvSpPr>
          <p:nvPr/>
        </p:nvSpPr>
        <p:spPr bwMode="auto">
          <a:xfrm>
            <a:off x="4760913" y="2616101"/>
            <a:ext cx="0" cy="15240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2" name="Line 12"/>
          <p:cNvSpPr>
            <a:spLocks noChangeShapeType="1"/>
          </p:cNvSpPr>
          <p:nvPr/>
        </p:nvSpPr>
        <p:spPr bwMode="auto">
          <a:xfrm flipH="1">
            <a:off x="5446713" y="3378101"/>
            <a:ext cx="533400"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3" name="Line 13"/>
          <p:cNvSpPr>
            <a:spLocks noChangeShapeType="1"/>
          </p:cNvSpPr>
          <p:nvPr/>
        </p:nvSpPr>
        <p:spPr bwMode="auto">
          <a:xfrm>
            <a:off x="5446713" y="3225701"/>
            <a:ext cx="0" cy="15240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4" name="Line 14"/>
          <p:cNvSpPr>
            <a:spLocks noChangeShapeType="1"/>
          </p:cNvSpPr>
          <p:nvPr/>
        </p:nvSpPr>
        <p:spPr bwMode="auto">
          <a:xfrm>
            <a:off x="5980113" y="3378101"/>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5" name="Rectangle 15"/>
          <p:cNvSpPr>
            <a:spLocks noChangeArrowheads="1"/>
          </p:cNvSpPr>
          <p:nvPr/>
        </p:nvSpPr>
        <p:spPr bwMode="auto">
          <a:xfrm>
            <a:off x="5834063" y="3536851"/>
            <a:ext cx="520700" cy="2921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t>
            </a:r>
          </a:p>
        </p:txBody>
      </p:sp>
      <p:sp>
        <p:nvSpPr>
          <p:cNvPr id="1602576" name="Line 16"/>
          <p:cNvSpPr>
            <a:spLocks noChangeShapeType="1"/>
          </p:cNvSpPr>
          <p:nvPr/>
        </p:nvSpPr>
        <p:spPr bwMode="auto">
          <a:xfrm>
            <a:off x="6208713" y="2158901"/>
            <a:ext cx="0" cy="13716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77" name="Rectangle 17"/>
          <p:cNvSpPr>
            <a:spLocks noChangeArrowheads="1"/>
          </p:cNvSpPr>
          <p:nvPr/>
        </p:nvSpPr>
        <p:spPr bwMode="auto">
          <a:xfrm>
            <a:off x="4440238" y="1844576"/>
            <a:ext cx="349250" cy="366712"/>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mn-cs"/>
              </a:rPr>
              <a:t>B</a:t>
            </a:r>
          </a:p>
        </p:txBody>
      </p:sp>
      <p:sp>
        <p:nvSpPr>
          <p:cNvPr id="1602578" name="Rectangle 18"/>
          <p:cNvSpPr>
            <a:spLocks noChangeArrowheads="1"/>
          </p:cNvSpPr>
          <p:nvPr/>
        </p:nvSpPr>
        <p:spPr bwMode="auto">
          <a:xfrm>
            <a:off x="4668838" y="1844576"/>
            <a:ext cx="336550" cy="366712"/>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mn-cs"/>
              </a:rPr>
              <a:t>C</a:t>
            </a:r>
          </a:p>
        </p:txBody>
      </p:sp>
      <p:sp>
        <p:nvSpPr>
          <p:cNvPr id="1602579" name="Rectangle 19"/>
          <p:cNvSpPr>
            <a:spLocks noChangeArrowheads="1"/>
          </p:cNvSpPr>
          <p:nvPr/>
        </p:nvSpPr>
        <p:spPr bwMode="auto">
          <a:xfrm>
            <a:off x="5354638" y="1844576"/>
            <a:ext cx="349250" cy="366712"/>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D</a:t>
            </a:r>
          </a:p>
        </p:txBody>
      </p:sp>
      <p:sp>
        <p:nvSpPr>
          <p:cNvPr id="1602580" name="Rectangle 20"/>
          <p:cNvSpPr>
            <a:spLocks noChangeArrowheads="1"/>
          </p:cNvSpPr>
          <p:nvPr/>
        </p:nvSpPr>
        <p:spPr bwMode="auto">
          <a:xfrm>
            <a:off x="6040438" y="1844576"/>
            <a:ext cx="311150" cy="366712"/>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F</a:t>
            </a:r>
          </a:p>
        </p:txBody>
      </p:sp>
      <p:sp>
        <p:nvSpPr>
          <p:cNvPr id="1602581" name="Rectangle 21"/>
          <p:cNvSpPr>
            <a:spLocks noChangeArrowheads="1"/>
          </p:cNvSpPr>
          <p:nvPr/>
        </p:nvSpPr>
        <p:spPr bwMode="auto">
          <a:xfrm>
            <a:off x="6192838" y="3848001"/>
            <a:ext cx="349250" cy="366712"/>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a:t>
            </a:r>
          </a:p>
        </p:txBody>
      </p:sp>
      <p:sp>
        <p:nvSpPr>
          <p:cNvPr id="1602582" name="Rectangle 22"/>
          <p:cNvSpPr>
            <a:spLocks noChangeArrowheads="1"/>
          </p:cNvSpPr>
          <p:nvPr/>
        </p:nvSpPr>
        <p:spPr bwMode="auto">
          <a:xfrm>
            <a:off x="1847850" y="4017863"/>
            <a:ext cx="7848600" cy="381000"/>
          </a:xfrm>
          <a:prstGeom prst="rect">
            <a:avLst/>
          </a:prstGeom>
          <a:noFill/>
          <a:ln w="12700" algn="ctr">
            <a:noFill/>
            <a:miter lim="800000"/>
            <a:headEnd/>
            <a:tailEnd/>
          </a:ln>
          <a:effectLst/>
        </p:spPr>
        <p:txBody>
          <a:bodyPr lIns="92075" tIns="46038" rIns="92075" bIns="46038"/>
          <a:lstStyle/>
          <a:p>
            <a:pPr marL="342900" marR="0" lvl="0" indent="-342900" algn="l" defTabSz="914400" rtl="0" eaLnBrk="1" fontAlgn="auto" latinLnBrk="0" hangingPunct="1">
              <a:lnSpc>
                <a:spcPct val="100000"/>
              </a:lnSpc>
              <a:spcBef>
                <a:spcPct val="20000"/>
              </a:spcBef>
              <a:spcAft>
                <a:spcPts val="0"/>
              </a:spcAft>
              <a:buClrTx/>
              <a:buSzTx/>
              <a:buFontTx/>
              <a:buNone/>
              <a:tabLst>
                <a:tab pos="1431925" algn="l"/>
                <a:tab pos="1616075" algn="l"/>
                <a:tab pos="1808163" algn="l"/>
                <a:tab pos="2093913" algn="l"/>
              </a:tabLst>
              <a:defRPr/>
            </a:pPr>
            <a:r>
              <a:rPr kumimoji="0" lang="en-US" altLang="zh-TW" sz="2400" b="0" i="0" u="none" strike="noStrike" kern="1200" cap="none" spc="0" normalizeH="0" baseline="0" noProof="0">
                <a:ln>
                  <a:noFill/>
                </a:ln>
                <a:solidFill>
                  <a:srgbClr val="000066"/>
                </a:solidFill>
                <a:effectLst/>
                <a:uLnTx/>
                <a:uFillTx/>
                <a:latin typeface="Calibri"/>
                <a:ea typeface="新細明體" panose="02020500000000000000" pitchFamily="18" charset="-120"/>
                <a:cs typeface="+mn-cs"/>
              </a:rPr>
              <a:t>	A = (B + C) + (D + F);</a:t>
            </a:r>
          </a:p>
        </p:txBody>
      </p:sp>
      <p:sp>
        <p:nvSpPr>
          <p:cNvPr id="1602583" name="Rectangle 23"/>
          <p:cNvSpPr>
            <a:spLocks noChangeArrowheads="1"/>
          </p:cNvSpPr>
          <p:nvPr/>
        </p:nvSpPr>
        <p:spPr bwMode="auto">
          <a:xfrm>
            <a:off x="4494213" y="5129113"/>
            <a:ext cx="520700" cy="2921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t>
            </a:r>
          </a:p>
        </p:txBody>
      </p:sp>
      <p:sp>
        <p:nvSpPr>
          <p:cNvPr id="1602584" name="Line 24"/>
          <p:cNvSpPr>
            <a:spLocks noChangeShapeType="1"/>
          </p:cNvSpPr>
          <p:nvPr/>
        </p:nvSpPr>
        <p:spPr bwMode="auto">
          <a:xfrm>
            <a:off x="4640263" y="4970363"/>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85" name="Line 25"/>
          <p:cNvSpPr>
            <a:spLocks noChangeShapeType="1"/>
          </p:cNvSpPr>
          <p:nvPr/>
        </p:nvSpPr>
        <p:spPr bwMode="auto">
          <a:xfrm>
            <a:off x="4868863" y="4970363"/>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86" name="Rectangle 26"/>
          <p:cNvSpPr>
            <a:spLocks noChangeArrowheads="1"/>
          </p:cNvSpPr>
          <p:nvPr/>
        </p:nvSpPr>
        <p:spPr bwMode="auto">
          <a:xfrm>
            <a:off x="5789613" y="5129113"/>
            <a:ext cx="520700" cy="2921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t>
            </a:r>
          </a:p>
        </p:txBody>
      </p:sp>
      <p:sp>
        <p:nvSpPr>
          <p:cNvPr id="1602587" name="Line 27"/>
          <p:cNvSpPr>
            <a:spLocks noChangeShapeType="1"/>
          </p:cNvSpPr>
          <p:nvPr/>
        </p:nvSpPr>
        <p:spPr bwMode="auto">
          <a:xfrm>
            <a:off x="5935663" y="4970363"/>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88" name="Line 28"/>
          <p:cNvSpPr>
            <a:spLocks noChangeShapeType="1"/>
          </p:cNvSpPr>
          <p:nvPr/>
        </p:nvSpPr>
        <p:spPr bwMode="auto">
          <a:xfrm>
            <a:off x="6164263" y="4948139"/>
            <a:ext cx="0" cy="174625"/>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89" name="Line 29"/>
          <p:cNvSpPr>
            <a:spLocks noChangeShapeType="1"/>
          </p:cNvSpPr>
          <p:nvPr/>
        </p:nvSpPr>
        <p:spPr bwMode="auto">
          <a:xfrm flipH="1">
            <a:off x="4792663" y="5579963"/>
            <a:ext cx="533400"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90" name="Line 30"/>
          <p:cNvSpPr>
            <a:spLocks noChangeShapeType="1"/>
          </p:cNvSpPr>
          <p:nvPr/>
        </p:nvSpPr>
        <p:spPr bwMode="auto">
          <a:xfrm>
            <a:off x="4792663" y="5427563"/>
            <a:ext cx="0" cy="15240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91" name="Line 31"/>
          <p:cNvSpPr>
            <a:spLocks noChangeShapeType="1"/>
          </p:cNvSpPr>
          <p:nvPr/>
        </p:nvSpPr>
        <p:spPr bwMode="auto">
          <a:xfrm>
            <a:off x="6088063" y="5427563"/>
            <a:ext cx="0" cy="15240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92" name="Line 32"/>
          <p:cNvSpPr>
            <a:spLocks noChangeShapeType="1"/>
          </p:cNvSpPr>
          <p:nvPr/>
        </p:nvSpPr>
        <p:spPr bwMode="auto">
          <a:xfrm>
            <a:off x="5326063" y="5579963"/>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93" name="Rectangle 33"/>
          <p:cNvSpPr>
            <a:spLocks noChangeArrowheads="1"/>
          </p:cNvSpPr>
          <p:nvPr/>
        </p:nvSpPr>
        <p:spPr bwMode="auto">
          <a:xfrm>
            <a:off x="5180013" y="5738713"/>
            <a:ext cx="520700" cy="292100"/>
          </a:xfrm>
          <a:prstGeom prst="rect">
            <a:avLst/>
          </a:prstGeom>
          <a:solidFill>
            <a:schemeClr val="bg1"/>
          </a:solidFill>
          <a:ln w="12700">
            <a:solidFill>
              <a:schemeClr val="tx1"/>
            </a:solidFill>
            <a:miter lim="800000"/>
            <a:headEnd/>
            <a:tailEnd/>
          </a:ln>
          <a:effectLst/>
        </p:spPr>
        <p:txBody>
          <a:bodyPr wrap="none" lIns="92075" tIns="46038" rIns="92075" bIns="46038" anchor="ct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t>
            </a:r>
          </a:p>
        </p:txBody>
      </p:sp>
      <p:sp>
        <p:nvSpPr>
          <p:cNvPr id="1602594" name="Line 34"/>
          <p:cNvSpPr>
            <a:spLocks noChangeShapeType="1"/>
          </p:cNvSpPr>
          <p:nvPr/>
        </p:nvSpPr>
        <p:spPr bwMode="auto">
          <a:xfrm>
            <a:off x="5478463" y="6037163"/>
            <a:ext cx="0" cy="3048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595" name="Rectangle 35"/>
          <p:cNvSpPr>
            <a:spLocks noChangeArrowheads="1"/>
          </p:cNvSpPr>
          <p:nvPr/>
        </p:nvSpPr>
        <p:spPr bwMode="auto">
          <a:xfrm>
            <a:off x="4471988" y="4656039"/>
            <a:ext cx="349250" cy="366713"/>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mn-cs"/>
              </a:rPr>
              <a:t>B</a:t>
            </a:r>
          </a:p>
        </p:txBody>
      </p:sp>
      <p:sp>
        <p:nvSpPr>
          <p:cNvPr id="1602596" name="Rectangle 36"/>
          <p:cNvSpPr>
            <a:spLocks noChangeArrowheads="1"/>
          </p:cNvSpPr>
          <p:nvPr/>
        </p:nvSpPr>
        <p:spPr bwMode="auto">
          <a:xfrm>
            <a:off x="4700588" y="4656039"/>
            <a:ext cx="336550" cy="366713"/>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C</a:t>
            </a:r>
            <a:endParaRPr kumimoji="0" lang="en-US" altLang="zh-TW" sz="1800" b="0" i="0" u="none" strike="noStrike" kern="1200" cap="none" spc="0" normalizeH="0" baseline="0" noProof="0" dirty="0">
              <a:ln>
                <a:noFill/>
              </a:ln>
              <a:solidFill>
                <a:prstClr val="black"/>
              </a:solidFill>
              <a:effectLst/>
              <a:uLnTx/>
              <a:uFillTx/>
              <a:latin typeface="Times New Roman" pitchFamily="18" charset="0"/>
              <a:ea typeface="新細明體" panose="02020500000000000000" pitchFamily="18" charset="-120"/>
              <a:cs typeface="+mn-cs"/>
            </a:endParaRPr>
          </a:p>
        </p:txBody>
      </p:sp>
      <p:sp>
        <p:nvSpPr>
          <p:cNvPr id="1602597" name="Rectangle 37"/>
          <p:cNvSpPr>
            <a:spLocks noChangeArrowheads="1"/>
          </p:cNvSpPr>
          <p:nvPr/>
        </p:nvSpPr>
        <p:spPr bwMode="auto">
          <a:xfrm>
            <a:off x="5767388" y="4656039"/>
            <a:ext cx="349250" cy="366713"/>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D</a:t>
            </a:r>
          </a:p>
        </p:txBody>
      </p:sp>
      <p:sp>
        <p:nvSpPr>
          <p:cNvPr id="1602598" name="Rectangle 38"/>
          <p:cNvSpPr>
            <a:spLocks noChangeArrowheads="1"/>
          </p:cNvSpPr>
          <p:nvPr/>
        </p:nvSpPr>
        <p:spPr bwMode="auto">
          <a:xfrm>
            <a:off x="6072188" y="4656039"/>
            <a:ext cx="311150" cy="366713"/>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F</a:t>
            </a:r>
          </a:p>
        </p:txBody>
      </p:sp>
      <p:sp>
        <p:nvSpPr>
          <p:cNvPr id="1602599" name="Rectangle 39"/>
          <p:cNvSpPr>
            <a:spLocks noChangeArrowheads="1"/>
          </p:cNvSpPr>
          <p:nvPr/>
        </p:nvSpPr>
        <p:spPr bwMode="auto">
          <a:xfrm>
            <a:off x="5538788" y="6027639"/>
            <a:ext cx="349250" cy="366713"/>
          </a:xfrm>
          <a:prstGeom prst="rect">
            <a:avLst/>
          </a:prstGeom>
          <a:noFill/>
          <a:ln w="9525">
            <a:noFill/>
            <a:miter lim="800000"/>
            <a:headEnd/>
            <a:tailEnd/>
          </a:ln>
          <a:effectLst/>
        </p:spPr>
        <p:txBody>
          <a:bodyPr wrap="none" lIns="92075" tIns="46038" rIns="92075" bIns="46038">
            <a:sp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zh-TW" sz="1800" b="0" i="0" u="none" strike="noStrike" kern="1200" cap="none" spc="0" normalizeH="0" baseline="0" noProof="0">
                <a:ln>
                  <a:noFill/>
                </a:ln>
                <a:solidFill>
                  <a:prstClr val="black"/>
                </a:solidFill>
                <a:effectLst/>
                <a:uLnTx/>
                <a:uFillTx/>
                <a:latin typeface="Times New Roman" pitchFamily="18" charset="0"/>
                <a:ea typeface="新細明體" panose="02020500000000000000" pitchFamily="18" charset="-120"/>
                <a:cs typeface="+mn-cs"/>
              </a:rPr>
              <a:t>A</a:t>
            </a:r>
          </a:p>
        </p:txBody>
      </p:sp>
      <p:sp>
        <p:nvSpPr>
          <p:cNvPr id="1602600" name="Line 40"/>
          <p:cNvSpPr>
            <a:spLocks noChangeShapeType="1"/>
          </p:cNvSpPr>
          <p:nvPr/>
        </p:nvSpPr>
        <p:spPr bwMode="auto">
          <a:xfrm>
            <a:off x="6132513" y="3835301"/>
            <a:ext cx="0" cy="3048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601" name="Line 41"/>
          <p:cNvSpPr>
            <a:spLocks noChangeShapeType="1"/>
          </p:cNvSpPr>
          <p:nvPr/>
        </p:nvSpPr>
        <p:spPr bwMode="auto">
          <a:xfrm flipH="1">
            <a:off x="5554663" y="5579963"/>
            <a:ext cx="533400" cy="0"/>
          </a:xfrm>
          <a:prstGeom prst="line">
            <a:avLst/>
          </a:prstGeom>
          <a:noFill/>
          <a:ln w="12700">
            <a:solidFill>
              <a:schemeClr val="tx1"/>
            </a:solidFill>
            <a:round/>
            <a:headEnd type="none" w="sm" len="sm"/>
            <a:tailEnd type="none" w="sm" len="sm"/>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602602" name="Line 42"/>
          <p:cNvSpPr>
            <a:spLocks noChangeShapeType="1"/>
          </p:cNvSpPr>
          <p:nvPr/>
        </p:nvSpPr>
        <p:spPr bwMode="auto">
          <a:xfrm>
            <a:off x="5554663" y="5579963"/>
            <a:ext cx="0" cy="152400"/>
          </a:xfrm>
          <a:prstGeom prst="line">
            <a:avLst/>
          </a:prstGeom>
          <a:noFill/>
          <a:ln w="12700">
            <a:solidFill>
              <a:schemeClr val="tx1"/>
            </a:solidFill>
            <a:round/>
            <a:headEnd type="none" w="sm" len="sm"/>
            <a:tailEnd type="stealth" w="med" len="me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7967143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Priority Encoder if-else</a:t>
            </a:r>
            <a:r>
              <a:rPr lang="zh-TW" altLang="en-US" dirty="0"/>
              <a:t> </a:t>
            </a:r>
            <a:r>
              <a:rPr lang="en-US" altLang="zh-TW" dirty="0"/>
              <a:t>(?:) </a:t>
            </a:r>
            <a:r>
              <a:rPr lang="en-US" altLang="zh-TW" dirty="0" err="1"/>
              <a:t>v.s</a:t>
            </a:r>
            <a:r>
              <a:rPr lang="en-US" altLang="zh-TW" dirty="0"/>
              <a:t>. case</a:t>
            </a:r>
            <a:endParaRPr lang="zh-TW" altLang="en-US" dirty="0"/>
          </a:p>
        </p:txBody>
      </p:sp>
      <p:sp>
        <p:nvSpPr>
          <p:cNvPr id="4" name="矩形 3"/>
          <p:cNvSpPr/>
          <p:nvPr/>
        </p:nvSpPr>
        <p:spPr>
          <a:xfrm>
            <a:off x="695400" y="1124744"/>
            <a:ext cx="8928992" cy="267765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module</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mux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in0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input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input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output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reg</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always</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in0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begin</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case</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2'b00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2'b01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2'b10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default</a:t>
            </a:r>
            <a:r>
              <a:rPr kumimoji="0" lang="en-US" altLang="zh-TW" sz="1200" b="1" i="0" u="none" strike="noStrike" kern="1200" cap="none" spc="0" normalizeH="0" baseline="0" noProof="0" dirty="0" err="1">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mux_out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endcase</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end</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endmodule</a:t>
            </a:r>
            <a:endParaRPr kumimoji="0" lang="zh-TW" altLang="en-US"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5" name="矩形 4"/>
          <p:cNvSpPr/>
          <p:nvPr/>
        </p:nvSpPr>
        <p:spPr>
          <a:xfrm>
            <a:off x="695400" y="3779518"/>
            <a:ext cx="8620200" cy="286232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module</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in0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input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input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output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reg</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always</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in0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or</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begin</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2'b00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2'b01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in1</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2'b10</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in2</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p_encoder_out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in3</a:t>
            </a:r>
            <a:r>
              <a:rPr kumimoji="0" lang="en-US" altLang="zh-TW" sz="12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2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end</a:t>
            </a:r>
            <a:endParaRPr kumimoji="0" lang="en-US" altLang="zh-TW" sz="12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2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endmodule</a:t>
            </a:r>
            <a:endParaRPr kumimoji="0" lang="zh-TW" altLang="en-US" sz="1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grpSp>
        <p:nvGrpSpPr>
          <p:cNvPr id="6" name="Group 75"/>
          <p:cNvGrpSpPr>
            <a:grpSpLocks/>
          </p:cNvGrpSpPr>
          <p:nvPr/>
        </p:nvGrpSpPr>
        <p:grpSpPr bwMode="auto">
          <a:xfrm>
            <a:off x="7133122" y="1484784"/>
            <a:ext cx="3001962" cy="1600200"/>
            <a:chOff x="3533" y="912"/>
            <a:chExt cx="1891" cy="1008"/>
          </a:xfrm>
        </p:grpSpPr>
        <p:sp>
          <p:nvSpPr>
            <p:cNvPr id="7" name="AutoShape 9"/>
            <p:cNvSpPr>
              <a:spLocks noChangeArrowheads="1"/>
            </p:cNvSpPr>
            <p:nvPr/>
          </p:nvSpPr>
          <p:spPr bwMode="auto">
            <a:xfrm rot="-5400000">
              <a:off x="3936" y="1104"/>
              <a:ext cx="768" cy="38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8" name="Text Box 15"/>
            <p:cNvSpPr txBox="1">
              <a:spLocks noChangeArrowheads="1"/>
            </p:cNvSpPr>
            <p:nvPr/>
          </p:nvSpPr>
          <p:spPr bwMode="auto">
            <a:xfrm>
              <a:off x="3533" y="912"/>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in0</a:t>
              </a:r>
            </a:p>
          </p:txBody>
        </p:sp>
        <p:sp>
          <p:nvSpPr>
            <p:cNvPr id="9" name="Text Box 16"/>
            <p:cNvSpPr txBox="1">
              <a:spLocks noChangeArrowheads="1"/>
            </p:cNvSpPr>
            <p:nvPr/>
          </p:nvSpPr>
          <p:spPr bwMode="auto">
            <a:xfrm>
              <a:off x="3533" y="1104"/>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in1</a:t>
              </a:r>
            </a:p>
          </p:txBody>
        </p:sp>
        <p:sp>
          <p:nvSpPr>
            <p:cNvPr id="10" name="Text Box 17"/>
            <p:cNvSpPr txBox="1">
              <a:spLocks noChangeArrowheads="1"/>
            </p:cNvSpPr>
            <p:nvPr/>
          </p:nvSpPr>
          <p:spPr bwMode="auto">
            <a:xfrm>
              <a:off x="3533" y="1296"/>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in2</a:t>
              </a:r>
            </a:p>
          </p:txBody>
        </p:sp>
        <p:sp>
          <p:nvSpPr>
            <p:cNvPr id="11" name="Text Box 18"/>
            <p:cNvSpPr txBox="1">
              <a:spLocks noChangeArrowheads="1"/>
            </p:cNvSpPr>
            <p:nvPr/>
          </p:nvSpPr>
          <p:spPr bwMode="auto">
            <a:xfrm>
              <a:off x="3533" y="1488"/>
              <a:ext cx="259"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in3</a:t>
              </a:r>
            </a:p>
          </p:txBody>
        </p:sp>
        <p:sp>
          <p:nvSpPr>
            <p:cNvPr id="12" name="Text Box 20"/>
            <p:cNvSpPr txBox="1">
              <a:spLocks noChangeArrowheads="1"/>
            </p:cNvSpPr>
            <p:nvPr/>
          </p:nvSpPr>
          <p:spPr bwMode="auto">
            <a:xfrm>
              <a:off x="4910" y="1200"/>
              <a:ext cx="51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mux_out</a:t>
              </a:r>
            </a:p>
          </p:txBody>
        </p:sp>
        <p:sp>
          <p:nvSpPr>
            <p:cNvPr id="13" name="Line 21"/>
            <p:cNvSpPr>
              <a:spLocks noChangeShapeType="1"/>
            </p:cNvSpPr>
            <p:nvPr/>
          </p:nvSpPr>
          <p:spPr bwMode="auto">
            <a:xfrm flipV="1">
              <a:off x="4368" y="1536"/>
              <a:ext cx="0" cy="240"/>
            </a:xfrm>
            <a:prstGeom prst="line">
              <a:avLst/>
            </a:prstGeom>
            <a:noFill/>
            <a:ln w="38100" cmpd="dbl">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4" name="Text Box 22"/>
            <p:cNvSpPr txBox="1">
              <a:spLocks noChangeArrowheads="1"/>
            </p:cNvSpPr>
            <p:nvPr/>
          </p:nvSpPr>
          <p:spPr bwMode="auto">
            <a:xfrm>
              <a:off x="4271" y="1728"/>
              <a:ext cx="241"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sel</a:t>
              </a:r>
            </a:p>
          </p:txBody>
        </p:sp>
        <p:sp>
          <p:nvSpPr>
            <p:cNvPr id="15" name="Line 55"/>
            <p:cNvSpPr>
              <a:spLocks noChangeShapeType="1"/>
            </p:cNvSpPr>
            <p:nvPr/>
          </p:nvSpPr>
          <p:spPr bwMode="auto">
            <a:xfrm>
              <a:off x="3744" y="100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6" name="Line 56"/>
            <p:cNvSpPr>
              <a:spLocks noChangeShapeType="1"/>
            </p:cNvSpPr>
            <p:nvPr/>
          </p:nvSpPr>
          <p:spPr bwMode="auto">
            <a:xfrm>
              <a:off x="3744" y="1200"/>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7" name="Line 57"/>
            <p:cNvSpPr>
              <a:spLocks noChangeShapeType="1"/>
            </p:cNvSpPr>
            <p:nvPr/>
          </p:nvSpPr>
          <p:spPr bwMode="auto">
            <a:xfrm>
              <a:off x="3744" y="1392"/>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8" name="Line 58"/>
            <p:cNvSpPr>
              <a:spLocks noChangeShapeType="1"/>
            </p:cNvSpPr>
            <p:nvPr/>
          </p:nvSpPr>
          <p:spPr bwMode="auto">
            <a:xfrm>
              <a:off x="3744" y="1584"/>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9" name="Line 59"/>
            <p:cNvSpPr>
              <a:spLocks noChangeShapeType="1"/>
            </p:cNvSpPr>
            <p:nvPr/>
          </p:nvSpPr>
          <p:spPr bwMode="auto">
            <a:xfrm>
              <a:off x="4512" y="1296"/>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grpSp>
      <p:sp>
        <p:nvSpPr>
          <p:cNvPr id="20" name="AutoShape 24"/>
          <p:cNvSpPr>
            <a:spLocks noChangeArrowheads="1"/>
          </p:cNvSpPr>
          <p:nvPr/>
        </p:nvSpPr>
        <p:spPr bwMode="auto">
          <a:xfrm rot="16200000">
            <a:off x="7769709" y="4818534"/>
            <a:ext cx="7239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1" name="AutoShape 33"/>
          <p:cNvSpPr>
            <a:spLocks noChangeArrowheads="1"/>
          </p:cNvSpPr>
          <p:nvPr/>
        </p:nvSpPr>
        <p:spPr bwMode="auto">
          <a:xfrm rot="16200000">
            <a:off x="7083909" y="4589934"/>
            <a:ext cx="7239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2" name="AutoShape 34"/>
          <p:cNvSpPr>
            <a:spLocks noChangeArrowheads="1"/>
          </p:cNvSpPr>
          <p:nvPr/>
        </p:nvSpPr>
        <p:spPr bwMode="auto">
          <a:xfrm rot="16200000">
            <a:off x="8455509" y="5047134"/>
            <a:ext cx="723900" cy="3048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3" name="Line 40"/>
          <p:cNvSpPr>
            <a:spLocks noChangeShapeType="1"/>
          </p:cNvSpPr>
          <p:nvPr/>
        </p:nvSpPr>
        <p:spPr bwMode="auto">
          <a:xfrm flipV="1">
            <a:off x="7369659" y="5066184"/>
            <a:ext cx="0" cy="304800"/>
          </a:xfrm>
          <a:prstGeom prst="line">
            <a:avLst/>
          </a:prstGeom>
          <a:noFill/>
          <a:ln w="38100" cmpd="dbl">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4" name="Line 41"/>
          <p:cNvSpPr>
            <a:spLocks noChangeShapeType="1"/>
          </p:cNvSpPr>
          <p:nvPr/>
        </p:nvSpPr>
        <p:spPr bwMode="auto">
          <a:xfrm flipV="1">
            <a:off x="8055459" y="5294784"/>
            <a:ext cx="0" cy="304800"/>
          </a:xfrm>
          <a:prstGeom prst="line">
            <a:avLst/>
          </a:prstGeom>
          <a:noFill/>
          <a:ln w="38100" cmpd="dbl">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5" name="Line 42"/>
          <p:cNvSpPr>
            <a:spLocks noChangeShapeType="1"/>
          </p:cNvSpPr>
          <p:nvPr/>
        </p:nvSpPr>
        <p:spPr bwMode="auto">
          <a:xfrm flipV="1">
            <a:off x="8741259" y="5523384"/>
            <a:ext cx="0" cy="304800"/>
          </a:xfrm>
          <a:prstGeom prst="line">
            <a:avLst/>
          </a:prstGeom>
          <a:noFill/>
          <a:ln w="38100" cmpd="dbl">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6" name="Text Box 45"/>
          <p:cNvSpPr txBox="1">
            <a:spLocks noChangeArrowheads="1"/>
          </p:cNvSpPr>
          <p:nvPr/>
        </p:nvSpPr>
        <p:spPr bwMode="auto">
          <a:xfrm>
            <a:off x="8101497" y="5294784"/>
            <a:ext cx="411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in0</a:t>
            </a:r>
          </a:p>
        </p:txBody>
      </p:sp>
      <p:sp>
        <p:nvSpPr>
          <p:cNvPr id="27" name="Text Box 46"/>
          <p:cNvSpPr txBox="1">
            <a:spLocks noChangeArrowheads="1"/>
          </p:cNvSpPr>
          <p:nvPr/>
        </p:nvSpPr>
        <p:spPr bwMode="auto">
          <a:xfrm>
            <a:off x="7415697" y="5066184"/>
            <a:ext cx="411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in1</a:t>
            </a:r>
          </a:p>
        </p:txBody>
      </p:sp>
      <p:sp>
        <p:nvSpPr>
          <p:cNvPr id="28" name="Text Box 47"/>
          <p:cNvSpPr txBox="1">
            <a:spLocks noChangeArrowheads="1"/>
          </p:cNvSpPr>
          <p:nvPr/>
        </p:nvSpPr>
        <p:spPr bwMode="auto">
          <a:xfrm>
            <a:off x="6501297" y="4837584"/>
            <a:ext cx="411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in2</a:t>
            </a:r>
          </a:p>
        </p:txBody>
      </p:sp>
      <p:sp>
        <p:nvSpPr>
          <p:cNvPr id="29" name="Text Box 48"/>
          <p:cNvSpPr txBox="1">
            <a:spLocks noChangeArrowheads="1"/>
          </p:cNvSpPr>
          <p:nvPr/>
        </p:nvSpPr>
        <p:spPr bwMode="auto">
          <a:xfrm>
            <a:off x="6501297" y="4456584"/>
            <a:ext cx="41116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in3</a:t>
            </a:r>
          </a:p>
        </p:txBody>
      </p:sp>
      <p:sp>
        <p:nvSpPr>
          <p:cNvPr id="30" name="Text Box 49"/>
          <p:cNvSpPr txBox="1">
            <a:spLocks noChangeArrowheads="1"/>
          </p:cNvSpPr>
          <p:nvPr/>
        </p:nvSpPr>
        <p:spPr bwMode="auto">
          <a:xfrm>
            <a:off x="8436459" y="5828184"/>
            <a:ext cx="66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sel=00</a:t>
            </a:r>
          </a:p>
        </p:txBody>
      </p:sp>
      <p:sp>
        <p:nvSpPr>
          <p:cNvPr id="31" name="Text Box 50"/>
          <p:cNvSpPr txBox="1">
            <a:spLocks noChangeArrowheads="1"/>
          </p:cNvSpPr>
          <p:nvPr/>
        </p:nvSpPr>
        <p:spPr bwMode="auto">
          <a:xfrm>
            <a:off x="7699859" y="5599584"/>
            <a:ext cx="66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sel=01</a:t>
            </a:r>
          </a:p>
        </p:txBody>
      </p:sp>
      <p:sp>
        <p:nvSpPr>
          <p:cNvPr id="32" name="Text Box 51"/>
          <p:cNvSpPr txBox="1">
            <a:spLocks noChangeArrowheads="1"/>
          </p:cNvSpPr>
          <p:nvPr/>
        </p:nvSpPr>
        <p:spPr bwMode="auto">
          <a:xfrm>
            <a:off x="7014059" y="5370984"/>
            <a:ext cx="660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sel=10</a:t>
            </a:r>
          </a:p>
        </p:txBody>
      </p:sp>
      <p:sp>
        <p:nvSpPr>
          <p:cNvPr id="33" name="Text Box 53"/>
          <p:cNvSpPr txBox="1">
            <a:spLocks noChangeArrowheads="1"/>
          </p:cNvSpPr>
          <p:nvPr/>
        </p:nvSpPr>
        <p:spPr bwMode="auto">
          <a:xfrm>
            <a:off x="9068284" y="5218584"/>
            <a:ext cx="124142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TW" sz="14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rPr>
              <a:t>p_encoder_out</a:t>
            </a:r>
          </a:p>
        </p:txBody>
      </p:sp>
      <p:sp>
        <p:nvSpPr>
          <p:cNvPr id="34" name="Line 64"/>
          <p:cNvSpPr>
            <a:spLocks noChangeShapeType="1"/>
          </p:cNvSpPr>
          <p:nvPr/>
        </p:nvSpPr>
        <p:spPr bwMode="auto">
          <a:xfrm>
            <a:off x="7598259" y="4761384"/>
            <a:ext cx="381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35" name="Line 65"/>
          <p:cNvSpPr>
            <a:spLocks noChangeShapeType="1"/>
          </p:cNvSpPr>
          <p:nvPr/>
        </p:nvSpPr>
        <p:spPr bwMode="auto">
          <a:xfrm>
            <a:off x="8284059" y="4989984"/>
            <a:ext cx="381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36" name="Line 66"/>
          <p:cNvSpPr>
            <a:spLocks noChangeShapeType="1"/>
          </p:cNvSpPr>
          <p:nvPr/>
        </p:nvSpPr>
        <p:spPr bwMode="auto">
          <a:xfrm>
            <a:off x="6912459" y="4989984"/>
            <a:ext cx="381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37" name="Line 67"/>
          <p:cNvSpPr>
            <a:spLocks noChangeShapeType="1"/>
          </p:cNvSpPr>
          <p:nvPr/>
        </p:nvSpPr>
        <p:spPr bwMode="auto">
          <a:xfrm>
            <a:off x="6912459" y="4608984"/>
            <a:ext cx="381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38" name="Line 68"/>
          <p:cNvSpPr>
            <a:spLocks noChangeShapeType="1"/>
          </p:cNvSpPr>
          <p:nvPr/>
        </p:nvSpPr>
        <p:spPr bwMode="auto">
          <a:xfrm>
            <a:off x="7750659" y="5218584"/>
            <a:ext cx="228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39" name="Line 69"/>
          <p:cNvSpPr>
            <a:spLocks noChangeShapeType="1"/>
          </p:cNvSpPr>
          <p:nvPr/>
        </p:nvSpPr>
        <p:spPr bwMode="auto">
          <a:xfrm>
            <a:off x="8436459" y="5447184"/>
            <a:ext cx="228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40" name="Line 70"/>
          <p:cNvSpPr>
            <a:spLocks noChangeShapeType="1"/>
          </p:cNvSpPr>
          <p:nvPr/>
        </p:nvSpPr>
        <p:spPr bwMode="auto">
          <a:xfrm>
            <a:off x="8969859" y="5218584"/>
            <a:ext cx="457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41" name="Text Box 78"/>
          <p:cNvSpPr txBox="1">
            <a:spLocks noChangeArrowheads="1"/>
          </p:cNvSpPr>
          <p:nvPr/>
        </p:nvSpPr>
        <p:spPr bwMode="auto">
          <a:xfrm>
            <a:off x="6553684" y="3084984"/>
            <a:ext cx="38862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800" b="0" i="0" u="none" strike="noStrike" kern="120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mn-cs"/>
              </a:rPr>
              <a:t>Generally, If-Else is </a:t>
            </a:r>
            <a:r>
              <a:rPr kumimoji="0" lang="en-US" altLang="zh-TW" sz="1800" b="1" i="0" u="sng" strike="noStrike" kern="120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mn-cs"/>
              </a:rPr>
              <a:t>slower</a:t>
            </a:r>
            <a:r>
              <a:rPr kumimoji="0" lang="en-US" altLang="zh-TW" sz="1800" b="0" i="0" u="none" strike="noStrike" kern="1200" cap="none" spc="0" normalizeH="0" baseline="0" noProof="0" dirty="0">
                <a:ln>
                  <a:noFill/>
                </a:ln>
                <a:solidFill>
                  <a:srgbClr val="000000"/>
                </a:solidFill>
                <a:effectLst/>
                <a:uLnTx/>
                <a:uFillTx/>
                <a:latin typeface="Arial" panose="020B0604020202020204" pitchFamily="34" charset="0"/>
                <a:ea typeface="新細明體" panose="02020500000000000000" pitchFamily="18" charset="-120"/>
                <a:cs typeface="+mn-cs"/>
              </a:rPr>
              <a:t> unless you intend to build a priority encoder!</a:t>
            </a:r>
          </a:p>
        </p:txBody>
      </p:sp>
      <p:sp>
        <p:nvSpPr>
          <p:cNvPr id="78" name="文字方塊 77"/>
          <p:cNvSpPr txBox="1"/>
          <p:nvPr/>
        </p:nvSpPr>
        <p:spPr>
          <a:xfrm>
            <a:off x="9624392" y="1484784"/>
            <a:ext cx="238930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case will have faster </a:t>
            </a:r>
            <a:r>
              <a:rPr kumimoji="0" lang="en-US" altLang="zh-TW" sz="1800" b="0" i="0" u="none" strike="noStrike" kern="1200" cap="none" spc="0" normalizeH="0" baseline="0" noProof="0" dirty="0" err="1">
                <a:ln>
                  <a:noFill/>
                </a:ln>
                <a:solidFill>
                  <a:srgbClr val="FF0000"/>
                </a:solidFill>
                <a:effectLst/>
                <a:uLnTx/>
                <a:uFillTx/>
                <a:latin typeface="Calibri"/>
                <a:ea typeface="新細明體" panose="02020500000000000000" pitchFamily="18" charset="-120"/>
                <a:cs typeface="+mn-cs"/>
              </a:rPr>
              <a:t>ckt</a:t>
            </a:r>
            <a:endParaRPr kumimoji="0" lang="zh-TW" altLang="en-US"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6255781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0" grpId="0" animBg="1"/>
      <p:bldP spid="21" grpId="0" animBg="1"/>
      <p:bldP spid="22" grpId="0" animBg="1"/>
      <p:bldP spid="23" grpId="0" animBg="1"/>
      <p:bldP spid="24" grpId="0" animBg="1"/>
      <p:bldP spid="25" grpId="0" animBg="1"/>
      <p:bldP spid="26" grpId="0"/>
      <p:bldP spid="27" grpId="0"/>
      <p:bldP spid="28" grpId="0"/>
      <p:bldP spid="29" grpId="0"/>
      <p:bldP spid="30" grpId="0"/>
      <p:bldP spid="31" grpId="0"/>
      <p:bldP spid="32" grpId="0"/>
      <p:bldP spid="33" grpId="0"/>
      <p:bldP spid="34" grpId="0" animBg="1"/>
      <p:bldP spid="35" grpId="0" animBg="1"/>
      <p:bldP spid="36" grpId="0" animBg="1"/>
      <p:bldP spid="37" grpId="0" animBg="1"/>
      <p:bldP spid="38" grpId="0" animBg="1"/>
      <p:bldP spid="39" grpId="0" animBg="1"/>
      <p:bldP spid="40" grpId="0" animBg="1"/>
      <p:bldP spid="41" grpId="0"/>
      <p:bldP spid="7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Priority Encoder “if-then-else”</a:t>
            </a:r>
            <a:br>
              <a:rPr lang="en-US" altLang="zh-TW" dirty="0"/>
            </a:br>
            <a:r>
              <a:rPr lang="en-US" altLang="zh-TW" dirty="0"/>
              <a:t>When to use?</a:t>
            </a:r>
            <a:endParaRPr lang="zh-TW" altLang="en-US" dirty="0"/>
          </a:p>
        </p:txBody>
      </p:sp>
      <p:sp>
        <p:nvSpPr>
          <p:cNvPr id="31" name="內容版面配置區 30"/>
          <p:cNvSpPr>
            <a:spLocks noGrp="1"/>
          </p:cNvSpPr>
          <p:nvPr>
            <p:ph idx="1"/>
          </p:nvPr>
        </p:nvSpPr>
        <p:spPr>
          <a:xfrm>
            <a:off x="609600" y="5590828"/>
            <a:ext cx="10972800" cy="1171575"/>
          </a:xfrm>
        </p:spPr>
        <p:txBody>
          <a:bodyPr>
            <a:normAutofit fontScale="85000" lnSpcReduction="20000"/>
          </a:bodyPr>
          <a:lstStyle/>
          <a:p>
            <a:r>
              <a:rPr lang="en-US" altLang="zh-TW" dirty="0"/>
              <a:t>Assign highest priority to a late arriving critical signal</a:t>
            </a:r>
          </a:p>
          <a:p>
            <a:r>
              <a:rPr lang="en-US" altLang="zh-TW" dirty="0"/>
              <a:t>Nested “if-then-else” can increase area and delay</a:t>
            </a:r>
          </a:p>
          <a:p>
            <a:r>
              <a:rPr lang="en-US" altLang="zh-TW" dirty="0">
                <a:latin typeface="Arial" panose="020B0604020202020204" pitchFamily="34" charset="0"/>
                <a:ea typeface="新細明體" panose="02020500000000000000" pitchFamily="18" charset="-120"/>
              </a:rPr>
              <a:t>Use “case” statement if possible to describe the same function</a:t>
            </a:r>
          </a:p>
          <a:p>
            <a:endParaRPr lang="en-US" altLang="zh-TW" dirty="0"/>
          </a:p>
          <a:p>
            <a:endParaRPr lang="zh-TW" altLang="en-US" dirty="0"/>
          </a:p>
        </p:txBody>
      </p:sp>
      <p:grpSp>
        <p:nvGrpSpPr>
          <p:cNvPr id="3" name="Group 5"/>
          <p:cNvGrpSpPr>
            <a:grpSpLocks/>
          </p:cNvGrpSpPr>
          <p:nvPr/>
        </p:nvGrpSpPr>
        <p:grpSpPr bwMode="auto">
          <a:xfrm>
            <a:off x="5735960" y="2404095"/>
            <a:ext cx="4686300" cy="1997075"/>
            <a:chOff x="2816" y="1432"/>
            <a:chExt cx="2952" cy="1258"/>
          </a:xfrm>
        </p:grpSpPr>
        <p:sp>
          <p:nvSpPr>
            <p:cNvPr id="4" name="AutoShape 6"/>
            <p:cNvSpPr>
              <a:spLocks noChangeArrowheads="1"/>
            </p:cNvSpPr>
            <p:nvPr/>
          </p:nvSpPr>
          <p:spPr bwMode="auto">
            <a:xfrm rot="-5400000">
              <a:off x="3124" y="1612"/>
              <a:ext cx="624" cy="26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5" name="Line 7"/>
            <p:cNvSpPr>
              <a:spLocks noChangeShapeType="1"/>
            </p:cNvSpPr>
            <p:nvPr/>
          </p:nvSpPr>
          <p:spPr bwMode="auto">
            <a:xfrm>
              <a:off x="2872" y="1632"/>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6" name="Line 8"/>
            <p:cNvSpPr>
              <a:spLocks noChangeShapeType="1"/>
            </p:cNvSpPr>
            <p:nvPr/>
          </p:nvSpPr>
          <p:spPr bwMode="auto">
            <a:xfrm>
              <a:off x="2872" y="1864"/>
              <a:ext cx="43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7" name="Line 9"/>
            <p:cNvSpPr>
              <a:spLocks noChangeShapeType="1"/>
            </p:cNvSpPr>
            <p:nvPr/>
          </p:nvSpPr>
          <p:spPr bwMode="auto">
            <a:xfrm>
              <a:off x="3448" y="1973"/>
              <a:ext cx="0" cy="259"/>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8" name="AutoShape 10"/>
            <p:cNvSpPr>
              <a:spLocks noChangeArrowheads="1"/>
            </p:cNvSpPr>
            <p:nvPr/>
          </p:nvSpPr>
          <p:spPr bwMode="auto">
            <a:xfrm rot="-5400000">
              <a:off x="3740" y="1732"/>
              <a:ext cx="624" cy="26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9" name="Line 11"/>
            <p:cNvSpPr>
              <a:spLocks noChangeShapeType="1"/>
            </p:cNvSpPr>
            <p:nvPr/>
          </p:nvSpPr>
          <p:spPr bwMode="auto">
            <a:xfrm>
              <a:off x="3568" y="1760"/>
              <a:ext cx="35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0" name="AutoShape 12"/>
            <p:cNvSpPr>
              <a:spLocks noChangeArrowheads="1"/>
            </p:cNvSpPr>
            <p:nvPr/>
          </p:nvSpPr>
          <p:spPr bwMode="auto">
            <a:xfrm rot="-5400000">
              <a:off x="4324" y="1844"/>
              <a:ext cx="624" cy="26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1" name="AutoShape 13"/>
            <p:cNvSpPr>
              <a:spLocks noChangeArrowheads="1"/>
            </p:cNvSpPr>
            <p:nvPr/>
          </p:nvSpPr>
          <p:spPr bwMode="auto">
            <a:xfrm rot="-5400000">
              <a:off x="4908" y="1916"/>
              <a:ext cx="624" cy="26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solidFill>
              <a:srgbClr val="DDDDDD"/>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2" name="Line 14"/>
            <p:cNvSpPr>
              <a:spLocks noChangeShapeType="1"/>
            </p:cNvSpPr>
            <p:nvPr/>
          </p:nvSpPr>
          <p:spPr bwMode="auto">
            <a:xfrm flipV="1">
              <a:off x="5352" y="2072"/>
              <a:ext cx="1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3" name="Text Box 15"/>
            <p:cNvSpPr txBox="1">
              <a:spLocks noChangeArrowheads="1"/>
            </p:cNvSpPr>
            <p:nvPr/>
          </p:nvSpPr>
          <p:spPr bwMode="auto">
            <a:xfrm>
              <a:off x="2816" y="1448"/>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in [4]</a:t>
              </a:r>
              <a:endParaRPr kumimoji="0" lang="en-US" altLang="zh-TW"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4" name="Text Box 16"/>
            <p:cNvSpPr txBox="1">
              <a:spLocks noChangeArrowheads="1"/>
            </p:cNvSpPr>
            <p:nvPr/>
          </p:nvSpPr>
          <p:spPr bwMode="auto">
            <a:xfrm>
              <a:off x="2816" y="1683"/>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in [3]</a:t>
              </a:r>
              <a:endParaRPr kumimoji="0" lang="en-US" altLang="zh-TW" sz="28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5" name="Text Box 17"/>
            <p:cNvSpPr txBox="1">
              <a:spLocks noChangeArrowheads="1"/>
            </p:cNvSpPr>
            <p:nvPr/>
          </p:nvSpPr>
          <p:spPr bwMode="auto">
            <a:xfrm>
              <a:off x="3368" y="2192"/>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S</a:t>
              </a:r>
              <a:endParaRPr kumimoji="0" lang="en-US" altLang="zh-TW" sz="28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6" name="Text Box 18"/>
            <p:cNvSpPr txBox="1">
              <a:spLocks noChangeArrowheads="1"/>
            </p:cNvSpPr>
            <p:nvPr/>
          </p:nvSpPr>
          <p:spPr bwMode="auto">
            <a:xfrm>
              <a:off x="3984" y="2322"/>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S</a:t>
              </a:r>
              <a:endParaRPr kumimoji="0" lang="en-US" altLang="zh-TW" sz="28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7" name="Text Box 19"/>
            <p:cNvSpPr txBox="1">
              <a:spLocks noChangeArrowheads="1"/>
            </p:cNvSpPr>
            <p:nvPr/>
          </p:nvSpPr>
          <p:spPr bwMode="auto">
            <a:xfrm>
              <a:off x="4552" y="2421"/>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S</a:t>
              </a:r>
              <a:endParaRPr kumimoji="0" lang="en-US" altLang="zh-TW" sz="28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8" name="Text Box 20"/>
            <p:cNvSpPr txBox="1">
              <a:spLocks noChangeArrowheads="1"/>
            </p:cNvSpPr>
            <p:nvPr/>
          </p:nvSpPr>
          <p:spPr bwMode="auto">
            <a:xfrm>
              <a:off x="5144" y="2498"/>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S</a:t>
              </a:r>
              <a:endParaRPr kumimoji="0" lang="en-US" altLang="zh-TW" sz="28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19" name="Text Box 21"/>
            <p:cNvSpPr txBox="1">
              <a:spLocks noChangeArrowheads="1"/>
            </p:cNvSpPr>
            <p:nvPr/>
          </p:nvSpPr>
          <p:spPr bwMode="auto">
            <a:xfrm>
              <a:off x="3496" y="1976"/>
              <a:ext cx="456"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in [2]</a:t>
              </a:r>
              <a:endParaRPr kumimoji="0" lang="en-US" altLang="zh-TW" sz="28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0" name="Text Box 22"/>
            <p:cNvSpPr txBox="1">
              <a:spLocks noChangeArrowheads="1"/>
            </p:cNvSpPr>
            <p:nvPr/>
          </p:nvSpPr>
          <p:spPr bwMode="auto">
            <a:xfrm>
              <a:off x="4088" y="2077"/>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in [1]</a:t>
              </a:r>
              <a:endParaRPr kumimoji="0" lang="en-US" altLang="zh-TW" sz="28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1" name="Text Box 23"/>
            <p:cNvSpPr txBox="1">
              <a:spLocks noChangeArrowheads="1"/>
            </p:cNvSpPr>
            <p:nvPr/>
          </p:nvSpPr>
          <p:spPr bwMode="auto">
            <a:xfrm>
              <a:off x="4672" y="2184"/>
              <a:ext cx="624"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altLang="zh-TW" sz="14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rPr>
                <a:t>in [0]</a:t>
              </a:r>
              <a:endParaRPr kumimoji="0" lang="en-US" altLang="zh-TW" sz="2800" b="1" i="0" u="none" strike="noStrike" kern="0" cap="none" spc="0" normalizeH="0" baseline="0" noProof="0">
                <a:ln>
                  <a:noFill/>
                </a:ln>
                <a:solidFill>
                  <a:srgbClr val="000000"/>
                </a:solidFill>
                <a:effectLst/>
                <a:uLnTx/>
                <a:uFillTx/>
                <a:latin typeface="Arial" panose="020B0604020202020204" pitchFamily="34" charset="0"/>
                <a:ea typeface="新細明體" panose="02020500000000000000" pitchFamily="18" charset="-120"/>
                <a:cs typeface="+mn-cs"/>
              </a:endParaRPr>
            </a:p>
          </p:txBody>
        </p:sp>
        <p:sp>
          <p:nvSpPr>
            <p:cNvPr id="22" name="Line 24"/>
            <p:cNvSpPr>
              <a:spLocks noChangeShapeType="1"/>
            </p:cNvSpPr>
            <p:nvPr/>
          </p:nvSpPr>
          <p:spPr bwMode="auto">
            <a:xfrm>
              <a:off x="4640" y="2205"/>
              <a:ext cx="0" cy="259"/>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3" name="Line 25"/>
            <p:cNvSpPr>
              <a:spLocks noChangeShapeType="1"/>
            </p:cNvSpPr>
            <p:nvPr/>
          </p:nvSpPr>
          <p:spPr bwMode="auto">
            <a:xfrm>
              <a:off x="5232" y="2277"/>
              <a:ext cx="0" cy="259"/>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4" name="Line 26"/>
            <p:cNvSpPr>
              <a:spLocks noChangeShapeType="1"/>
            </p:cNvSpPr>
            <p:nvPr/>
          </p:nvSpPr>
          <p:spPr bwMode="auto">
            <a:xfrm>
              <a:off x="4064" y="2096"/>
              <a:ext cx="0" cy="259"/>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5" name="Line 27"/>
            <p:cNvSpPr>
              <a:spLocks noChangeShapeType="1"/>
            </p:cNvSpPr>
            <p:nvPr/>
          </p:nvSpPr>
          <p:spPr bwMode="auto">
            <a:xfrm>
              <a:off x="3752" y="2009"/>
              <a:ext cx="1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6" name="Line 28"/>
            <p:cNvSpPr>
              <a:spLocks noChangeShapeType="1"/>
            </p:cNvSpPr>
            <p:nvPr/>
          </p:nvSpPr>
          <p:spPr bwMode="auto">
            <a:xfrm>
              <a:off x="4184" y="1856"/>
              <a:ext cx="32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7" name="Line 29"/>
            <p:cNvSpPr>
              <a:spLocks noChangeShapeType="1"/>
            </p:cNvSpPr>
            <p:nvPr/>
          </p:nvSpPr>
          <p:spPr bwMode="auto">
            <a:xfrm>
              <a:off x="4760" y="1968"/>
              <a:ext cx="328" cy="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8" name="Line 30"/>
            <p:cNvSpPr>
              <a:spLocks noChangeShapeType="1"/>
            </p:cNvSpPr>
            <p:nvPr/>
          </p:nvSpPr>
          <p:spPr bwMode="auto">
            <a:xfrm>
              <a:off x="4336" y="2105"/>
              <a:ext cx="1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
          <p:nvSpPr>
            <p:cNvPr id="29" name="Line 31"/>
            <p:cNvSpPr>
              <a:spLocks noChangeShapeType="1"/>
            </p:cNvSpPr>
            <p:nvPr/>
          </p:nvSpPr>
          <p:spPr bwMode="auto">
            <a:xfrm>
              <a:off x="4920" y="2209"/>
              <a:ext cx="16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TW" altLang="en-US" sz="1400" b="0" i="0" u="none" strike="noStrike" kern="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grpSp>
      <p:sp>
        <p:nvSpPr>
          <p:cNvPr id="30" name="矩形 29"/>
          <p:cNvSpPr/>
          <p:nvPr/>
        </p:nvSpPr>
        <p:spPr>
          <a:xfrm>
            <a:off x="707628" y="1422643"/>
            <a:ext cx="6096000" cy="4247317"/>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err="1">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always_comb</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begin</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3'h0</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out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0</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3'h1</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out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1</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3'h2</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out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2</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3'h3</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out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3</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if</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err="1">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sel</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3'h4</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out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4</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a:t>
            </a: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else</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out </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rPr>
              <a:t> in</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r>
              <a:rPr kumimoji="0" lang="en-US" altLang="zh-TW" sz="1800" b="0" i="0" u="none" strike="noStrike" kern="1200" cap="none" spc="0" normalizeH="0" baseline="0" noProof="0" dirty="0">
                <a:ln>
                  <a:noFill/>
                </a:ln>
                <a:solidFill>
                  <a:srgbClr val="FF8000"/>
                </a:solidFill>
                <a:effectLst/>
                <a:highlight>
                  <a:srgbClr val="FFFFFF"/>
                </a:highlight>
                <a:uLnTx/>
                <a:uFillTx/>
                <a:latin typeface="Courier New" panose="02070309020205020404" pitchFamily="49" charset="0"/>
                <a:ea typeface="新細明體" panose="02020500000000000000" pitchFamily="18" charset="-120"/>
                <a:cs typeface="+mn-cs"/>
              </a:rPr>
              <a:t>5</a:t>
            </a:r>
            <a:r>
              <a:rPr kumimoji="0" lang="en-US" altLang="zh-TW" sz="1800" b="1" i="0" u="none" strike="noStrike" kern="1200" cap="none" spc="0" normalizeH="0" baseline="0" noProof="0" dirty="0">
                <a:ln>
                  <a:noFill/>
                </a:ln>
                <a:solidFill>
                  <a:srgbClr val="000080"/>
                </a:solidFill>
                <a:effectLst/>
                <a:highlight>
                  <a:srgbClr val="FFFFFF"/>
                </a:highlight>
                <a:uLnTx/>
                <a:uFillTx/>
                <a:latin typeface="Courier New" panose="02070309020205020404" pitchFamily="49" charset="0"/>
                <a:ea typeface="新細明體" panose="02020500000000000000" pitchFamily="18" charset="-120"/>
                <a:cs typeface="+mn-cs"/>
              </a:rPr>
              <a:t>];</a:t>
            </a:r>
            <a:endParaRPr kumimoji="0" lang="en-US" altLang="zh-TW" sz="1800" b="0" i="0" u="none" strike="noStrike" kern="1200" cap="none" spc="0" normalizeH="0" baseline="0" noProof="0" dirty="0">
              <a:ln>
                <a:noFill/>
              </a:ln>
              <a:solidFill>
                <a:srgbClr val="000000"/>
              </a:solidFill>
              <a:effectLst/>
              <a:highlight>
                <a:srgbClr val="FFFFFF"/>
              </a:highlight>
              <a:uLnTx/>
              <a:uFillTx/>
              <a:latin typeface="Courier New" panose="02070309020205020404" pitchFamily="49" charset="0"/>
              <a:ea typeface="新細明體"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1" i="0" u="none" strike="noStrike" kern="1200" cap="none" spc="0" normalizeH="0" baseline="0" noProof="0" dirty="0">
                <a:ln>
                  <a:noFill/>
                </a:ln>
                <a:solidFill>
                  <a:srgbClr val="0000FF"/>
                </a:solidFill>
                <a:effectLst/>
                <a:highlight>
                  <a:srgbClr val="FFFFFF"/>
                </a:highlight>
                <a:uLnTx/>
                <a:uFillTx/>
                <a:latin typeface="Courier New" panose="02070309020205020404" pitchFamily="49" charset="0"/>
                <a:ea typeface="新細明體" panose="02020500000000000000" pitchFamily="18" charset="-120"/>
                <a:cs typeface="+mn-cs"/>
              </a:rPr>
              <a:t>end</a:t>
            </a:r>
            <a:endParaRPr kumimoji="0" lang="zh-TW" altLang="en-US" sz="18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32" name="文字方塊 31"/>
          <p:cNvSpPr txBox="1"/>
          <p:nvPr/>
        </p:nvSpPr>
        <p:spPr>
          <a:xfrm>
            <a:off x="8250560" y="4725175"/>
            <a:ext cx="401770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Put the slowest input close to the output</a:t>
            </a:r>
            <a:endParaRPr kumimoji="0" lang="zh-TW" altLang="en-US"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endParaRPr>
          </a:p>
        </p:txBody>
      </p:sp>
      <p:cxnSp>
        <p:nvCxnSpPr>
          <p:cNvPr id="34" name="直線單箭頭接點 33"/>
          <p:cNvCxnSpPr>
            <a:endCxn id="17" idx="0"/>
          </p:cNvCxnSpPr>
          <p:nvPr/>
        </p:nvCxnSpPr>
        <p:spPr>
          <a:xfrm flipV="1">
            <a:off x="8987160" y="3974133"/>
            <a:ext cx="0" cy="62071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717809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30" grpId="0"/>
      <p:bldP spid="32"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投影片編號版面配置區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042FF4-1940-46DA-BCE9-CACFF49A89A2}" type="slidenum">
              <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altLang="zh-TW" sz="1200" b="0" i="0" u="none" strike="noStrike" kern="1200" cap="none" spc="0" normalizeH="0" baseline="0" noProof="0">
              <a:ln>
                <a:noFill/>
              </a:ln>
              <a:solidFill>
                <a:prstClr val="black">
                  <a:tint val="75000"/>
                </a:prstClr>
              </a:solidFill>
              <a:effectLst/>
              <a:uLnTx/>
              <a:uFillTx/>
              <a:latin typeface="Arial Unicode MS" pitchFamily="34" charset="-120"/>
              <a:ea typeface="Arial Unicode MS" pitchFamily="34" charset="-120"/>
              <a:cs typeface="Arial Unicode MS" pitchFamily="34" charset="-120"/>
            </a:endParaRPr>
          </a:p>
        </p:txBody>
      </p:sp>
      <p:sp>
        <p:nvSpPr>
          <p:cNvPr id="1517570" name="Rectangle 2"/>
          <p:cNvSpPr>
            <a:spLocks noGrp="1" noChangeArrowheads="1"/>
          </p:cNvSpPr>
          <p:nvPr>
            <p:ph type="title"/>
          </p:nvPr>
        </p:nvSpPr>
        <p:spPr>
          <a:noFill/>
          <a:ln/>
        </p:spPr>
        <p:txBody>
          <a:bodyPr>
            <a:normAutofit/>
          </a:bodyPr>
          <a:lstStyle/>
          <a:p>
            <a:r>
              <a:rPr lang="en-US" altLang="zh-TW"/>
              <a:t>Inefficient vs. Efficient Description</a:t>
            </a:r>
          </a:p>
        </p:txBody>
      </p:sp>
      <p:sp>
        <p:nvSpPr>
          <p:cNvPr id="10" name="Rectangle 3"/>
          <p:cNvSpPr txBox="1">
            <a:spLocks noChangeArrowheads="1"/>
          </p:cNvSpPr>
          <p:nvPr/>
        </p:nvSpPr>
        <p:spPr>
          <a:xfrm>
            <a:off x="1919289" y="1196802"/>
            <a:ext cx="3240087" cy="5616575"/>
          </a:xfrm>
          <a:prstGeom prst="rect">
            <a:avLst/>
          </a:prstGeom>
        </p:spPr>
        <p:txBody>
          <a:bodyPr/>
          <a:lstStyle>
            <a:lvl1pPr marL="342900" indent="-342900" algn="l" rtl="0" fontAlgn="base">
              <a:spcBef>
                <a:spcPct val="20000"/>
              </a:spcBef>
              <a:spcAft>
                <a:spcPct val="0"/>
              </a:spcAft>
              <a:buFont typeface="Wingdings 2" pitchFamily="18" charset="2"/>
              <a:buChar char="¿"/>
              <a:defRPr kumimoji="1" sz="2400">
                <a:solidFill>
                  <a:srgbClr val="000066"/>
                </a:solidFill>
                <a:latin typeface="+mn-lt"/>
                <a:ea typeface="+mn-ea"/>
                <a:cs typeface="+mn-cs"/>
              </a:defRPr>
            </a:lvl1pPr>
            <a:lvl2pPr marL="742950" indent="-285750" algn="l" rtl="0" fontAlgn="base">
              <a:spcBef>
                <a:spcPct val="20000"/>
              </a:spcBef>
              <a:spcAft>
                <a:spcPct val="0"/>
              </a:spcAft>
              <a:buFont typeface="Wingdings" pitchFamily="2" charset="2"/>
              <a:buChar char="Ø"/>
              <a:defRPr kumimoji="1" sz="2000">
                <a:solidFill>
                  <a:srgbClr val="000099"/>
                </a:solidFill>
                <a:latin typeface="+mn-lt"/>
                <a:ea typeface="+mn-ea"/>
              </a:defRPr>
            </a:lvl2pPr>
            <a:lvl3pPr marL="1143000" indent="-228600" algn="l" rtl="0" fontAlgn="base">
              <a:spcBef>
                <a:spcPct val="20000"/>
              </a:spcBef>
              <a:spcAft>
                <a:spcPct val="0"/>
              </a:spcAft>
              <a:buFont typeface="Wingdings" pitchFamily="2" charset="2"/>
              <a:buChar char="©"/>
              <a:defRPr kumimoji="1">
                <a:solidFill>
                  <a:srgbClr val="0000FF"/>
                </a:solidFill>
                <a:latin typeface="+mn-lt"/>
                <a:ea typeface="+mn-ea"/>
              </a:defRPr>
            </a:lvl3pPr>
            <a:lvl4pPr marL="1600200" indent="-228600" algn="l" rtl="0" fontAlgn="base">
              <a:spcBef>
                <a:spcPct val="20000"/>
              </a:spcBef>
              <a:spcAft>
                <a:spcPct val="0"/>
              </a:spcAft>
              <a:buChar char="–"/>
              <a:defRPr kumimoji="1" sz="1600">
                <a:solidFill>
                  <a:srgbClr val="6600CC"/>
                </a:solidFill>
                <a:latin typeface="+mn-lt"/>
                <a:ea typeface="+mn-ea"/>
              </a:defRPr>
            </a:lvl4pPr>
            <a:lvl5pPr marL="2057400" indent="-228600" algn="l" rtl="0" fontAlgn="base">
              <a:spcBef>
                <a:spcPct val="20000"/>
              </a:spcBef>
              <a:spcAft>
                <a:spcPct val="0"/>
              </a:spcAft>
              <a:buChar char="»"/>
              <a:defRPr kumimoji="1" sz="1400">
                <a:solidFill>
                  <a:srgbClr val="800080"/>
                </a:solidFill>
                <a:latin typeface="Times New Roman" pitchFamily="18" charset="0"/>
                <a:ea typeface="+mn-ea"/>
              </a:defRPr>
            </a:lvl5pPr>
            <a:lvl6pPr marL="2514600" indent="-228600" algn="l" rtl="0" fontAlgn="base">
              <a:spcBef>
                <a:spcPct val="20000"/>
              </a:spcBef>
              <a:spcAft>
                <a:spcPct val="0"/>
              </a:spcAft>
              <a:buChar char="»"/>
              <a:defRPr kumimoji="1" sz="1400">
                <a:solidFill>
                  <a:srgbClr val="800080"/>
                </a:solidFill>
                <a:latin typeface="Times New Roman" pitchFamily="18" charset="0"/>
                <a:ea typeface="+mn-ea"/>
              </a:defRPr>
            </a:lvl6pPr>
            <a:lvl7pPr marL="2971800" indent="-228600" algn="l" rtl="0" fontAlgn="base">
              <a:spcBef>
                <a:spcPct val="20000"/>
              </a:spcBef>
              <a:spcAft>
                <a:spcPct val="0"/>
              </a:spcAft>
              <a:buChar char="»"/>
              <a:defRPr kumimoji="1" sz="1400">
                <a:solidFill>
                  <a:srgbClr val="800080"/>
                </a:solidFill>
                <a:latin typeface="Times New Roman" pitchFamily="18" charset="0"/>
                <a:ea typeface="+mn-ea"/>
              </a:defRPr>
            </a:lvl7pPr>
            <a:lvl8pPr marL="3429000" indent="-228600" algn="l" rtl="0" fontAlgn="base">
              <a:spcBef>
                <a:spcPct val="20000"/>
              </a:spcBef>
              <a:spcAft>
                <a:spcPct val="0"/>
              </a:spcAft>
              <a:buChar char="»"/>
              <a:defRPr kumimoji="1" sz="1400">
                <a:solidFill>
                  <a:srgbClr val="800080"/>
                </a:solidFill>
                <a:latin typeface="Times New Roman" pitchFamily="18" charset="0"/>
                <a:ea typeface="+mn-ea"/>
              </a:defRPr>
            </a:lvl8pPr>
            <a:lvl9pPr marL="3886200" indent="-228600" algn="l" rtl="0" fontAlgn="base">
              <a:spcBef>
                <a:spcPct val="20000"/>
              </a:spcBef>
              <a:spcAft>
                <a:spcPct val="0"/>
              </a:spcAft>
              <a:buChar char="»"/>
              <a:defRPr kumimoji="1" sz="1400">
                <a:solidFill>
                  <a:srgbClr val="800080"/>
                </a:solidFill>
                <a:latin typeface="Times New Roman" pitchFamily="18" charset="0"/>
                <a:ea typeface="+mn-ea"/>
              </a:defRPr>
            </a:lvl9pPr>
          </a:lstStyle>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module count ( clock, reset, and_bits, or_bits, xor_bits);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input clock, reset;</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output and_bits, or_bits, xor_bits;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reg and_bits, or_bits, xor_bits;</a:t>
            </a:r>
          </a:p>
          <a:p>
            <a:pPr marL="342900" marR="0" lvl="0" indent="-342900" algn="l" defTabSz="914400" rtl="0" eaLnBrk="1" fontAlgn="base" latinLnBrk="0" hangingPunct="1">
              <a:lnSpc>
                <a:spcPct val="100000"/>
              </a:lnSpc>
              <a:spcBef>
                <a:spcPct val="0"/>
              </a:spcBef>
              <a:spcAft>
                <a:spcPct val="0"/>
              </a:spcAft>
              <a:buClrTx/>
              <a:buSzTx/>
              <a:buFontTx/>
              <a:buNone/>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reg [2:0] count;</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always @ (posedge clock) begin</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if (reset)</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count = 0;</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else</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begin</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count = count + 1;</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and_bits = &amp;count;</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or_bits = |count;</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xor_bits = ^count;</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end</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end</a:t>
            </a:r>
          </a:p>
          <a:p>
            <a:pPr marL="342900" marR="0" lvl="0" indent="-342900" algn="l" defTabSz="914400" rtl="0" eaLnBrk="1" fontAlgn="base" latinLnBrk="0" hangingPunct="1">
              <a:lnSpc>
                <a:spcPct val="100000"/>
              </a:lnSpc>
              <a:spcBef>
                <a:spcPct val="0"/>
              </a:spcBef>
              <a:spcAft>
                <a:spcPct val="0"/>
              </a:spcAft>
              <a:buClrTx/>
              <a:buSzTx/>
              <a:buFontTx/>
              <a:buChar char=" "/>
              <a:tabLst/>
              <a:defRPr/>
            </a:pPr>
            <a:r>
              <a:rPr kumimoji="1" lang="en-US" altLang="zh-TW" sz="16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endmodule</a:t>
            </a:r>
          </a:p>
          <a:p>
            <a:pPr marL="342900" marR="0" lvl="0" indent="-342900" algn="l" defTabSz="914400" rtl="0" eaLnBrk="1" fontAlgn="base" latinLnBrk="0" hangingPunct="1">
              <a:lnSpc>
                <a:spcPct val="100000"/>
              </a:lnSpc>
              <a:spcBef>
                <a:spcPct val="0"/>
              </a:spcBef>
              <a:spcAft>
                <a:spcPct val="0"/>
              </a:spcAft>
              <a:buClr>
                <a:srgbClr val="000066"/>
              </a:buClr>
              <a:buSzTx/>
              <a:buFont typeface="Wingdings 2" pitchFamily="18" charset="2"/>
              <a:buChar char="¿"/>
              <a:tabLst/>
              <a:defRPr/>
            </a:pPr>
            <a:r>
              <a:rPr kumimoji="1" lang="en-US" altLang="zh-TW" sz="1800" b="0" i="0" u="none" strike="noStrike" kern="0" cap="none" spc="0" normalizeH="0" baseline="0" noProof="0">
                <a:ln>
                  <a:noFill/>
                </a:ln>
                <a:solidFill>
                  <a:srgbClr val="FF0000"/>
                </a:solidFill>
                <a:effectLst/>
                <a:uLnTx/>
                <a:uFillTx/>
                <a:latin typeface="Calibri"/>
                <a:ea typeface="新細明體" panose="02020500000000000000" pitchFamily="18" charset="-120"/>
                <a:cs typeface="+mn-cs"/>
              </a:rPr>
              <a:t>Six</a:t>
            </a:r>
            <a:r>
              <a:rPr kumimoji="1" lang="en-US" altLang="zh-TW" sz="1800" b="0" i="0" u="none" strike="noStrike" kern="0" cap="none" spc="0" normalizeH="0" baseline="0" noProof="0">
                <a:ln>
                  <a:noFill/>
                </a:ln>
                <a:solidFill>
                  <a:srgbClr val="000066"/>
                </a:solidFill>
                <a:effectLst/>
                <a:uLnTx/>
                <a:uFillTx/>
                <a:latin typeface="Calibri"/>
                <a:ea typeface="新細明體" panose="02020500000000000000" pitchFamily="18" charset="-120"/>
                <a:cs typeface="+mn-cs"/>
              </a:rPr>
              <a:t> inferred registers</a:t>
            </a:r>
          </a:p>
        </p:txBody>
      </p:sp>
      <p:sp>
        <p:nvSpPr>
          <p:cNvPr id="11" name="Rectangle 4"/>
          <p:cNvSpPr>
            <a:spLocks noChangeArrowheads="1"/>
          </p:cNvSpPr>
          <p:nvPr/>
        </p:nvSpPr>
        <p:spPr bwMode="auto">
          <a:xfrm>
            <a:off x="6311901" y="1196802"/>
            <a:ext cx="3960813" cy="5616575"/>
          </a:xfrm>
          <a:prstGeom prst="rect">
            <a:avLst/>
          </a:prstGeom>
          <a:noFill/>
          <a:ln w="9525">
            <a:noFill/>
            <a:miter lim="800000"/>
            <a:headEnd/>
            <a:tailEnd/>
          </a:ln>
          <a:effectLst/>
        </p:spPr>
        <p:txBody>
          <a:bodyPr/>
          <a:lstStyle/>
          <a:p>
            <a:pPr marL="342900" marR="0" lvl="0" indent="-342900" algn="l" defTabSz="914400" rtl="0" eaLnBrk="1" fontAlgn="auto" latinLnBrk="0" hangingPunct="1">
              <a:lnSpc>
                <a:spcPct val="100000"/>
              </a:lnSpc>
              <a:spcBef>
                <a:spcPct val="10000"/>
              </a:spcBef>
              <a:spcAft>
                <a:spcPts val="0"/>
              </a:spcAft>
              <a:buClr>
                <a:srgbClr val="000066"/>
              </a:buClr>
              <a:buSzTx/>
              <a:buFont typeface="Wingdings 2" pitchFamily="18" charset="2"/>
              <a:buChar char="¿"/>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Separate combinational and sequential circuits</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always @ (</a:t>
            </a:r>
            <a:r>
              <a:rPr kumimoji="0" lang="en-US" altLang="zh-TW" sz="1600" b="0" i="0" u="none" strike="noStrike" kern="1200" cap="none" spc="0" normalizeH="0" baseline="0" noProof="0" dirty="0" err="1">
                <a:ln>
                  <a:noFill/>
                </a:ln>
                <a:solidFill>
                  <a:srgbClr val="000066"/>
                </a:solidFill>
                <a:effectLst/>
                <a:uLnTx/>
                <a:uFillTx/>
                <a:latin typeface="Calibri"/>
                <a:ea typeface="新細明體" panose="02020500000000000000" pitchFamily="18" charset="-120"/>
                <a:cs typeface="+mn-cs"/>
              </a:rPr>
              <a:t>posedge</a:t>
            </a: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clock)</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begin</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if (reset)</a:t>
            </a:r>
          </a:p>
          <a:p>
            <a:pPr marL="342900" marR="0" lvl="0" indent="-342900" algn="l" defTabSz="914400" rtl="0" eaLnBrk="1" fontAlgn="auto" latinLnBrk="0" hangingPunct="1">
              <a:lnSpc>
                <a:spcPct val="100000"/>
              </a:lnSpc>
              <a:spcBef>
                <a:spcPct val="10000"/>
              </a:spcBef>
              <a:spcAft>
                <a:spcPts val="0"/>
              </a:spcAft>
              <a:buClrTx/>
              <a:buSzTx/>
              <a:buFontTx/>
              <a:buChar char=" "/>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count = 0;</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else</a:t>
            </a:r>
          </a:p>
          <a:p>
            <a:pPr marL="342900" marR="0" lvl="0" indent="-342900" algn="l" defTabSz="914400" rtl="0" eaLnBrk="1" fontAlgn="auto" latinLnBrk="0" hangingPunct="1">
              <a:lnSpc>
                <a:spcPct val="100000"/>
              </a:lnSpc>
              <a:spcBef>
                <a:spcPct val="10000"/>
              </a:spcBef>
              <a:spcAft>
                <a:spcPts val="0"/>
              </a:spcAft>
              <a:buClrTx/>
              <a:buSzTx/>
              <a:buFontTx/>
              <a:buChar char=" "/>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count = count + 1;</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end</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always @ (count) </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begin </a:t>
            </a:r>
            <a:r>
              <a:rPr kumimoji="0" lang="en-US" altLang="zh-TW" sz="16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 combinational circuits</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t>
            </a:r>
            <a:r>
              <a:rPr kumimoji="0" lang="en-US" altLang="zh-TW" sz="1600" b="0" i="0" u="none" strike="noStrike" kern="1200" cap="none" spc="0" normalizeH="0" baseline="0" noProof="0" dirty="0" err="1">
                <a:ln>
                  <a:noFill/>
                </a:ln>
                <a:solidFill>
                  <a:srgbClr val="000066"/>
                </a:solidFill>
                <a:effectLst/>
                <a:uLnTx/>
                <a:uFillTx/>
                <a:latin typeface="Calibri"/>
                <a:ea typeface="新細明體" panose="02020500000000000000" pitchFamily="18" charset="-120"/>
                <a:cs typeface="+mn-cs"/>
              </a:rPr>
              <a:t>and_bits</a:t>
            </a: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 &amp;count;</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t>
            </a:r>
            <a:r>
              <a:rPr kumimoji="0" lang="en-US" altLang="zh-TW" sz="1600" b="0" i="0" u="none" strike="noStrike" kern="1200" cap="none" spc="0" normalizeH="0" baseline="0" noProof="0" dirty="0" err="1">
                <a:ln>
                  <a:noFill/>
                </a:ln>
                <a:solidFill>
                  <a:srgbClr val="000066"/>
                </a:solidFill>
                <a:effectLst/>
                <a:uLnTx/>
                <a:uFillTx/>
                <a:latin typeface="Calibri"/>
                <a:ea typeface="新細明體" panose="02020500000000000000" pitchFamily="18" charset="-120"/>
                <a:cs typeface="+mn-cs"/>
              </a:rPr>
              <a:t>or_bits</a:t>
            </a: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 |count;</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a:t>
            </a:r>
            <a:r>
              <a:rPr kumimoji="0" lang="en-US" altLang="zh-TW" sz="1600" b="0" i="0" u="none" strike="noStrike" kern="1200" cap="none" spc="0" normalizeH="0" baseline="0" noProof="0" dirty="0" err="1">
                <a:ln>
                  <a:noFill/>
                </a:ln>
                <a:solidFill>
                  <a:srgbClr val="000066"/>
                </a:solidFill>
                <a:effectLst/>
                <a:uLnTx/>
                <a:uFillTx/>
                <a:latin typeface="Calibri"/>
                <a:ea typeface="新細明體" panose="02020500000000000000" pitchFamily="18" charset="-120"/>
                <a:cs typeface="+mn-cs"/>
              </a:rPr>
              <a:t>xor_bits</a:t>
            </a: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 = ^count;</a:t>
            </a:r>
          </a:p>
          <a:p>
            <a:pPr marL="342900" marR="0" lvl="0" indent="-342900" algn="l" defTabSz="914400" rtl="0" eaLnBrk="1" fontAlgn="auto" latinLnBrk="0" hangingPunct="1">
              <a:lnSpc>
                <a:spcPct val="100000"/>
              </a:lnSpc>
              <a:spcBef>
                <a:spcPct val="10000"/>
              </a:spcBef>
              <a:spcAft>
                <a:spcPts val="0"/>
              </a:spcAft>
              <a:buClrTx/>
              <a:buSzTx/>
              <a:buFontTx/>
              <a:buNone/>
              <a:tabLst/>
              <a:defRPr/>
            </a:pPr>
            <a:r>
              <a:rPr kumimoji="0" lang="en-US" altLang="zh-TW" sz="16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end</a:t>
            </a:r>
          </a:p>
          <a:p>
            <a:pPr marL="1143000" marR="0" lvl="2" indent="-228600" algn="l" defTabSz="914400" rtl="0" eaLnBrk="1" fontAlgn="auto" latinLnBrk="0" hangingPunct="1">
              <a:lnSpc>
                <a:spcPct val="100000"/>
              </a:lnSpc>
              <a:spcBef>
                <a:spcPct val="10000"/>
              </a:spcBef>
              <a:spcAft>
                <a:spcPts val="0"/>
              </a:spcAft>
              <a:buClrTx/>
              <a:buSzTx/>
              <a:buFontTx/>
              <a:buChar char=" "/>
              <a:tabLst/>
              <a:defRPr/>
            </a:pPr>
            <a:endParaRPr kumimoji="0" lang="en-US" altLang="zh-TW" sz="1600" b="0" i="0" u="none" strike="noStrike" kern="1200" cap="none" spc="0" normalizeH="0" baseline="0" noProof="0" dirty="0">
              <a:ln>
                <a:noFill/>
              </a:ln>
              <a:solidFill>
                <a:srgbClr val="0000FF"/>
              </a:solidFill>
              <a:effectLst/>
              <a:uLnTx/>
              <a:uFillTx/>
              <a:latin typeface="Calibri"/>
              <a:ea typeface="新細明體" panose="02020500000000000000" pitchFamily="18" charset="-120"/>
              <a:cs typeface="+mn-cs"/>
            </a:endParaRPr>
          </a:p>
          <a:p>
            <a:pPr marL="342900" marR="0" lvl="0" indent="-342900" algn="l" defTabSz="914400" rtl="0" eaLnBrk="1" fontAlgn="auto" latinLnBrk="0" hangingPunct="1">
              <a:lnSpc>
                <a:spcPct val="100000"/>
              </a:lnSpc>
              <a:spcBef>
                <a:spcPct val="10000"/>
              </a:spcBef>
              <a:spcAft>
                <a:spcPts val="0"/>
              </a:spcAft>
              <a:buClr>
                <a:srgbClr val="000066"/>
              </a:buClr>
              <a:buSzTx/>
              <a:buFont typeface="Wingdings 2" pitchFamily="18" charset="2"/>
              <a:buChar char="¿"/>
              <a:tabLst/>
              <a:defRPr/>
            </a:pPr>
            <a:r>
              <a:rPr kumimoji="0" lang="en-US" altLang="zh-TW" sz="1800" b="0" i="0" u="none" strike="noStrike" kern="1200" cap="none" spc="0" normalizeH="0" baseline="0" noProof="0" dirty="0">
                <a:ln>
                  <a:noFill/>
                </a:ln>
                <a:solidFill>
                  <a:srgbClr val="FF0000"/>
                </a:solidFill>
                <a:effectLst/>
                <a:uLnTx/>
                <a:uFillTx/>
                <a:latin typeface="Calibri"/>
                <a:ea typeface="新細明體" panose="02020500000000000000" pitchFamily="18" charset="-120"/>
                <a:cs typeface="+mn-cs"/>
              </a:rPr>
              <a:t>Three </a:t>
            </a:r>
            <a:r>
              <a:rPr kumimoji="0" lang="en-US" altLang="zh-TW" sz="1800" b="0" i="0" u="none" strike="noStrike" kern="1200" cap="none" spc="0" normalizeH="0" baseline="0" noProof="0" dirty="0">
                <a:ln>
                  <a:noFill/>
                </a:ln>
                <a:solidFill>
                  <a:srgbClr val="000066"/>
                </a:solidFill>
                <a:effectLst/>
                <a:uLnTx/>
                <a:uFillTx/>
                <a:latin typeface="Calibri"/>
                <a:ea typeface="新細明體" panose="02020500000000000000" pitchFamily="18" charset="-120"/>
                <a:cs typeface="+mn-cs"/>
              </a:rPr>
              <a:t>registers are inferred</a:t>
            </a:r>
          </a:p>
        </p:txBody>
      </p:sp>
      <p:sp>
        <p:nvSpPr>
          <p:cNvPr id="12" name="Rectangle 5"/>
          <p:cNvSpPr>
            <a:spLocks noChangeArrowheads="1"/>
          </p:cNvSpPr>
          <p:nvPr/>
        </p:nvSpPr>
        <p:spPr bwMode="auto">
          <a:xfrm>
            <a:off x="2567608" y="3933056"/>
            <a:ext cx="1800225" cy="1008112"/>
          </a:xfrm>
          <a:prstGeom prst="rect">
            <a:avLst/>
          </a:prstGeom>
          <a:noFill/>
          <a:ln w="25400" algn="ctr">
            <a:solidFill>
              <a:srgbClr val="339933"/>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3" name="Rectangle 6"/>
          <p:cNvSpPr>
            <a:spLocks noChangeArrowheads="1"/>
          </p:cNvSpPr>
          <p:nvPr/>
        </p:nvSpPr>
        <p:spPr bwMode="auto">
          <a:xfrm>
            <a:off x="6384032" y="4005064"/>
            <a:ext cx="2808287" cy="1368425"/>
          </a:xfrm>
          <a:prstGeom prst="rect">
            <a:avLst/>
          </a:prstGeom>
          <a:noFill/>
          <a:ln w="25400" algn="ctr">
            <a:solidFill>
              <a:srgbClr val="339933"/>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4" name="Rectangle 6"/>
          <p:cNvSpPr>
            <a:spLocks noChangeArrowheads="1"/>
          </p:cNvSpPr>
          <p:nvPr/>
        </p:nvSpPr>
        <p:spPr bwMode="auto">
          <a:xfrm>
            <a:off x="6384032" y="2132856"/>
            <a:ext cx="2808287" cy="1584176"/>
          </a:xfrm>
          <a:prstGeom prst="rect">
            <a:avLst/>
          </a:prstGeom>
          <a:noFill/>
          <a:ln w="25400" algn="ctr">
            <a:solidFill>
              <a:srgbClr val="0000FF"/>
            </a:solidFill>
            <a:miter lim="800000"/>
            <a:headEnd/>
            <a:tailE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References</a:t>
            </a:r>
            <a:endParaRPr lang="zh-TW" altLang="en-US" dirty="0"/>
          </a:p>
        </p:txBody>
      </p:sp>
      <p:sp>
        <p:nvSpPr>
          <p:cNvPr id="3" name="內容版面配置區 2"/>
          <p:cNvSpPr>
            <a:spLocks noGrp="1"/>
          </p:cNvSpPr>
          <p:nvPr>
            <p:ph idx="1"/>
          </p:nvPr>
        </p:nvSpPr>
        <p:spPr/>
        <p:txBody>
          <a:bodyPr/>
          <a:lstStyle/>
          <a:p>
            <a:r>
              <a:rPr lang="en-US" altLang="zh-TW" dirty="0"/>
              <a:t>Verilog HDL – Samir </a:t>
            </a:r>
            <a:r>
              <a:rPr lang="en-US" altLang="zh-TW" dirty="0" err="1"/>
              <a:t>Palnitkar</a:t>
            </a:r>
            <a:endParaRPr lang="en-US" altLang="zh-TW" dirty="0"/>
          </a:p>
          <a:p>
            <a:r>
              <a:rPr lang="en-US" altLang="zh-TW" dirty="0"/>
              <a:t>The Fundamentals of Efficient Synthesizable  Finite State Machine Design using NC-Verilog  and Build Gates – Clifford E. Cummings</a:t>
            </a:r>
          </a:p>
          <a:p>
            <a:r>
              <a:rPr lang="en-US" altLang="zh-TW" dirty="0"/>
              <a:t>Verilog: Frequently Asked Questions: Language,  Applications and Extensions - </a:t>
            </a:r>
            <a:r>
              <a:rPr lang="en-US" altLang="zh-TW" dirty="0" err="1"/>
              <a:t>Shivakumar</a:t>
            </a:r>
            <a:r>
              <a:rPr lang="en-US" altLang="zh-TW" dirty="0"/>
              <a:t> S.  </a:t>
            </a:r>
            <a:r>
              <a:rPr lang="en-US" altLang="zh-TW" dirty="0" err="1"/>
              <a:t>Chonnad</a:t>
            </a:r>
            <a:r>
              <a:rPr lang="en-US" altLang="zh-TW" dirty="0"/>
              <a:t>, </a:t>
            </a:r>
            <a:r>
              <a:rPr lang="en-US" altLang="zh-TW" dirty="0" err="1"/>
              <a:t>Needamangalam</a:t>
            </a:r>
            <a:r>
              <a:rPr lang="en-US" altLang="zh-TW" dirty="0"/>
              <a:t> B. </a:t>
            </a:r>
            <a:r>
              <a:rPr lang="en-US" altLang="zh-TW" dirty="0" err="1"/>
              <a:t>Balachander</a:t>
            </a:r>
            <a:endParaRPr lang="en-US" altLang="zh-TW" dirty="0"/>
          </a:p>
          <a:p>
            <a:endParaRPr lang="zh-TW" altLang="en-US" dirty="0"/>
          </a:p>
        </p:txBody>
      </p:sp>
    </p:spTree>
    <p:extLst>
      <p:ext uri="{BB962C8B-B14F-4D97-AF65-F5344CB8AC3E}">
        <p14:creationId xmlns:p14="http://schemas.microsoft.com/office/powerpoint/2010/main" val="10345459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投影片編號版面配置區 4"/>
          <p:cNvSpPr>
            <a:spLocks noGrp="1"/>
          </p:cNvSpPr>
          <p:nvPr>
            <p:ph type="sldNum" sz="quarter" idx="11"/>
          </p:nvPr>
        </p:nvSpPr>
        <p:spPr/>
        <p:txBody>
          <a:bodyPr/>
          <a:lstStyle/>
          <a:p>
            <a:fld id="{1A8492C7-49D4-44A2-8E4E-5A344D0C57EB}" type="slidenum">
              <a:rPr lang="en-US" altLang="zh-TW"/>
              <a:pPr/>
              <a:t>68</a:t>
            </a:fld>
            <a:endParaRPr lang="en-US" altLang="zh-TW"/>
          </a:p>
        </p:txBody>
      </p:sp>
      <p:sp>
        <p:nvSpPr>
          <p:cNvPr id="6" name="日期版面配置區 5"/>
          <p:cNvSpPr>
            <a:spLocks noGrp="1"/>
          </p:cNvSpPr>
          <p:nvPr>
            <p:ph type="dt" sz="half" idx="12"/>
          </p:nvPr>
        </p:nvSpPr>
        <p:spPr/>
        <p:txBody>
          <a:bodyPr/>
          <a:lstStyle/>
          <a:p>
            <a:r>
              <a:rPr lang="en-US" altLang="zh-TW"/>
              <a:t>copyright © 2004</a:t>
            </a:r>
          </a:p>
        </p:txBody>
      </p:sp>
      <p:sp>
        <p:nvSpPr>
          <p:cNvPr id="660482" name="Rectangle 2"/>
          <p:cNvSpPr>
            <a:spLocks noGrp="1" noChangeArrowheads="1"/>
          </p:cNvSpPr>
          <p:nvPr>
            <p:ph type="title"/>
          </p:nvPr>
        </p:nvSpPr>
        <p:spPr/>
        <p:txBody>
          <a:bodyPr/>
          <a:lstStyle/>
          <a:p>
            <a:r>
              <a:rPr lang="en-US" altLang="zh-TW" dirty="0"/>
              <a:t>References for </a:t>
            </a:r>
            <a:r>
              <a:rPr lang="en-US" altLang="zh-TW" dirty="0" err="1"/>
              <a:t>SystemVerilog</a:t>
            </a:r>
            <a:endParaRPr lang="en-US" altLang="zh-TW" dirty="0"/>
          </a:p>
        </p:txBody>
      </p:sp>
      <p:sp>
        <p:nvSpPr>
          <p:cNvPr id="660483" name="Rectangle 3"/>
          <p:cNvSpPr>
            <a:spLocks noGrp="1" noChangeArrowheads="1"/>
          </p:cNvSpPr>
          <p:nvPr>
            <p:ph type="body" idx="1"/>
          </p:nvPr>
        </p:nvSpPr>
        <p:spPr/>
        <p:txBody>
          <a:bodyPr/>
          <a:lstStyle/>
          <a:p>
            <a:r>
              <a:rPr lang="en-US" altLang="zh-TW" b="1" dirty="0">
                <a:solidFill>
                  <a:srgbClr val="FF0000"/>
                </a:solidFill>
              </a:rPr>
              <a:t>Books</a:t>
            </a:r>
          </a:p>
          <a:p>
            <a:pPr lvl="1"/>
            <a:r>
              <a:rPr lang="en-US" altLang="zh-TW" b="1" dirty="0" err="1">
                <a:solidFill>
                  <a:srgbClr val="FF0000"/>
                </a:solidFill>
                <a:hlinkClick r:id="rId3"/>
              </a:rPr>
              <a:t>SystemVerilog</a:t>
            </a:r>
            <a:r>
              <a:rPr lang="en-US" altLang="zh-TW" b="1" dirty="0">
                <a:solidFill>
                  <a:srgbClr val="FF0000"/>
                </a:solidFill>
                <a:hlinkClick r:id="rId3"/>
              </a:rPr>
              <a:t> for Verification: A Guide to Learning the </a:t>
            </a:r>
            <a:r>
              <a:rPr lang="en-US" altLang="zh-TW" b="1" dirty="0" err="1">
                <a:solidFill>
                  <a:srgbClr val="FF0000"/>
                </a:solidFill>
                <a:hlinkClick r:id="rId3"/>
              </a:rPr>
              <a:t>Testbench</a:t>
            </a:r>
            <a:r>
              <a:rPr lang="en-US" altLang="zh-TW" b="1" dirty="0">
                <a:solidFill>
                  <a:srgbClr val="FF0000"/>
                </a:solidFill>
                <a:hlinkClick r:id="rId3"/>
              </a:rPr>
              <a:t> Language Features</a:t>
            </a:r>
            <a:r>
              <a:rPr lang="en-US" altLang="zh-TW" dirty="0"/>
              <a:t> by Chris Spear (</a:t>
            </a:r>
            <a:r>
              <a:rPr lang="en-US" altLang="zh-TW" b="1" dirty="0"/>
              <a:t>Hardcover</a:t>
            </a:r>
            <a:r>
              <a:rPr lang="en-US" altLang="zh-TW" dirty="0"/>
              <a:t> - Jul 10, 2006)</a:t>
            </a:r>
          </a:p>
          <a:p>
            <a:pPr lvl="1"/>
            <a:r>
              <a:rPr lang="en-US" altLang="zh-TW" b="1" dirty="0" err="1">
                <a:solidFill>
                  <a:srgbClr val="FF0000"/>
                </a:solidFill>
                <a:hlinkClick r:id="rId4"/>
              </a:rPr>
              <a:t>SystemVerilog</a:t>
            </a:r>
            <a:r>
              <a:rPr lang="en-US" altLang="zh-TW" b="1" dirty="0">
                <a:solidFill>
                  <a:srgbClr val="FF0000"/>
                </a:solidFill>
                <a:hlinkClick r:id="rId4"/>
              </a:rPr>
              <a:t> for Design: A Guide to Using </a:t>
            </a:r>
            <a:r>
              <a:rPr lang="en-US" altLang="zh-TW" b="1" dirty="0" err="1">
                <a:solidFill>
                  <a:srgbClr val="FF0000"/>
                </a:solidFill>
                <a:hlinkClick r:id="rId4"/>
              </a:rPr>
              <a:t>SystemVerilog</a:t>
            </a:r>
            <a:r>
              <a:rPr lang="en-US" altLang="zh-TW" b="1" dirty="0">
                <a:solidFill>
                  <a:srgbClr val="FF0000"/>
                </a:solidFill>
                <a:hlinkClick r:id="rId4"/>
              </a:rPr>
              <a:t> for Hardware Design and Modeling</a:t>
            </a:r>
            <a:r>
              <a:rPr lang="en-US" altLang="zh-TW" dirty="0"/>
              <a:t> by Stuart Sutherland, Simon </a:t>
            </a:r>
            <a:r>
              <a:rPr lang="en-US" altLang="zh-TW" dirty="0" err="1"/>
              <a:t>Davidmann</a:t>
            </a:r>
            <a:r>
              <a:rPr lang="en-US" altLang="zh-TW" dirty="0"/>
              <a:t>, Peter Flake, and P. </a:t>
            </a:r>
            <a:r>
              <a:rPr lang="en-US" altLang="zh-TW" dirty="0" err="1"/>
              <a:t>Moorby</a:t>
            </a:r>
            <a:r>
              <a:rPr lang="en-US" altLang="zh-TW" dirty="0"/>
              <a:t> (</a:t>
            </a:r>
            <a:r>
              <a:rPr lang="en-US" altLang="zh-TW" b="1" dirty="0"/>
              <a:t>Hardcover</a:t>
            </a:r>
            <a:r>
              <a:rPr lang="en-US" altLang="zh-TW" dirty="0"/>
              <a:t> - Jul 20, 2006)</a:t>
            </a:r>
          </a:p>
          <a:p>
            <a:r>
              <a:rPr lang="en-US" altLang="zh-TW" dirty="0"/>
              <a:t>Web site</a:t>
            </a:r>
          </a:p>
          <a:p>
            <a:pPr lvl="1"/>
            <a:r>
              <a:rPr lang="en-US" altLang="zh-TW" dirty="0"/>
              <a:t>Official site: </a:t>
            </a:r>
            <a:r>
              <a:rPr lang="en-US" altLang="zh-TW" dirty="0">
                <a:hlinkClick r:id="rId5"/>
              </a:rPr>
              <a:t>www.systemverilog.org</a:t>
            </a:r>
            <a:endParaRPr lang="en-US" altLang="zh-TW" dirty="0"/>
          </a:p>
          <a:p>
            <a:pPr lvl="1"/>
            <a:r>
              <a:rPr lang="en-US" altLang="zh-TW" dirty="0"/>
              <a:t>On-line tutorial: </a:t>
            </a:r>
            <a:r>
              <a:rPr lang="en-US" altLang="zh-TW" dirty="0">
                <a:hlinkClick r:id="rId6"/>
              </a:rPr>
              <a:t>http://www.doulos.com/knowhow/sysverilog/</a:t>
            </a:r>
            <a:endParaRPr lang="en-US" altLang="zh-TW" dirty="0"/>
          </a:p>
          <a:p>
            <a:r>
              <a:rPr lang="en-US" altLang="zh-TW" dirty="0"/>
              <a:t>Course</a:t>
            </a:r>
          </a:p>
          <a:p>
            <a:pPr lvl="1"/>
            <a:r>
              <a:rPr lang="en-US" altLang="zh-TW" dirty="0"/>
              <a:t>MIT 6.375 Complex Digital Systems</a:t>
            </a:r>
          </a:p>
          <a:p>
            <a:pPr lvl="1"/>
            <a:endParaRPr lang="en-US" altLang="zh-TW" dirty="0"/>
          </a:p>
          <a:p>
            <a:pPr lvl="1"/>
            <a:endParaRPr lang="en-US" altLang="zh-TW" dirty="0"/>
          </a:p>
        </p:txBody>
      </p:sp>
    </p:spTree>
    <p:extLst>
      <p:ext uri="{BB962C8B-B14F-4D97-AF65-F5344CB8AC3E}">
        <p14:creationId xmlns:p14="http://schemas.microsoft.com/office/powerpoint/2010/main" val="161894440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en-US" altLang="zh-TW" dirty="0">
                <a:hlinkClick r:id="rId3"/>
              </a:rPr>
              <a:t>https://hom-wang.gitbooks.io/verilog-hdl/content/</a:t>
            </a:r>
            <a:endParaRPr lang="en-US" altLang="zh-TW" dirty="0"/>
          </a:p>
          <a:p>
            <a:r>
              <a:rPr lang="en-US" altLang="zh-TW" dirty="0">
                <a:hlinkClick r:id="rId4"/>
              </a:rPr>
              <a:t>http://www.asic-world.com/verilog/index.html</a:t>
            </a:r>
            <a:endParaRPr lang="en-US" altLang="zh-TW" dirty="0"/>
          </a:p>
          <a:p>
            <a:r>
              <a:rPr lang="en-US" altLang="zh-TW" dirty="0">
                <a:hlinkClick r:id="rId5"/>
              </a:rPr>
              <a:t>https://www.slideshare.net/itembedded/verilog-14596615</a:t>
            </a:r>
            <a:endParaRPr lang="en-US" altLang="zh-TW" dirty="0"/>
          </a:p>
          <a:p>
            <a:r>
              <a:rPr lang="en-US" altLang="zh-TW" dirty="0">
                <a:hlinkClick r:id="rId6"/>
              </a:rPr>
              <a:t>http://www.sunburst-design.com/papers/CummingsSNUG1999SJ_SynthMismatch.pdf</a:t>
            </a:r>
            <a:endParaRPr lang="en-US" altLang="zh-TW" dirty="0"/>
          </a:p>
          <a:p>
            <a:endParaRPr lang="en-US" altLang="zh-TW" dirty="0"/>
          </a:p>
          <a:p>
            <a:r>
              <a:rPr lang="en-US" altLang="zh-TW" dirty="0"/>
              <a:t>http://www-inst.eecs.berkeley.edu/~cs150/fa13/agenda/</a:t>
            </a:r>
          </a:p>
          <a:p>
            <a:r>
              <a:rPr lang="en-US" altLang="zh-TW" dirty="0"/>
              <a:t>http://www.ee.ic.ac.uk/pcheung/teaching/ee2_digital/</a:t>
            </a:r>
          </a:p>
          <a:p>
            <a:endParaRPr lang="zh-TW" altLang="en-US" dirty="0"/>
          </a:p>
          <a:p>
            <a:endParaRPr lang="en-US" altLang="zh-TW" dirty="0"/>
          </a:p>
          <a:p>
            <a:endParaRPr lang="zh-TW" altLang="en-US" dirty="0"/>
          </a:p>
          <a:p>
            <a:endParaRPr lang="zh-TW" altLang="en-US" dirty="0"/>
          </a:p>
        </p:txBody>
      </p:sp>
    </p:spTree>
    <p:extLst>
      <p:ext uri="{BB962C8B-B14F-4D97-AF65-F5344CB8AC3E}">
        <p14:creationId xmlns:p14="http://schemas.microsoft.com/office/powerpoint/2010/main" val="31916035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11"/>
          </p:nvPr>
        </p:nvSpPr>
        <p:spPr/>
        <p:txBody>
          <a:bodyPr/>
          <a:lstStyle/>
          <a:p>
            <a:fld id="{9886F20E-453C-41E9-9BCE-F831D734260C}" type="slidenum">
              <a:rPr lang="en-US" altLang="zh-TW"/>
              <a:pPr/>
              <a:t>7</a:t>
            </a:fld>
            <a:endParaRPr lang="en-US" altLang="zh-TW"/>
          </a:p>
        </p:txBody>
      </p:sp>
      <p:sp>
        <p:nvSpPr>
          <p:cNvPr id="514050" name="Rectangle 2"/>
          <p:cNvSpPr>
            <a:spLocks noGrp="1" noChangeArrowheads="1"/>
          </p:cNvSpPr>
          <p:nvPr>
            <p:ph type="title"/>
          </p:nvPr>
        </p:nvSpPr>
        <p:spPr/>
        <p:txBody>
          <a:bodyPr/>
          <a:lstStyle/>
          <a:p>
            <a:r>
              <a:rPr lang="en-US" altLang="zh-TW"/>
              <a:t>SystemVerilog Data Types</a:t>
            </a:r>
          </a:p>
        </p:txBody>
      </p:sp>
      <p:sp>
        <p:nvSpPr>
          <p:cNvPr id="514051" name="Rectangle 3"/>
          <p:cNvSpPr>
            <a:spLocks noGrp="1" noChangeArrowheads="1"/>
          </p:cNvSpPr>
          <p:nvPr>
            <p:ph type="body" idx="1"/>
          </p:nvPr>
        </p:nvSpPr>
        <p:spPr/>
        <p:txBody>
          <a:bodyPr/>
          <a:lstStyle/>
          <a:p>
            <a:endParaRPr lang="zh-TW" altLang="zh-TW"/>
          </a:p>
        </p:txBody>
      </p:sp>
      <p:pic>
        <p:nvPicPr>
          <p:cNvPr id="514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433477"/>
            <a:ext cx="9086850" cy="532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4053" name="Rectangle 5"/>
          <p:cNvSpPr>
            <a:spLocks noChangeArrowheads="1"/>
          </p:cNvSpPr>
          <p:nvPr/>
        </p:nvSpPr>
        <p:spPr bwMode="auto">
          <a:xfrm>
            <a:off x="2208214" y="3500439"/>
            <a:ext cx="3095625" cy="865187"/>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p>
        </p:txBody>
      </p:sp>
    </p:spTree>
    <p:extLst>
      <p:ext uri="{BB962C8B-B14F-4D97-AF65-F5344CB8AC3E}">
        <p14:creationId xmlns:p14="http://schemas.microsoft.com/office/powerpoint/2010/main" val="285805485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Note.</a:t>
            </a:r>
            <a:r>
              <a:rPr lang="zh-TW" altLang="en-US" dirty="0"/>
              <a:t>由</a:t>
            </a:r>
            <a:r>
              <a:rPr lang="en-US" altLang="zh-TW" dirty="0"/>
              <a:t>C</a:t>
            </a:r>
            <a:r>
              <a:rPr lang="zh-TW" altLang="en-US" dirty="0"/>
              <a:t>語言學習</a:t>
            </a:r>
            <a:r>
              <a:rPr lang="en-US" altLang="zh-TW" dirty="0"/>
              <a:t>Verilog</a:t>
            </a:r>
            <a:r>
              <a:rPr lang="zh-TW" altLang="en-US" dirty="0"/>
              <a:t>的思維轉換</a:t>
            </a:r>
          </a:p>
        </p:txBody>
      </p:sp>
      <p:sp>
        <p:nvSpPr>
          <p:cNvPr id="3" name="內容版面配置區 2"/>
          <p:cNvSpPr>
            <a:spLocks noGrp="1"/>
          </p:cNvSpPr>
          <p:nvPr>
            <p:ph idx="1"/>
          </p:nvPr>
        </p:nvSpPr>
        <p:spPr>
          <a:xfrm>
            <a:off x="609600" y="1357314"/>
            <a:ext cx="10972800" cy="5500686"/>
          </a:xfrm>
        </p:spPr>
        <p:txBody>
          <a:bodyPr>
            <a:normAutofit fontScale="92500" lnSpcReduction="10000"/>
          </a:bodyPr>
          <a:lstStyle/>
          <a:p>
            <a:r>
              <a:rPr lang="zh-TW" altLang="en-US" dirty="0"/>
              <a:t>軟體是循序的，而硬體是並行的</a:t>
            </a:r>
            <a:endParaRPr lang="en-US" altLang="zh-TW" dirty="0"/>
          </a:p>
          <a:p>
            <a:endParaRPr lang="en-US" altLang="zh-TW" dirty="0"/>
          </a:p>
          <a:p>
            <a:endParaRPr lang="en-US" altLang="zh-TW" dirty="0"/>
          </a:p>
          <a:p>
            <a:endParaRPr lang="en-US" altLang="zh-TW" dirty="0"/>
          </a:p>
          <a:p>
            <a:endParaRPr lang="en-US" altLang="zh-TW" dirty="0"/>
          </a:p>
          <a:p>
            <a:r>
              <a:rPr lang="zh-TW" altLang="en-US" dirty="0"/>
              <a:t>硬體要循序，要靠</a:t>
            </a:r>
            <a:r>
              <a:rPr lang="en-US" altLang="zh-TW" dirty="0"/>
              <a:t>clock</a:t>
            </a:r>
            <a:r>
              <a:rPr lang="zh-TW" altLang="en-US" dirty="0"/>
              <a:t>和</a:t>
            </a:r>
            <a:r>
              <a:rPr lang="en-US" altLang="zh-TW" dirty="0"/>
              <a:t>FSM</a:t>
            </a:r>
          </a:p>
          <a:p>
            <a:pPr lvl="1"/>
            <a:r>
              <a:rPr lang="zh-TW" altLang="en-US" dirty="0"/>
              <a:t>靠</a:t>
            </a:r>
            <a:r>
              <a:rPr lang="en-US" altLang="zh-TW" dirty="0"/>
              <a:t>clock</a:t>
            </a:r>
            <a:r>
              <a:rPr lang="zh-TW" altLang="en-US" dirty="0"/>
              <a:t>並且搭配</a:t>
            </a:r>
            <a:r>
              <a:rPr lang="en-US" altLang="zh-TW" dirty="0"/>
              <a:t>FSM</a:t>
            </a:r>
            <a:r>
              <a:rPr lang="zh-TW" altLang="en-US" dirty="0"/>
              <a:t>，當一個</a:t>
            </a:r>
            <a:r>
              <a:rPr lang="en-US" altLang="zh-TW" dirty="0"/>
              <a:t>state</a:t>
            </a:r>
            <a:r>
              <a:rPr lang="zh-TW" altLang="en-US" dirty="0"/>
              <a:t>完成後，進入下一個</a:t>
            </a:r>
            <a:r>
              <a:rPr lang="en-US" altLang="zh-TW" dirty="0"/>
              <a:t>state</a:t>
            </a:r>
            <a:r>
              <a:rPr lang="zh-TW" altLang="en-US" dirty="0"/>
              <a:t>，這樣就能依照</a:t>
            </a:r>
            <a:r>
              <a:rPr lang="en-US" altLang="zh-TW" dirty="0"/>
              <a:t>clock</a:t>
            </a:r>
            <a:r>
              <a:rPr lang="zh-TW" altLang="en-US" dirty="0"/>
              <a:t>的進行，而達成循序的要求</a:t>
            </a:r>
            <a:endParaRPr lang="en-US" altLang="zh-TW" dirty="0"/>
          </a:p>
          <a:p>
            <a:r>
              <a:rPr lang="en-US" altLang="zh-TW" dirty="0"/>
              <a:t>Verilog</a:t>
            </a:r>
            <a:r>
              <a:rPr lang="zh-TW" altLang="en-US" dirty="0"/>
              <a:t>程式碼沒有先後之分</a:t>
            </a:r>
            <a:endParaRPr lang="en-US" altLang="zh-TW" dirty="0"/>
          </a:p>
          <a:p>
            <a:pPr lvl="1"/>
            <a:r>
              <a:rPr lang="en-US" altLang="zh-TW" dirty="0"/>
              <a:t>blocking assignment</a:t>
            </a:r>
            <a:r>
              <a:rPr lang="zh-TW" altLang="en-US" dirty="0"/>
              <a:t>有先後執行順序，而</a:t>
            </a:r>
            <a:r>
              <a:rPr lang="en-US" altLang="zh-TW" dirty="0" err="1"/>
              <a:t>nonblocking</a:t>
            </a:r>
            <a:r>
              <a:rPr lang="en-US" altLang="zh-TW" dirty="0"/>
              <a:t> assignment</a:t>
            </a:r>
            <a:r>
              <a:rPr lang="zh-TW" altLang="en-US" dirty="0"/>
              <a:t>同時執行</a:t>
            </a:r>
            <a:endParaRPr lang="en-US" altLang="zh-TW" dirty="0"/>
          </a:p>
          <a:p>
            <a:r>
              <a:rPr lang="zh-TW" altLang="en-US" b="1" dirty="0"/>
              <a:t>硬體</a:t>
            </a:r>
            <a:r>
              <a:rPr lang="en-US" altLang="zh-TW" b="1" dirty="0"/>
              <a:t>『</a:t>
            </a:r>
            <a:r>
              <a:rPr lang="zh-TW" altLang="en-US" b="1" dirty="0"/>
              <a:t>描述</a:t>
            </a:r>
            <a:r>
              <a:rPr lang="en-US" altLang="zh-TW" b="1" dirty="0"/>
              <a:t>』</a:t>
            </a:r>
            <a:r>
              <a:rPr lang="zh-TW" altLang="en-US" b="1" dirty="0"/>
              <a:t>語言</a:t>
            </a:r>
            <a:r>
              <a:rPr lang="zh-TW" altLang="en-US" dirty="0"/>
              <a:t>，而非</a:t>
            </a:r>
            <a:r>
              <a:rPr lang="zh-TW" altLang="en-US" b="1" dirty="0"/>
              <a:t>硬體</a:t>
            </a:r>
            <a:r>
              <a:rPr lang="en-US" altLang="zh-TW" b="1" dirty="0"/>
              <a:t>『</a:t>
            </a:r>
            <a:r>
              <a:rPr lang="zh-TW" altLang="en-US" b="1" dirty="0"/>
              <a:t>程式</a:t>
            </a:r>
            <a:r>
              <a:rPr lang="en-US" altLang="zh-TW" b="1" dirty="0"/>
              <a:t>』</a:t>
            </a:r>
            <a:r>
              <a:rPr lang="zh-TW" altLang="en-US" b="1" dirty="0"/>
              <a:t>語言</a:t>
            </a:r>
            <a:endParaRPr lang="en-US" altLang="zh-TW" b="1" dirty="0"/>
          </a:p>
          <a:p>
            <a:pPr lvl="1"/>
            <a:r>
              <a:rPr lang="zh-TW" altLang="en-US" dirty="0"/>
              <a:t>先寫的不代表先執行，後寫的也不代表後執行，只是代表硬體的架構的描述，也就是說，將原來的電路圖，變成文字描述而已</a:t>
            </a:r>
          </a:p>
        </p:txBody>
      </p:sp>
      <p:pic>
        <p:nvPicPr>
          <p:cNvPr id="4" name="圖片 3"/>
          <p:cNvPicPr>
            <a:picLocks noChangeAspect="1"/>
          </p:cNvPicPr>
          <p:nvPr/>
        </p:nvPicPr>
        <p:blipFill>
          <a:blip r:embed="rId3"/>
          <a:stretch>
            <a:fillRect/>
          </a:stretch>
        </p:blipFill>
        <p:spPr>
          <a:xfrm>
            <a:off x="911424" y="1988840"/>
            <a:ext cx="3000794" cy="1305107"/>
          </a:xfrm>
          <a:prstGeom prst="rect">
            <a:avLst/>
          </a:prstGeom>
        </p:spPr>
      </p:pic>
      <p:pic>
        <p:nvPicPr>
          <p:cNvPr id="5" name="圖片 4"/>
          <p:cNvPicPr>
            <a:picLocks noChangeAspect="1"/>
          </p:cNvPicPr>
          <p:nvPr/>
        </p:nvPicPr>
        <p:blipFill>
          <a:blip r:embed="rId4"/>
          <a:stretch>
            <a:fillRect/>
          </a:stretch>
        </p:blipFill>
        <p:spPr>
          <a:xfrm>
            <a:off x="6672064" y="980728"/>
            <a:ext cx="4464496" cy="2961374"/>
          </a:xfrm>
          <a:prstGeom prst="rect">
            <a:avLst/>
          </a:prstGeom>
        </p:spPr>
      </p:pic>
    </p:spTree>
    <p:extLst>
      <p:ext uri="{BB962C8B-B14F-4D97-AF65-F5344CB8AC3E}">
        <p14:creationId xmlns:p14="http://schemas.microsoft.com/office/powerpoint/2010/main" val="190149865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solidFill>
                  <a:srgbClr val="FF0000"/>
                </a:solidFill>
              </a:rPr>
              <a:t>Verilog vs</a:t>
            </a:r>
            <a:r>
              <a:rPr lang="zh-TW" altLang="en-US" dirty="0">
                <a:solidFill>
                  <a:srgbClr val="FF0000"/>
                </a:solidFill>
              </a:rPr>
              <a:t> </a:t>
            </a:r>
            <a:r>
              <a:rPr lang="en-US" altLang="zh-TW" dirty="0">
                <a:solidFill>
                  <a:srgbClr val="FF0000"/>
                </a:solidFill>
              </a:rPr>
              <a:t>C</a:t>
            </a:r>
            <a:endParaRPr lang="zh-TW" altLang="en-US" dirty="0">
              <a:solidFill>
                <a:srgbClr val="FF0000"/>
              </a:solidFill>
            </a:endParaRPr>
          </a:p>
        </p:txBody>
      </p:sp>
      <p:sp>
        <p:nvSpPr>
          <p:cNvPr id="3" name="內容版面配置區 2"/>
          <p:cNvSpPr>
            <a:spLocks noGrp="1"/>
          </p:cNvSpPr>
          <p:nvPr>
            <p:ph idx="1"/>
          </p:nvPr>
        </p:nvSpPr>
        <p:spPr/>
        <p:txBody>
          <a:bodyPr/>
          <a:lstStyle/>
          <a:p>
            <a:r>
              <a:rPr lang="en-US" altLang="zh-TW" dirty="0"/>
              <a:t>Verilog </a:t>
            </a:r>
            <a:r>
              <a:rPr lang="zh-TW" altLang="en-US" dirty="0"/>
              <a:t>有些語法像</a:t>
            </a:r>
            <a:r>
              <a:rPr lang="en-US" altLang="zh-TW" dirty="0"/>
              <a:t>C</a:t>
            </a:r>
            <a:r>
              <a:rPr lang="zh-TW" altLang="en-US" dirty="0"/>
              <a:t> ，但不是軟體語言</a:t>
            </a:r>
            <a:endParaRPr lang="en-US" altLang="zh-TW" dirty="0"/>
          </a:p>
          <a:p>
            <a:pPr lvl="1"/>
            <a:r>
              <a:rPr lang="en-US" altLang="zh-TW" dirty="0"/>
              <a:t>No pointer, no return function, no recursive calls, no memory allocation</a:t>
            </a:r>
          </a:p>
          <a:p>
            <a:endParaRPr lang="en-US" altLang="zh-TW" dirty="0"/>
          </a:p>
          <a:p>
            <a:r>
              <a:rPr lang="en-US" altLang="zh-TW" dirty="0"/>
              <a:t>Verilog   </a:t>
            </a:r>
            <a:r>
              <a:rPr lang="en-US" altLang="zh-TW" dirty="0">
                <a:sym typeface="Wingdings" panose="05000000000000000000" pitchFamily="2" charset="2"/>
              </a:rPr>
              <a:t></a:t>
            </a:r>
            <a:r>
              <a:rPr lang="zh-TW" altLang="en-US" dirty="0">
                <a:sym typeface="Wingdings" panose="05000000000000000000" pitchFamily="2" charset="2"/>
              </a:rPr>
              <a:t>  </a:t>
            </a:r>
            <a:r>
              <a:rPr lang="en-US" altLang="zh-TW" dirty="0">
                <a:sym typeface="Wingdings" panose="05000000000000000000" pitchFamily="2" charset="2"/>
              </a:rPr>
              <a:t>Hardware module</a:t>
            </a:r>
          </a:p>
          <a:p>
            <a:pPr lvl="1"/>
            <a:r>
              <a:rPr lang="zh-TW" altLang="en-US" dirty="0">
                <a:sym typeface="Wingdings" panose="05000000000000000000" pitchFamily="2" charset="2"/>
              </a:rPr>
              <a:t>了解每一行</a:t>
            </a:r>
            <a:r>
              <a:rPr lang="en-US" altLang="zh-TW" dirty="0">
                <a:sym typeface="Wingdings" panose="05000000000000000000" pitchFamily="2" charset="2"/>
              </a:rPr>
              <a:t>Verilog code </a:t>
            </a:r>
            <a:r>
              <a:rPr lang="zh-TW" altLang="en-US" dirty="0">
                <a:sym typeface="Wingdings" panose="05000000000000000000" pitchFamily="2" charset="2"/>
              </a:rPr>
              <a:t>會產生的硬體架構</a:t>
            </a:r>
            <a:endParaRPr lang="en-US" altLang="zh-TW" dirty="0">
              <a:sym typeface="Wingdings" panose="05000000000000000000" pitchFamily="2" charset="2"/>
            </a:endParaRPr>
          </a:p>
          <a:p>
            <a:pPr lvl="1"/>
            <a:r>
              <a:rPr lang="zh-TW" altLang="en-US" dirty="0">
                <a:sym typeface="Wingdings" panose="05000000000000000000" pitchFamily="2" charset="2"/>
              </a:rPr>
              <a:t>知道想做的硬體架構應該對應的</a:t>
            </a:r>
            <a:r>
              <a:rPr lang="en-US" altLang="zh-TW" dirty="0">
                <a:sym typeface="Wingdings" panose="05000000000000000000" pitchFamily="2" charset="2"/>
              </a:rPr>
              <a:t>Verilog code </a:t>
            </a:r>
            <a:r>
              <a:rPr lang="zh-TW" altLang="en-US" dirty="0">
                <a:sym typeface="Wingdings" panose="05000000000000000000" pitchFamily="2" charset="2"/>
              </a:rPr>
              <a:t>寫法 </a:t>
            </a:r>
            <a:r>
              <a:rPr lang="en-US" altLang="zh-TW" dirty="0">
                <a:sym typeface="Wingdings" panose="05000000000000000000" pitchFamily="2" charset="2"/>
              </a:rPr>
              <a:t>(Coding style)</a:t>
            </a:r>
          </a:p>
          <a:p>
            <a:endParaRPr lang="en-US" altLang="zh-TW" dirty="0">
              <a:sym typeface="Wingdings" panose="05000000000000000000" pitchFamily="2" charset="2"/>
            </a:endParaRPr>
          </a:p>
          <a:p>
            <a:r>
              <a:rPr lang="zh-TW" altLang="en-US" dirty="0">
                <a:sym typeface="Wingdings" panose="05000000000000000000" pitchFamily="2" charset="2"/>
              </a:rPr>
              <a:t>何時可以用很像</a:t>
            </a:r>
            <a:r>
              <a:rPr lang="en-US" altLang="zh-TW" dirty="0">
                <a:sym typeface="Wingdings" panose="05000000000000000000" pitchFamily="2" charset="2"/>
              </a:rPr>
              <a:t>C</a:t>
            </a:r>
            <a:r>
              <a:rPr lang="zh-TW" altLang="en-US" dirty="0">
                <a:sym typeface="Wingdings" panose="05000000000000000000" pitchFamily="2" charset="2"/>
              </a:rPr>
              <a:t>的高階寫法</a:t>
            </a:r>
            <a:endParaRPr lang="en-US" altLang="zh-TW" dirty="0">
              <a:sym typeface="Wingdings" panose="05000000000000000000" pitchFamily="2" charset="2"/>
            </a:endParaRPr>
          </a:p>
          <a:p>
            <a:pPr lvl="1"/>
            <a:r>
              <a:rPr lang="zh-TW" altLang="en-US" dirty="0">
                <a:sym typeface="Wingdings" panose="05000000000000000000" pitchFamily="2" charset="2"/>
              </a:rPr>
              <a:t>在 </a:t>
            </a:r>
            <a:r>
              <a:rPr lang="en-US" altLang="zh-TW" dirty="0" err="1">
                <a:sym typeface="Wingdings" panose="05000000000000000000" pitchFamily="2" charset="2"/>
              </a:rPr>
              <a:t>testbench</a:t>
            </a:r>
            <a:r>
              <a:rPr lang="en-US" altLang="zh-TW" dirty="0">
                <a:sym typeface="Wingdings" panose="05000000000000000000" pitchFamily="2" charset="2"/>
              </a:rPr>
              <a:t> </a:t>
            </a:r>
            <a:r>
              <a:rPr lang="zh-TW" altLang="en-US" dirty="0">
                <a:sym typeface="Wingdings" panose="05000000000000000000" pitchFamily="2" charset="2"/>
              </a:rPr>
              <a:t>時使用</a:t>
            </a:r>
            <a:endParaRPr lang="zh-TW" altLang="en-US" dirty="0"/>
          </a:p>
        </p:txBody>
      </p:sp>
    </p:spTree>
    <p:extLst>
      <p:ext uri="{BB962C8B-B14F-4D97-AF65-F5344CB8AC3E}">
        <p14:creationId xmlns:p14="http://schemas.microsoft.com/office/powerpoint/2010/main" val="284929360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幫幫</a:t>
            </a:r>
            <a:r>
              <a:rPr lang="en-US" altLang="zh-TW" dirty="0"/>
              <a:t>EDA tools: Helping the Tools*</a:t>
            </a:r>
            <a:br>
              <a:rPr lang="en-US" altLang="zh-TW" dirty="0"/>
            </a:br>
            <a:r>
              <a:rPr lang="zh-TW" altLang="en-US" sz="3200" dirty="0"/>
              <a:t>為什麼要建議某種寫法</a:t>
            </a:r>
            <a:r>
              <a:rPr lang="en-US" altLang="zh-TW" sz="3200" dirty="0"/>
              <a:t>?</a:t>
            </a:r>
            <a:endParaRPr lang="zh-TW" altLang="en-US" sz="3200" dirty="0"/>
          </a:p>
        </p:txBody>
      </p:sp>
      <p:sp>
        <p:nvSpPr>
          <p:cNvPr id="5" name="內容版面配置區 4"/>
          <p:cNvSpPr>
            <a:spLocks noGrp="1"/>
          </p:cNvSpPr>
          <p:nvPr>
            <p:ph idx="1"/>
          </p:nvPr>
        </p:nvSpPr>
        <p:spPr/>
        <p:txBody>
          <a:bodyPr>
            <a:normAutofit fontScale="70000" lnSpcReduction="20000"/>
          </a:bodyPr>
          <a:lstStyle/>
          <a:p>
            <a:pPr marL="0" indent="0">
              <a:buNone/>
            </a:pPr>
            <a:r>
              <a:rPr lang="en-US" altLang="zh-TW" dirty="0"/>
              <a:t>In an ideal world it shouldn’t matter how you write the Verilog – optimization in the  CAD tools will find the best solution. But the world is not ideal (yet…)</a:t>
            </a:r>
          </a:p>
          <a:p>
            <a:endParaRPr lang="en-US" altLang="zh-TW" dirty="0"/>
          </a:p>
          <a:p>
            <a:r>
              <a:rPr lang="en-US" altLang="zh-TW" dirty="0"/>
              <a:t>Tools work best on smaller problems</a:t>
            </a:r>
          </a:p>
          <a:p>
            <a:pPr lvl="1"/>
            <a:r>
              <a:rPr lang="en-US" altLang="zh-TW" dirty="0"/>
              <a:t>Need to </a:t>
            </a:r>
            <a:r>
              <a:rPr lang="en-US" altLang="zh-TW" dirty="0">
                <a:solidFill>
                  <a:srgbClr val="FF0000"/>
                </a:solidFill>
              </a:rPr>
              <a:t>partition </a:t>
            </a:r>
            <a:r>
              <a:rPr lang="en-US" altLang="zh-TW" dirty="0"/>
              <a:t>real problem into pieces for you and the tools (it’s hard to  think about 1M gates at one time). Decompose large problems into smaller  problems and then connect the solutions</a:t>
            </a:r>
          </a:p>
          <a:p>
            <a:pPr lvl="1"/>
            <a:r>
              <a:rPr lang="en-US" altLang="zh-TW" dirty="0"/>
              <a:t>Hierarchy in Verilog " partitions in physical layout</a:t>
            </a:r>
          </a:p>
          <a:p>
            <a:pPr lvl="1"/>
            <a:endParaRPr lang="en-US" altLang="zh-TW" dirty="0"/>
          </a:p>
          <a:p>
            <a:r>
              <a:rPr lang="en-US" altLang="zh-TW" dirty="0"/>
              <a:t>Tools use </a:t>
            </a:r>
            <a:r>
              <a:rPr lang="en-US" altLang="zh-TW" dirty="0">
                <a:solidFill>
                  <a:srgbClr val="FF0000"/>
                </a:solidFill>
              </a:rPr>
              <a:t>your code as a starting point</a:t>
            </a:r>
            <a:r>
              <a:rPr lang="en-US" altLang="zh-TW" dirty="0"/>
              <a:t>.</a:t>
            </a:r>
          </a:p>
          <a:p>
            <a:pPr lvl="1"/>
            <a:r>
              <a:rPr lang="en-US" altLang="zh-TW" dirty="0"/>
              <a:t>Your structure isn’t completed eliminated (this is good…)</a:t>
            </a:r>
          </a:p>
          <a:p>
            <a:pPr lvl="1"/>
            <a:r>
              <a:rPr lang="en-US" altLang="zh-TW" dirty="0"/>
              <a:t>Little optimization will be done between top-level blocks</a:t>
            </a:r>
          </a:p>
          <a:p>
            <a:pPr lvl="1"/>
            <a:endParaRPr lang="en-US" altLang="zh-TW" dirty="0"/>
          </a:p>
          <a:p>
            <a:r>
              <a:rPr lang="en-US" altLang="zh-TW" dirty="0">
                <a:solidFill>
                  <a:srgbClr val="FF0000"/>
                </a:solidFill>
              </a:rPr>
              <a:t>Structure of the problem</a:t>
            </a:r>
            <a:r>
              <a:rPr lang="en-US" altLang="zh-TW" dirty="0"/>
              <a:t> is often important</a:t>
            </a:r>
          </a:p>
          <a:p>
            <a:pPr lvl="1"/>
            <a:r>
              <a:rPr lang="en-US" altLang="zh-TW" dirty="0"/>
              <a:t>Finding a “good” way to think about the problem is key</a:t>
            </a:r>
          </a:p>
          <a:p>
            <a:endParaRPr lang="en-US" altLang="zh-TW" dirty="0"/>
          </a:p>
          <a:p>
            <a:pPr marL="0" indent="0">
              <a:buNone/>
            </a:pPr>
            <a:r>
              <a:rPr lang="en-US" altLang="zh-TW" dirty="0"/>
              <a:t>Like optimizing compilers for C, tools are good for local optimizations but don’t  expect them to rewrite your code and change your algorithm. With practice you’ll  learn what works and what doesn’t…</a:t>
            </a:r>
          </a:p>
          <a:p>
            <a:endParaRPr lang="zh-TW" altLang="en-US" dirty="0"/>
          </a:p>
        </p:txBody>
      </p:sp>
      <p:sp>
        <p:nvSpPr>
          <p:cNvPr id="8" name="矩形 7"/>
          <p:cNvSpPr/>
          <p:nvPr/>
        </p:nvSpPr>
        <p:spPr>
          <a:xfrm>
            <a:off x="6532437" y="6316149"/>
            <a:ext cx="5659563" cy="369332"/>
          </a:xfrm>
          <a:prstGeom prst="rect">
            <a:avLst/>
          </a:prstGeom>
        </p:spPr>
        <p:txBody>
          <a:bodyPr wrap="none">
            <a:spAutoFit/>
          </a:bodyPr>
          <a:lstStyle/>
          <a:p>
            <a:r>
              <a:rPr lang="en-US" altLang="zh-TW" dirty="0"/>
              <a:t>*adapted from a Stanford EE271 lecture by Mark Horowitz</a:t>
            </a:r>
          </a:p>
        </p:txBody>
      </p:sp>
      <p:pic>
        <p:nvPicPr>
          <p:cNvPr id="3" name="圖片 2"/>
          <p:cNvPicPr>
            <a:picLocks noChangeAspect="1"/>
          </p:cNvPicPr>
          <p:nvPr/>
        </p:nvPicPr>
        <p:blipFill>
          <a:blip r:embed="rId3"/>
          <a:stretch>
            <a:fillRect/>
          </a:stretch>
        </p:blipFill>
        <p:spPr>
          <a:xfrm>
            <a:off x="8688288" y="3645024"/>
            <a:ext cx="2187327" cy="1455567"/>
          </a:xfrm>
          <a:prstGeom prst="rect">
            <a:avLst/>
          </a:prstGeom>
        </p:spPr>
      </p:pic>
      <p:sp>
        <p:nvSpPr>
          <p:cNvPr id="4" name="文字方塊 3"/>
          <p:cNvSpPr txBox="1"/>
          <p:nvPr/>
        </p:nvSpPr>
        <p:spPr>
          <a:xfrm>
            <a:off x="8544272" y="3275692"/>
            <a:ext cx="2650406" cy="369332"/>
          </a:xfrm>
          <a:prstGeom prst="rect">
            <a:avLst/>
          </a:prstGeom>
          <a:noFill/>
        </p:spPr>
        <p:txBody>
          <a:bodyPr wrap="none" rtlCol="0">
            <a:spAutoFit/>
          </a:bodyPr>
          <a:lstStyle/>
          <a:p>
            <a:r>
              <a:rPr lang="zh-TW" altLang="en-US" dirty="0"/>
              <a:t>請用不讓</a:t>
            </a:r>
            <a:r>
              <a:rPr lang="en-US" altLang="zh-TW" dirty="0"/>
              <a:t>Tool</a:t>
            </a:r>
            <a:r>
              <a:rPr lang="zh-TW" altLang="en-US" dirty="0"/>
              <a:t>誤解的寫法</a:t>
            </a:r>
          </a:p>
        </p:txBody>
      </p:sp>
    </p:spTree>
    <p:extLst>
      <p:ext uri="{BB962C8B-B14F-4D97-AF65-F5344CB8AC3E}">
        <p14:creationId xmlns:p14="http://schemas.microsoft.com/office/powerpoint/2010/main" val="23056868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Simulation and Synthesis</a:t>
            </a:r>
            <a:endParaRPr lang="zh-TW" altLang="en-US" dirty="0"/>
          </a:p>
        </p:txBody>
      </p:sp>
      <p:sp>
        <p:nvSpPr>
          <p:cNvPr id="3" name="內容版面配置區 2"/>
          <p:cNvSpPr>
            <a:spLocks noGrp="1"/>
          </p:cNvSpPr>
          <p:nvPr>
            <p:ph idx="1"/>
          </p:nvPr>
        </p:nvSpPr>
        <p:spPr/>
        <p:txBody>
          <a:bodyPr/>
          <a:lstStyle/>
          <a:p>
            <a:pPr marL="355600" marR="1589405" indent="-343535">
              <a:lnSpc>
                <a:spcPts val="3240"/>
              </a:lnSpc>
              <a:spcBef>
                <a:spcPts val="509"/>
              </a:spcBef>
              <a:buFont typeface="Arial"/>
              <a:buChar char="•"/>
              <a:tabLst>
                <a:tab pos="355600" algn="l"/>
                <a:tab pos="356235" algn="l"/>
              </a:tabLst>
            </a:pPr>
            <a:r>
              <a:rPr lang="en-US" altLang="zh-TW" sz="3000" dirty="0">
                <a:latin typeface="Calibri"/>
                <a:cs typeface="Calibri"/>
              </a:rPr>
              <a:t>Not all </a:t>
            </a:r>
            <a:r>
              <a:rPr lang="en-US" altLang="zh-TW" sz="3000" spc="-5" dirty="0">
                <a:latin typeface="Calibri"/>
                <a:cs typeface="Calibri"/>
              </a:rPr>
              <a:t>of </a:t>
            </a:r>
            <a:r>
              <a:rPr lang="en-US" altLang="zh-TW" sz="3000" dirty="0">
                <a:latin typeface="Calibri"/>
                <a:cs typeface="Calibri"/>
              </a:rPr>
              <a:t>the </a:t>
            </a:r>
            <a:r>
              <a:rPr lang="en-US" altLang="zh-TW" sz="3000" spc="-25" dirty="0">
                <a:latin typeface="Calibri"/>
                <a:cs typeface="Calibri"/>
              </a:rPr>
              <a:t>Verilog </a:t>
            </a:r>
            <a:r>
              <a:rPr lang="en-US" altLang="zh-TW" sz="3000" spc="-5" dirty="0">
                <a:latin typeface="Calibri"/>
                <a:cs typeface="Calibri"/>
              </a:rPr>
              <a:t>commands </a:t>
            </a:r>
            <a:r>
              <a:rPr lang="en-US" altLang="zh-TW" sz="3000" spc="-10" dirty="0">
                <a:latin typeface="Calibri"/>
                <a:cs typeface="Calibri"/>
              </a:rPr>
              <a:t>can</a:t>
            </a:r>
            <a:r>
              <a:rPr lang="en-US" altLang="zh-TW" sz="3000" spc="-135" dirty="0">
                <a:latin typeface="Calibri"/>
                <a:cs typeface="Calibri"/>
              </a:rPr>
              <a:t> </a:t>
            </a:r>
            <a:r>
              <a:rPr lang="en-US" altLang="zh-TW" sz="3000" spc="-5" dirty="0">
                <a:latin typeface="Calibri"/>
                <a:cs typeface="Calibri"/>
              </a:rPr>
              <a:t>be  </a:t>
            </a:r>
            <a:r>
              <a:rPr lang="en-US" altLang="zh-TW" sz="3000" spc="-15" dirty="0">
                <a:latin typeface="Calibri"/>
                <a:cs typeface="Calibri"/>
              </a:rPr>
              <a:t>synthesized </a:t>
            </a:r>
            <a:r>
              <a:rPr lang="en-US" altLang="zh-TW" sz="3000" spc="-20" dirty="0">
                <a:latin typeface="Calibri"/>
                <a:cs typeface="Calibri"/>
              </a:rPr>
              <a:t>into</a:t>
            </a:r>
            <a:r>
              <a:rPr lang="en-US" altLang="zh-TW" sz="3000" spc="-5" dirty="0">
                <a:latin typeface="Calibri"/>
                <a:cs typeface="Calibri"/>
              </a:rPr>
              <a:t> </a:t>
            </a:r>
            <a:r>
              <a:rPr lang="en-US" altLang="zh-TW" sz="3000" spc="-20" dirty="0">
                <a:latin typeface="Calibri"/>
                <a:cs typeface="Calibri"/>
              </a:rPr>
              <a:t>hardware</a:t>
            </a:r>
            <a:endParaRPr lang="en-US" altLang="zh-TW" sz="3000" dirty="0">
              <a:latin typeface="Calibri"/>
              <a:cs typeface="Calibri"/>
            </a:endParaRPr>
          </a:p>
          <a:p>
            <a:pPr marL="355600" marR="5080" indent="-343535">
              <a:lnSpc>
                <a:spcPts val="3240"/>
              </a:lnSpc>
              <a:spcBef>
                <a:spcPts val="720"/>
              </a:spcBef>
              <a:buFont typeface="Arial"/>
              <a:buChar char="•"/>
              <a:tabLst>
                <a:tab pos="355600" algn="l"/>
                <a:tab pos="356235" algn="l"/>
              </a:tabLst>
            </a:pPr>
            <a:r>
              <a:rPr lang="en-US" altLang="zh-TW" sz="3000" spc="-5" dirty="0">
                <a:latin typeface="Calibri"/>
                <a:cs typeface="Calibri"/>
              </a:rPr>
              <a:t>Our primary </a:t>
            </a:r>
            <a:r>
              <a:rPr lang="en-US" altLang="zh-TW" sz="3000" spc="-20" dirty="0">
                <a:latin typeface="Calibri"/>
                <a:cs typeface="Calibri"/>
              </a:rPr>
              <a:t>interest </a:t>
            </a:r>
            <a:r>
              <a:rPr lang="en-US" altLang="zh-TW" sz="3000" spc="-5" dirty="0">
                <a:latin typeface="Calibri"/>
                <a:cs typeface="Calibri"/>
              </a:rPr>
              <a:t>is </a:t>
            </a:r>
            <a:r>
              <a:rPr lang="en-US" altLang="zh-TW" sz="3000" spc="-15" dirty="0">
                <a:latin typeface="Calibri"/>
                <a:cs typeface="Calibri"/>
              </a:rPr>
              <a:t>to </a:t>
            </a:r>
            <a:r>
              <a:rPr lang="en-US" altLang="zh-TW" sz="3000" spc="-10" dirty="0">
                <a:latin typeface="Calibri"/>
                <a:cs typeface="Calibri"/>
              </a:rPr>
              <a:t>build </a:t>
            </a:r>
            <a:r>
              <a:rPr lang="en-US" altLang="zh-TW" sz="3000" spc="-15" dirty="0">
                <a:latin typeface="Calibri"/>
                <a:cs typeface="Calibri"/>
              </a:rPr>
              <a:t>hardware, we </a:t>
            </a:r>
            <a:r>
              <a:rPr lang="en-US" altLang="zh-TW" sz="3000" dirty="0">
                <a:latin typeface="Calibri"/>
                <a:cs typeface="Calibri"/>
              </a:rPr>
              <a:t>will  </a:t>
            </a:r>
            <a:r>
              <a:rPr lang="en-US" altLang="zh-TW" sz="3000" spc="-10" dirty="0">
                <a:latin typeface="Calibri"/>
                <a:cs typeface="Calibri"/>
              </a:rPr>
              <a:t>emphasize </a:t>
            </a:r>
            <a:r>
              <a:rPr lang="en-US" altLang="zh-TW" sz="3000" dirty="0">
                <a:latin typeface="Calibri"/>
                <a:cs typeface="Calibri"/>
              </a:rPr>
              <a:t>a </a:t>
            </a:r>
            <a:r>
              <a:rPr lang="en-US" altLang="zh-TW" sz="3000" spc="-15" dirty="0">
                <a:latin typeface="Calibri"/>
                <a:cs typeface="Calibri"/>
              </a:rPr>
              <a:t>synthesizable </a:t>
            </a:r>
            <a:r>
              <a:rPr lang="en-US" altLang="zh-TW" sz="3000" spc="-10" dirty="0">
                <a:latin typeface="Calibri"/>
                <a:cs typeface="Calibri"/>
              </a:rPr>
              <a:t>subset </a:t>
            </a:r>
            <a:r>
              <a:rPr lang="en-US" altLang="zh-TW" sz="3000" spc="-5" dirty="0">
                <a:latin typeface="Calibri"/>
                <a:cs typeface="Calibri"/>
              </a:rPr>
              <a:t>of </a:t>
            </a:r>
            <a:r>
              <a:rPr lang="en-US" altLang="zh-TW" sz="3000" dirty="0">
                <a:latin typeface="Calibri"/>
                <a:cs typeface="Calibri"/>
              </a:rPr>
              <a:t>the</a:t>
            </a:r>
            <a:r>
              <a:rPr lang="en-US" altLang="zh-TW" sz="3000" spc="-30" dirty="0">
                <a:latin typeface="Calibri"/>
                <a:cs typeface="Calibri"/>
              </a:rPr>
              <a:t> </a:t>
            </a:r>
            <a:r>
              <a:rPr lang="en-US" altLang="zh-TW" sz="3000" spc="-5" dirty="0">
                <a:latin typeface="Calibri"/>
                <a:cs typeface="Calibri"/>
              </a:rPr>
              <a:t>language</a:t>
            </a:r>
            <a:endParaRPr lang="en-US" altLang="zh-TW" sz="3000" dirty="0">
              <a:latin typeface="Calibri"/>
              <a:cs typeface="Calibri"/>
            </a:endParaRPr>
          </a:p>
          <a:p>
            <a:pPr marL="355600" marR="217804" indent="-343535">
              <a:lnSpc>
                <a:spcPts val="3240"/>
              </a:lnSpc>
              <a:spcBef>
                <a:spcPts val="720"/>
              </a:spcBef>
              <a:buFont typeface="Arial"/>
              <a:buChar char="•"/>
              <a:tabLst>
                <a:tab pos="355600" algn="l"/>
                <a:tab pos="356235" algn="l"/>
              </a:tabLst>
            </a:pPr>
            <a:r>
              <a:rPr lang="en-US" altLang="zh-TW" sz="3000" spc="-5" dirty="0">
                <a:latin typeface="Calibri"/>
                <a:cs typeface="Calibri"/>
              </a:rPr>
              <a:t>Will divide HDL </a:t>
            </a:r>
            <a:r>
              <a:rPr lang="en-US" altLang="zh-TW" sz="3000" spc="-10" dirty="0">
                <a:latin typeface="Calibri"/>
                <a:cs typeface="Calibri"/>
              </a:rPr>
              <a:t>code </a:t>
            </a:r>
            <a:r>
              <a:rPr lang="en-US" altLang="zh-TW" sz="3000" spc="-15" dirty="0">
                <a:latin typeface="Calibri"/>
                <a:cs typeface="Calibri"/>
              </a:rPr>
              <a:t>into synthesizable </a:t>
            </a:r>
            <a:r>
              <a:rPr lang="en-US" altLang="zh-TW" sz="3000" spc="-5" dirty="0">
                <a:latin typeface="Calibri"/>
                <a:cs typeface="Calibri"/>
              </a:rPr>
              <a:t>modules  </a:t>
            </a:r>
            <a:r>
              <a:rPr lang="en-US" altLang="zh-TW" sz="3000" dirty="0">
                <a:latin typeface="Calibri"/>
                <a:cs typeface="Calibri"/>
              </a:rPr>
              <a:t>and a </a:t>
            </a:r>
            <a:r>
              <a:rPr lang="en-US" altLang="zh-TW" sz="3000" spc="-20" dirty="0">
                <a:latin typeface="Calibri"/>
                <a:cs typeface="Calibri"/>
              </a:rPr>
              <a:t>test </a:t>
            </a:r>
            <a:r>
              <a:rPr lang="en-US" altLang="zh-TW" sz="3000" spc="-10" dirty="0">
                <a:latin typeface="Calibri"/>
                <a:cs typeface="Calibri"/>
              </a:rPr>
              <a:t>bench</a:t>
            </a:r>
            <a:r>
              <a:rPr lang="en-US" altLang="zh-TW" sz="3000" spc="-30" dirty="0">
                <a:latin typeface="Calibri"/>
                <a:cs typeface="Calibri"/>
              </a:rPr>
              <a:t> </a:t>
            </a:r>
            <a:r>
              <a:rPr lang="en-US" altLang="zh-TW" sz="3000" spc="-5" dirty="0">
                <a:latin typeface="Calibri"/>
                <a:cs typeface="Calibri"/>
              </a:rPr>
              <a:t>(simulation).</a:t>
            </a:r>
            <a:endParaRPr lang="en-US" altLang="zh-TW" sz="3000" dirty="0">
              <a:latin typeface="Calibri"/>
              <a:cs typeface="Calibri"/>
            </a:endParaRPr>
          </a:p>
          <a:p>
            <a:pPr marL="756285" lvl="1" indent="-287020">
              <a:spcBef>
                <a:spcPts val="295"/>
              </a:spcBef>
              <a:buFont typeface="Arial"/>
              <a:buChar char="–"/>
              <a:tabLst>
                <a:tab pos="756920" algn="l"/>
              </a:tabLst>
            </a:pPr>
            <a:r>
              <a:rPr lang="en-US" altLang="zh-TW" sz="2600" spc="-5" dirty="0">
                <a:latin typeface="Calibri"/>
                <a:cs typeface="Calibri"/>
              </a:rPr>
              <a:t>The </a:t>
            </a:r>
            <a:r>
              <a:rPr lang="en-US" altLang="zh-TW" sz="2600" spc="-10" dirty="0">
                <a:solidFill>
                  <a:srgbClr val="FF0000"/>
                </a:solidFill>
                <a:latin typeface="Calibri"/>
                <a:cs typeface="Calibri"/>
              </a:rPr>
              <a:t>synthesizable</a:t>
            </a:r>
            <a:r>
              <a:rPr lang="en-US" altLang="zh-TW" sz="2600" spc="-10" dirty="0">
                <a:latin typeface="Calibri"/>
                <a:cs typeface="Calibri"/>
              </a:rPr>
              <a:t> </a:t>
            </a:r>
            <a:r>
              <a:rPr lang="en-US" altLang="zh-TW" sz="2600" spc="-5" dirty="0">
                <a:latin typeface="Calibri"/>
                <a:cs typeface="Calibri"/>
              </a:rPr>
              <a:t>modules describe </a:t>
            </a:r>
            <a:r>
              <a:rPr lang="en-US" altLang="zh-TW" sz="2600" dirty="0">
                <a:latin typeface="Calibri"/>
                <a:cs typeface="Calibri"/>
              </a:rPr>
              <a:t>the</a:t>
            </a:r>
            <a:r>
              <a:rPr lang="en-US" altLang="zh-TW" sz="2600" spc="-125" dirty="0">
                <a:latin typeface="Calibri"/>
                <a:cs typeface="Calibri"/>
              </a:rPr>
              <a:t> </a:t>
            </a:r>
            <a:r>
              <a:rPr lang="en-US" altLang="zh-TW" sz="2600" spc="-15" dirty="0">
                <a:latin typeface="Calibri"/>
                <a:cs typeface="Calibri"/>
              </a:rPr>
              <a:t>hardware.</a:t>
            </a:r>
            <a:endParaRPr lang="en-US" altLang="zh-TW" sz="2600" dirty="0">
              <a:latin typeface="Calibri"/>
              <a:cs typeface="Calibri"/>
            </a:endParaRPr>
          </a:p>
          <a:p>
            <a:pPr marL="756285" marR="118110" lvl="1" indent="-287020">
              <a:lnSpc>
                <a:spcPct val="90000"/>
              </a:lnSpc>
              <a:spcBef>
                <a:spcPts val="625"/>
              </a:spcBef>
              <a:buFont typeface="Arial"/>
              <a:buChar char="–"/>
              <a:tabLst>
                <a:tab pos="756920" algn="l"/>
              </a:tabLst>
            </a:pPr>
            <a:r>
              <a:rPr lang="en-US" altLang="zh-TW" sz="2600" spc="-5" dirty="0">
                <a:latin typeface="Calibri"/>
                <a:cs typeface="Calibri"/>
              </a:rPr>
              <a:t>The </a:t>
            </a:r>
            <a:r>
              <a:rPr lang="en-US" altLang="zh-TW" sz="2600" spc="-15" dirty="0">
                <a:solidFill>
                  <a:srgbClr val="FF0000"/>
                </a:solidFill>
                <a:latin typeface="Calibri"/>
                <a:cs typeface="Calibri"/>
              </a:rPr>
              <a:t>test </a:t>
            </a:r>
            <a:r>
              <a:rPr lang="en-US" altLang="zh-TW" sz="2600" spc="-5" dirty="0">
                <a:solidFill>
                  <a:srgbClr val="FF0000"/>
                </a:solidFill>
                <a:latin typeface="Calibri"/>
                <a:cs typeface="Calibri"/>
              </a:rPr>
              <a:t>bench </a:t>
            </a:r>
            <a:r>
              <a:rPr lang="en-US" altLang="zh-TW" sz="2600" spc="-5" dirty="0">
                <a:latin typeface="Calibri"/>
                <a:cs typeface="Calibri"/>
              </a:rPr>
              <a:t>checks whether </a:t>
            </a:r>
            <a:r>
              <a:rPr lang="en-US" altLang="zh-TW" sz="2600" dirty="0">
                <a:latin typeface="Calibri"/>
                <a:cs typeface="Calibri"/>
              </a:rPr>
              <a:t>the </a:t>
            </a:r>
            <a:r>
              <a:rPr lang="en-US" altLang="zh-TW" sz="2600" spc="-5" dirty="0">
                <a:latin typeface="Calibri"/>
                <a:cs typeface="Calibri"/>
              </a:rPr>
              <a:t>output results</a:t>
            </a:r>
            <a:r>
              <a:rPr lang="en-US" altLang="zh-TW" sz="2600" spc="-110" dirty="0">
                <a:latin typeface="Calibri"/>
                <a:cs typeface="Calibri"/>
              </a:rPr>
              <a:t> </a:t>
            </a:r>
            <a:r>
              <a:rPr lang="en-US" altLang="zh-TW" sz="2600" spc="-10" dirty="0">
                <a:latin typeface="Calibri"/>
                <a:cs typeface="Calibri"/>
              </a:rPr>
              <a:t>are  correct </a:t>
            </a:r>
            <a:r>
              <a:rPr lang="en-US" altLang="zh-TW" sz="2600" spc="-5" dirty="0">
                <a:latin typeface="Calibri"/>
                <a:cs typeface="Calibri"/>
              </a:rPr>
              <a:t>(only </a:t>
            </a:r>
            <a:r>
              <a:rPr lang="en-US" altLang="zh-TW" sz="2600" spc="-25" dirty="0">
                <a:latin typeface="Calibri"/>
                <a:cs typeface="Calibri"/>
              </a:rPr>
              <a:t>for </a:t>
            </a:r>
            <a:r>
              <a:rPr lang="en-US" altLang="zh-TW" sz="2600" spc="-5" dirty="0">
                <a:latin typeface="Calibri"/>
                <a:cs typeface="Calibri"/>
              </a:rPr>
              <a:t>simulation </a:t>
            </a:r>
            <a:r>
              <a:rPr lang="en-US" altLang="zh-TW" sz="2600" dirty="0">
                <a:latin typeface="Calibri"/>
                <a:cs typeface="Calibri"/>
              </a:rPr>
              <a:t>and </a:t>
            </a:r>
            <a:r>
              <a:rPr lang="en-US" altLang="zh-TW" sz="2600" spc="-5" dirty="0">
                <a:latin typeface="Calibri"/>
                <a:cs typeface="Calibri"/>
              </a:rPr>
              <a:t>cannot be  </a:t>
            </a:r>
            <a:r>
              <a:rPr lang="en-US" altLang="zh-TW" sz="2600" spc="-15" dirty="0">
                <a:latin typeface="Calibri"/>
                <a:cs typeface="Calibri"/>
              </a:rPr>
              <a:t>synthesized)</a:t>
            </a:r>
            <a:endParaRPr lang="en-US" altLang="zh-TW" sz="2600" dirty="0">
              <a:latin typeface="Calibri"/>
              <a:cs typeface="Calibri"/>
            </a:endParaRPr>
          </a:p>
          <a:p>
            <a:endParaRPr lang="zh-TW" altLang="en-US" dirty="0"/>
          </a:p>
        </p:txBody>
      </p:sp>
      <p:grpSp>
        <p:nvGrpSpPr>
          <p:cNvPr id="4" name="Group 31"/>
          <p:cNvGrpSpPr/>
          <p:nvPr/>
        </p:nvGrpSpPr>
        <p:grpSpPr>
          <a:xfrm>
            <a:off x="7248128" y="4941168"/>
            <a:ext cx="4248472" cy="1676400"/>
            <a:chOff x="5105400" y="4038600"/>
            <a:chExt cx="2514600" cy="1676400"/>
          </a:xfrm>
        </p:grpSpPr>
        <p:sp>
          <p:nvSpPr>
            <p:cNvPr id="5" name="Rectangle 5"/>
            <p:cNvSpPr/>
            <p:nvPr/>
          </p:nvSpPr>
          <p:spPr>
            <a:xfrm>
              <a:off x="5105400" y="4038600"/>
              <a:ext cx="2514600" cy="1676400"/>
            </a:xfrm>
            <a:prstGeom prst="rect">
              <a:avLst/>
            </a:prstGeom>
            <a:ln w="12700"/>
          </p:spPr>
          <p:style>
            <a:lnRef idx="2">
              <a:schemeClr val="dk1"/>
            </a:lnRef>
            <a:fillRef idx="1">
              <a:schemeClr val="lt1"/>
            </a:fillRef>
            <a:effectRef idx="0">
              <a:schemeClr val="dk1"/>
            </a:effectRef>
            <a:fontRef idx="minor">
              <a:schemeClr val="dk1"/>
            </a:fontRef>
          </p:style>
          <p:txBody>
            <a:bodyPr rtlCol="0" anchor="t"/>
            <a:lstStyle/>
            <a:p>
              <a:pPr algn="ctr"/>
              <a:r>
                <a:rPr lang="en-US" altLang="zh-TW" dirty="0" err="1">
                  <a:latin typeface="Arial Unicode MS" pitchFamily="34" charset="-120"/>
                  <a:ea typeface="Arial Unicode MS" pitchFamily="34" charset="-120"/>
                  <a:cs typeface="Arial Unicode MS" pitchFamily="34" charset="-120"/>
                </a:rPr>
                <a:t>testbench.v</a:t>
              </a:r>
              <a:endParaRPr lang="zh-TW" altLang="en-US" dirty="0">
                <a:latin typeface="Arial Unicode MS" pitchFamily="34" charset="-120"/>
                <a:ea typeface="Arial Unicode MS" pitchFamily="34" charset="-120"/>
                <a:cs typeface="Arial Unicode MS" pitchFamily="34" charset="-120"/>
              </a:endParaRPr>
            </a:p>
          </p:txBody>
        </p:sp>
        <p:sp>
          <p:nvSpPr>
            <p:cNvPr id="6" name="Rectangle 6"/>
            <p:cNvSpPr/>
            <p:nvPr/>
          </p:nvSpPr>
          <p:spPr>
            <a:xfrm>
              <a:off x="5181600" y="4572000"/>
              <a:ext cx="990600" cy="9144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err="1">
                  <a:latin typeface="Arial Unicode MS" pitchFamily="34" charset="-120"/>
                  <a:ea typeface="Arial Unicode MS" pitchFamily="34" charset="-120"/>
                  <a:cs typeface="Arial Unicode MS" pitchFamily="34" charset="-120"/>
                </a:rPr>
                <a:t>pattern.v</a:t>
              </a:r>
              <a:endParaRPr lang="zh-TW" altLang="en-US" sz="1600" dirty="0">
                <a:latin typeface="Arial Unicode MS" pitchFamily="34" charset="-120"/>
                <a:ea typeface="Arial Unicode MS" pitchFamily="34" charset="-120"/>
                <a:cs typeface="Arial Unicode MS" pitchFamily="34" charset="-120"/>
              </a:endParaRPr>
            </a:p>
          </p:txBody>
        </p:sp>
        <p:sp>
          <p:nvSpPr>
            <p:cNvPr id="7" name="Rectangle 29"/>
            <p:cNvSpPr/>
            <p:nvPr/>
          </p:nvSpPr>
          <p:spPr>
            <a:xfrm>
              <a:off x="6553200" y="4572000"/>
              <a:ext cx="990600" cy="914400"/>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r>
                <a:rPr lang="en-US" altLang="zh-TW" sz="1600" dirty="0" err="1">
                  <a:latin typeface="Arial Unicode MS" pitchFamily="34" charset="-120"/>
                  <a:ea typeface="Arial Unicode MS" pitchFamily="34" charset="-120"/>
                  <a:cs typeface="Arial Unicode MS" pitchFamily="34" charset="-120"/>
                </a:rPr>
                <a:t>design.v</a:t>
              </a:r>
              <a:endParaRPr lang="en-US" altLang="zh-TW" sz="1600" dirty="0">
                <a:latin typeface="Arial Unicode MS" pitchFamily="34" charset="-120"/>
                <a:ea typeface="Arial Unicode MS" pitchFamily="34" charset="-120"/>
                <a:cs typeface="Arial Unicode MS" pitchFamily="34" charset="-120"/>
              </a:endParaRPr>
            </a:p>
            <a:p>
              <a:pPr algn="ctr"/>
              <a:r>
                <a:rPr lang="en-US" altLang="zh-TW" sz="1600" dirty="0">
                  <a:latin typeface="Arial Unicode MS" pitchFamily="34" charset="-120"/>
                  <a:ea typeface="Arial Unicode MS" pitchFamily="34" charset="-120"/>
                  <a:cs typeface="Arial Unicode MS" pitchFamily="34" charset="-120"/>
                </a:rPr>
                <a:t>(</a:t>
              </a:r>
              <a:r>
                <a:rPr lang="en-US" altLang="zh-TW" sz="1600" dirty="0">
                  <a:solidFill>
                    <a:srgbClr val="FF0000"/>
                  </a:solidFill>
                  <a:latin typeface="Arial Unicode MS" pitchFamily="34" charset="-120"/>
                  <a:ea typeface="Arial Unicode MS" pitchFamily="34" charset="-120"/>
                  <a:cs typeface="Arial Unicode MS" pitchFamily="34" charset="-120"/>
                </a:rPr>
                <a:t>synthesizable)</a:t>
              </a:r>
              <a:endParaRPr lang="zh-TW" altLang="en-US" sz="1600" dirty="0">
                <a:solidFill>
                  <a:srgbClr val="FF0000"/>
                </a:solidFill>
                <a:latin typeface="Arial Unicode MS" pitchFamily="34" charset="-120"/>
                <a:ea typeface="Arial Unicode MS" pitchFamily="34" charset="-120"/>
                <a:cs typeface="Arial Unicode MS" pitchFamily="34" charset="-120"/>
              </a:endParaRPr>
            </a:p>
          </p:txBody>
        </p:sp>
        <p:sp>
          <p:nvSpPr>
            <p:cNvPr id="8" name="Left-Right Arrow 30"/>
            <p:cNvSpPr/>
            <p:nvPr/>
          </p:nvSpPr>
          <p:spPr>
            <a:xfrm>
              <a:off x="6172200" y="5029200"/>
              <a:ext cx="381000" cy="228599"/>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9489675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B6FE7E-13BE-42D3-9B5C-C45ABDE4A0B9}"/>
              </a:ext>
            </a:extLst>
          </p:cNvPr>
          <p:cNvSpPr>
            <a:spLocks noGrp="1"/>
          </p:cNvSpPr>
          <p:nvPr>
            <p:ph type="title"/>
          </p:nvPr>
        </p:nvSpPr>
        <p:spPr/>
        <p:txBody>
          <a:bodyPr/>
          <a:lstStyle/>
          <a:p>
            <a:r>
              <a:rPr lang="en-US" dirty="0"/>
              <a:t>From Spec to </a:t>
            </a:r>
            <a:r>
              <a:rPr lang="en-US"/>
              <a:t>Verilog RTL: TIPS for HW</a:t>
            </a:r>
            <a:endParaRPr lang="en-US" dirty="0"/>
          </a:p>
        </p:txBody>
      </p:sp>
      <p:sp>
        <p:nvSpPr>
          <p:cNvPr id="3" name="內容版面配置區 2">
            <a:extLst>
              <a:ext uri="{FF2B5EF4-FFF2-40B4-BE49-F238E27FC236}">
                <a16:creationId xmlns:a16="http://schemas.microsoft.com/office/drawing/2014/main" id="{170510F3-40B9-68B2-9AD5-CFE2B433BC58}"/>
              </a:ext>
            </a:extLst>
          </p:cNvPr>
          <p:cNvSpPr>
            <a:spLocks noGrp="1"/>
          </p:cNvSpPr>
          <p:nvPr>
            <p:ph idx="1"/>
          </p:nvPr>
        </p:nvSpPr>
        <p:spPr/>
        <p:txBody>
          <a:bodyPr/>
          <a:lstStyle/>
          <a:p>
            <a:r>
              <a:rPr lang="en-US" dirty="0"/>
              <a:t>Read the spec</a:t>
            </a:r>
          </a:p>
          <a:p>
            <a:r>
              <a:rPr lang="en-US" dirty="0"/>
              <a:t>Create some patterns to make sure you understand spec</a:t>
            </a:r>
          </a:p>
          <a:p>
            <a:pPr lvl="1"/>
            <a:r>
              <a:rPr lang="en-US" dirty="0"/>
              <a:t>Try some boundary cases</a:t>
            </a:r>
          </a:p>
          <a:p>
            <a:r>
              <a:rPr lang="en-US" dirty="0"/>
              <a:t>Draw the dataflow</a:t>
            </a:r>
          </a:p>
          <a:p>
            <a:r>
              <a:rPr lang="en-US" dirty="0"/>
              <a:t>Create your block diagram (architecture)</a:t>
            </a:r>
          </a:p>
          <a:p>
            <a:pPr lvl="1"/>
            <a:r>
              <a:rPr lang="en-US" dirty="0">
                <a:solidFill>
                  <a:srgbClr val="FF0000"/>
                </a:solidFill>
              </a:rPr>
              <a:t>Try the naïve method first</a:t>
            </a:r>
          </a:p>
          <a:p>
            <a:pPr lvl="1"/>
            <a:r>
              <a:rPr lang="en-US" dirty="0"/>
              <a:t>Any possible optimization?</a:t>
            </a:r>
          </a:p>
          <a:p>
            <a:pPr lvl="2"/>
            <a:r>
              <a:rPr lang="en-US" dirty="0"/>
              <a:t>You can skip simple logic minimization. EDA tools will do that for you.</a:t>
            </a:r>
          </a:p>
          <a:p>
            <a:pPr lvl="1"/>
            <a:r>
              <a:rPr lang="en-US" altLang="zh-TW" dirty="0"/>
              <a:t>Possible properties to use: constant/repeat </a:t>
            </a:r>
            <a:r>
              <a:rPr lang="en-US" altLang="zh-TW" dirty="0" err="1"/>
              <a:t>behaviour</a:t>
            </a:r>
            <a:r>
              <a:rPr lang="en-US" altLang="zh-TW" dirty="0"/>
              <a:t>/decomposition</a:t>
            </a:r>
            <a:endParaRPr lang="en-US" dirty="0"/>
          </a:p>
          <a:p>
            <a:r>
              <a:rPr lang="en-US" dirty="0"/>
              <a:t>Based on architecture, find the related Verilog code</a:t>
            </a:r>
          </a:p>
        </p:txBody>
      </p:sp>
    </p:spTree>
    <p:extLst>
      <p:ext uri="{BB962C8B-B14F-4D97-AF65-F5344CB8AC3E}">
        <p14:creationId xmlns:p14="http://schemas.microsoft.com/office/powerpoint/2010/main" val="9774708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投影片編號版面配置區 4"/>
          <p:cNvSpPr>
            <a:spLocks noGrp="1"/>
          </p:cNvSpPr>
          <p:nvPr>
            <p:ph type="sldNum" sz="quarter" idx="11"/>
          </p:nvPr>
        </p:nvSpPr>
        <p:spPr/>
        <p:txBody>
          <a:bodyPr/>
          <a:lstStyle/>
          <a:p>
            <a:fld id="{AACD62E3-B826-42E5-ABFC-BE7C2B9000A6}" type="slidenum">
              <a:rPr lang="en-US" altLang="zh-TW"/>
              <a:pPr/>
              <a:t>8</a:t>
            </a:fld>
            <a:endParaRPr lang="en-US" altLang="zh-TW"/>
          </a:p>
        </p:txBody>
      </p:sp>
      <p:sp>
        <p:nvSpPr>
          <p:cNvPr id="515074" name="Rectangle 2"/>
          <p:cNvSpPr>
            <a:spLocks noGrp="1" noChangeArrowheads="1"/>
          </p:cNvSpPr>
          <p:nvPr>
            <p:ph type="title"/>
          </p:nvPr>
        </p:nvSpPr>
        <p:spPr/>
        <p:txBody>
          <a:bodyPr/>
          <a:lstStyle/>
          <a:p>
            <a:r>
              <a:rPr lang="en-US" altLang="zh-TW" sz="3200" dirty="0"/>
              <a:t>Almost Universal Data Types: </a:t>
            </a:r>
            <a:r>
              <a:rPr lang="en-US" altLang="zh-TW" sz="3200" dirty="0">
                <a:solidFill>
                  <a:srgbClr val="FF0000"/>
                </a:solidFill>
              </a:rPr>
              <a:t>logic</a:t>
            </a:r>
            <a:r>
              <a:rPr lang="en-US" altLang="zh-TW" sz="3200" dirty="0"/>
              <a:t> (or </a:t>
            </a:r>
            <a:r>
              <a:rPr lang="en-US" altLang="zh-TW" sz="3200" dirty="0" err="1"/>
              <a:t>reg</a:t>
            </a:r>
            <a:r>
              <a:rPr lang="en-US" altLang="zh-TW" sz="3200" dirty="0"/>
              <a:t>)</a:t>
            </a:r>
          </a:p>
        </p:txBody>
      </p:sp>
      <p:sp>
        <p:nvSpPr>
          <p:cNvPr id="515075" name="Rectangle 3"/>
          <p:cNvSpPr>
            <a:spLocks noGrp="1" noChangeArrowheads="1"/>
          </p:cNvSpPr>
          <p:nvPr>
            <p:ph type="body" idx="1"/>
          </p:nvPr>
        </p:nvSpPr>
        <p:spPr/>
        <p:txBody>
          <a:bodyPr/>
          <a:lstStyle/>
          <a:p>
            <a:endParaRPr lang="zh-TW" altLang="zh-TW"/>
          </a:p>
        </p:txBody>
      </p:sp>
      <p:pic>
        <p:nvPicPr>
          <p:cNvPr id="515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20789"/>
            <a:ext cx="904875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5077" name="Text Box 5"/>
          <p:cNvSpPr txBox="1">
            <a:spLocks noChangeArrowheads="1"/>
          </p:cNvSpPr>
          <p:nvPr/>
        </p:nvSpPr>
        <p:spPr bwMode="auto">
          <a:xfrm>
            <a:off x="2116139" y="4527550"/>
            <a:ext cx="650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i="1" dirty="0">
                <a:solidFill>
                  <a:srgbClr val="FF0000"/>
                </a:solidFill>
                <a:latin typeface="Arial" panose="020B0604020202020204" pitchFamily="34" charset="0"/>
              </a:rPr>
              <a:t>Logic is a better name than </a:t>
            </a:r>
            <a:r>
              <a:rPr lang="en-US" altLang="zh-TW" sz="2400" i="1" dirty="0" err="1">
                <a:solidFill>
                  <a:srgbClr val="FF0000"/>
                </a:solidFill>
                <a:latin typeface="Arial" panose="020B0604020202020204" pitchFamily="34" charset="0"/>
              </a:rPr>
              <a:t>reg</a:t>
            </a:r>
            <a:r>
              <a:rPr lang="en-US" altLang="zh-TW" sz="2400" i="1" dirty="0">
                <a:solidFill>
                  <a:srgbClr val="FF0000"/>
                </a:solidFill>
                <a:latin typeface="Arial" panose="020B0604020202020204" pitchFamily="34" charset="0"/>
              </a:rPr>
              <a:t>, so is preferred</a:t>
            </a:r>
          </a:p>
        </p:txBody>
      </p:sp>
      <p:sp>
        <p:nvSpPr>
          <p:cNvPr id="2" name="矩形 1"/>
          <p:cNvSpPr/>
          <p:nvPr/>
        </p:nvSpPr>
        <p:spPr>
          <a:xfrm>
            <a:off x="9912424" y="3001824"/>
            <a:ext cx="1842167" cy="1477328"/>
          </a:xfrm>
          <a:prstGeom prst="rect">
            <a:avLst/>
          </a:prstGeom>
          <a:ln>
            <a:solidFill>
              <a:schemeClr val="tx1"/>
            </a:solidFill>
          </a:ln>
        </p:spPr>
        <p:txBody>
          <a:bodyPr wrap="square">
            <a:spAutoFit/>
          </a:bodyPr>
          <a:lstStyle/>
          <a:p>
            <a:r>
              <a:rPr lang="en-US" altLang="zh-TW" dirty="0">
                <a:solidFill>
                  <a:srgbClr val="FF0000"/>
                </a:solidFill>
              </a:rPr>
              <a:t>Error code</a:t>
            </a:r>
          </a:p>
          <a:p>
            <a:r>
              <a:rPr lang="en-US" altLang="zh-TW" dirty="0"/>
              <a:t>assign a = b+ 1;</a:t>
            </a:r>
          </a:p>
          <a:p>
            <a:endParaRPr lang="en-US" altLang="zh-TW" dirty="0"/>
          </a:p>
          <a:p>
            <a:r>
              <a:rPr lang="en-US" altLang="zh-TW" dirty="0" err="1"/>
              <a:t>always_comb</a:t>
            </a:r>
            <a:endParaRPr lang="en-US" altLang="zh-TW" dirty="0"/>
          </a:p>
          <a:p>
            <a:r>
              <a:rPr lang="en-US" altLang="zh-TW" dirty="0"/>
              <a:t>   a = d + 3;</a:t>
            </a:r>
          </a:p>
        </p:txBody>
      </p:sp>
      <p:cxnSp>
        <p:nvCxnSpPr>
          <p:cNvPr id="4" name="直線單箭頭接點 3"/>
          <p:cNvCxnSpPr>
            <a:endCxn id="2" idx="1"/>
          </p:cNvCxnSpPr>
          <p:nvPr/>
        </p:nvCxnSpPr>
        <p:spPr>
          <a:xfrm>
            <a:off x="9408368" y="3429000"/>
            <a:ext cx="504056" cy="3114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886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50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7" grpId="0"/>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投影片編號版面配置區 4"/>
          <p:cNvSpPr>
            <a:spLocks noGrp="1"/>
          </p:cNvSpPr>
          <p:nvPr>
            <p:ph type="sldNum" sz="quarter" idx="11"/>
          </p:nvPr>
        </p:nvSpPr>
        <p:spPr/>
        <p:txBody>
          <a:bodyPr/>
          <a:lstStyle/>
          <a:p>
            <a:fld id="{354CBCA5-3975-42C3-9BB1-BE7698B9E611}" type="slidenum">
              <a:rPr lang="en-US" altLang="zh-TW"/>
              <a:pPr/>
              <a:t>9</a:t>
            </a:fld>
            <a:endParaRPr lang="en-US" altLang="zh-TW"/>
          </a:p>
        </p:txBody>
      </p:sp>
      <p:sp>
        <p:nvSpPr>
          <p:cNvPr id="7" name="日期版面配置區 5"/>
          <p:cNvSpPr>
            <a:spLocks noGrp="1"/>
          </p:cNvSpPr>
          <p:nvPr>
            <p:ph type="dt" sz="half" idx="12"/>
          </p:nvPr>
        </p:nvSpPr>
        <p:spPr/>
        <p:txBody>
          <a:bodyPr/>
          <a:lstStyle/>
          <a:p>
            <a:r>
              <a:rPr lang="en-US" altLang="zh-TW"/>
              <a:t>copyright © 2004</a:t>
            </a:r>
          </a:p>
        </p:txBody>
      </p:sp>
      <p:sp>
        <p:nvSpPr>
          <p:cNvPr id="519170" name="Rectangle 2"/>
          <p:cNvSpPr>
            <a:spLocks noGrp="1" noChangeArrowheads="1"/>
          </p:cNvSpPr>
          <p:nvPr>
            <p:ph type="title"/>
          </p:nvPr>
        </p:nvSpPr>
        <p:spPr/>
        <p:txBody>
          <a:bodyPr/>
          <a:lstStyle/>
          <a:p>
            <a:r>
              <a:rPr lang="en-US" altLang="zh-TW"/>
              <a:t>Verilog 2001 Data Types</a:t>
            </a:r>
          </a:p>
        </p:txBody>
      </p:sp>
      <p:sp>
        <p:nvSpPr>
          <p:cNvPr id="519171" name="Rectangle 3"/>
          <p:cNvSpPr>
            <a:spLocks noGrp="1" noChangeArrowheads="1"/>
          </p:cNvSpPr>
          <p:nvPr>
            <p:ph type="body" idx="1"/>
          </p:nvPr>
        </p:nvSpPr>
        <p:spPr/>
        <p:txBody>
          <a:bodyPr/>
          <a:lstStyle/>
          <a:p>
            <a:endParaRPr lang="zh-TW" altLang="zh-TW"/>
          </a:p>
        </p:txBody>
      </p:sp>
      <p:pic>
        <p:nvPicPr>
          <p:cNvPr id="519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49376"/>
            <a:ext cx="9124950"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5254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template" id="{774F2471-B825-41D9-83BB-856DA296DAC2}" vid="{E266F89B-1ED1-4737-97E1-6B66A935CCAE}"/>
    </a:ext>
  </a:extLst>
</a:theme>
</file>

<file path=ppt/theme/theme2.xml><?xml version="1.0" encoding="utf-8"?>
<a:theme xmlns:a="http://schemas.openxmlformats.org/drawingml/2006/main" name="2_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Lecture template" id="{774F2471-B825-41D9-83BB-856DA296DAC2}" vid="{E266F89B-1ED1-4737-97E1-6B66A935CCAE}"/>
    </a:ext>
  </a:extLst>
</a:theme>
</file>

<file path=ppt/theme/theme4.xml><?xml version="1.0" encoding="utf-8"?>
<a:theme xmlns:a="http://schemas.openxmlformats.org/drawingml/2006/main" name="3_佈景主題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Lecture template A</Template>
  <TotalTime>9803</TotalTime>
  <Words>5708</Words>
  <Application>Microsoft Office PowerPoint</Application>
  <PresentationFormat>寬螢幕</PresentationFormat>
  <Paragraphs>1023</Paragraphs>
  <Slides>74</Slides>
  <Notes>39</Notes>
  <HiddenSlides>4</HiddenSlides>
  <MMClips>0</MMClips>
  <ScaleCrop>false</ScaleCrop>
  <HeadingPairs>
    <vt:vector size="8" baseType="variant">
      <vt:variant>
        <vt:lpstr>使用字型</vt:lpstr>
      </vt:variant>
      <vt:variant>
        <vt:i4>15</vt:i4>
      </vt:variant>
      <vt:variant>
        <vt:lpstr>佈景主題</vt:lpstr>
      </vt:variant>
      <vt:variant>
        <vt:i4>4</vt:i4>
      </vt:variant>
      <vt:variant>
        <vt:lpstr>內嵌 OLE 伺服程式</vt:lpstr>
      </vt:variant>
      <vt:variant>
        <vt:i4>1</vt:i4>
      </vt:variant>
      <vt:variant>
        <vt:lpstr>投影片標題</vt:lpstr>
      </vt:variant>
      <vt:variant>
        <vt:i4>74</vt:i4>
      </vt:variant>
    </vt:vector>
  </HeadingPairs>
  <TitlesOfParts>
    <vt:vector size="94" baseType="lpstr">
      <vt:lpstr>Arial Unicode MS</vt:lpstr>
      <vt:lpstr>Calibri-Bold</vt:lpstr>
      <vt:lpstr>Tekton</vt:lpstr>
      <vt:lpstr>標楷體</vt:lpstr>
      <vt:lpstr>Arial</vt:lpstr>
      <vt:lpstr>Arial</vt:lpstr>
      <vt:lpstr>Arial Bold</vt:lpstr>
      <vt:lpstr>Calibri</vt:lpstr>
      <vt:lpstr>Courier New</vt:lpstr>
      <vt:lpstr>Courier New Bold</vt:lpstr>
      <vt:lpstr>Tahoma</vt:lpstr>
      <vt:lpstr>Tahoma Bold</vt:lpstr>
      <vt:lpstr>Times New Roman</vt:lpstr>
      <vt:lpstr>Wingdings</vt:lpstr>
      <vt:lpstr>Wingdings 2</vt:lpstr>
      <vt:lpstr>佈景主題1</vt:lpstr>
      <vt:lpstr>2_佈景主題1</vt:lpstr>
      <vt:lpstr>1_佈景主題1</vt:lpstr>
      <vt:lpstr>3_佈景主題1</vt:lpstr>
      <vt:lpstr>Visio</vt:lpstr>
      <vt:lpstr>Outline</vt:lpstr>
      <vt:lpstr>SystemVerilog design enhancement (partial)</vt:lpstr>
      <vt:lpstr>SystemVerilog is a Huge Extension of Verilog</vt:lpstr>
      <vt:lpstr>SystemVerilog Means Productivity</vt:lpstr>
      <vt:lpstr>Increase Designer Productivity</vt:lpstr>
      <vt:lpstr>Single Language for Design and Verification: HDVL</vt:lpstr>
      <vt:lpstr>SystemVerilog Data Types</vt:lpstr>
      <vt:lpstr>Almost Universal Data Types: logic (or reg)</vt:lpstr>
      <vt:lpstr>Verilog 2001 Data Types</vt:lpstr>
      <vt:lpstr>Almost Universal Data Types: logic</vt:lpstr>
      <vt:lpstr>User Defined Types: typedef</vt:lpstr>
      <vt:lpstr>Design Strategy: Use All typedef’s</vt:lpstr>
      <vt:lpstr>Enhanced Literal Number Syntax</vt:lpstr>
      <vt:lpstr>Enumerated Data Types</vt:lpstr>
      <vt:lpstr>Port Instance and Port Connections</vt:lpstr>
      <vt:lpstr>.Name Implicit Port with SystemVerilog</vt:lpstr>
      <vt:lpstr>.* Implicit Port with SystemVerilog</vt:lpstr>
      <vt:lpstr>Rule for .* and .name Connections</vt:lpstr>
      <vt:lpstr>PowerPoint 簡報</vt:lpstr>
      <vt:lpstr>Logic-Specific Processes</vt:lpstr>
      <vt:lpstr>SystemVerilog Interface</vt:lpstr>
      <vt:lpstr>What is an Interface?</vt:lpstr>
      <vt:lpstr>PowerPoint 簡報</vt:lpstr>
      <vt:lpstr>PowerPoint 簡報</vt:lpstr>
      <vt:lpstr>Outline</vt:lpstr>
      <vt:lpstr>Gotchas </vt:lpstr>
      <vt:lpstr>Combinational Logic</vt:lpstr>
      <vt:lpstr>How to Properly Initialize a DFF?</vt:lpstr>
      <vt:lpstr>Combinational Loop</vt:lpstr>
      <vt:lpstr>Multiple Drivers</vt:lpstr>
      <vt:lpstr>Same variable used in two loops running simultaneously</vt:lpstr>
      <vt:lpstr>PowerPoint 簡報</vt:lpstr>
      <vt:lpstr>Sizing in Verilog</vt:lpstr>
      <vt:lpstr>Sizing in Verilog</vt:lpstr>
      <vt:lpstr>PowerPoint 簡報</vt:lpstr>
      <vt:lpstr>Imcompleted case / if-else =&gt; unintentional latch</vt:lpstr>
      <vt:lpstr>How to Find Incomplete Case/if-else</vt:lpstr>
      <vt:lpstr>SpyGlass(renamed from nLint) rule(1)</vt:lpstr>
      <vt:lpstr>nLint rule(2)</vt:lpstr>
      <vt:lpstr>nLint rule(3)</vt:lpstr>
      <vt:lpstr>Blocking vs. non-blocking assignment</vt:lpstr>
      <vt:lpstr>Blocking vs. non-blocking assignment</vt:lpstr>
      <vt:lpstr>Value Swap</vt:lpstr>
      <vt:lpstr>(Don’t) Mix Blocking and NonBlocking</vt:lpstr>
      <vt:lpstr>PowerPoint 簡報</vt:lpstr>
      <vt:lpstr>Tri-State Logic</vt:lpstr>
      <vt:lpstr>Tri-State Logic</vt:lpstr>
      <vt:lpstr>Verilog Modeling Style for Synthesis</vt:lpstr>
      <vt:lpstr>Quick Glimpse of Synthesizable Subset</vt:lpstr>
      <vt:lpstr>What is Synthesis ? </vt:lpstr>
      <vt:lpstr>Synthesizable Built-in Primitives</vt:lpstr>
      <vt:lpstr>Synthesizable Operator Types</vt:lpstr>
      <vt:lpstr>Combinational Logic</vt:lpstr>
      <vt:lpstr>How to Properly Initialize a DFF?</vt:lpstr>
      <vt:lpstr>Combinational Loop</vt:lpstr>
      <vt:lpstr>Resource Sharing: Area Reduction Technique</vt:lpstr>
      <vt:lpstr>Architectural Techniques : Resource Sharing</vt:lpstr>
      <vt:lpstr>Coding Guidelines for Clocks (1/3)</vt:lpstr>
      <vt:lpstr>Coding Guidelines for Clocks (2/3)</vt:lpstr>
      <vt:lpstr>Coding Guidelines for Clocks (3/3)</vt:lpstr>
      <vt:lpstr>Partitioning for Synthesis (1/2)</vt:lpstr>
      <vt:lpstr>Partitioning for Synthesis (2/2)</vt:lpstr>
      <vt:lpstr>Logic Grouping</vt:lpstr>
      <vt:lpstr>Priority Encoder if-else (?:) v.s. case</vt:lpstr>
      <vt:lpstr>Priority Encoder “if-then-else” When to use?</vt:lpstr>
      <vt:lpstr>Inefficient vs. Efficient Description</vt:lpstr>
      <vt:lpstr>References</vt:lpstr>
      <vt:lpstr>References for SystemVerilog</vt:lpstr>
      <vt:lpstr>Reference</vt:lpstr>
      <vt:lpstr>Note.由C語言學習Verilog的思維轉換</vt:lpstr>
      <vt:lpstr>Verilog vs C</vt:lpstr>
      <vt:lpstr>幫幫EDA tools: Helping the Tools* 為什麼要建議某種寫法?</vt:lpstr>
      <vt:lpstr>Simulation and Synthesis</vt:lpstr>
      <vt:lpstr>From Spec to Verilog RTL: TIPS for HW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Tian Sheuan Chang</dc:creator>
  <cp:lastModifiedBy>Sheuan</cp:lastModifiedBy>
  <cp:revision>238</cp:revision>
  <dcterms:created xsi:type="dcterms:W3CDTF">2020-09-26T07:51:37Z</dcterms:created>
  <dcterms:modified xsi:type="dcterms:W3CDTF">2024-02-16T10:18:42Z</dcterms:modified>
</cp:coreProperties>
</file>