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0" r:id="rId2"/>
    <p:sldMasterId id="2147483723" r:id="rId3"/>
    <p:sldMasterId id="2147483735" r:id="rId4"/>
    <p:sldMasterId id="2147483747" r:id="rId5"/>
    <p:sldMasterId id="2147483759" r:id="rId6"/>
    <p:sldMasterId id="2147483771" r:id="rId7"/>
    <p:sldMasterId id="2147483783" r:id="rId8"/>
    <p:sldMasterId id="2147483796" r:id="rId9"/>
  </p:sldMasterIdLst>
  <p:notesMasterIdLst>
    <p:notesMasterId r:id="rId92"/>
  </p:notesMasterIdLst>
  <p:sldIdLst>
    <p:sldId id="384" r:id="rId10"/>
    <p:sldId id="423" r:id="rId11"/>
    <p:sldId id="406" r:id="rId12"/>
    <p:sldId id="431" r:id="rId13"/>
    <p:sldId id="426" r:id="rId14"/>
    <p:sldId id="427" r:id="rId15"/>
    <p:sldId id="428" r:id="rId16"/>
    <p:sldId id="385" r:id="rId17"/>
    <p:sldId id="405" r:id="rId18"/>
    <p:sldId id="404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07" r:id="rId37"/>
    <p:sldId id="408" r:id="rId38"/>
    <p:sldId id="409" r:id="rId39"/>
    <p:sldId id="410" r:id="rId40"/>
    <p:sldId id="1714" r:id="rId41"/>
    <p:sldId id="425" r:id="rId42"/>
    <p:sldId id="411" r:id="rId43"/>
    <p:sldId id="430" r:id="rId44"/>
    <p:sldId id="433" r:id="rId45"/>
    <p:sldId id="412" r:id="rId46"/>
    <p:sldId id="413" r:id="rId47"/>
    <p:sldId id="414" r:id="rId48"/>
    <p:sldId id="415" r:id="rId49"/>
    <p:sldId id="416" r:id="rId50"/>
    <p:sldId id="417" r:id="rId51"/>
    <p:sldId id="418" r:id="rId52"/>
    <p:sldId id="419" r:id="rId53"/>
    <p:sldId id="420" r:id="rId54"/>
    <p:sldId id="421" r:id="rId55"/>
    <p:sldId id="864" r:id="rId56"/>
    <p:sldId id="422" r:id="rId57"/>
    <p:sldId id="429" r:id="rId58"/>
    <p:sldId id="432" r:id="rId59"/>
    <p:sldId id="1668" r:id="rId60"/>
    <p:sldId id="1669" r:id="rId61"/>
    <p:sldId id="754" r:id="rId62"/>
    <p:sldId id="525" r:id="rId63"/>
    <p:sldId id="1029" r:id="rId64"/>
    <p:sldId id="527" r:id="rId65"/>
    <p:sldId id="530" r:id="rId66"/>
    <p:sldId id="531" r:id="rId67"/>
    <p:sldId id="532" r:id="rId68"/>
    <p:sldId id="1435" r:id="rId69"/>
    <p:sldId id="533" r:id="rId70"/>
    <p:sldId id="1386" r:id="rId71"/>
    <p:sldId id="1340" r:id="rId72"/>
    <p:sldId id="1285" r:id="rId73"/>
    <p:sldId id="1667" r:id="rId74"/>
    <p:sldId id="1021" r:id="rId75"/>
    <p:sldId id="1022" r:id="rId76"/>
    <p:sldId id="1024" r:id="rId77"/>
    <p:sldId id="1025" r:id="rId78"/>
    <p:sldId id="539" r:id="rId79"/>
    <p:sldId id="540" r:id="rId80"/>
    <p:sldId id="541" r:id="rId81"/>
    <p:sldId id="779" r:id="rId82"/>
    <p:sldId id="781" r:id="rId83"/>
    <p:sldId id="1670" r:id="rId84"/>
    <p:sldId id="873" r:id="rId85"/>
    <p:sldId id="703" r:id="rId86"/>
    <p:sldId id="882" r:id="rId87"/>
    <p:sldId id="1379" r:id="rId88"/>
    <p:sldId id="728" r:id="rId89"/>
    <p:sldId id="729" r:id="rId90"/>
    <p:sldId id="731" r:id="rId9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042FC67-85D4-4899-AE98-69E7E9FA2F08}">
          <p14:sldIdLst/>
        </p14:section>
        <p14:section name="未命名的章節" id="{B0BC760D-F519-44FE-9987-0DA8B096CCDA}">
          <p14:sldIdLst/>
        </p14:section>
        <p14:section name="未命名的章節" id="{D8B88B80-771F-41BE-99E4-B535DC2A7E9B}">
          <p14:sldIdLst/>
        </p14:section>
        <p14:section name="未命名的章節" id="{EE356C2D-AA3D-4B96-BE1C-F0CA0035E62A}">
          <p14:sldIdLst/>
        </p14:section>
        <p14:section name="未命名的章節" id="{5398CA63-03CE-4017-8B95-F05264D3C3CC}">
          <p14:sldIdLst/>
        </p14:section>
        <p14:section name="未命名的章節" id="{D5E71806-B3AB-4AD8-9770-76119C6B6939}">
          <p14:sldIdLst>
            <p14:sldId id="384"/>
            <p14:sldId id="423"/>
          </p14:sldIdLst>
        </p14:section>
        <p14:section name="design verification" id="{25D0F58A-3996-49E2-9323-D778B9C9AE27}">
          <p14:sldIdLst>
            <p14:sldId id="406"/>
            <p14:sldId id="431"/>
            <p14:sldId id="426"/>
            <p14:sldId id="427"/>
          </p14:sldIdLst>
        </p14:section>
        <p14:section name="未命名的章節" id="{EAA46427-7057-4C5F-B203-35C1484AB870}">
          <p14:sldIdLst>
            <p14:sldId id="428"/>
            <p14:sldId id="385"/>
            <p14:sldId id="405"/>
            <p14:sldId id="404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</p14:sldIdLst>
        </p14:section>
        <p14:section name="未命名的章節" id="{79D093DC-2B62-4E31-8F89-CBB31173B4E5}">
          <p14:sldIdLst>
            <p14:sldId id="407"/>
            <p14:sldId id="408"/>
            <p14:sldId id="409"/>
            <p14:sldId id="410"/>
            <p14:sldId id="1714"/>
            <p14:sldId id="425"/>
            <p14:sldId id="411"/>
            <p14:sldId id="430"/>
            <p14:sldId id="433"/>
          </p14:sldIdLst>
        </p14:section>
        <p14:section name="display and file I/O" id="{D4F33CFE-8C18-463C-9E47-BBB5392BE66D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864"/>
            <p14:sldId id="422"/>
            <p14:sldId id="429"/>
            <p14:sldId id="432"/>
          </p14:sldIdLst>
        </p14:section>
        <p14:section name="high level construct" id="{E11F0DD6-790B-4644-BA1D-6A1A216EDE14}">
          <p14:sldIdLst>
            <p14:sldId id="1668"/>
            <p14:sldId id="1669"/>
            <p14:sldId id="754"/>
            <p14:sldId id="525"/>
            <p14:sldId id="1029"/>
            <p14:sldId id="527"/>
            <p14:sldId id="530"/>
            <p14:sldId id="531"/>
            <p14:sldId id="532"/>
            <p14:sldId id="1435"/>
            <p14:sldId id="533"/>
            <p14:sldId id="1386"/>
            <p14:sldId id="1340"/>
            <p14:sldId id="1285"/>
            <p14:sldId id="1667"/>
            <p14:sldId id="1021"/>
            <p14:sldId id="1022"/>
            <p14:sldId id="1024"/>
            <p14:sldId id="1025"/>
            <p14:sldId id="539"/>
            <p14:sldId id="540"/>
            <p14:sldId id="541"/>
            <p14:sldId id="779"/>
            <p14:sldId id="781"/>
            <p14:sldId id="1670"/>
            <p14:sldId id="873"/>
            <p14:sldId id="703"/>
            <p14:sldId id="882"/>
            <p14:sldId id="1379"/>
            <p14:sldId id="728"/>
            <p14:sldId id="729"/>
            <p14:sldId id="7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995" autoAdjust="0"/>
  </p:normalViewPr>
  <p:slideViewPr>
    <p:cSldViewPr>
      <p:cViewPr varScale="1">
        <p:scale>
          <a:sx n="96" d="100"/>
          <a:sy n="96" d="100"/>
        </p:scale>
        <p:origin x="115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84" Type="http://schemas.openxmlformats.org/officeDocument/2006/relationships/slide" Target="slides/slide75.xml"/><Relationship Id="rId89" Type="http://schemas.openxmlformats.org/officeDocument/2006/relationships/slide" Target="slides/slide80.xml"/><Relationship Id="rId16" Type="http://schemas.openxmlformats.org/officeDocument/2006/relationships/slide" Target="slides/slide7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1.xml"/><Relationship Id="rId95" Type="http://schemas.openxmlformats.org/officeDocument/2006/relationships/theme" Target="theme/theme1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slide" Target="slides/slide71.xml"/><Relationship Id="rId85" Type="http://schemas.openxmlformats.org/officeDocument/2006/relationships/slide" Target="slides/slide76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slide" Target="slides/slide74.xml"/><Relationship Id="rId88" Type="http://schemas.openxmlformats.org/officeDocument/2006/relationships/slide" Target="slides/slide79.xml"/><Relationship Id="rId91" Type="http://schemas.openxmlformats.org/officeDocument/2006/relationships/slide" Target="slides/slide82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slide" Target="slides/slide72.xml"/><Relationship Id="rId86" Type="http://schemas.openxmlformats.org/officeDocument/2006/relationships/slide" Target="slides/slide77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Relationship Id="rId87" Type="http://schemas.openxmlformats.org/officeDocument/2006/relationships/slide" Target="slides/slide78.xml"/><Relationship Id="rId61" Type="http://schemas.openxmlformats.org/officeDocument/2006/relationships/slide" Target="slides/slide52.xml"/><Relationship Id="rId82" Type="http://schemas.openxmlformats.org/officeDocument/2006/relationships/slide" Target="slides/slide73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56" Type="http://schemas.openxmlformats.org/officeDocument/2006/relationships/slide" Target="slides/slide47.xml"/><Relationship Id="rId77" Type="http://schemas.openxmlformats.org/officeDocument/2006/relationships/slide" Target="slides/slide6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5CB37-7836-4836-AF2A-A8CD648A3996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1393B-4809-4716-9DD1-58F8F1490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0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54AF-F902-4A8A-AAA3-3371621EB08A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252670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Writing </a:t>
            </a:r>
            <a:r>
              <a:rPr lang="en-US" altLang="zh-TW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Testbenches</a:t>
            </a:r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Functional Verification of HDL Models</a:t>
            </a:r>
            <a:r>
              <a:rPr lang="zh-TW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 138. Fig. 4-2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91393B-4809-4716-9DD1-58F8F149081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347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FF0000"/>
                </a:solidFill>
              </a:rPr>
              <a:t>read write</a:t>
            </a:r>
            <a:r>
              <a:rPr lang="zh-TW" altLang="en-US" dirty="0">
                <a:solidFill>
                  <a:srgbClr val="FF0000"/>
                </a:solidFill>
              </a:rPr>
              <a:t>動作描述可以變簡單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979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rgbClr val="FF0000"/>
                </a:solidFill>
                <a:latin typeface="PingFang SC"/>
              </a:rPr>
              <a:t>注意：用</a:t>
            </a:r>
            <a:r>
              <a:rPr lang="en-US" altLang="zh-TW" b="1" dirty="0">
                <a:solidFill>
                  <a:srgbClr val="FF0000"/>
                </a:solidFill>
                <a:latin typeface="PingFang SC"/>
              </a:rPr>
              <a:t>$</a:t>
            </a:r>
            <a:r>
              <a:rPr lang="en-US" altLang="zh-TW" b="1" dirty="0" err="1">
                <a:solidFill>
                  <a:srgbClr val="FF0000"/>
                </a:solidFill>
                <a:latin typeface="PingFang SC"/>
              </a:rPr>
              <a:t>fopen</a:t>
            </a:r>
            <a:r>
              <a:rPr lang="zh-TW" altLang="en-US" b="1" dirty="0">
                <a:solidFill>
                  <a:srgbClr val="FF0000"/>
                </a:solidFill>
                <a:latin typeface="PingFang SC"/>
              </a:rPr>
              <a:t>打開文件會將原來的文件清空，若要讀數據就用</a:t>
            </a:r>
            <a:r>
              <a:rPr lang="en-US" altLang="zh-TW" b="1" dirty="0">
                <a:solidFill>
                  <a:srgbClr val="FF0000"/>
                </a:solidFill>
                <a:latin typeface="PingFang SC"/>
              </a:rPr>
              <a:t>$</a:t>
            </a:r>
            <a:r>
              <a:rPr lang="en-US" altLang="zh-TW" b="1" dirty="0" err="1">
                <a:solidFill>
                  <a:srgbClr val="FF0000"/>
                </a:solidFill>
                <a:latin typeface="PingFang SC"/>
              </a:rPr>
              <a:t>readmemb</a:t>
            </a:r>
            <a:r>
              <a:rPr lang="en-US" altLang="zh-TW" b="1" dirty="0">
                <a:solidFill>
                  <a:srgbClr val="FF0000"/>
                </a:solidFill>
                <a:latin typeface="PingFang SC"/>
              </a:rPr>
              <a:t>,$</a:t>
            </a:r>
            <a:r>
              <a:rPr lang="en-US" altLang="zh-TW" b="1" dirty="0" err="1">
                <a:solidFill>
                  <a:srgbClr val="FF0000"/>
                </a:solidFill>
                <a:latin typeface="PingFang SC"/>
              </a:rPr>
              <a:t>readmemh</a:t>
            </a:r>
            <a:r>
              <a:rPr lang="zh-TW" altLang="en-US" b="1" dirty="0">
                <a:solidFill>
                  <a:srgbClr val="FF0000"/>
                </a:solidFill>
                <a:latin typeface="PingFang SC"/>
              </a:rPr>
              <a:t>就可以了，這個語句不會清空原來文件中的數據</a:t>
            </a:r>
            <a:endParaRPr lang="en-US" altLang="zh-TW" b="1" dirty="0">
              <a:solidFill>
                <a:srgbClr val="FF0000"/>
              </a:solidFill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dirty="0">
              <a:solidFill>
                <a:srgbClr val="FF0000"/>
              </a:solidFill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檔案開啟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主要用來開啟檔案，並取得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 handle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91393B-4809-4716-9DD1-58F8F149081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408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E2E44F-E258-4F9F-A794-BF2ACB8BC0D3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24591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中間空的位置未定義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readmem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為一個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BIT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的格式的讀檔函式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readmemh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則為一個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HEX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格式的的讀檔函式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86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D4F398-FEB0-4BC5-81C4-9A108D34F4A9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4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solidFill>
                  <a:srgbClr val="FF00FF"/>
                </a:solidFill>
              </a:rPr>
              <a:t>(</a:t>
            </a:r>
            <a:r>
              <a:rPr lang="zh-TW" altLang="en-US" sz="1200" dirty="0">
                <a:solidFill>
                  <a:srgbClr val="FF00FF"/>
                </a:solidFill>
                <a:ea typeface="標楷體" pitchFamily="65" charset="-120"/>
              </a:rPr>
              <a:t>就是不再繼續往下執行</a:t>
            </a:r>
            <a:r>
              <a:rPr lang="en-US" altLang="zh-TW" sz="1200" dirty="0">
                <a:solidFill>
                  <a:srgbClr val="FF00FF"/>
                </a:solidFill>
                <a:ea typeface="標楷體" pitchFamily="65" charset="-120"/>
              </a:rPr>
              <a:t>).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91393B-4809-4716-9DD1-58F8F149081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42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97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Show example</a:t>
            </a:r>
          </a:p>
          <a:p>
            <a:r>
              <a:rPr lang="en-US" altLang="zh-TW" dirty="0"/>
              <a:t>pattern in lab1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91393B-4809-4716-9DD1-58F8F149081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206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Pattern in lab3,</a:t>
            </a:r>
            <a:r>
              <a:rPr lang="en-US" altLang="zh-TW" baseline="0" dirty="0"/>
              <a:t> 2017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91393B-4809-4716-9DD1-58F8F149081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195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935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FD1F58-186D-4867-9867-92263375AA3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073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Clock</a:t>
            </a:r>
            <a:r>
              <a:rPr lang="en-US" altLang="zh-TW" baseline="0" dirty="0"/>
              <a:t> generation</a:t>
            </a:r>
          </a:p>
          <a:p>
            <a:r>
              <a:rPr lang="en-US" altLang="zh-TW" baseline="0" dirty="0"/>
              <a:t>Initial setting</a:t>
            </a:r>
          </a:p>
          <a:p>
            <a:r>
              <a:rPr lang="en-US" altLang="zh-TW" baseline="0" dirty="0"/>
              <a:t>Always on with half 0 and 1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91393B-4809-4716-9DD1-58F8F149081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463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把常用的動作打包，方便呼叫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可以有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delay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timing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控制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(wait, @..)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129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把常用的功能打包，方便呼叫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純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combinational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不可以有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delay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timing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控制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(wait, @..)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只有一個輸出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可以用在可合成的設計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13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1" y="285751"/>
            <a:ext cx="980017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731946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4057651" y="6524625"/>
            <a:ext cx="5590116" cy="217488"/>
          </a:xfr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1"/>
          </p:nvPr>
        </p:nvSpPr>
        <p:spPr>
          <a:xfrm>
            <a:off x="433918" y="6537326"/>
            <a:ext cx="2205567" cy="2762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2005.09</a:t>
            </a: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10085918" y="6524626"/>
            <a:ext cx="1098549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EF8C7A-396F-4BA0-8FF8-05202DF3E1FF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8654752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27051" y="1196802"/>
            <a:ext cx="11330516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697360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B12332-3D3E-9183-C1C7-0574FF0748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0536" y="15936"/>
            <a:ext cx="1511939" cy="15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40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5488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601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2013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327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5357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692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74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9335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7956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1673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1" y="285751"/>
            <a:ext cx="980017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941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4590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92796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6923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6864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26541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328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76745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95038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07333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23510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1" y="285751"/>
            <a:ext cx="980017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673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0785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34144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62760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0948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226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42809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93490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081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35915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30543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1" y="285751"/>
            <a:ext cx="980017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5462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27952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3039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78407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644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64734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46042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09763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47685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57476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89691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1" y="285751"/>
            <a:ext cx="980017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41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05669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41469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835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95598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65047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54995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25948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74880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87827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40395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1" y="285751"/>
            <a:ext cx="980017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796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495444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56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559552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1293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75724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4863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9164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978941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607660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27738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49BD3C-10FC-05EB-AFA0-C877F2D958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0536" y="15936"/>
            <a:ext cx="1511939" cy="15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96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20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baseline="0">
                <a:latin typeface="Arial Unicode MS" panose="020B0604020202020204" pitchFamily="34" charset="-12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47643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17355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18450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1449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18751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12745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50769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6746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78230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4057651" y="6524625"/>
            <a:ext cx="5590116" cy="217488"/>
          </a:xfr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1"/>
          </p:nvPr>
        </p:nvSpPr>
        <p:spPr>
          <a:xfrm>
            <a:off x="433918" y="6537326"/>
            <a:ext cx="2205567" cy="2762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2005.09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085918" y="6524626"/>
            <a:ext cx="1098549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2E282A5-2A87-4048-ACF7-CE42498FD65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8654752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76311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 baseline="0">
                <a:latin typeface="Arial Unicode MS" panose="020B0604020202020204" pitchFamily="34" charset="-12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2C6EFC6-B3CB-9EAB-AE26-A38013F91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4432" y="188640"/>
            <a:ext cx="1207021" cy="120702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D68536A-604F-BC52-745B-A6D4CFFF11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20536" y="15936"/>
            <a:ext cx="1511939" cy="15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2202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285617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baseline="0">
                <a:latin typeface="Arial Unicode MS" panose="020B0604020202020204" pitchFamily="34" charset="-12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35234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206337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857580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84368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17201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9295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746469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22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ln w="12700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Platform Based Design Group</a:t>
            </a:r>
            <a:endParaRPr kumimoji="0" lang="zh-TW" altLang="en-US" sz="1200" b="1" dirty="0">
              <a:ln w="127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spc="300" dirty="0">
                <a:latin typeface="Times New Roman" pitchFamily="18" charset="0"/>
                <a:cs typeface="Times New Roman" pitchFamily="18" charset="0"/>
              </a:rPr>
              <a:t>NCTU.EE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altLang="zh-TW" sz="1400" b="1" dirty="0" err="1">
                <a:latin typeface="Times New Roman" pitchFamily="18" charset="0"/>
                <a:cs typeface="Times New Roman" pitchFamily="18" charset="0"/>
              </a:rPr>
              <a:t>Hsinchu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Taiwan</a:t>
            </a:r>
            <a:endParaRPr kumimoji="0"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latin typeface="Times New Roman" pitchFamily="18" charset="0"/>
                <a:cs typeface="Times New Roman" pitchFamily="18" charset="0"/>
              </a:rPr>
              <a:t>VLSI Signal Processing Lab.</a:t>
            </a:r>
            <a:endParaRPr kumimoji="0"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0" u="none" strike="noStrike" kern="1200" cap="none" spc="0" normalizeH="0" baseline="0" noProof="0" dirty="0">
              <a:ln w="12700">
                <a:noFill/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NYCU.EE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, Hsinchu, Taiwan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VLSI Signal Processing Lab.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 w="12700">
                  <a:noFill/>
                  <a:prstDash val="solid"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Platform Based Design Group</a:t>
            </a:r>
            <a:endParaRPr kumimoji="0" lang="zh-TW" altLang="en-US" sz="1200" b="1" i="0" u="none" strike="noStrike" kern="1200" cap="none" spc="0" normalizeH="0" baseline="0" noProof="0" dirty="0">
              <a:ln w="12700">
                <a:noFill/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NCTU.EE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, </a:t>
            </a:r>
            <a:r>
              <a:rPr kumimoji="0" lang="en-US" altLang="zh-TW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Hsinchu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, Taiwan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VLSI Signal Processing Lab.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 w="12700">
                  <a:noFill/>
                  <a:prstDash val="solid"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Platform Based Design Group</a:t>
            </a:r>
            <a:endParaRPr kumimoji="0" lang="zh-TW" altLang="en-US" sz="1200" b="1" i="0" u="none" strike="noStrike" kern="1200" cap="none" spc="0" normalizeH="0" baseline="0" noProof="0" dirty="0">
              <a:ln w="12700">
                <a:noFill/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NCTU.EE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, </a:t>
            </a:r>
            <a:r>
              <a:rPr kumimoji="0" lang="en-US" altLang="zh-TW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Hsinchu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, Taiwan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VLSI Signal Processing Lab.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0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 w="12700">
                  <a:noFill/>
                  <a:prstDash val="solid"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Platform Based Design Group</a:t>
            </a:r>
            <a:endParaRPr kumimoji="0" lang="zh-TW" altLang="en-US" sz="1200" b="1" i="0" u="none" strike="noStrike" kern="1200" cap="none" spc="0" normalizeH="0" baseline="0" noProof="0" dirty="0">
              <a:ln w="12700">
                <a:noFill/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NCTU.EE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, </a:t>
            </a:r>
            <a:r>
              <a:rPr kumimoji="0" lang="en-US" altLang="zh-TW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Hsinchu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, Taiwan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VLSI Signal Processing Lab.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5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 w="12700">
                  <a:noFill/>
                  <a:prstDash val="solid"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Platform Based Design Group</a:t>
            </a:r>
            <a:endParaRPr kumimoji="0" lang="zh-TW" altLang="en-US" sz="1200" b="1" i="0" u="none" strike="noStrike" kern="1200" cap="none" spc="0" normalizeH="0" baseline="0" noProof="0" dirty="0">
              <a:ln w="12700">
                <a:noFill/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NCTU.EE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, </a:t>
            </a:r>
            <a:r>
              <a:rPr kumimoji="0" lang="en-US" altLang="zh-TW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Hsinchu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, Taiwan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VLSI Signal Processing Lab.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90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 w="12700">
                  <a:noFill/>
                  <a:prstDash val="solid"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Platform Based Design Group</a:t>
            </a:r>
            <a:endParaRPr kumimoji="0" lang="zh-TW" altLang="en-US" sz="1200" b="1" i="0" u="none" strike="noStrike" kern="1200" cap="none" spc="0" normalizeH="0" baseline="0" noProof="0" dirty="0">
              <a:ln w="12700">
                <a:noFill/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NCTU.EE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, </a:t>
            </a:r>
            <a:r>
              <a:rPr kumimoji="0" lang="en-US" altLang="zh-TW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Hsinchu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, Taiwan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VLSI Signal Processing Lab.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8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ln w="12700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Platform Based Design Group</a:t>
            </a:r>
            <a:endParaRPr kumimoji="0" lang="zh-TW" altLang="en-US" sz="1200" b="1" dirty="0">
              <a:ln w="127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spc="300" dirty="0">
                <a:latin typeface="Times New Roman" pitchFamily="18" charset="0"/>
                <a:cs typeface="Times New Roman" pitchFamily="18" charset="0"/>
              </a:rPr>
              <a:t>NYCU.EE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Hsinchu, Taiwan</a:t>
            </a:r>
            <a:endParaRPr kumimoji="0"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latin typeface="Times New Roman" pitchFamily="18" charset="0"/>
                <a:cs typeface="Times New Roman" pitchFamily="18" charset="0"/>
              </a:rPr>
              <a:t>VLSI Signal Processing Lab.</a:t>
            </a:r>
            <a:endParaRPr kumimoji="0"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4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 w="12700">
                  <a:noFill/>
                  <a:prstDash val="solid"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Platform Based Design Group</a:t>
            </a:r>
            <a:endParaRPr kumimoji="0" lang="zh-TW" altLang="en-US" sz="1200" b="1" i="0" u="none" strike="noStrike" kern="1200" cap="none" spc="0" normalizeH="0" baseline="0" noProof="0" dirty="0">
              <a:ln w="12700">
                <a:noFill/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NYCU.EE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, Hsinchu, Taiwan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VLSI Signal Processing Lab.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9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3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5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9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9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9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9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9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91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3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91.x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5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9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9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9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1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95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7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latin typeface="Arial Unicode MS" panose="020B0604020202020204" pitchFamily="34" charset="-120"/>
                <a:cs typeface="Arial Unicode MS" panose="020B0604020202020204" pitchFamily="34" charset="-120"/>
              </a:rPr>
              <a:t>Lecture 3 </a:t>
            </a:r>
            <a:r>
              <a:rPr lang="en-US" altLang="zh-TW" dirty="0">
                <a:latin typeface="Arial Unicode MS" panose="020B0604020202020204" pitchFamily="34" charset="-120"/>
                <a:cs typeface="Arial Unicode MS" panose="020B0604020202020204" pitchFamily="34" charset="-120"/>
              </a:rPr>
              <a:t>Testbenches</a:t>
            </a:r>
            <a:endParaRPr lang="zh-TW" altLang="en-US" dirty="0">
              <a:latin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/>
              <a:t>Tian Sheuan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783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I. A Simple Test Bench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object 4"/>
          <p:cNvSpPr/>
          <p:nvPr/>
        </p:nvSpPr>
        <p:spPr>
          <a:xfrm>
            <a:off x="609600" y="1392794"/>
            <a:ext cx="5656580" cy="5059680"/>
          </a:xfrm>
          <a:custGeom>
            <a:avLst/>
            <a:gdLst/>
            <a:ahLst/>
            <a:cxnLst/>
            <a:rect l="l" t="t" r="r" b="b"/>
            <a:pathLst>
              <a:path w="5656580" h="5059680">
                <a:moveTo>
                  <a:pt x="0" y="5059299"/>
                </a:moveTo>
                <a:lnTo>
                  <a:pt x="5656326" y="5059299"/>
                </a:lnTo>
                <a:lnTo>
                  <a:pt x="5656326" y="0"/>
                </a:lnTo>
                <a:lnTo>
                  <a:pt x="0" y="0"/>
                </a:lnTo>
                <a:lnTo>
                  <a:pt x="0" y="5059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392794"/>
            <a:ext cx="5656580" cy="5059680"/>
          </a:xfrm>
          <a:custGeom>
            <a:avLst/>
            <a:gdLst/>
            <a:ahLst/>
            <a:cxnLst/>
            <a:rect l="l" t="t" r="r" b="b"/>
            <a:pathLst>
              <a:path w="5656580" h="5059680">
                <a:moveTo>
                  <a:pt x="0" y="5059299"/>
                </a:moveTo>
                <a:lnTo>
                  <a:pt x="5656326" y="5059299"/>
                </a:lnTo>
                <a:lnTo>
                  <a:pt x="5656326" y="0"/>
                </a:lnTo>
                <a:lnTo>
                  <a:pt x="0" y="0"/>
                </a:lnTo>
                <a:lnTo>
                  <a:pt x="0" y="505929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568" y="1338896"/>
            <a:ext cx="18942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6F2F9F"/>
                </a:solidFill>
                <a:latin typeface="Consolas"/>
                <a:cs typeface="Consolas"/>
              </a:rPr>
              <a:t>`timescale</a:t>
            </a:r>
            <a:r>
              <a:rPr sz="1400" spc="-5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1ns/1ps</a:t>
            </a: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module</a:t>
            </a:r>
            <a:r>
              <a:rPr sz="1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test_bench;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8568" y="1765920"/>
            <a:ext cx="465137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959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// Interface to communicate with the DUT 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reg </a:t>
            </a:r>
            <a:r>
              <a:rPr sz="1400" dirty="0">
                <a:latin typeface="Consolas"/>
                <a:cs typeface="Consolas"/>
              </a:rPr>
              <a:t>a, b,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clk;</a:t>
            </a: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wire </a:t>
            </a:r>
            <a:r>
              <a:rPr sz="1400" spc="5" dirty="0">
                <a:latin typeface="Consolas"/>
                <a:cs typeface="Consolas"/>
              </a:rPr>
              <a:t>c;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// Device under test</a:t>
            </a:r>
            <a:r>
              <a:rPr sz="1400" spc="1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instantiation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DUT </a:t>
            </a:r>
            <a:r>
              <a:rPr sz="1400" spc="-5" dirty="0">
                <a:latin typeface="Consolas"/>
                <a:cs typeface="Consolas"/>
              </a:rPr>
              <a:t>U1 </a:t>
            </a:r>
            <a:r>
              <a:rPr sz="1400" dirty="0">
                <a:latin typeface="Consolas"/>
                <a:cs typeface="Consolas"/>
              </a:rPr>
              <a:t>(.in1(a), .in2(b), .clk(clk),</a:t>
            </a:r>
            <a:r>
              <a:rPr sz="1400" spc="4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.out1(c));</a:t>
            </a: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initial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568" y="3046335"/>
            <a:ext cx="21894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01040" algn="l"/>
              </a:tabLst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begin	</a:t>
            </a: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// Test</a:t>
            </a:r>
            <a:r>
              <a:rPr sz="1400" spc="-4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program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5164" y="3259695"/>
            <a:ext cx="374571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test1</a:t>
            </a:r>
            <a:r>
              <a:rPr sz="1400" spc="-6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();</a:t>
            </a:r>
            <a:r>
              <a:rPr lang="en-US" sz="1400" dirty="0">
                <a:latin typeface="Consolas"/>
                <a:cs typeface="Consolas"/>
              </a:rPr>
              <a:t> //call input pattern task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Consolas"/>
                <a:cs typeface="Consolas"/>
              </a:rPr>
              <a:t>$finish</a:t>
            </a:r>
            <a:r>
              <a:rPr sz="1400" dirty="0">
                <a:latin typeface="Consolas"/>
                <a:cs typeface="Consolas"/>
              </a:rPr>
              <a:t>;</a:t>
            </a:r>
            <a:r>
              <a:rPr lang="en-US" sz="1400" dirty="0">
                <a:latin typeface="Consolas"/>
                <a:cs typeface="Consolas"/>
              </a:rPr>
              <a:t> //terminate simulation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568" y="3686414"/>
            <a:ext cx="3200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end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568" y="3900028"/>
            <a:ext cx="386334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15531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ini</a:t>
            </a:r>
            <a:r>
              <a:rPr sz="1400" spc="5" dirty="0">
                <a:solidFill>
                  <a:srgbClr val="006FC0"/>
                </a:solidFill>
                <a:latin typeface="Consolas"/>
                <a:cs typeface="Consolas"/>
              </a:rPr>
              <a:t>t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ial  begin</a:t>
            </a:r>
            <a:endParaRPr sz="1400" dirty="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clk = 0;</a:t>
            </a:r>
          </a:p>
          <a:p>
            <a:pPr marL="12700" marR="1480820" indent="196215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forever </a:t>
            </a:r>
            <a:r>
              <a:rPr sz="1400" dirty="0">
                <a:solidFill>
                  <a:srgbClr val="6F2F9F"/>
                </a:solidFill>
                <a:latin typeface="Consolas"/>
                <a:cs typeface="Consolas"/>
              </a:rPr>
              <a:t>#</a:t>
            </a:r>
            <a:r>
              <a:rPr sz="1400" dirty="0">
                <a:latin typeface="Consolas"/>
                <a:cs typeface="Consolas"/>
              </a:rPr>
              <a:t>5 </a:t>
            </a:r>
            <a:r>
              <a:rPr sz="1400" spc="5" dirty="0">
                <a:latin typeface="Consolas"/>
                <a:cs typeface="Consolas"/>
              </a:rPr>
              <a:t>clk </a:t>
            </a:r>
            <a:r>
              <a:rPr sz="1400" dirty="0">
                <a:latin typeface="Consolas"/>
                <a:cs typeface="Consolas"/>
              </a:rPr>
              <a:t>= ~clk; 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end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initial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begin </a:t>
            </a: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// </a:t>
            </a:r>
            <a:r>
              <a:rPr sz="1400" spc="5" dirty="0">
                <a:solidFill>
                  <a:srgbClr val="00AF50"/>
                </a:solidFill>
                <a:latin typeface="Consolas"/>
                <a:cs typeface="Consolas"/>
              </a:rPr>
              <a:t>Monitor </a:t>
            </a:r>
            <a:r>
              <a:rPr sz="1400" dirty="0">
                <a:solidFill>
                  <a:srgbClr val="00AF50"/>
                </a:solidFill>
                <a:latin typeface="Consolas"/>
                <a:cs typeface="Consolas"/>
              </a:rPr>
              <a:t>the</a:t>
            </a:r>
            <a:r>
              <a:rPr sz="1400" spc="-2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AF50"/>
                </a:solidFill>
                <a:latin typeface="Consolas"/>
                <a:cs typeface="Consolas"/>
              </a:rPr>
              <a:t>simulation</a:t>
            </a:r>
            <a:endParaRPr sz="1400" dirty="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Consolas"/>
                <a:cs typeface="Consolas"/>
              </a:rPr>
              <a:t>$dumpvars;</a:t>
            </a:r>
            <a:endParaRPr sz="1400" dirty="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solidFill>
                  <a:srgbClr val="6F2F9F"/>
                </a:solidFill>
                <a:latin typeface="Consolas"/>
                <a:cs typeface="Consolas"/>
              </a:rPr>
              <a:t>$display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E36C09"/>
                </a:solidFill>
                <a:latin typeface="Consolas"/>
                <a:cs typeface="Consolas"/>
              </a:rPr>
              <a:t>"clk | in1| in2 | out1</a:t>
            </a:r>
            <a:r>
              <a:rPr sz="1400" spc="4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E36C09"/>
                </a:solidFill>
                <a:latin typeface="Consolas"/>
                <a:cs typeface="Consolas"/>
              </a:rPr>
              <a:t>|"</a:t>
            </a:r>
            <a:r>
              <a:rPr sz="1400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3907" y="5857098"/>
            <a:ext cx="8255634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3067685" indent="196215">
              <a:lnSpc>
                <a:spcPct val="100000"/>
              </a:lnSpc>
              <a:spcBef>
                <a:spcPts val="100"/>
              </a:spcBef>
              <a:tabLst>
                <a:tab pos="1537970" algn="l"/>
                <a:tab pos="2520315" algn="l"/>
                <a:tab pos="3209925" algn="l"/>
              </a:tabLst>
            </a:pPr>
            <a:r>
              <a:rPr sz="1400" dirty="0">
                <a:solidFill>
                  <a:srgbClr val="6F2F9F"/>
                </a:solidFill>
                <a:latin typeface="Consolas"/>
                <a:cs typeface="Consolas"/>
              </a:rPr>
              <a:t>$monitor</a:t>
            </a:r>
            <a:r>
              <a:rPr sz="1400" spc="2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E36C09"/>
                </a:solidFill>
                <a:latin typeface="Consolas"/>
                <a:cs typeface="Consolas"/>
              </a:rPr>
              <a:t>"	%b|</a:t>
            </a:r>
            <a:r>
              <a:rPr sz="1400" spc="1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E36C09"/>
                </a:solidFill>
                <a:latin typeface="Consolas"/>
                <a:cs typeface="Consolas"/>
              </a:rPr>
              <a:t>%b</a:t>
            </a:r>
            <a:r>
              <a:rPr sz="1400" spc="15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E36C09"/>
                </a:solidFill>
                <a:latin typeface="Consolas"/>
                <a:cs typeface="Consolas"/>
              </a:rPr>
              <a:t>|	%b</a:t>
            </a:r>
            <a:r>
              <a:rPr sz="1400" spc="10" dirty="0">
                <a:solidFill>
                  <a:srgbClr val="E36C09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E36C09"/>
                </a:solidFill>
                <a:latin typeface="Consolas"/>
                <a:cs typeface="Consolas"/>
              </a:rPr>
              <a:t>|	%b </a:t>
            </a:r>
            <a:r>
              <a:rPr sz="1400" spc="5" dirty="0">
                <a:solidFill>
                  <a:srgbClr val="E36C09"/>
                </a:solidFill>
                <a:latin typeface="Consolas"/>
                <a:cs typeface="Consolas"/>
              </a:rPr>
              <a:t>|"</a:t>
            </a:r>
            <a:r>
              <a:rPr sz="1400" spc="5" dirty="0">
                <a:latin typeface="Consolas"/>
                <a:cs typeface="Consolas"/>
              </a:rPr>
              <a:t>,clk, </a:t>
            </a:r>
            <a:r>
              <a:rPr sz="1400" dirty="0">
                <a:latin typeface="Consolas"/>
                <a:cs typeface="Consolas"/>
              </a:rPr>
              <a:t>a, b,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c);  </a:t>
            </a:r>
            <a:r>
              <a:rPr sz="1400" dirty="0">
                <a:solidFill>
                  <a:srgbClr val="006FC0"/>
                </a:solidFill>
                <a:latin typeface="Consolas"/>
                <a:cs typeface="Consolas"/>
              </a:rPr>
              <a:t>end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242300" algn="l"/>
              </a:tabLst>
            </a:pPr>
            <a:r>
              <a:rPr sz="1400" u="sng" spc="-390" dirty="0">
                <a:solidFill>
                  <a:srgbClr val="006FC0"/>
                </a:solidFill>
                <a:uFill>
                  <a:solidFill>
                    <a:srgbClr val="000099"/>
                  </a:solidFill>
                </a:uFill>
                <a:latin typeface="Consolas"/>
                <a:cs typeface="Consolas"/>
              </a:rPr>
              <a:t> </a:t>
            </a:r>
            <a:r>
              <a:rPr sz="1400" u="sng" dirty="0" err="1">
                <a:solidFill>
                  <a:srgbClr val="006FC0"/>
                </a:solidFill>
                <a:uFill>
                  <a:solidFill>
                    <a:srgbClr val="000099"/>
                  </a:solidFill>
                </a:uFill>
                <a:latin typeface="Consolas"/>
                <a:cs typeface="Consolas"/>
              </a:rPr>
              <a:t>endmodule</a:t>
            </a:r>
            <a:endParaRPr sz="1400" u="sng" dirty="0">
              <a:latin typeface="Consolas"/>
              <a:cs typeface="Consolas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5616575" y="3840720"/>
            <a:ext cx="2857500" cy="2000250"/>
            <a:chOff x="5616575" y="3840720"/>
            <a:chExt cx="2857500" cy="2000250"/>
          </a:xfrm>
        </p:grpSpPr>
        <p:sp>
          <p:nvSpPr>
            <p:cNvPr id="13" name="object 13"/>
            <p:cNvSpPr/>
            <p:nvPr/>
          </p:nvSpPr>
          <p:spPr>
            <a:xfrm>
              <a:off x="5616575" y="3840720"/>
              <a:ext cx="2857500" cy="2000250"/>
            </a:xfrm>
            <a:custGeom>
              <a:avLst/>
              <a:gdLst/>
              <a:ahLst/>
              <a:cxnLst/>
              <a:rect l="l" t="t" r="r" b="b"/>
              <a:pathLst>
                <a:path w="2857500" h="2000250">
                  <a:moveTo>
                    <a:pt x="0" y="2000250"/>
                  </a:moveTo>
                  <a:lnTo>
                    <a:pt x="2857500" y="20002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000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16575" y="3840720"/>
              <a:ext cx="2857500" cy="2000250"/>
            </a:xfrm>
            <a:custGeom>
              <a:avLst/>
              <a:gdLst/>
              <a:ahLst/>
              <a:cxnLst/>
              <a:rect l="l" t="t" r="r" b="b"/>
              <a:pathLst>
                <a:path w="2857500" h="2000250">
                  <a:moveTo>
                    <a:pt x="0" y="2000250"/>
                  </a:moveTo>
                  <a:lnTo>
                    <a:pt x="2857500" y="200025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20002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5696077" y="3965053"/>
              <a:ext cx="1402715" cy="2393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dirty="0">
                  <a:solidFill>
                    <a:srgbClr val="006FC0"/>
                  </a:solidFill>
                  <a:latin typeface="Consolas"/>
                  <a:cs typeface="Consolas"/>
                </a:rPr>
                <a:t>task </a:t>
              </a:r>
              <a:r>
                <a:rPr sz="1400" dirty="0">
                  <a:latin typeface="Consolas"/>
                  <a:cs typeface="Consolas"/>
                </a:rPr>
                <a:t>test1</a:t>
              </a:r>
              <a:r>
                <a:rPr sz="1400" spc="-45" dirty="0">
                  <a:latin typeface="Consolas"/>
                  <a:cs typeface="Consolas"/>
                </a:rPr>
                <a:t> </a:t>
              </a:r>
              <a:r>
                <a:rPr sz="1400" dirty="0">
                  <a:latin typeface="Consolas"/>
                  <a:cs typeface="Consolas"/>
                </a:rPr>
                <a:t>();</a:t>
              </a: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696077" y="4178413"/>
              <a:ext cx="516890" cy="2393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dirty="0">
                  <a:solidFill>
                    <a:srgbClr val="006FC0"/>
                  </a:solidFill>
                  <a:latin typeface="Consolas"/>
                  <a:cs typeface="Consolas"/>
                </a:rPr>
                <a:t>beg</a:t>
              </a:r>
              <a:r>
                <a:rPr sz="1400" spc="5" dirty="0">
                  <a:solidFill>
                    <a:srgbClr val="006FC0"/>
                  </a:solidFill>
                  <a:latin typeface="Consolas"/>
                  <a:cs typeface="Consolas"/>
                </a:rPr>
                <a:t>i</a:t>
              </a:r>
              <a:r>
                <a:rPr sz="1400" dirty="0">
                  <a:solidFill>
                    <a:srgbClr val="006FC0"/>
                  </a:solidFill>
                  <a:latin typeface="Consolas"/>
                  <a:cs typeface="Consolas"/>
                </a:rPr>
                <a:t>n</a:t>
              </a:r>
              <a:endParaRPr sz="1400">
                <a:latin typeface="Consolas"/>
                <a:cs typeface="Consolas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6286246" y="4391772"/>
              <a:ext cx="615950" cy="2393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dirty="0">
                  <a:latin typeface="Consolas"/>
                  <a:cs typeface="Consolas"/>
                </a:rPr>
                <a:t>a =</a:t>
              </a:r>
              <a:r>
                <a:rPr sz="1400" spc="-80" dirty="0">
                  <a:latin typeface="Consolas"/>
                  <a:cs typeface="Consolas"/>
                </a:rPr>
                <a:t> </a:t>
              </a:r>
              <a:r>
                <a:rPr sz="1400" dirty="0">
                  <a:latin typeface="Consolas"/>
                  <a:cs typeface="Consolas"/>
                </a:rPr>
                <a:t>0;</a:t>
              </a:r>
              <a:endParaRPr sz="1400">
                <a:latin typeface="Consolas"/>
                <a:cs typeface="Consolas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892672" y="4605133"/>
              <a:ext cx="1009015" cy="66675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dirty="0">
                  <a:solidFill>
                    <a:srgbClr val="6F2F9F"/>
                  </a:solidFill>
                  <a:latin typeface="Consolas"/>
                  <a:cs typeface="Consolas"/>
                </a:rPr>
                <a:t>#</a:t>
              </a:r>
              <a:r>
                <a:rPr sz="1400" dirty="0">
                  <a:latin typeface="Consolas"/>
                  <a:cs typeface="Consolas"/>
                </a:rPr>
                <a:t>10 a =</a:t>
              </a:r>
              <a:r>
                <a:rPr sz="1400" spc="-70" dirty="0">
                  <a:latin typeface="Consolas"/>
                  <a:cs typeface="Consolas"/>
                </a:rPr>
                <a:t> </a:t>
              </a:r>
              <a:r>
                <a:rPr sz="1400" dirty="0">
                  <a:latin typeface="Consolas"/>
                  <a:cs typeface="Consolas"/>
                </a:rPr>
                <a:t>0;</a:t>
              </a:r>
              <a:endParaRPr sz="1400">
                <a:latin typeface="Consolas"/>
                <a:cs typeface="Consolas"/>
              </a:endParaRPr>
            </a:p>
            <a:p>
              <a:pPr marL="12700">
                <a:lnSpc>
                  <a:spcPct val="100000"/>
                </a:lnSpc>
                <a:spcBef>
                  <a:spcPts val="5"/>
                </a:spcBef>
              </a:pPr>
              <a:r>
                <a:rPr sz="1400" dirty="0">
                  <a:solidFill>
                    <a:srgbClr val="6F2F9F"/>
                  </a:solidFill>
                  <a:latin typeface="Consolas"/>
                  <a:cs typeface="Consolas"/>
                </a:rPr>
                <a:t>#</a:t>
              </a:r>
              <a:r>
                <a:rPr sz="1400" dirty="0">
                  <a:latin typeface="Consolas"/>
                  <a:cs typeface="Consolas"/>
                </a:rPr>
                <a:t>10 a =</a:t>
              </a:r>
              <a:r>
                <a:rPr sz="1400" spc="-70" dirty="0">
                  <a:latin typeface="Consolas"/>
                  <a:cs typeface="Consolas"/>
                </a:rPr>
                <a:t> </a:t>
              </a:r>
              <a:r>
                <a:rPr sz="1400" dirty="0">
                  <a:latin typeface="Consolas"/>
                  <a:cs typeface="Consolas"/>
                </a:rPr>
                <a:t>1;</a:t>
              </a:r>
              <a:endParaRPr sz="1400">
                <a:latin typeface="Consolas"/>
                <a:cs typeface="Consolas"/>
              </a:endParaRPr>
            </a:p>
            <a:p>
              <a:pPr marL="12700">
                <a:lnSpc>
                  <a:spcPct val="100000"/>
                </a:lnSpc>
              </a:pPr>
              <a:r>
                <a:rPr sz="1400" dirty="0">
                  <a:solidFill>
                    <a:srgbClr val="6F2F9F"/>
                  </a:solidFill>
                  <a:latin typeface="Consolas"/>
                  <a:cs typeface="Consolas"/>
                </a:rPr>
                <a:t>#</a:t>
              </a:r>
              <a:r>
                <a:rPr sz="1400" dirty="0">
                  <a:latin typeface="Consolas"/>
                  <a:cs typeface="Consolas"/>
                </a:rPr>
                <a:t>10 a =</a:t>
              </a:r>
              <a:r>
                <a:rPr sz="1400" spc="-90" dirty="0">
                  <a:latin typeface="Consolas"/>
                  <a:cs typeface="Consolas"/>
                </a:rPr>
                <a:t> </a:t>
              </a:r>
              <a:r>
                <a:rPr sz="1400" spc="5" dirty="0">
                  <a:latin typeface="Consolas"/>
                  <a:cs typeface="Consolas"/>
                </a:rPr>
                <a:t>1;</a:t>
              </a:r>
              <a:endParaRPr sz="1400">
                <a:latin typeface="Consolas"/>
                <a:cs typeface="Consolas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7171911" y="4391772"/>
              <a:ext cx="615950" cy="88011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3335">
                <a:lnSpc>
                  <a:spcPct val="100000"/>
                </a:lnSpc>
                <a:spcBef>
                  <a:spcPts val="100"/>
                </a:spcBef>
              </a:pPr>
              <a:r>
                <a:rPr sz="1400" dirty="0">
                  <a:latin typeface="Consolas"/>
                  <a:cs typeface="Consolas"/>
                </a:rPr>
                <a:t>b =</a:t>
              </a:r>
              <a:r>
                <a:rPr sz="1400" spc="-90" dirty="0">
                  <a:latin typeface="Consolas"/>
                  <a:cs typeface="Consolas"/>
                </a:rPr>
                <a:t> </a:t>
              </a:r>
              <a:r>
                <a:rPr sz="1400" dirty="0">
                  <a:latin typeface="Consolas"/>
                  <a:cs typeface="Consolas"/>
                </a:rPr>
                <a:t>0;</a:t>
              </a:r>
              <a:endParaRPr sz="1400">
                <a:latin typeface="Consolas"/>
                <a:cs typeface="Consolas"/>
              </a:endParaRPr>
            </a:p>
            <a:p>
              <a:pPr marL="12700">
                <a:lnSpc>
                  <a:spcPct val="100000"/>
                </a:lnSpc>
                <a:spcBef>
                  <a:spcPts val="5"/>
                </a:spcBef>
              </a:pPr>
              <a:r>
                <a:rPr sz="1400" dirty="0">
                  <a:latin typeface="Consolas"/>
                  <a:cs typeface="Consolas"/>
                </a:rPr>
                <a:t>b =</a:t>
              </a:r>
              <a:r>
                <a:rPr sz="1400" spc="-90" dirty="0">
                  <a:latin typeface="Consolas"/>
                  <a:cs typeface="Consolas"/>
                </a:rPr>
                <a:t> </a:t>
              </a:r>
              <a:r>
                <a:rPr sz="1400" dirty="0">
                  <a:latin typeface="Consolas"/>
                  <a:cs typeface="Consolas"/>
                </a:rPr>
                <a:t>1;</a:t>
              </a:r>
              <a:endParaRPr sz="1400">
                <a:latin typeface="Consolas"/>
                <a:cs typeface="Consolas"/>
              </a:endParaRPr>
            </a:p>
            <a:p>
              <a:pPr marL="12700">
                <a:lnSpc>
                  <a:spcPct val="100000"/>
                </a:lnSpc>
              </a:pPr>
              <a:r>
                <a:rPr sz="1400" dirty="0">
                  <a:latin typeface="Consolas"/>
                  <a:cs typeface="Consolas"/>
                </a:rPr>
                <a:t>b =</a:t>
              </a:r>
              <a:r>
                <a:rPr sz="1400" spc="-90" dirty="0">
                  <a:latin typeface="Consolas"/>
                  <a:cs typeface="Consolas"/>
                </a:rPr>
                <a:t> </a:t>
              </a:r>
              <a:r>
                <a:rPr sz="1400" dirty="0">
                  <a:latin typeface="Consolas"/>
                  <a:cs typeface="Consolas"/>
                </a:rPr>
                <a:t>1;</a:t>
              </a:r>
              <a:endParaRPr sz="1400">
                <a:latin typeface="Consolas"/>
                <a:cs typeface="Consolas"/>
              </a:endParaRPr>
            </a:p>
            <a:p>
              <a:pPr marL="12700">
                <a:lnSpc>
                  <a:spcPct val="100000"/>
                </a:lnSpc>
              </a:pPr>
              <a:r>
                <a:rPr sz="1400" dirty="0">
                  <a:latin typeface="Consolas"/>
                  <a:cs typeface="Consolas"/>
                </a:rPr>
                <a:t>b =</a:t>
              </a:r>
              <a:r>
                <a:rPr sz="1400" spc="-90" dirty="0">
                  <a:latin typeface="Consolas"/>
                  <a:cs typeface="Consolas"/>
                </a:rPr>
                <a:t> </a:t>
              </a:r>
              <a:r>
                <a:rPr sz="1400" spc="-5" dirty="0">
                  <a:latin typeface="Consolas"/>
                  <a:cs typeface="Consolas"/>
                </a:rPr>
                <a:t>0;</a:t>
              </a:r>
              <a:endParaRPr sz="1400">
                <a:latin typeface="Consolas"/>
                <a:cs typeface="Consolas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696077" y="5245466"/>
              <a:ext cx="320040" cy="2393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dirty="0">
                  <a:solidFill>
                    <a:srgbClr val="006FC0"/>
                  </a:solidFill>
                  <a:latin typeface="Consolas"/>
                  <a:cs typeface="Consolas"/>
                </a:rPr>
                <a:t>end</a:t>
              </a:r>
              <a:endParaRPr sz="1400">
                <a:latin typeface="Consolas"/>
                <a:cs typeface="Consola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696077" y="5458827"/>
              <a:ext cx="713105" cy="2393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dirty="0">
                  <a:solidFill>
                    <a:srgbClr val="006FC0"/>
                  </a:solidFill>
                  <a:latin typeface="Consolas"/>
                  <a:cs typeface="Consolas"/>
                </a:rPr>
                <a:t>end</a:t>
              </a:r>
              <a:r>
                <a:rPr sz="1400" spc="5" dirty="0">
                  <a:solidFill>
                    <a:srgbClr val="006FC0"/>
                  </a:solidFill>
                  <a:latin typeface="Consolas"/>
                  <a:cs typeface="Consolas"/>
                </a:rPr>
                <a:t>t</a:t>
              </a:r>
              <a:r>
                <a:rPr sz="1400" dirty="0">
                  <a:solidFill>
                    <a:srgbClr val="006FC0"/>
                  </a:solidFill>
                  <a:latin typeface="Consolas"/>
                  <a:cs typeface="Consolas"/>
                </a:rPr>
                <a:t>ask</a:t>
              </a:r>
              <a:endParaRPr sz="1400">
                <a:latin typeface="Consolas"/>
                <a:cs typeface="Consolas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538851" y="1768969"/>
            <a:ext cx="3571875" cy="1857375"/>
            <a:chOff x="5538851" y="1768969"/>
            <a:chExt cx="3571875" cy="1857375"/>
          </a:xfrm>
        </p:grpSpPr>
        <p:sp>
          <p:nvSpPr>
            <p:cNvPr id="22" name="object 22"/>
            <p:cNvSpPr/>
            <p:nvPr/>
          </p:nvSpPr>
          <p:spPr>
            <a:xfrm>
              <a:off x="5538851" y="1768969"/>
              <a:ext cx="3571875" cy="1857375"/>
            </a:xfrm>
            <a:custGeom>
              <a:avLst/>
              <a:gdLst/>
              <a:ahLst/>
              <a:cxnLst/>
              <a:rect l="l" t="t" r="r" b="b"/>
              <a:pathLst>
                <a:path w="3571875" h="1857375">
                  <a:moveTo>
                    <a:pt x="0" y="1857375"/>
                  </a:moveTo>
                  <a:lnTo>
                    <a:pt x="3571875" y="1857375"/>
                  </a:lnTo>
                  <a:lnTo>
                    <a:pt x="3571875" y="0"/>
                  </a:lnTo>
                  <a:lnTo>
                    <a:pt x="0" y="0"/>
                  </a:lnTo>
                  <a:lnTo>
                    <a:pt x="0" y="18573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38851" y="1768969"/>
              <a:ext cx="3571875" cy="1857375"/>
            </a:xfrm>
            <a:custGeom>
              <a:avLst/>
              <a:gdLst/>
              <a:ahLst/>
              <a:cxnLst/>
              <a:rect l="l" t="t" r="r" b="b"/>
              <a:pathLst>
                <a:path w="3571875" h="1857375">
                  <a:moveTo>
                    <a:pt x="0" y="1857375"/>
                  </a:moveTo>
                  <a:lnTo>
                    <a:pt x="3571875" y="1857375"/>
                  </a:lnTo>
                  <a:lnTo>
                    <a:pt x="3571875" y="0"/>
                  </a:lnTo>
                  <a:lnTo>
                    <a:pt x="0" y="0"/>
                  </a:lnTo>
                  <a:lnTo>
                    <a:pt x="0" y="18573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5618353" y="1927972"/>
              <a:ext cx="3273425" cy="152019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5"/>
                </a:spcBef>
              </a:pPr>
              <a:r>
                <a:rPr sz="1400" dirty="0">
                  <a:solidFill>
                    <a:srgbClr val="006FC0"/>
                  </a:solidFill>
                  <a:latin typeface="Consolas"/>
                  <a:cs typeface="Consolas"/>
                </a:rPr>
                <a:t>module </a:t>
              </a:r>
              <a:r>
                <a:rPr sz="1400" dirty="0">
                  <a:latin typeface="Consolas"/>
                  <a:cs typeface="Consolas"/>
                </a:rPr>
                <a:t>DUT </a:t>
              </a:r>
              <a:r>
                <a:rPr sz="1400" spc="5" dirty="0">
                  <a:latin typeface="Consolas"/>
                  <a:cs typeface="Consolas"/>
                </a:rPr>
                <a:t>(in1, </a:t>
              </a:r>
              <a:r>
                <a:rPr sz="1400" dirty="0">
                  <a:latin typeface="Consolas"/>
                  <a:cs typeface="Consolas"/>
                </a:rPr>
                <a:t>in2, clk, out1);  </a:t>
              </a:r>
              <a:r>
                <a:rPr sz="1400" dirty="0">
                  <a:solidFill>
                    <a:srgbClr val="006FC0"/>
                  </a:solidFill>
                  <a:latin typeface="Consolas"/>
                  <a:cs typeface="Consolas"/>
                </a:rPr>
                <a:t>input </a:t>
              </a:r>
              <a:r>
                <a:rPr sz="1400" dirty="0">
                  <a:latin typeface="Consolas"/>
                  <a:cs typeface="Consolas"/>
                </a:rPr>
                <a:t>in1, in2;</a:t>
              </a:r>
            </a:p>
            <a:p>
              <a:pPr marL="12700" marR="1677670">
                <a:lnSpc>
                  <a:spcPct val="100000"/>
                </a:lnSpc>
              </a:pPr>
              <a:r>
                <a:rPr sz="1400" dirty="0">
                  <a:solidFill>
                    <a:srgbClr val="006FC0"/>
                  </a:solidFill>
                  <a:latin typeface="Consolas"/>
                  <a:cs typeface="Consolas"/>
                </a:rPr>
                <a:t>input </a:t>
              </a:r>
              <a:r>
                <a:rPr sz="1400" dirty="0">
                  <a:latin typeface="Consolas"/>
                  <a:cs typeface="Consolas"/>
                </a:rPr>
                <a:t>clk;  </a:t>
              </a:r>
              <a:r>
                <a:rPr sz="1400" dirty="0">
                  <a:solidFill>
                    <a:srgbClr val="006FC0"/>
                  </a:solidFill>
                  <a:latin typeface="Consolas"/>
                  <a:cs typeface="Consolas"/>
                </a:rPr>
                <a:t>output reg</a:t>
              </a:r>
              <a:r>
                <a:rPr sz="1400" spc="-50" dirty="0">
                  <a:solidFill>
                    <a:srgbClr val="006FC0"/>
                  </a:solidFill>
                  <a:latin typeface="Consolas"/>
                  <a:cs typeface="Consolas"/>
                </a:rPr>
                <a:t> </a:t>
              </a:r>
              <a:r>
                <a:rPr sz="1400" spc="5" dirty="0">
                  <a:latin typeface="Consolas"/>
                  <a:cs typeface="Consolas"/>
                </a:rPr>
                <a:t>out1;</a:t>
              </a:r>
              <a:endParaRPr sz="1400" dirty="0">
                <a:latin typeface="Consolas"/>
                <a:cs typeface="Consolas"/>
              </a:endParaRPr>
            </a:p>
            <a:p>
              <a:pPr marL="12700" marR="1186180">
                <a:lnSpc>
                  <a:spcPct val="100000"/>
                </a:lnSpc>
              </a:pPr>
              <a:r>
                <a:rPr sz="1400" dirty="0">
                  <a:solidFill>
                    <a:srgbClr val="006FC0"/>
                  </a:solidFill>
                  <a:latin typeface="Consolas"/>
                  <a:cs typeface="Consolas"/>
                </a:rPr>
                <a:t>always </a:t>
              </a:r>
              <a:r>
                <a:rPr sz="1400" dirty="0">
                  <a:latin typeface="Consolas"/>
                  <a:cs typeface="Consolas"/>
                </a:rPr>
                <a:t>@(</a:t>
              </a:r>
              <a:r>
                <a:rPr sz="1400" dirty="0">
                  <a:solidFill>
                    <a:srgbClr val="006FC0"/>
                  </a:solidFill>
                  <a:latin typeface="Consolas"/>
                  <a:cs typeface="Consolas"/>
                </a:rPr>
                <a:t>posedge </a:t>
              </a:r>
              <a:r>
                <a:rPr sz="1400" dirty="0">
                  <a:latin typeface="Consolas"/>
                  <a:cs typeface="Consolas"/>
                </a:rPr>
                <a:t>clk)  out1 = in1^in2;  </a:t>
              </a:r>
              <a:r>
                <a:rPr sz="1400" dirty="0">
                  <a:solidFill>
                    <a:srgbClr val="006FC0"/>
                  </a:solidFill>
                  <a:latin typeface="Consolas"/>
                  <a:cs typeface="Consolas"/>
                </a:rPr>
                <a:t>endmodule</a:t>
              </a:r>
              <a:endParaRPr sz="1400" dirty="0">
                <a:latin typeface="Consolas"/>
                <a:cs typeface="Consolas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609600" y="3925809"/>
            <a:ext cx="4118248" cy="1087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52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II. Another </a:t>
            </a:r>
            <a:r>
              <a:rPr lang="en-US" altLang="zh-TW" dirty="0" err="1"/>
              <a:t>Testbench</a:t>
            </a:r>
            <a:r>
              <a:rPr lang="en-US" altLang="zh-TW" dirty="0"/>
              <a:t>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Write </a:t>
            </a:r>
            <a:r>
              <a:rPr lang="en-US" altLang="zh-TW" dirty="0" err="1"/>
              <a:t>SystemVerilog</a:t>
            </a:r>
            <a:r>
              <a:rPr lang="en-US" altLang="zh-TW" dirty="0"/>
              <a:t> code to implement the following function in hardware: </a:t>
            </a:r>
          </a:p>
          <a:p>
            <a:pPr>
              <a:buFontTx/>
              <a:buNone/>
            </a:pPr>
            <a:r>
              <a:rPr lang="en-US" altLang="zh-TW" dirty="0"/>
              <a:t>			</a:t>
            </a:r>
            <a:r>
              <a:rPr lang="en-US" altLang="zh-TW" sz="2400" dirty="0">
                <a:latin typeface="Courier New" pitchFamily="49" charset="0"/>
              </a:rPr>
              <a:t>y = </a:t>
            </a:r>
            <a:r>
              <a:rPr lang="en-US" altLang="zh-TW" sz="2400" dirty="0" err="1">
                <a:latin typeface="Courier New" pitchFamily="49" charset="0"/>
              </a:rPr>
              <a:t>bc</a:t>
            </a:r>
            <a:r>
              <a:rPr lang="en-US" altLang="zh-TW" sz="2400" dirty="0">
                <a:latin typeface="Courier New" pitchFamily="49" charset="0"/>
              </a:rPr>
              <a:t> + ab</a:t>
            </a:r>
          </a:p>
          <a:p>
            <a:r>
              <a:rPr lang="en-US" altLang="zh-TW" dirty="0"/>
              <a:t>Name the module </a:t>
            </a:r>
            <a:r>
              <a:rPr lang="en-US" altLang="zh-TW" dirty="0" err="1">
                <a:latin typeface="Courier New" pitchFamily="49" charset="0"/>
              </a:rPr>
              <a:t>sillyfunction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3143672" y="24208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448472" y="24208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362872" y="24208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9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II.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Write </a:t>
            </a:r>
            <a:r>
              <a:rPr lang="en-US" altLang="zh-TW" dirty="0" err="1"/>
              <a:t>SystemVerilog</a:t>
            </a:r>
            <a:r>
              <a:rPr lang="en-US" altLang="zh-TW" dirty="0"/>
              <a:t> code to implement the following function in hardware: </a:t>
            </a:r>
          </a:p>
          <a:p>
            <a:pPr>
              <a:buFontTx/>
              <a:buNone/>
            </a:pPr>
            <a:r>
              <a:rPr lang="en-US" altLang="zh-TW" dirty="0"/>
              <a:t>			</a:t>
            </a:r>
            <a:r>
              <a:rPr lang="en-US" altLang="zh-TW" sz="3200" dirty="0">
                <a:latin typeface="Courier New" pitchFamily="49" charset="0"/>
              </a:rPr>
              <a:t>y = </a:t>
            </a:r>
            <a:r>
              <a:rPr lang="en-US" altLang="zh-TW" sz="3200" dirty="0" err="1">
                <a:latin typeface="Courier New" pitchFamily="49" charset="0"/>
              </a:rPr>
              <a:t>bc</a:t>
            </a:r>
            <a:r>
              <a:rPr lang="en-US" altLang="zh-TW" sz="3200" dirty="0">
                <a:latin typeface="Courier New" pitchFamily="49" charset="0"/>
              </a:rPr>
              <a:t> + ab</a:t>
            </a:r>
          </a:p>
          <a:p>
            <a:pPr marL="0" indent="0">
              <a:buNone/>
            </a:pPr>
            <a:endParaRPr lang="en-US" altLang="zh-TW" dirty="0"/>
          </a:p>
          <a:p>
            <a:pPr>
              <a:buFontTx/>
              <a:buNone/>
            </a:pPr>
            <a:r>
              <a:rPr lang="en-US" altLang="zh-TW" dirty="0">
                <a:latin typeface="Courier New" pitchFamily="49" charset="0"/>
              </a:rPr>
              <a:t>module </a:t>
            </a:r>
            <a:r>
              <a:rPr lang="en-US" altLang="zh-TW" dirty="0" err="1">
                <a:latin typeface="Courier New" pitchFamily="49" charset="0"/>
              </a:rPr>
              <a:t>sillyfunction</a:t>
            </a:r>
            <a:r>
              <a:rPr lang="en-US" altLang="zh-TW" dirty="0">
                <a:latin typeface="Courier New" pitchFamily="49" charset="0"/>
              </a:rPr>
              <a:t>(input  logic a, b, c, </a:t>
            </a:r>
          </a:p>
          <a:p>
            <a:pPr>
              <a:buFontTx/>
              <a:buNone/>
            </a:pPr>
            <a:r>
              <a:rPr lang="en-US" altLang="zh-TW" dirty="0">
                <a:latin typeface="Courier New" pitchFamily="49" charset="0"/>
              </a:rPr>
              <a:t>                     output logic y);</a:t>
            </a:r>
          </a:p>
          <a:p>
            <a:pPr>
              <a:buFontTx/>
              <a:buNone/>
            </a:pPr>
            <a:r>
              <a:rPr lang="en-US" altLang="zh-TW" dirty="0">
                <a:latin typeface="Courier New" pitchFamily="49" charset="0"/>
              </a:rPr>
              <a:t>  assign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</a:rPr>
              <a:t>y = ~b &amp; ~c | a &amp; ~b</a:t>
            </a:r>
            <a:r>
              <a:rPr lang="en-US" altLang="zh-TW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TW" dirty="0" err="1">
                <a:latin typeface="Courier New" pitchFamily="49" charset="0"/>
              </a:rPr>
              <a:t>endmodule</a:t>
            </a:r>
            <a:endParaRPr lang="en-US" altLang="zh-TW" dirty="0">
              <a:latin typeface="Courier New" pitchFamily="49" charset="0"/>
            </a:endParaRPr>
          </a:p>
          <a:p>
            <a:endParaRPr lang="zh-TW" altLang="en-US" dirty="0"/>
          </a:p>
        </p:txBody>
      </p:sp>
      <p:sp>
        <p:nvSpPr>
          <p:cNvPr id="4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3503712" y="24208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08512" y="24208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943872" y="242389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5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II.A Simple </a:t>
            </a:r>
            <a:r>
              <a:rPr lang="en-US" altLang="zh-TW" dirty="0" err="1"/>
              <a:t>Testbench</a:t>
            </a:r>
            <a:r>
              <a:rPr lang="en-US" altLang="zh-TW" dirty="0"/>
              <a:t> by </a:t>
            </a:r>
            <a:r>
              <a:rPr lang="en-US" altLang="zh-TW" dirty="0">
                <a:solidFill>
                  <a:srgbClr val="FF0000"/>
                </a:solidFill>
              </a:rPr>
              <a:t>Manual Design Pattern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手工測資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7774" y="1357314"/>
            <a:ext cx="5486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37609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4F6228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953735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E46C0A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testbench1();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logic a, b, c;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logic y;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sillyfunction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dut</a:t>
            </a:r>
            <a:r>
              <a:rPr lang="en-US" sz="1800" dirty="0">
                <a:latin typeface="Courier New" pitchFamily="49" charset="0"/>
              </a:rPr>
              <a:t>(a, b, c,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apply inputs one at a time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initial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a = 0; b = 0;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a = 1; b = 0;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zh-TW" altLang="en-US" sz="1800" dirty="0">
                <a:latin typeface="Courier New" pitchFamily="49" charset="0"/>
              </a:rPr>
              <a:t>    </a:t>
            </a:r>
            <a:r>
              <a:rPr lang="en-US" altLang="zh-TW" sz="1800" dirty="0">
                <a:solidFill>
                  <a:srgbClr val="FF0000"/>
                </a:solidFill>
                <a:latin typeface="Courier New" pitchFamily="49" charset="0"/>
              </a:rPr>
              <a:t>$finish; //terminate the simulation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737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II.B Self-checking </a:t>
            </a:r>
            <a:r>
              <a:rPr lang="en-US" altLang="zh-TW" dirty="0" err="1"/>
              <a:t>Testbench</a:t>
            </a:r>
            <a:r>
              <a:rPr lang="zh-TW" altLang="en-US" dirty="0"/>
              <a:t> </a:t>
            </a:r>
          </a:p>
        </p:txBody>
      </p:sp>
      <p:sp>
        <p:nvSpPr>
          <p:cNvPr id="4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5400" y="1124744"/>
            <a:ext cx="6553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37609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4F6228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953735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E46C0A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module testbench2();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logic  a, b, c;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logic y;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</a:t>
            </a:r>
            <a:r>
              <a:rPr lang="en-US" sz="1300" dirty="0" err="1">
                <a:latin typeface="Courier New" pitchFamily="49" charset="0"/>
              </a:rPr>
              <a:t>sillyfunction</a:t>
            </a:r>
            <a:r>
              <a:rPr lang="en-US" sz="1300" dirty="0">
                <a:latin typeface="Courier New" pitchFamily="49" charset="0"/>
              </a:rPr>
              <a:t> </a:t>
            </a:r>
            <a:r>
              <a:rPr lang="en-US" sz="1300" dirty="0" err="1">
                <a:latin typeface="Courier New" pitchFamily="49" charset="0"/>
              </a:rPr>
              <a:t>dut</a:t>
            </a:r>
            <a:r>
              <a:rPr lang="en-US" sz="1300" dirty="0">
                <a:latin typeface="Courier New" pitchFamily="49" charset="0"/>
              </a:rPr>
              <a:t>(a, b, c, y);  </a:t>
            </a:r>
            <a:r>
              <a:rPr lang="en-US" sz="1300" b="1" dirty="0">
                <a:solidFill>
                  <a:schemeClr val="accent1"/>
                </a:solidFill>
                <a:latin typeface="Courier New" pitchFamily="49" charset="0"/>
              </a:rPr>
              <a:t>// instantiate </a:t>
            </a:r>
            <a:r>
              <a:rPr lang="en-US" sz="1300" b="1" dirty="0" err="1">
                <a:solidFill>
                  <a:schemeClr val="accent1"/>
                </a:solidFill>
                <a:latin typeface="Courier New" pitchFamily="49" charset="0"/>
              </a:rPr>
              <a:t>dut</a:t>
            </a:r>
            <a:endParaRPr lang="en-US" sz="13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initial begin </a:t>
            </a:r>
            <a:r>
              <a:rPr lang="en-US" sz="1300" b="1" dirty="0">
                <a:solidFill>
                  <a:schemeClr val="accent1"/>
                </a:solidFill>
                <a:latin typeface="Courier New" pitchFamily="49" charset="0"/>
              </a:rPr>
              <a:t>// apply inputs, check results one at a time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a = 0; b = 0;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$display(“000 failed.”); </a:t>
            </a:r>
            <a:r>
              <a:rPr lang="en-US" sz="1300" dirty="0">
                <a:solidFill>
                  <a:srgbClr val="FF0000"/>
                </a:solidFill>
                <a:latin typeface="Courier New" pitchFamily="49" charset="0"/>
              </a:rPr>
              <a:t>//</a:t>
            </a:r>
            <a:r>
              <a:rPr lang="zh-TW" altLang="en-US" sz="1300" dirty="0">
                <a:solidFill>
                  <a:srgbClr val="FF0000"/>
                </a:solidFill>
                <a:latin typeface="Courier New" pitchFamily="49" charset="0"/>
              </a:rPr>
              <a:t>每個都比對一下正確答案</a:t>
            </a:r>
            <a:endParaRPr lang="en-US" sz="13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$display("001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$display("010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$display("011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a = 1; b = 0;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$display("100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$display("101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$display("110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$display("111 failed.");</a:t>
            </a:r>
          </a:p>
          <a:p>
            <a:pPr>
              <a:buNone/>
            </a:pPr>
            <a:r>
              <a:rPr lang="en-US" sz="1300" dirty="0">
                <a:latin typeface="Courier New" pitchFamily="49" charset="0"/>
              </a:rPr>
              <a:t>    </a:t>
            </a:r>
            <a:r>
              <a:rPr lang="en-US" altLang="zh-TW" sz="1400" dirty="0">
                <a:latin typeface="Courier New" pitchFamily="49" charset="0"/>
              </a:rPr>
              <a:t>$finish;</a:t>
            </a:r>
            <a:endParaRPr lang="en-US" sz="13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1300" dirty="0" err="1">
                <a:latin typeface="Courier New" pitchFamily="49" charset="0"/>
              </a:rPr>
              <a:t>endmodule</a:t>
            </a:r>
            <a:r>
              <a:rPr lang="en-US" sz="1300" dirty="0">
                <a:latin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9036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III. </a:t>
            </a:r>
            <a:r>
              <a:rPr lang="en-US" altLang="zh-TW" dirty="0" err="1"/>
              <a:t>Testbench</a:t>
            </a:r>
            <a:r>
              <a:rPr lang="en-US" altLang="zh-TW" dirty="0"/>
              <a:t> with </a:t>
            </a:r>
            <a:r>
              <a:rPr lang="en-US" altLang="zh-TW" dirty="0" err="1"/>
              <a:t>Testvectors</a:t>
            </a:r>
            <a:r>
              <a:rPr lang="zh-TW" altLang="en-US" dirty="0"/>
              <a:t> 測資從檔案來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altLang="zh-TW" dirty="0" err="1"/>
              <a:t>Testvector</a:t>
            </a:r>
            <a:r>
              <a:rPr lang="en-US" altLang="zh-TW" dirty="0"/>
              <a:t> file: inputs and expected outputs</a:t>
            </a:r>
          </a:p>
          <a:p>
            <a:pPr marL="533400" indent="-533400"/>
            <a:r>
              <a:rPr lang="en-US" altLang="zh-TW" dirty="0" err="1"/>
              <a:t>Testbench</a:t>
            </a:r>
            <a:r>
              <a:rPr lang="en-US" altLang="zh-TW" dirty="0"/>
              <a:t>: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TW" sz="2600" dirty="0"/>
              <a:t>Generate clock for assigning inputs, reading outputs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TW" sz="2600" dirty="0"/>
              <a:t>Read </a:t>
            </a:r>
            <a:r>
              <a:rPr lang="en-US" altLang="zh-TW" sz="2600" dirty="0" err="1"/>
              <a:t>testvectors</a:t>
            </a:r>
            <a:r>
              <a:rPr lang="en-US" altLang="zh-TW" sz="2600" dirty="0"/>
              <a:t> file into array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TW" sz="2600" dirty="0"/>
              <a:t>Assign inputs, expected outputs</a:t>
            </a:r>
          </a:p>
          <a:p>
            <a:pPr marL="914400" lvl="1" indent="-457200">
              <a:buFontTx/>
              <a:buAutoNum type="arabicPeriod"/>
            </a:pPr>
            <a:r>
              <a:rPr lang="en-US" altLang="zh-TW" sz="2600" dirty="0"/>
              <a:t>Compare outputs with expected outputs and report errors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973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altLang="zh-TW" dirty="0" err="1"/>
              <a:t>Testbench</a:t>
            </a:r>
            <a:r>
              <a:rPr lang="en-US" altLang="zh-TW" dirty="0"/>
              <a:t> clock: </a:t>
            </a:r>
          </a:p>
          <a:p>
            <a:pPr marL="933450" lvl="1" indent="-533400"/>
            <a:r>
              <a:rPr lang="en-US" altLang="zh-TW" dirty="0"/>
              <a:t>assign inputs (on rising edge)</a:t>
            </a:r>
          </a:p>
          <a:p>
            <a:pPr marL="933450" lvl="1" indent="-533400"/>
            <a:r>
              <a:rPr lang="en-US" altLang="zh-TW" dirty="0"/>
              <a:t>compare outputs with expected outputs (on falling edge).</a:t>
            </a:r>
          </a:p>
          <a:p>
            <a:pPr marL="533400" indent="-533400"/>
            <a:endParaRPr lang="en-US" altLang="zh-TW" sz="2400" dirty="0"/>
          </a:p>
          <a:p>
            <a:pPr marL="533400" indent="-533400"/>
            <a:endParaRPr lang="en-US" altLang="zh-TW" sz="2400" dirty="0"/>
          </a:p>
          <a:p>
            <a:pPr marL="533400" indent="-533400"/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533400" indent="-533400"/>
            <a:r>
              <a:rPr lang="en-US" altLang="zh-TW" sz="2400" dirty="0" err="1"/>
              <a:t>Testbench</a:t>
            </a:r>
            <a:r>
              <a:rPr lang="en-US" altLang="zh-TW" sz="2400" dirty="0"/>
              <a:t> clock also used as clock for synchronous sequential circuits</a:t>
            </a:r>
          </a:p>
          <a:p>
            <a:endParaRPr lang="zh-TW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1865236"/>
              </p:ext>
            </p:extLst>
          </p:nvPr>
        </p:nvGraphicFramePr>
        <p:xfrm>
          <a:off x="2279576" y="2780928"/>
          <a:ext cx="48768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437920" imgH="905040" progId="Visio.Drawing.6">
                  <p:embed/>
                </p:oleObj>
              </mc:Choice>
              <mc:Fallback>
                <p:oleObj name="VISIO" r:id="rId3" imgW="2437920" imgH="905040" progId="Visio.Drawing.6">
                  <p:embed/>
                  <p:pic>
                    <p:nvPicPr>
                      <p:cNvPr id="914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2780928"/>
                        <a:ext cx="48768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68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Testvectors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File: example.tv </a:t>
            </a:r>
          </a:p>
          <a:p>
            <a:r>
              <a:rPr lang="en-US" altLang="zh-TW" dirty="0"/>
              <a:t>contains vectors of </a:t>
            </a:r>
            <a:r>
              <a:rPr lang="en-US" altLang="zh-TW" dirty="0" err="1">
                <a:solidFill>
                  <a:srgbClr val="FF0000"/>
                </a:solidFill>
              </a:rPr>
              <a:t>abc</a:t>
            </a:r>
            <a:r>
              <a:rPr lang="en-US" altLang="zh-TW" dirty="0" err="1"/>
              <a:t>_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yexpected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TW" i="1" dirty="0" err="1">
                <a:solidFill>
                  <a:schemeClr val="accent1">
                    <a:lumMod val="75000"/>
                  </a:schemeClr>
                </a:solidFill>
              </a:rPr>
              <a:t>input_output</a:t>
            </a:r>
            <a:endParaRPr lang="en-US" altLang="zh-TW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000_1</a:t>
            </a:r>
          </a:p>
          <a:p>
            <a:pPr marL="0" indent="0">
              <a:buNone/>
            </a:pPr>
            <a:r>
              <a:rPr lang="en-US" altLang="zh-TW" dirty="0"/>
              <a:t>001_0</a:t>
            </a:r>
          </a:p>
          <a:p>
            <a:pPr marL="0" indent="0">
              <a:buNone/>
            </a:pPr>
            <a:r>
              <a:rPr lang="en-US" altLang="zh-TW" dirty="0"/>
              <a:t>010_0</a:t>
            </a:r>
          </a:p>
          <a:p>
            <a:pPr marL="0" indent="0">
              <a:buNone/>
            </a:pPr>
            <a:r>
              <a:rPr lang="en-US" altLang="zh-TW" dirty="0"/>
              <a:t>011_0</a:t>
            </a:r>
          </a:p>
          <a:p>
            <a:pPr marL="0" indent="0">
              <a:buNone/>
            </a:pPr>
            <a:r>
              <a:rPr lang="en-US" altLang="zh-TW" dirty="0"/>
              <a:t>100_1</a:t>
            </a:r>
          </a:p>
          <a:p>
            <a:pPr marL="0" indent="0">
              <a:buNone/>
            </a:pPr>
            <a:r>
              <a:rPr lang="en-US" altLang="zh-TW" dirty="0"/>
              <a:t>101_1</a:t>
            </a:r>
          </a:p>
          <a:p>
            <a:pPr marL="0" indent="0">
              <a:buNone/>
            </a:pPr>
            <a:r>
              <a:rPr lang="en-US" altLang="zh-TW" dirty="0"/>
              <a:t>110_0</a:t>
            </a:r>
          </a:p>
          <a:p>
            <a:pPr marL="0" indent="0">
              <a:buNone/>
            </a:pPr>
            <a:r>
              <a:rPr lang="en-US" altLang="zh-TW" dirty="0"/>
              <a:t>111_0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8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Generate Clock</a:t>
            </a:r>
            <a:endParaRPr lang="zh-TW" altLang="en-US" dirty="0"/>
          </a:p>
        </p:txBody>
      </p:sp>
      <p:sp>
        <p:nvSpPr>
          <p:cNvPr id="5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600" y="1357314"/>
            <a:ext cx="8534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module testbench3();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logic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reset;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logic        a, b, c,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yexpected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logic        y;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logic [31:0]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vectornum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errors;    // bookkeeping 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logic [3:0]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testvectors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[10000:0]; // array of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testvectors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 instantiate device under test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sillyfunction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(a, b, c, y);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 generate clock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always     // no sensitivity list, so it always executes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begin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1; #5;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0; #5;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end</a:t>
            </a:r>
          </a:p>
        </p:txBody>
      </p:sp>
    </p:spTree>
    <p:extLst>
      <p:ext uri="{BB962C8B-B14F-4D97-AF65-F5344CB8AC3E}">
        <p14:creationId xmlns:p14="http://schemas.microsoft.com/office/powerpoint/2010/main" val="275114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Read </a:t>
            </a:r>
            <a:r>
              <a:rPr lang="en-US" altLang="zh-TW" dirty="0" err="1"/>
              <a:t>Testvectors</a:t>
            </a:r>
            <a:r>
              <a:rPr lang="en-US" altLang="zh-TW" dirty="0"/>
              <a:t> into Array</a:t>
            </a:r>
            <a:endParaRPr lang="zh-TW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767408" y="1357314"/>
            <a:ext cx="7772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 at start of test, load vectors and pulse reset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initial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begin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$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readmemb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("example.tv",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testvectors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vectornum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0; errors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reset = 1;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  <a:latin typeface="Courier New" pitchFamily="49" charset="0"/>
              </a:rPr>
              <a:t>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#27;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  <a:latin typeface="Courier New" pitchFamily="49" charset="0"/>
              </a:rPr>
              <a:t>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reset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Note: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$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readmemh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reads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testvector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files written 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 hexadecimal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9226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Overview of design verification</a:t>
            </a:r>
          </a:p>
          <a:p>
            <a:r>
              <a:rPr lang="en-US" altLang="zh-TW" dirty="0" err="1"/>
              <a:t>Testbench</a:t>
            </a:r>
            <a:r>
              <a:rPr lang="en-US" altLang="zh-TW" dirty="0"/>
              <a:t> example</a:t>
            </a:r>
          </a:p>
          <a:p>
            <a:r>
              <a:rPr lang="en-US" altLang="zh-TW" dirty="0"/>
              <a:t>Information display and file I</a:t>
            </a:r>
            <a:r>
              <a:rPr lang="en-US" altLang="zh-TW"/>
              <a:t>/O</a:t>
            </a:r>
          </a:p>
          <a:p>
            <a:r>
              <a:rPr lang="en-US" altLang="zh-TW"/>
              <a:t>High </a:t>
            </a:r>
            <a:r>
              <a:rPr lang="en-US" altLang="zh-TW" dirty="0"/>
              <a:t>level constructs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076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Assign Inputs &amp; Expected Outputs</a:t>
            </a:r>
            <a:endParaRPr lang="zh-TW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71600"/>
            <a:ext cx="8001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// apply test vectors on rising edge of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clk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always @(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posedge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begin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#1; {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a, b, 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yexpected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testvectors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vectornum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語音泡泡: 矩形 2">
            <a:extLst>
              <a:ext uri="{FF2B5EF4-FFF2-40B4-BE49-F238E27FC236}">
                <a16:creationId xmlns:a16="http://schemas.microsoft.com/office/drawing/2014/main" id="{AE185F06-BD93-4227-8AA7-2EB4AE977606}"/>
              </a:ext>
            </a:extLst>
          </p:cNvPr>
          <p:cNvSpPr/>
          <p:nvPr/>
        </p:nvSpPr>
        <p:spPr>
          <a:xfrm>
            <a:off x="4439816" y="2891464"/>
            <a:ext cx="936104" cy="576064"/>
          </a:xfrm>
          <a:prstGeom prst="wedgeRectCallout">
            <a:avLst>
              <a:gd name="adj1" fmla="val -82661"/>
              <a:gd name="adj2" fmla="val -8588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Golden data</a:t>
            </a:r>
            <a:endParaRPr lang="zh-TW" altLang="en-US" dirty="0"/>
          </a:p>
        </p:txBody>
      </p:sp>
      <p:sp>
        <p:nvSpPr>
          <p:cNvPr id="5" name="語音泡泡: 矩形 4">
            <a:extLst>
              <a:ext uri="{FF2B5EF4-FFF2-40B4-BE49-F238E27FC236}">
                <a16:creationId xmlns:a16="http://schemas.microsoft.com/office/drawing/2014/main" id="{4AD7FF8C-4EC8-45AA-838F-C196735EA44B}"/>
              </a:ext>
            </a:extLst>
          </p:cNvPr>
          <p:cNvSpPr/>
          <p:nvPr/>
        </p:nvSpPr>
        <p:spPr>
          <a:xfrm>
            <a:off x="2567608" y="2891464"/>
            <a:ext cx="936104" cy="576064"/>
          </a:xfrm>
          <a:prstGeom prst="wedgeRectCallout">
            <a:avLst>
              <a:gd name="adj1" fmla="val -6930"/>
              <a:gd name="adj2" fmla="val -9302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input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46C03EE-33EF-5D6F-5255-F31E223C3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87"/>
          <a:stretch/>
        </p:blipFill>
        <p:spPr>
          <a:xfrm>
            <a:off x="8544272" y="3257499"/>
            <a:ext cx="1160331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3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Compare with Expected Outputs</a:t>
            </a:r>
            <a:endParaRPr lang="zh-TW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295400"/>
            <a:ext cx="8153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 check results on falling edge of </a:t>
            </a: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clk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always @(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negedge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clk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if (~reset) begin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 skip during reset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if (y !==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yexpected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begin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$display("Error: inputs = %b", {a, b, c});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$display("  outputs = %b (%b expected)",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y,yexpected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errors = errors + 1;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Note: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to print in hexadecimal, use %h. For example,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       $display(“Error: inputs = %h”, {a, b, c});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925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Compare with Expected Outputs</a:t>
            </a:r>
            <a:endParaRPr lang="zh-TW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71600"/>
            <a:ext cx="7772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 increment array index and read next </a:t>
            </a: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testvector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vectornum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vectornum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+ 1;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if (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testvectors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vectornum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 === 4'bx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begin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$display("%d tests completed with %d errors",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   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vectornum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errors);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$finish;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end</a:t>
            </a:r>
            <a:r>
              <a:rPr kumimoji="0" lang="zh-TW" alt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zh-TW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//end of always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endmodule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===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and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!==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can compare values that are 1, 0, x, or z.</a:t>
            </a:r>
          </a:p>
        </p:txBody>
      </p:sp>
    </p:spTree>
    <p:extLst>
      <p:ext uri="{BB962C8B-B14F-4D97-AF65-F5344CB8AC3E}">
        <p14:creationId xmlns:p14="http://schemas.microsoft.com/office/powerpoint/2010/main" val="133753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Delays</a:t>
            </a:r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914400" y="1181100"/>
            <a:ext cx="4648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logic ab, bb, cb, n1, n2, n3;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#1 {ab, bb, cb} = 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#2 n1 = ab &amp; bb &amp; cb;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#2 n2 = a &amp; bb &amp; cb;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endmodule </a:t>
            </a:r>
            <a:endParaRPr lang="en-US" sz="1600" dirty="0">
              <a:latin typeface="Courier New" pitchFamily="49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78987877"/>
              </p:ext>
            </p:extLst>
          </p:nvPr>
        </p:nvGraphicFramePr>
        <p:xfrm>
          <a:off x="5105400" y="18557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856281" imgH="4593946" progId="Visio.Drawing.11">
                  <p:embed/>
                </p:oleObj>
              </mc:Choice>
              <mc:Fallback>
                <p:oleObj name="Visio" r:id="rId5" imgW="2856281" imgH="4593946" progId="Visio.Drawing.11">
                  <p:embed/>
                  <p:pic>
                    <p:nvPicPr>
                      <p:cNvPr id="891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557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0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914400" y="1181100"/>
            <a:ext cx="4648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logic ab, bb, cb, n1, n2, n3;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assign #1 {ab, bb, cb} = 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#2 n1 = ab &amp; bb &amp; cb;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#2 n2 = a &amp; bb &amp; cb;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endmodule </a:t>
            </a:r>
            <a:endParaRPr lang="en-US" sz="1600" dirty="0">
              <a:latin typeface="Courier New" pitchFamily="49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11523704"/>
              </p:ext>
            </p:extLst>
          </p:nvPr>
        </p:nvGraphicFramePr>
        <p:xfrm>
          <a:off x="5105400" y="18557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856281" imgH="4593946" progId="Visio.Drawing.11">
                  <p:embed/>
                </p:oleObj>
              </mc:Choice>
              <mc:Fallback>
                <p:oleObj name="Visio" r:id="rId5" imgW="2856281" imgH="4593946" progId="Visio.Drawing.11">
                  <p:embed/>
                  <p:pic>
                    <p:nvPicPr>
                      <p:cNvPr id="891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557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2"/>
          <p:cNvCxnSpPr/>
          <p:nvPr/>
        </p:nvCxnSpPr>
        <p:spPr>
          <a:xfrm flipV="1">
            <a:off x="6096000" y="1600200"/>
            <a:ext cx="0" cy="213360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" name="Straight Arrow Connector 4"/>
          <p:cNvCxnSpPr/>
          <p:nvPr/>
        </p:nvCxnSpPr>
        <p:spPr>
          <a:xfrm>
            <a:off x="5867400" y="1752600"/>
            <a:ext cx="2286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" name="TextBox 5"/>
          <p:cNvSpPr txBox="1"/>
          <p:nvPr/>
        </p:nvSpPr>
        <p:spPr>
          <a:xfrm>
            <a:off x="5870514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2640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914400" y="1181100"/>
            <a:ext cx="4648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logic ab, bb, cb, n1, n2, n3;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#1 {ab, bb, cb} = 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#2 n1 = ab &amp; bb &amp; cb;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  assign #2 n2 = a </a:t>
            </a:r>
            <a:r>
              <a:rPr lang="en-US" sz="1600">
                <a:latin typeface="Courier New" pitchFamily="49" charset="0"/>
              </a:rPr>
              <a:t>&amp; bb &amp; cb;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  assign #2 n3 = a </a:t>
            </a:r>
            <a:r>
              <a:rPr lang="en-US" sz="1600">
                <a:latin typeface="Courier New" pitchFamily="49" charset="0"/>
              </a:rPr>
              <a:t>&amp; bb &amp; c;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endmodule </a:t>
            </a:r>
            <a:endParaRPr lang="en-US" sz="1600" dirty="0">
              <a:latin typeface="Courier New" pitchFamily="49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12227941"/>
              </p:ext>
            </p:extLst>
          </p:nvPr>
        </p:nvGraphicFramePr>
        <p:xfrm>
          <a:off x="5105400" y="18557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856281" imgH="4593946" progId="Visio.Drawing.11">
                  <p:embed/>
                </p:oleObj>
              </mc:Choice>
              <mc:Fallback>
                <p:oleObj name="Visio" r:id="rId5" imgW="2856281" imgH="4593946" progId="Visio.Drawing.11">
                  <p:embed/>
                  <p:pic>
                    <p:nvPicPr>
                      <p:cNvPr id="891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557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8"/>
          <p:cNvCxnSpPr/>
          <p:nvPr/>
        </p:nvCxnSpPr>
        <p:spPr>
          <a:xfrm flipV="1">
            <a:off x="6248400" y="1600200"/>
            <a:ext cx="0" cy="327660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7" name="Straight Arrow Connector 4"/>
          <p:cNvCxnSpPr/>
          <p:nvPr/>
        </p:nvCxnSpPr>
        <p:spPr>
          <a:xfrm>
            <a:off x="5867400" y="1752600"/>
            <a:ext cx="3810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" name="TextBox 5"/>
          <p:cNvSpPr txBox="1"/>
          <p:nvPr/>
        </p:nvSpPr>
        <p:spPr>
          <a:xfrm>
            <a:off x="5946714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7264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81100"/>
            <a:ext cx="464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37609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4F6228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953735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E46C0A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logic ab, bb, cb, n1, n2, n3;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#1 {ab, bb, cb} = 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assign #2 n1 = ab &amp; bb &amp; cb;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#2 n2 = a &amp; bb &amp; cb;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endmodule </a:t>
            </a:r>
            <a:endParaRPr lang="en-US" sz="1600" dirty="0">
              <a:latin typeface="Courier New" pitchFamily="49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01137292"/>
              </p:ext>
            </p:extLst>
          </p:nvPr>
        </p:nvGraphicFramePr>
        <p:xfrm>
          <a:off x="5105400" y="18557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856281" imgH="4593946" progId="Visio.Drawing.11">
                  <p:embed/>
                </p:oleObj>
              </mc:Choice>
              <mc:Fallback>
                <p:oleObj name="Visio" r:id="rId5" imgW="2856281" imgH="4593946" progId="Visio.Drawing.11">
                  <p:embed/>
                  <p:pic>
                    <p:nvPicPr>
                      <p:cNvPr id="891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557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8"/>
          <p:cNvCxnSpPr/>
          <p:nvPr/>
        </p:nvCxnSpPr>
        <p:spPr>
          <a:xfrm flipV="1">
            <a:off x="6477000" y="2857500"/>
            <a:ext cx="0" cy="1257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4"/>
          <p:cNvCxnSpPr/>
          <p:nvPr/>
        </p:nvCxnSpPr>
        <p:spPr>
          <a:xfrm>
            <a:off x="6096000" y="3821668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"/>
          <p:cNvSpPr txBox="1"/>
          <p:nvPr/>
        </p:nvSpPr>
        <p:spPr>
          <a:xfrm>
            <a:off x="6175314" y="351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1461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81100"/>
            <a:ext cx="464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37609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4F6228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953735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E46C0A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logic ab, bb, cb, n1, n2, n3;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#1 {ab, bb, cb} = 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#2 n1 = ab &amp; bb &amp; cb;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#2 n2 = a &amp; bb &amp; cb;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  assign #4 y = n1</a:t>
            </a:r>
            <a:r>
              <a:rPr lang="en-US" sz="1600">
                <a:latin typeface="Courier New" pitchFamily="49" charset="0"/>
              </a:rPr>
              <a:t> | n2 | n3;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endmodule </a:t>
            </a:r>
            <a:endParaRPr lang="en-US" sz="1600" dirty="0">
              <a:latin typeface="Courier New" pitchFamily="49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47268739"/>
              </p:ext>
            </p:extLst>
          </p:nvPr>
        </p:nvGraphicFramePr>
        <p:xfrm>
          <a:off x="5105400" y="18557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856281" imgH="4593946" progId="Visio.Drawing.11">
                  <p:embed/>
                </p:oleObj>
              </mc:Choice>
              <mc:Fallback>
                <p:oleObj name="Visio" r:id="rId5" imgW="2856281" imgH="4593946" progId="Visio.Drawing.11">
                  <p:embed/>
                  <p:pic>
                    <p:nvPicPr>
                      <p:cNvPr id="891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557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8"/>
          <p:cNvCxnSpPr/>
          <p:nvPr/>
        </p:nvCxnSpPr>
        <p:spPr>
          <a:xfrm flipV="1">
            <a:off x="7239000" y="3695700"/>
            <a:ext cx="0" cy="1257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4"/>
          <p:cNvCxnSpPr/>
          <p:nvPr/>
        </p:nvCxnSpPr>
        <p:spPr>
          <a:xfrm>
            <a:off x="6400800" y="3810000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"/>
          <p:cNvSpPr txBox="1"/>
          <p:nvPr/>
        </p:nvSpPr>
        <p:spPr>
          <a:xfrm>
            <a:off x="6784914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416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IV. Simple </a:t>
            </a:r>
            <a:r>
              <a:rPr lang="en-US" altLang="zh-TW" dirty="0" err="1"/>
              <a:t>testbench</a:t>
            </a:r>
            <a:r>
              <a:rPr lang="en-US" altLang="zh-TW" dirty="0"/>
              <a:t> (</a:t>
            </a:r>
            <a:r>
              <a:rPr lang="en-US" altLang="zh-TW" dirty="0" err="1"/>
              <a:t>SystemVerilog</a:t>
            </a:r>
            <a:r>
              <a:rPr lang="en-US" altLang="zh-TW" dirty="0"/>
              <a:t> Version)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243783"/>
            <a:ext cx="8587680" cy="5112568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altLang="zh-TW" sz="1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`timescale 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1ns/1ps //time resolution</a:t>
            </a:r>
            <a:endParaRPr lang="en-US" altLang="zh-TW" sz="12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TW" sz="12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1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`include 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design.v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None/>
            </a:pPr>
            <a:r>
              <a:rPr lang="en-US" altLang="zh-TW" sz="1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`include 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pattern.v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None/>
            </a:pPr>
            <a:endParaRPr lang="en-US" altLang="zh-TW" sz="12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testbench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inter connection wire</a:t>
            </a:r>
          </a:p>
          <a:p>
            <a:pPr marL="0" indent="0">
              <a:buNone/>
            </a:pP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wire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clk_p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wire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rst_n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wire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[7:0]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data_in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wire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[7:0]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data_out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connect test pattern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pattern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U_pattern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zh-TW" altLang="en-US" sz="12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//my test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design 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U_design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zh-TW" altLang="en-US" sz="12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));</a:t>
            </a:r>
            <a:endParaRPr lang="en-US" altLang="zh-TW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TW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TW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dumpping</a:t>
            </a:r>
            <a:r>
              <a:rPr lang="en-US" altLang="zh-TW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waveform</a:t>
            </a:r>
          </a:p>
          <a:p>
            <a:pPr marL="0" indent="0">
              <a:buNone/>
            </a:pP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initial begin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$</a:t>
            </a:r>
            <a:r>
              <a:rPr lang="en-US" altLang="zh-TW" sz="1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fsdbDumpfile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altLang="zh-TW" sz="1200" dirty="0" err="1">
                <a:latin typeface="Courier New" pitchFamily="49" charset="0"/>
                <a:cs typeface="Courier New" pitchFamily="49" charset="0"/>
              </a:rPr>
              <a:t>waveform.fsdb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0" indent="0">
              <a:buNone/>
            </a:pP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zh-TW" sz="1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fsdbDumpvars</a:t>
            </a:r>
            <a:r>
              <a:rPr lang="en-US" altLang="zh-TW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 indent="0">
              <a:buNone/>
            </a:pPr>
            <a:r>
              <a:rPr lang="en-US" altLang="zh-TW" sz="1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endmodule</a:t>
            </a:r>
            <a:endParaRPr lang="zh-TW" altLang="en-US" sz="12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55840" y="1214438"/>
            <a:ext cx="7670888" cy="23544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panose="02020500000000000000" pitchFamily="18" charset="-120"/>
                <a:cs typeface="+mn-cs"/>
              </a:rPr>
              <a:t>Defines the time units and simulation precision  (smallest increment)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`timescale 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panose="02020500000000000000" pitchFamily="18" charset="-120"/>
                <a:cs typeface="+mn-cs"/>
              </a:rPr>
              <a:t>&lt;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panose="02020500000000000000" pitchFamily="18" charset="-120"/>
                <a:cs typeface="+mn-cs"/>
              </a:rPr>
              <a:t>reference_time_unit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panose="02020500000000000000" pitchFamily="18" charset="-120"/>
                <a:cs typeface="+mn-cs"/>
              </a:rPr>
              <a:t>&gt; / &lt;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panose="02020500000000000000" pitchFamily="18" charset="-120"/>
                <a:cs typeface="+mn-cs"/>
              </a:rPr>
              <a:t>time_precision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panose="02020500000000000000" pitchFamily="18" charset="-120"/>
                <a:cs typeface="+mn-cs"/>
              </a:rPr>
              <a:t>&gt;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panose="02020500000000000000" pitchFamily="18" charset="-120"/>
                <a:cs typeface="+mn-cs"/>
              </a:rPr>
              <a:t>reference_time_unit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panose="02020500000000000000" pitchFamily="18" charset="-120"/>
                <a:cs typeface="+mn-cs"/>
              </a:rPr>
              <a:t>: simulation time</a:t>
            </a: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panose="02020500000000000000" pitchFamily="18" charset="-120"/>
                <a:cs typeface="+mn-cs"/>
              </a:rPr>
              <a:t>unit</a:t>
            </a: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panose="02020500000000000000" pitchFamily="18" charset="-120"/>
                <a:cs typeface="+mn-cs"/>
              </a:rPr>
              <a:t> </a:t>
            </a: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ahoma" pitchFamily="34" charset="0"/>
              <a:ea typeface="新細明體" panose="02020500000000000000" pitchFamily="18" charset="-120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panose="02020500000000000000" pitchFamily="18" charset="-120"/>
                <a:cs typeface="+mn-cs"/>
              </a:rPr>
              <a:t>time_precision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panose="02020500000000000000" pitchFamily="18" charset="-120"/>
                <a:cs typeface="+mn-cs"/>
              </a:rPr>
              <a:t>: unit for rounding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新細明體" panose="02020500000000000000" pitchFamily="18" charset="-120"/>
                <a:cs typeface="+mn-cs"/>
              </a:rPr>
              <a:t>The precision unit must be less than or equal to  the time unit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ahoma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71864" y="3609690"/>
            <a:ext cx="6096000" cy="28623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4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`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4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ifdef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RTL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	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4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`timescale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1ns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/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100ps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4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`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4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endif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04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4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//finer resolution for gate level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4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`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4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ifdef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GATE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	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4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`timescale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1ns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/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10ps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4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`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4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endif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04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//global parameters for all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4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`define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CLK_PERIOD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30.0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3431704" y="1484784"/>
            <a:ext cx="1080120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0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9376" y="116632"/>
            <a:ext cx="8928992" cy="286232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//--------------------------------------------------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//   CLK DECLARATION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//---------------------------------------------------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logic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parameter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cycle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15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initial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begin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	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	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forever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#(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4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cycle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/2.0)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= ~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7968" y="3284984"/>
            <a:ext cx="5683485" cy="28623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module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testbench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...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logic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parameter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cycle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15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always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begin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#(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cycle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/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2.0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);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// if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division =&gt;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=~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endmodule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976320" y="3212976"/>
            <a:ext cx="212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Another coding style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9376" y="3789040"/>
            <a:ext cx="4824536" cy="152041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新細明體" panose="02020500000000000000" pitchFamily="18" charset="-120"/>
                <a:cs typeface="+mn-cs"/>
              </a:rPr>
              <a:t>always    // no sensitivity list, so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新細明體" panose="02020500000000000000" pitchFamily="18" charset="-120"/>
                <a:cs typeface="+mn-cs"/>
              </a:rPr>
              <a:t>          //it always executes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新細明體" panose="02020500000000000000" pitchFamily="18" charset="-120"/>
                <a:cs typeface="+mn-cs"/>
              </a:rPr>
              <a:t>    begin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新細明體" panose="02020500000000000000" pitchFamily="18" charset="-120"/>
                <a:cs typeface="+mn-cs"/>
              </a:rPr>
              <a:t>     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新細明體" panose="02020500000000000000" pitchFamily="18" charset="-120"/>
                <a:cs typeface="+mn-cs"/>
              </a:rPr>
              <a:t> = 1; #5;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新細明體" panose="02020500000000000000" pitchFamily="18" charset="-120"/>
                <a:cs typeface="+mn-cs"/>
              </a:rPr>
              <a:t> = 0; #5;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新細明體" panose="02020500000000000000" pitchFamily="18" charset="-120"/>
                <a:cs typeface="+mn-cs"/>
              </a:rPr>
              <a:t>    end</a:t>
            </a:r>
          </a:p>
        </p:txBody>
      </p:sp>
      <p:sp>
        <p:nvSpPr>
          <p:cNvPr id="9" name="矩形 8"/>
          <p:cNvSpPr/>
          <p:nvPr/>
        </p:nvSpPr>
        <p:spPr>
          <a:xfrm>
            <a:off x="479004" y="3419708"/>
            <a:ext cx="2121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Another coding style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73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HDL that tests another module: device under test (</a:t>
            </a:r>
            <a:r>
              <a:rPr lang="en-US" altLang="zh-TW" dirty="0" err="1"/>
              <a:t>dut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You will need to</a:t>
            </a:r>
          </a:p>
          <a:p>
            <a:r>
              <a:rPr lang="en-US" altLang="zh-TW" dirty="0"/>
              <a:t>Instantiate DUT</a:t>
            </a:r>
          </a:p>
          <a:p>
            <a:r>
              <a:rPr lang="en-US" altLang="zh-TW" dirty="0"/>
              <a:t>Generate </a:t>
            </a:r>
            <a:r>
              <a:rPr lang="en-US" altLang="zh-TW" b="1" dirty="0">
                <a:solidFill>
                  <a:srgbClr val="FF0000"/>
                </a:solidFill>
              </a:rPr>
              <a:t>test pattern</a:t>
            </a:r>
          </a:p>
          <a:p>
            <a:pPr lvl="1"/>
            <a:r>
              <a:rPr lang="en-US" altLang="zh-TW" dirty="0"/>
              <a:t>Clock and reset signals</a:t>
            </a:r>
          </a:p>
          <a:p>
            <a:pPr lvl="1"/>
            <a:r>
              <a:rPr lang="en-US" altLang="zh-TW" dirty="0"/>
              <a:t>Input signals by </a:t>
            </a:r>
            <a:r>
              <a:rPr lang="en-US" altLang="zh-TW" dirty="0">
                <a:solidFill>
                  <a:srgbClr val="FF0000"/>
                </a:solidFill>
              </a:rPr>
              <a:t>manual design </a:t>
            </a:r>
            <a:r>
              <a:rPr lang="en-US" altLang="zh-TW" dirty="0"/>
              <a:t>or </a:t>
            </a:r>
            <a:r>
              <a:rPr lang="en-US" altLang="zh-TW" dirty="0">
                <a:solidFill>
                  <a:srgbClr val="FF0000"/>
                </a:solidFill>
              </a:rPr>
              <a:t>file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Prefer </a:t>
            </a:r>
            <a:r>
              <a:rPr lang="en-US" altLang="zh-TW" dirty="0">
                <a:solidFill>
                  <a:srgbClr val="FF0000"/>
                </a:solidFill>
              </a:rPr>
              <a:t>self auto </a:t>
            </a:r>
            <a:r>
              <a:rPr lang="en-US" altLang="zh-TW" dirty="0"/>
              <a:t>or </a:t>
            </a:r>
            <a:r>
              <a:rPr lang="en-US" altLang="zh-TW" dirty="0">
                <a:solidFill>
                  <a:srgbClr val="FF0000"/>
                </a:solidFill>
              </a:rPr>
              <a:t>semi-auto</a:t>
            </a:r>
            <a:r>
              <a:rPr lang="en-US" altLang="zh-TW" dirty="0"/>
              <a:t> stimulus generation 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Check responses </a:t>
            </a:r>
            <a:r>
              <a:rPr lang="en-US" altLang="zh-TW" dirty="0"/>
              <a:t>if meet the golden answer</a:t>
            </a:r>
          </a:p>
          <a:p>
            <a:pPr lvl="1"/>
            <a:r>
              <a:rPr lang="en-US" altLang="zh-TW" dirty="0"/>
              <a:t>Compare DUT output with golden data</a:t>
            </a:r>
          </a:p>
          <a:p>
            <a:pPr lvl="1"/>
            <a:r>
              <a:rPr lang="en-US" altLang="zh-TW" dirty="0"/>
              <a:t>Golden data either by </a:t>
            </a:r>
            <a:r>
              <a:rPr lang="en-US" altLang="zh-TW" dirty="0">
                <a:solidFill>
                  <a:srgbClr val="FF0000"/>
                </a:solidFill>
              </a:rPr>
              <a:t>manual design </a:t>
            </a:r>
            <a:r>
              <a:rPr lang="en-US" altLang="zh-TW" dirty="0"/>
              <a:t>or </a:t>
            </a:r>
            <a:r>
              <a:rPr lang="en-US" altLang="zh-TW" dirty="0">
                <a:solidFill>
                  <a:srgbClr val="FF0000"/>
                </a:solidFill>
              </a:rPr>
              <a:t>file</a:t>
            </a:r>
          </a:p>
          <a:p>
            <a:pPr lvl="1"/>
            <a:r>
              <a:rPr lang="en-US" altLang="zh-TW" dirty="0"/>
              <a:t>Prefer </a:t>
            </a:r>
            <a:r>
              <a:rPr lang="en-US" altLang="zh-TW" dirty="0">
                <a:solidFill>
                  <a:srgbClr val="FF0000"/>
                </a:solidFill>
              </a:rPr>
              <a:t>self automatic </a:t>
            </a:r>
            <a:r>
              <a:rPr lang="en-US" altLang="zh-TW" dirty="0"/>
              <a:t>response checking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1988840"/>
            <a:ext cx="6150763" cy="2232248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111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Note. task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A task: pack common operations into one </a:t>
            </a:r>
          </a:p>
          <a:p>
            <a:pPr lvl="1"/>
            <a:r>
              <a:rPr lang="en-US" altLang="zh-TW" dirty="0"/>
              <a:t>Defined in module, </a:t>
            </a:r>
            <a:r>
              <a:rPr lang="en-US" altLang="zh-TW" dirty="0">
                <a:solidFill>
                  <a:srgbClr val="FF0000"/>
                </a:solidFill>
              </a:rPr>
              <a:t>not synthesizable</a:t>
            </a:r>
          </a:p>
          <a:p>
            <a:pPr lvl="1"/>
            <a:r>
              <a:rPr lang="en-US" altLang="zh-TW" dirty="0"/>
              <a:t>Can be called by any procedural block.</a:t>
            </a:r>
          </a:p>
          <a:p>
            <a:pPr lvl="1"/>
            <a:r>
              <a:rPr lang="en-US" altLang="zh-TW" dirty="0"/>
              <a:t>Has 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 input, 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en-US" altLang="zh-TW" dirty="0"/>
              <a:t> output.</a:t>
            </a:r>
          </a:p>
          <a:p>
            <a:pPr lvl="1"/>
            <a:r>
              <a:rPr lang="en-US" altLang="zh-TW" dirty="0"/>
              <a:t>Can include timing control like wait, @, #</a:t>
            </a:r>
          </a:p>
          <a:p>
            <a:r>
              <a:rPr lang="en-US" altLang="zh-TW" dirty="0"/>
              <a:t>Ex</a:t>
            </a:r>
          </a:p>
          <a:p>
            <a:pPr marL="457200" lvl="1" indent="0">
              <a:buNone/>
            </a:pPr>
            <a:r>
              <a:rPr lang="en-US" altLang="zh-TW" sz="19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calling</a:t>
            </a:r>
          </a:p>
          <a:p>
            <a:pPr marL="457200" lvl="1" indent="0">
              <a:buNone/>
            </a:pPr>
            <a:r>
              <a:rPr lang="en-US" altLang="zh-TW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increase</a:t>
            </a:r>
            <a:r>
              <a:rPr lang="en-US" altLang="zh-TW" sz="1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900" dirty="0">
                <a:latin typeface="Courier New" pitchFamily="49" charset="0"/>
                <a:cs typeface="Courier New" pitchFamily="49" charset="0"/>
              </a:rPr>
              <a:t>A, B);</a:t>
            </a:r>
          </a:p>
          <a:p>
            <a:pPr marL="457200" lvl="1" indent="0">
              <a:buNone/>
            </a:pPr>
            <a:endParaRPr lang="en-US" altLang="zh-TW" sz="19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TW" sz="19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declaration</a:t>
            </a:r>
          </a:p>
          <a:p>
            <a:pPr marL="457200" lvl="1" indent="0">
              <a:buNone/>
            </a:pPr>
            <a:r>
              <a:rPr lang="en-US" altLang="zh-TW" sz="1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task</a:t>
            </a:r>
            <a:r>
              <a:rPr lang="en-US" altLang="zh-TW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9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increase</a:t>
            </a:r>
            <a:r>
              <a:rPr lang="en-US" altLang="zh-TW" sz="1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TW" sz="1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input  </a:t>
            </a:r>
            <a:r>
              <a:rPr lang="en-US" altLang="zh-TW" sz="1900" dirty="0">
                <a:latin typeface="Courier New" pitchFamily="49" charset="0"/>
                <a:cs typeface="Courier New" pitchFamily="49" charset="0"/>
              </a:rPr>
              <a:t>[4:0] b;</a:t>
            </a:r>
          </a:p>
          <a:p>
            <a:pPr marL="457200" lvl="1" indent="0">
              <a:buNone/>
            </a:pPr>
            <a:r>
              <a:rPr lang="en-US" altLang="zh-TW" sz="1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output </a:t>
            </a:r>
            <a:r>
              <a:rPr lang="en-US" altLang="zh-TW" sz="1900" dirty="0">
                <a:latin typeface="Courier New" pitchFamily="49" charset="0"/>
                <a:cs typeface="Courier New" pitchFamily="49" charset="0"/>
              </a:rPr>
              <a:t>[4:0] a;</a:t>
            </a:r>
          </a:p>
          <a:p>
            <a:pPr marL="457200" lvl="1" indent="0">
              <a:buNone/>
            </a:pPr>
            <a:r>
              <a:rPr lang="en-US" altLang="zh-TW" sz="1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Courier New" pitchFamily="49" charset="0"/>
                <a:cs typeface="Courier New" pitchFamily="49" charset="0"/>
              </a:rPr>
              <a:t>  a </a:t>
            </a:r>
            <a:r>
              <a:rPr lang="en-US" altLang="zh-TW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sz="1900" dirty="0">
                <a:latin typeface="Courier New" pitchFamily="49" charset="0"/>
                <a:cs typeface="Courier New" pitchFamily="49" charset="0"/>
              </a:rPr>
              <a:t> #5 b </a:t>
            </a:r>
            <a:r>
              <a:rPr lang="en-US" altLang="zh-TW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TW" sz="1900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 marL="457200" lvl="1" indent="0">
              <a:buNone/>
            </a:pPr>
            <a:r>
              <a:rPr lang="en-US" altLang="zh-TW" sz="1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457200" lvl="1" indent="0">
              <a:buNone/>
            </a:pPr>
            <a:r>
              <a:rPr lang="en-US" altLang="zh-TW" sz="19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endtask</a:t>
            </a:r>
            <a:endParaRPr lang="en-US" altLang="zh-TW" sz="19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895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Note. function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A function: pack common </a:t>
            </a:r>
            <a:r>
              <a:rPr lang="en-US" altLang="zh-TW" b="1" dirty="0">
                <a:solidFill>
                  <a:srgbClr val="FF0000"/>
                </a:solidFill>
              </a:rPr>
              <a:t>combinational operations </a:t>
            </a:r>
            <a:r>
              <a:rPr lang="en-US" altLang="zh-TW" dirty="0"/>
              <a:t>into one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Defined in module, synthesizable</a:t>
            </a:r>
          </a:p>
          <a:p>
            <a:pPr lvl="1"/>
            <a:r>
              <a:rPr lang="en-US" altLang="zh-TW" dirty="0"/>
              <a:t>Can be called by function but not task</a:t>
            </a:r>
          </a:p>
          <a:p>
            <a:pPr lvl="1"/>
            <a:r>
              <a:rPr lang="en-US" altLang="zh-TW" dirty="0"/>
              <a:t>Has 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 inputs,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 output</a:t>
            </a:r>
          </a:p>
          <a:p>
            <a:pPr lvl="1"/>
            <a:r>
              <a:rPr lang="en-US" altLang="zh-TW" dirty="0"/>
              <a:t>Cannot include timing control.</a:t>
            </a:r>
          </a:p>
          <a:p>
            <a:pPr lvl="1"/>
            <a:r>
              <a:rPr lang="en-US" altLang="zh-TW" dirty="0"/>
              <a:t>Execute no delay.</a:t>
            </a:r>
          </a:p>
          <a:p>
            <a:r>
              <a:rPr lang="en-US" altLang="zh-TW" dirty="0"/>
              <a:t>Example</a:t>
            </a:r>
          </a:p>
          <a:p>
            <a:pPr marL="457200" lvl="1" indent="0">
              <a:buNone/>
            </a:pPr>
            <a:r>
              <a:rPr lang="en-US" altLang="zh-TW" sz="19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calling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Courier New" pitchFamily="49" charset="0"/>
                <a:cs typeface="Courier New" pitchFamily="49" charset="0"/>
              </a:rPr>
              <a:t>C = increase(B);</a:t>
            </a:r>
          </a:p>
          <a:p>
            <a:pPr marL="457200" lvl="1" indent="0">
              <a:buNone/>
            </a:pPr>
            <a:endParaRPr lang="en-US" altLang="zh-TW" sz="19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TW" sz="19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declaration</a:t>
            </a:r>
          </a:p>
          <a:p>
            <a:pPr marL="457200" lvl="1" indent="0">
              <a:buNone/>
            </a:pPr>
            <a:r>
              <a:rPr lang="en-US" altLang="zh-TW" sz="1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TW" sz="19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increase</a:t>
            </a:r>
            <a:r>
              <a:rPr lang="en-US" altLang="zh-TW" sz="1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TW" sz="1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input  </a:t>
            </a:r>
            <a:r>
              <a:rPr lang="en-US" altLang="zh-TW" sz="1900" dirty="0">
                <a:latin typeface="Courier New" pitchFamily="49" charset="0"/>
                <a:cs typeface="Courier New" pitchFamily="49" charset="0"/>
              </a:rPr>
              <a:t>[4:0] b;</a:t>
            </a:r>
          </a:p>
          <a:p>
            <a:pPr marL="457200" lvl="1" indent="0">
              <a:buNone/>
            </a:pPr>
            <a:r>
              <a:rPr lang="en-US" altLang="zh-TW" sz="1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altLang="zh-TW" sz="19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9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increase</a:t>
            </a:r>
            <a:r>
              <a:rPr lang="en-US" altLang="zh-TW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sz="1900" dirty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altLang="zh-TW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TW" sz="1900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 marL="457200" lvl="1" indent="0">
              <a:buNone/>
            </a:pPr>
            <a:r>
              <a:rPr lang="en-US" altLang="zh-TW" sz="19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457200" lvl="1" indent="0">
              <a:buNone/>
            </a:pPr>
            <a:r>
              <a:rPr lang="en-US" altLang="zh-TW" sz="19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endfunction</a:t>
            </a:r>
            <a:endParaRPr lang="en-US" altLang="zh-TW" sz="19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6434" y="409676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output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" name="直線單箭頭接點 7"/>
          <p:cNvCxnSpPr>
            <a:stCxn id="6" idx="3"/>
          </p:cNvCxnSpPr>
          <p:nvPr/>
        </p:nvCxnSpPr>
        <p:spPr>
          <a:xfrm flipV="1">
            <a:off x="1112301" y="4077072"/>
            <a:ext cx="87155" cy="204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66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4437112"/>
            <a:ext cx="4286253" cy="20465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Bus Functional Model   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9600" y="1204566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module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TESTBED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();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 </a:t>
            </a: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reg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5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]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addr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wire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3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]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data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 </a:t>
            </a: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reg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3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]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t_data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 </a:t>
            </a:r>
            <a:r>
              <a:rPr kumimoji="0" lang="nn-NO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reg</a:t>
            </a:r>
            <a:r>
              <a:rPr kumimoji="0" lang="nn-NO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nn-NO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nn-NO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3</a:t>
            </a:r>
            <a:r>
              <a:rPr kumimoji="0" lang="nn-NO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nn-NO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nn-NO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]</a:t>
            </a:r>
            <a:r>
              <a:rPr kumimoji="0" lang="nn-NO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rdata</a:t>
            </a:r>
            <a:r>
              <a:rPr kumimoji="0" lang="nn-NO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r>
              <a:rPr kumimoji="0" lang="nn-NO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// store read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 </a:t>
            </a: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reg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rw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//0:write,1:read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 </a:t>
            </a: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reg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ale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// use bus as address or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wire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valid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task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write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input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5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]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waddr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input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3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]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wdata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input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valid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output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3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]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t_data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// task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output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rw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ale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begin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if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valid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!=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wait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valid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==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addr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waddr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t_data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wdata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rw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#(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);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// after 1 cycle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 ale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// pattern send the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reguest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wait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valid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==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);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// design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ack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ale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end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endtask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19936" y="1228428"/>
            <a:ext cx="67687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task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read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input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5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]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raddr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output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3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]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rdata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input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valid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input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3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]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data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output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rw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ale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begin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if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valid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!=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wait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valid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==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addr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raddr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rw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#(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);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// after 1 cycle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 ale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// pattern send the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reguest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wait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valid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==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);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// design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ack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rdata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= data;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ale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end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endtask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82133" y="765096"/>
            <a:ext cx="136816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waddr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782133" y="1293267"/>
            <a:ext cx="136816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wdata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9782133" y="2205256"/>
            <a:ext cx="1368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/>
          <p:nvPr/>
        </p:nvCxnSpPr>
        <p:spPr>
          <a:xfrm flipV="1">
            <a:off x="9782133" y="2364197"/>
            <a:ext cx="1351126" cy="3837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/>
          <p:nvPr/>
        </p:nvCxnSpPr>
        <p:spPr>
          <a:xfrm flipV="1">
            <a:off x="9782133" y="3022180"/>
            <a:ext cx="1726894" cy="391659"/>
          </a:xfrm>
          <a:prstGeom prst="bentConnector3">
            <a:avLst>
              <a:gd name="adj1" fmla="val 737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1133259" y="2364197"/>
            <a:ext cx="0" cy="4479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9214532" y="3102082"/>
            <a:ext cx="62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valid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197978" y="242535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ale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9193271" y="1902324"/>
            <a:ext cx="43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rw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737761" y="80995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addr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737761" y="1278935"/>
            <a:ext cx="79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t_data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661746" y="353966"/>
            <a:ext cx="112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Task write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687251-5C36-12EE-8625-57328797D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213" y="4221088"/>
            <a:ext cx="3068787" cy="211137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F55D010-8FA8-B29B-4C97-5FDAAE7C9CC2}"/>
              </a:ext>
            </a:extLst>
          </p:cNvPr>
          <p:cNvSpPr txBox="1"/>
          <p:nvPr/>
        </p:nvSpPr>
        <p:spPr>
          <a:xfrm>
            <a:off x="4871864" y="6309320"/>
            <a:ext cx="6696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write(6'd0, 4'd3, valid,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t_data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rw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ale); //write 4’d3 to address 0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F44F6D2-37BA-3A85-21B0-677A043673E7}"/>
              </a:ext>
            </a:extLst>
          </p:cNvPr>
          <p:cNvCxnSpPr/>
          <p:nvPr/>
        </p:nvCxnSpPr>
        <p:spPr>
          <a:xfrm>
            <a:off x="9782133" y="2981077"/>
            <a:ext cx="0" cy="4479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917B144-95FE-6EBC-F003-D18B8766720F}"/>
              </a:ext>
            </a:extLst>
          </p:cNvPr>
          <p:cNvCxnSpPr/>
          <p:nvPr/>
        </p:nvCxnSpPr>
        <p:spPr>
          <a:xfrm>
            <a:off x="8413969" y="2981077"/>
            <a:ext cx="1368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5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3" grpId="0"/>
      <p:bldP spid="24" grpId="0"/>
      <p:bldP spid="25" grpId="0"/>
      <p:bldP spid="26" grpId="0"/>
      <p:bldP spid="27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09600" y="1412776"/>
            <a:ext cx="10310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Bus_module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rw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ale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valid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data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rw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)?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t_data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initial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rdata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t_data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ale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write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6'd0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4'd3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valid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t_data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rw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ale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//write 4’d3 to address 0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read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6'd0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rdata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valid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t_data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rw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ale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rdata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read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                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//value 3 from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               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//address 0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0" y="748977"/>
            <a:ext cx="4518816" cy="14187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521" y="2309112"/>
            <a:ext cx="3381847" cy="17433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56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TLDR: Task and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Model reusable code</a:t>
            </a:r>
          </a:p>
          <a:p>
            <a:r>
              <a:rPr lang="en-US" altLang="zh-TW" dirty="0"/>
              <a:t> Task </a:t>
            </a:r>
          </a:p>
          <a:p>
            <a:pPr lvl="1" indent="-342900"/>
            <a:r>
              <a:rPr lang="en-US" altLang="zh-TW" dirty="0"/>
              <a:t>Behavior modeling=&gt; allow delay or timing control. </a:t>
            </a:r>
          </a:p>
          <a:p>
            <a:pPr lvl="1" indent="-342900"/>
            <a:r>
              <a:rPr lang="en-US" altLang="zh-TW" dirty="0">
                <a:solidFill>
                  <a:schemeClr val="accent2"/>
                </a:solidFill>
              </a:rPr>
              <a:t>Zero or more input, output, INOUT (Positional mapping)</a:t>
            </a:r>
          </a:p>
          <a:p>
            <a:pPr lvl="1" indent="-342900"/>
            <a:r>
              <a:rPr lang="en-US" altLang="zh-TW" dirty="0"/>
              <a:t>Enable or disable task</a:t>
            </a:r>
          </a:p>
          <a:p>
            <a:pPr lvl="1" indent="-342900"/>
            <a:r>
              <a:rPr lang="en-US" altLang="zh-TW" dirty="0"/>
              <a:t>Input values are passed into the task only once, so signals used in timing controls (such as </a:t>
            </a:r>
            <a:r>
              <a:rPr lang="en-US" altLang="zh-TW" i="1" dirty="0" err="1">
                <a:solidFill>
                  <a:srgbClr val="FF0000"/>
                </a:solidFill>
              </a:rPr>
              <a:t>clk</a:t>
            </a:r>
            <a:r>
              <a:rPr lang="en-US" altLang="zh-TW" dirty="0">
                <a:solidFill>
                  <a:srgbClr val="FF0000"/>
                </a:solidFill>
              </a:rPr>
              <a:t>) must not be inputs</a:t>
            </a:r>
            <a:r>
              <a:rPr lang="en-US" altLang="zh-TW" dirty="0"/>
              <a:t> to the task</a:t>
            </a:r>
          </a:p>
          <a:p>
            <a:r>
              <a:rPr lang="en-US" altLang="zh-TW" dirty="0"/>
              <a:t>Function </a:t>
            </a:r>
          </a:p>
          <a:p>
            <a:pPr lvl="1" indent="-342900"/>
            <a:r>
              <a:rPr lang="en-US" altLang="zh-TW" dirty="0"/>
              <a:t>Pure computation, or combinational logics. =&gt; </a:t>
            </a:r>
            <a:r>
              <a:rPr lang="en-US" altLang="zh-TW" dirty="0">
                <a:solidFill>
                  <a:srgbClr val="FF0000"/>
                </a:solidFill>
              </a:rPr>
              <a:t>no delay or timing control</a:t>
            </a:r>
          </a:p>
          <a:p>
            <a:pPr lvl="1" indent="-342900"/>
            <a:r>
              <a:rPr lang="en-US" altLang="zh-TW" dirty="0">
                <a:solidFill>
                  <a:schemeClr val="accent2"/>
                </a:solidFill>
              </a:rPr>
              <a:t>One output and at least one input </a:t>
            </a:r>
            <a:r>
              <a:rPr lang="en-US" altLang="zh-TW" dirty="0"/>
              <a:t>(Positional mapping)</a:t>
            </a:r>
            <a:endParaRPr lang="en-US" altLang="zh-TW" dirty="0">
              <a:solidFill>
                <a:schemeClr val="accent2"/>
              </a:solidFill>
            </a:endParaRPr>
          </a:p>
          <a:p>
            <a:pPr lvl="2" indent="-342900"/>
            <a:r>
              <a:rPr lang="en-US" altLang="zh-TW" dirty="0">
                <a:solidFill>
                  <a:schemeClr val="accent2"/>
                </a:solidFill>
              </a:rPr>
              <a:t>Tricky way: cascade for more output value</a:t>
            </a:r>
          </a:p>
          <a:p>
            <a:pPr lvl="2" indent="-342900"/>
            <a:r>
              <a:rPr lang="en-US" altLang="zh-TW" dirty="0">
                <a:solidFill>
                  <a:schemeClr val="accent2"/>
                </a:solidFill>
              </a:rPr>
              <a:t>{o1,o2,o3,o4} = </a:t>
            </a:r>
            <a:r>
              <a:rPr lang="en-US" altLang="zh-TW" dirty="0" err="1">
                <a:solidFill>
                  <a:schemeClr val="accent2"/>
                </a:solidFill>
              </a:rPr>
              <a:t>my_func</a:t>
            </a:r>
            <a:r>
              <a:rPr lang="en-US" altLang="zh-TW" dirty="0">
                <a:solidFill>
                  <a:schemeClr val="accent2"/>
                </a:solidFill>
              </a:rPr>
              <a:t> (</a:t>
            </a:r>
            <a:r>
              <a:rPr lang="en-US" altLang="zh-TW" dirty="0" err="1">
                <a:solidFill>
                  <a:schemeClr val="accent2"/>
                </a:solidFill>
              </a:rPr>
              <a:t>a,b,c,d,e</a:t>
            </a:r>
            <a:r>
              <a:rPr lang="en-US" altLang="zh-TW" dirty="0">
                <a:solidFill>
                  <a:schemeClr val="accent2"/>
                </a:solidFill>
              </a:rPr>
              <a:t>);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3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Repeat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1424" y="1357314"/>
            <a:ext cx="113772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repeat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2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altLang="zh-TW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altLang="zh-TW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zh-TW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重複執行</a:t>
            </a:r>
            <a:r>
              <a:rPr lang="en-US" altLang="zh-TW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zh-TW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次</a:t>
            </a:r>
          </a:p>
          <a:p>
            <a:r>
              <a:rPr lang="en-US" altLang="zh-TW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altLang="zh-TW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repeat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2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altLang="zh-TW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@(</a:t>
            </a:r>
            <a:r>
              <a:rPr lang="en-US" altLang="zh-TW" sz="2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posedge</a:t>
            </a:r>
            <a:r>
              <a:rPr lang="en-US" altLang="zh-TW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clk</a:t>
            </a:r>
            <a:r>
              <a:rPr lang="en-US" altLang="zh-TW" sz="28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altLang="zh-TW" sz="28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8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altLang="zh-TW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equivalent to #(10*cycle);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81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D7044-4263-8E0E-5A6C-07B572BA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Summary: how to write your testbench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CA8679-82AE-B78E-4D9F-037529B6A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從模仿開始 </a:t>
            </a:r>
            <a:r>
              <a:rPr lang="en-US" altLang="zh-TW" dirty="0"/>
              <a:t>start from a template example</a:t>
            </a:r>
          </a:p>
          <a:p>
            <a:r>
              <a:rPr lang="en-US" altLang="zh-TW" dirty="0"/>
              <a:t>Which test pattern style?</a:t>
            </a:r>
          </a:p>
          <a:p>
            <a:pPr lvl="1"/>
            <a:r>
              <a:rPr lang="en-US" altLang="zh-TW" dirty="0"/>
              <a:t>Simple design: manual pattern</a:t>
            </a:r>
          </a:p>
          <a:p>
            <a:pPr lvl="1"/>
            <a:r>
              <a:rPr lang="en-US" altLang="zh-TW" dirty="0"/>
              <a:t>Complex design: file I/O (use C/</a:t>
            </a:r>
            <a:r>
              <a:rPr lang="en-US" altLang="zh-TW" dirty="0" err="1"/>
              <a:t>matlab</a:t>
            </a:r>
            <a:r>
              <a:rPr lang="en-US" altLang="zh-TW" dirty="0"/>
              <a:t>/python code to generate pattern)</a:t>
            </a:r>
          </a:p>
          <a:p>
            <a:pPr lvl="1"/>
            <a:r>
              <a:rPr lang="en-US" altLang="zh-TW" dirty="0"/>
              <a:t>Cycle related design</a:t>
            </a:r>
          </a:p>
          <a:p>
            <a:pPr lvl="2"/>
            <a:r>
              <a:rPr lang="en-US" altLang="zh-TW" dirty="0"/>
              <a:t>Use </a:t>
            </a:r>
            <a:r>
              <a:rPr lang="en-US" altLang="zh-TW"/>
              <a:t>a behavior model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7722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Information display and file I/O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35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Information Display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Display system task (once per call): display data to monitor</a:t>
            </a:r>
          </a:p>
          <a:p>
            <a:pPr lvl="1"/>
            <a:r>
              <a:rPr lang="en-US" altLang="zh-TW" dirty="0">
                <a:solidFill>
                  <a:srgbClr val="000099"/>
                </a:solidFill>
              </a:rPr>
              <a:t>$display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,$write, and $strobe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Similar to </a:t>
            </a:r>
            <a:r>
              <a:rPr lang="en-US" altLang="zh-TW" dirty="0" err="1">
                <a:solidFill>
                  <a:srgbClr val="C00000"/>
                </a:solidFill>
              </a:rPr>
              <a:t>printf</a:t>
            </a:r>
            <a:r>
              <a:rPr lang="en-US" altLang="zh-TW" dirty="0">
                <a:solidFill>
                  <a:srgbClr val="C00000"/>
                </a:solidFill>
              </a:rPr>
              <a:t> in C</a:t>
            </a:r>
            <a:endParaRPr lang="en-US" altLang="zh-TW" dirty="0">
              <a:solidFill>
                <a:srgbClr val="000099"/>
              </a:solidFill>
            </a:endParaRPr>
          </a:p>
          <a:p>
            <a:r>
              <a:rPr lang="en-US" altLang="zh-TW" dirty="0"/>
              <a:t>Continuous display if signal changes (for text only era)</a:t>
            </a:r>
          </a:p>
          <a:p>
            <a:pPr lvl="1"/>
            <a:r>
              <a:rPr lang="en-US" altLang="zh-TW" dirty="0">
                <a:solidFill>
                  <a:srgbClr val="002060"/>
                </a:solidFill>
              </a:rPr>
              <a:t>$monitor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Outdated </a:t>
            </a:r>
            <a:r>
              <a:rPr lang="en-US" altLang="zh-TW" dirty="0">
                <a:solidFill>
                  <a:srgbClr val="000099"/>
                </a:solidFill>
              </a:rPr>
              <a:t>with signal dump with </a:t>
            </a:r>
            <a:r>
              <a:rPr lang="en-US" altLang="zh-TW" i="1" dirty="0" err="1">
                <a:solidFill>
                  <a:srgbClr val="000099"/>
                </a:solidFill>
              </a:rPr>
              <a:t>fsdbdumpvars</a:t>
            </a:r>
            <a:r>
              <a:rPr lang="en-US" altLang="zh-TW" i="1" dirty="0">
                <a:solidFill>
                  <a:srgbClr val="000099"/>
                </a:solidFill>
              </a:rPr>
              <a:t> for waveform</a:t>
            </a:r>
          </a:p>
          <a:p>
            <a:r>
              <a:rPr lang="en-US" altLang="zh-TW" dirty="0"/>
              <a:t>File I/O</a:t>
            </a:r>
          </a:p>
          <a:p>
            <a:pPr lvl="1"/>
            <a:r>
              <a:rPr lang="en-US" altLang="zh-TW" dirty="0"/>
              <a:t>Very primitive for Verilog-1995</a:t>
            </a:r>
          </a:p>
          <a:p>
            <a:pPr lvl="2"/>
            <a:r>
              <a:rPr lang="en-US" altLang="zh-TW" dirty="0">
                <a:solidFill>
                  <a:schemeClr val="accent2"/>
                </a:solidFill>
              </a:rPr>
              <a:t>Whole file read/write to/from memory: $</a:t>
            </a:r>
            <a:r>
              <a:rPr lang="en-US" altLang="zh-TW" dirty="0" err="1">
                <a:solidFill>
                  <a:schemeClr val="accent2"/>
                </a:solidFill>
              </a:rPr>
              <a:t>readmemh</a:t>
            </a:r>
            <a:r>
              <a:rPr lang="en-US" altLang="zh-TW" dirty="0">
                <a:solidFill>
                  <a:schemeClr val="accent2"/>
                </a:solidFill>
              </a:rPr>
              <a:t>, $</a:t>
            </a:r>
            <a:r>
              <a:rPr lang="en-US" altLang="zh-TW" dirty="0" err="1">
                <a:solidFill>
                  <a:schemeClr val="accent2"/>
                </a:solidFill>
              </a:rPr>
              <a:t>writememh</a:t>
            </a:r>
            <a:endParaRPr lang="en-US" altLang="zh-TW" dirty="0">
              <a:solidFill>
                <a:schemeClr val="accent2"/>
              </a:solidFill>
            </a:endParaRPr>
          </a:p>
          <a:p>
            <a:pPr lvl="2"/>
            <a:r>
              <a:rPr lang="en-US" altLang="zh-TW" dirty="0">
                <a:solidFill>
                  <a:schemeClr val="accent2"/>
                </a:solidFill>
              </a:rPr>
              <a:t>$</a:t>
            </a:r>
            <a:r>
              <a:rPr lang="en-US" altLang="zh-TW" dirty="0" err="1">
                <a:solidFill>
                  <a:schemeClr val="accent2"/>
                </a:solidFill>
              </a:rPr>
              <a:t>fdisplay</a:t>
            </a:r>
            <a:r>
              <a:rPr lang="en-US" altLang="zh-TW" dirty="0">
                <a:solidFill>
                  <a:schemeClr val="accent2"/>
                </a:solidFill>
              </a:rPr>
              <a:t>.., 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very limited for file input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Use Verilog-2001 file I/O style </a:t>
            </a:r>
            <a:r>
              <a:rPr lang="en-US" altLang="zh-TW" dirty="0"/>
              <a:t>(basically equal to C file I/O)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46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$display $monitor (text mode debug)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09600" y="1357314"/>
            <a:ext cx="10972800" cy="5500686"/>
          </a:xfrm>
        </p:spPr>
        <p:txBody>
          <a:bodyPr>
            <a:normAutofit/>
          </a:bodyPr>
          <a:lstStyle/>
          <a:p>
            <a:r>
              <a:rPr lang="en-US" altLang="zh-TW" dirty="0"/>
              <a:t>Similar to </a:t>
            </a:r>
            <a:r>
              <a:rPr lang="en-US" altLang="zh-TW" dirty="0" err="1"/>
              <a:t>printf</a:t>
            </a:r>
            <a:r>
              <a:rPr lang="en-US" altLang="zh-TW" dirty="0"/>
              <a:t> in C</a:t>
            </a:r>
          </a:p>
          <a:p>
            <a:r>
              <a:rPr lang="en-US" altLang="zh-TW" dirty="0"/>
              <a:t>$display (display once when executed once) </a:t>
            </a:r>
          </a:p>
          <a:p>
            <a:r>
              <a:rPr lang="en-US" altLang="zh-TW" dirty="0"/>
              <a:t>$display automatically prints a new line to the end of its output</a:t>
            </a:r>
          </a:p>
          <a:p>
            <a:pPr lvl="1"/>
            <a:r>
              <a:rPr lang="en-US" altLang="zh-TW" dirty="0"/>
              <a:t>$display ([“</a:t>
            </a:r>
            <a:r>
              <a:rPr lang="en-US" altLang="zh-TW" dirty="0" err="1"/>
              <a:t>format_specifiers</a:t>
            </a:r>
            <a:r>
              <a:rPr lang="en-US" altLang="zh-TW" dirty="0"/>
              <a:t>”,] &lt;</a:t>
            </a:r>
            <a:r>
              <a:rPr lang="en-US" altLang="zh-TW" dirty="0" err="1"/>
              <a:t>argument_list</a:t>
            </a:r>
            <a:r>
              <a:rPr lang="en-US" altLang="zh-TW" dirty="0"/>
              <a:t>&gt;); </a:t>
            </a:r>
          </a:p>
          <a:p>
            <a:pPr lvl="1"/>
            <a:r>
              <a:rPr lang="en-US" altLang="zh-TW" dirty="0"/>
              <a:t>$display("Hello world")</a:t>
            </a:r>
          </a:p>
          <a:p>
            <a:pPr lvl="1"/>
            <a:r>
              <a:rPr lang="da-DK" altLang="zh-TW" dirty="0"/>
              <a:t>$display ($time,,“%b %h %d %o”, sig1, sig2, sig3, sig4);</a:t>
            </a:r>
          </a:p>
          <a:p>
            <a:pPr lvl="2"/>
            <a:r>
              <a:rPr lang="da-DK" altLang="zh-TW" dirty="0"/>
              <a:t>0 6 7 8 9</a:t>
            </a:r>
          </a:p>
          <a:p>
            <a:r>
              <a:rPr lang="en-US" altLang="zh-TW" dirty="0"/>
              <a:t>$monitor (</a:t>
            </a:r>
            <a:r>
              <a:rPr lang="en-US" altLang="zh-TW" dirty="0">
                <a:solidFill>
                  <a:srgbClr val="FF0000"/>
                </a:solidFill>
              </a:rPr>
              <a:t>always display if being executed</a:t>
            </a:r>
            <a:r>
              <a:rPr lang="en-US" altLang="zh-TW" dirty="0"/>
              <a:t>)</a:t>
            </a:r>
          </a:p>
          <a:p>
            <a:pPr lvl="1"/>
            <a:r>
              <a:rPr lang="da-DK" altLang="zh-TW" dirty="0"/>
              <a:t>$monitor ($time,,“%b %h %d %o”, sig1, sig2, sig3, sig4);</a:t>
            </a:r>
          </a:p>
          <a:p>
            <a:pPr lvl="2"/>
            <a:r>
              <a:rPr lang="en-US" altLang="zh-TW" dirty="0"/>
              <a:t>0 6 7 8 9</a:t>
            </a:r>
          </a:p>
          <a:p>
            <a:pPr lvl="2"/>
            <a:r>
              <a:rPr lang="en-US" altLang="zh-TW" dirty="0"/>
              <a:t>1 7 5 4 2</a:t>
            </a:r>
          </a:p>
          <a:p>
            <a:pPr lvl="2"/>
            <a:r>
              <a:rPr lang="en-US" altLang="zh-TW" dirty="0"/>
              <a:t>$</a:t>
            </a:r>
            <a:r>
              <a:rPr lang="en-US" altLang="zh-TW" dirty="0" err="1"/>
              <a:t>monitoron</a:t>
            </a:r>
            <a:r>
              <a:rPr lang="en-US" altLang="zh-TW" dirty="0"/>
              <a:t>, $</a:t>
            </a:r>
            <a:r>
              <a:rPr lang="en-US" altLang="zh-TW" dirty="0" err="1"/>
              <a:t>monitoroff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turn on or off monitor</a:t>
            </a:r>
            <a:endParaRPr lang="da-DK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a-DK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381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570BB1C0-E605-120D-0BF0-04FFFE4BA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46" y="548680"/>
            <a:ext cx="1219431" cy="1524000"/>
          </a:xfrm>
          <a:prstGeom prst="rect">
            <a:avLst/>
          </a:prstGeom>
          <a:solidFill>
            <a:srgbClr val="CCCC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DUT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4E2C84-E55C-C1A4-552D-5181A0688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728" y="548680"/>
            <a:ext cx="1219431" cy="1524000"/>
          </a:xfrm>
          <a:prstGeom prst="rect">
            <a:avLst/>
          </a:prstGeom>
          <a:solidFill>
            <a:srgbClr val="00CC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Pattern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Generator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B0B9AE0-7C03-AE97-1E31-F8868F3EB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163" y="548680"/>
            <a:ext cx="1219431" cy="1524000"/>
          </a:xfrm>
          <a:prstGeom prst="rect">
            <a:avLst/>
          </a:prstGeom>
          <a:solidFill>
            <a:srgbClr val="00CC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Response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Checker,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Function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Monitor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6497C75-B252-B136-C2C8-1CA7F20CF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0441" y="1310680"/>
            <a:ext cx="457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852F82E6-47FB-A3AB-B196-239304D82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67" y="548680"/>
            <a:ext cx="1448074" cy="1524000"/>
          </a:xfrm>
          <a:prstGeom prst="foldedCorner">
            <a:avLst>
              <a:gd name="adj" fmla="val 12500"/>
            </a:avLst>
          </a:prstGeom>
          <a:solidFill>
            <a:srgbClr val="FF9966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Commands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at High-Level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Abstraction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4CC54C0-8EFC-7F00-ADC5-7A32FB8A6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7159" y="1310680"/>
            <a:ext cx="457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FE53936F-2926-F1B2-307B-4B88B44BA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3876" y="1310680"/>
            <a:ext cx="457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6A39897B-5285-EE88-8172-91C800F4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881" y="548680"/>
            <a:ext cx="1448074" cy="1524000"/>
          </a:xfrm>
          <a:prstGeom prst="foldedCorner">
            <a:avLst>
              <a:gd name="adj" fmla="val 12500"/>
            </a:avLst>
          </a:prstGeom>
          <a:solidFill>
            <a:srgbClr val="FF9966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Log,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Error Report,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Functional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Coverage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Analysis</a:t>
            </a: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F41119BB-6666-7ADF-2551-237EF13E0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0594" y="1310680"/>
            <a:ext cx="457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FA33ADA9-4DFD-22A3-DC6F-6A94AA568B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870" y="1310680"/>
            <a:ext cx="0" cy="11430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5CF26ECE-8571-A24C-F767-53D09DC91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5868" y="2453680"/>
            <a:ext cx="160685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Transactions</a:t>
            </a:r>
          </a:p>
        </p:txBody>
      </p:sp>
      <p:sp>
        <p:nvSpPr>
          <p:cNvPr id="23" name="內容版面配置區 22">
            <a:extLst>
              <a:ext uri="{FF2B5EF4-FFF2-40B4-BE49-F238E27FC236}">
                <a16:creationId xmlns:a16="http://schemas.microsoft.com/office/drawing/2014/main" id="{22BC8FE1-C76E-0BCC-7370-CD5E19AC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996952"/>
            <a:ext cx="10972800" cy="33609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Instantiate DUT (device under test, aka. Your design)</a:t>
            </a:r>
          </a:p>
          <a:p>
            <a:r>
              <a:rPr lang="en-US" altLang="zh-TW" dirty="0"/>
              <a:t>Generate </a:t>
            </a:r>
            <a:r>
              <a:rPr lang="en-US" altLang="zh-TW" b="1" dirty="0">
                <a:solidFill>
                  <a:srgbClr val="FF0000"/>
                </a:solidFill>
              </a:rPr>
              <a:t>test pattern</a:t>
            </a:r>
          </a:p>
          <a:p>
            <a:pPr lvl="1"/>
            <a:r>
              <a:rPr lang="en-US" altLang="zh-TW" dirty="0"/>
              <a:t>Clock and reset signals</a:t>
            </a:r>
          </a:p>
          <a:p>
            <a:pPr lvl="1"/>
            <a:r>
              <a:rPr lang="en-US" altLang="zh-TW" dirty="0"/>
              <a:t>Input signals by </a:t>
            </a:r>
            <a:r>
              <a:rPr lang="en-US" altLang="zh-TW" dirty="0">
                <a:solidFill>
                  <a:srgbClr val="FF0000"/>
                </a:solidFill>
              </a:rPr>
              <a:t>manual design </a:t>
            </a:r>
            <a:r>
              <a:rPr lang="en-US" altLang="zh-TW" dirty="0"/>
              <a:t>or </a:t>
            </a:r>
            <a:r>
              <a:rPr lang="en-US" altLang="zh-TW" dirty="0">
                <a:solidFill>
                  <a:srgbClr val="FF0000"/>
                </a:solidFill>
              </a:rPr>
              <a:t>file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Prefer </a:t>
            </a:r>
            <a:r>
              <a:rPr lang="en-US" altLang="zh-TW" dirty="0">
                <a:solidFill>
                  <a:srgbClr val="FF0000"/>
                </a:solidFill>
              </a:rPr>
              <a:t>self auto </a:t>
            </a:r>
            <a:r>
              <a:rPr lang="en-US" altLang="zh-TW" dirty="0"/>
              <a:t>or </a:t>
            </a:r>
            <a:r>
              <a:rPr lang="en-US" altLang="zh-TW" dirty="0">
                <a:solidFill>
                  <a:srgbClr val="FF0000"/>
                </a:solidFill>
              </a:rPr>
              <a:t>semi-auto</a:t>
            </a:r>
            <a:r>
              <a:rPr lang="en-US" altLang="zh-TW" dirty="0"/>
              <a:t> stimulus generation 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Check responses </a:t>
            </a:r>
            <a:r>
              <a:rPr lang="en-US" altLang="zh-TW" dirty="0"/>
              <a:t>if meet the golden answer</a:t>
            </a:r>
          </a:p>
          <a:p>
            <a:pPr lvl="1"/>
            <a:r>
              <a:rPr lang="en-US" altLang="zh-TW" dirty="0"/>
              <a:t>Compare DUT output with golden data</a:t>
            </a:r>
          </a:p>
          <a:p>
            <a:pPr lvl="1"/>
            <a:r>
              <a:rPr lang="en-US" altLang="zh-TW" dirty="0"/>
              <a:t>Golden data either by </a:t>
            </a:r>
            <a:r>
              <a:rPr lang="en-US" altLang="zh-TW" dirty="0">
                <a:solidFill>
                  <a:srgbClr val="FF0000"/>
                </a:solidFill>
              </a:rPr>
              <a:t>manual design </a:t>
            </a:r>
            <a:r>
              <a:rPr lang="en-US" altLang="zh-TW" dirty="0"/>
              <a:t>or </a:t>
            </a:r>
            <a:r>
              <a:rPr lang="en-US" altLang="zh-TW" dirty="0">
                <a:solidFill>
                  <a:srgbClr val="FF0000"/>
                </a:solidFill>
              </a:rPr>
              <a:t>file</a:t>
            </a:r>
          </a:p>
          <a:p>
            <a:pPr lvl="1"/>
            <a:r>
              <a:rPr lang="en-US" altLang="zh-TW" dirty="0"/>
              <a:t>Prefer </a:t>
            </a:r>
            <a:r>
              <a:rPr lang="en-US" altLang="zh-TW" dirty="0">
                <a:solidFill>
                  <a:srgbClr val="FF0000"/>
                </a:solidFill>
              </a:rPr>
              <a:t>self automatic </a:t>
            </a:r>
            <a:r>
              <a:rPr lang="en-US" altLang="zh-TW" dirty="0"/>
              <a:t>response checking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 animBg="1"/>
      <p:bldP spid="21" grpId="0"/>
      <p:bldP spid="2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Display Information (cont.)</a:t>
            </a:r>
            <a:endParaRPr lang="en-US" altLang="zh-TW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following escape sequences are used for display special characters, </a:t>
            </a:r>
            <a:r>
              <a:rPr lang="en-US" altLang="zh-TW" dirty="0">
                <a:solidFill>
                  <a:srgbClr val="FF0000"/>
                </a:solidFill>
              </a:rPr>
              <a:t>similar to C language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following table shows the escape sequences used for format specifications</a:t>
            </a:r>
          </a:p>
        </p:txBody>
      </p:sp>
      <p:graphicFrame>
        <p:nvGraphicFramePr>
          <p:cNvPr id="261172" name="Group 52"/>
          <p:cNvGraphicFramePr>
            <a:graphicFrameLocks noGrp="1"/>
          </p:cNvGraphicFramePr>
          <p:nvPr>
            <p:ph sz="half" idx="4294967295"/>
          </p:nvPr>
        </p:nvGraphicFramePr>
        <p:xfrm>
          <a:off x="2207568" y="2355213"/>
          <a:ext cx="6657975" cy="979488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B0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New line character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\”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B0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“ character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\t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B0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Tab character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\o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B0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 character specified in 1-3 octal digits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\\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B0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\ character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%%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B0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Percent character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1124" name="Group 4"/>
          <p:cNvGraphicFramePr>
            <a:graphicFrameLocks noGrp="1"/>
          </p:cNvGraphicFramePr>
          <p:nvPr/>
        </p:nvGraphicFramePr>
        <p:xfrm>
          <a:off x="1991544" y="4332600"/>
          <a:ext cx="6629400" cy="19202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specifier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Display format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specifier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Display format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%h or %H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%m or %M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Hierarchical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%d or %D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%s or %S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%o or %O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%t or %T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Current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%b or %B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%e or %E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real number in exponential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%c or %C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ASCII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%f or %F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Real number in 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%v or %V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Net signal strength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79376" y="6239788"/>
            <a:ext cx="1171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Default display mode:</a:t>
            </a:r>
            <a:r>
              <a:rPr kumimoji="0" lang="en-US" altLang="zh-TW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$display: decimal, $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display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:binary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, $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display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o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: octal,$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display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h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: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hexdecimal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Apply to $monitor, too 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47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I/O</a:t>
            </a:r>
            <a:r>
              <a:rPr lang="zh-TW" altLang="en-US" dirty="0"/>
              <a:t> </a:t>
            </a:r>
            <a:r>
              <a:rPr lang="en-US" altLang="zh-TW" dirty="0"/>
              <a:t>(Similar to C)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4146" y="1214438"/>
            <a:ext cx="82021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integer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in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out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mon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initial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begin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in 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$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fopen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input.txt"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"r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out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$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fopen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output.txt"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"r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mon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$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fopen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monitor.txt"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"w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// DUT input driver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initial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begin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repeat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10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@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posedge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while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(!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$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feof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in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begin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@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negedge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</a:t>
            </a:r>
            <a:r>
              <a:rPr kumimoji="0" lang="sv-SE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statusI </a:t>
            </a:r>
            <a:r>
              <a:rPr kumimoji="0" lang="sv-SE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sv-SE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sv-SE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$fscanf</a:t>
            </a:r>
            <a:r>
              <a:rPr kumimoji="0" lang="sv-SE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sv-SE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in</a:t>
            </a:r>
            <a:r>
              <a:rPr kumimoji="0" lang="sv-SE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sv-SE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"%h %h\n"</a:t>
            </a:r>
            <a:r>
              <a:rPr kumimoji="0" lang="sv-SE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sv-SE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din</a:t>
            </a:r>
            <a:r>
              <a:rPr kumimoji="0" lang="sv-SE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sv-SE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31</a:t>
            </a:r>
            <a:r>
              <a:rPr kumimoji="0" lang="sv-SE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sv-SE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16</a:t>
            </a:r>
            <a:r>
              <a:rPr kumimoji="0" lang="sv-SE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],</a:t>
            </a:r>
            <a:r>
              <a:rPr kumimoji="0" lang="sv-SE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din</a:t>
            </a:r>
            <a:r>
              <a:rPr kumimoji="0" lang="sv-SE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sv-SE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15</a:t>
            </a:r>
            <a:r>
              <a:rPr kumimoji="0" lang="sv-SE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sv-SE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sv-SE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]);</a:t>
            </a:r>
            <a:endParaRPr kumimoji="0" lang="sv-SE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3352" y="6488668"/>
            <a:ext cx="506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http://www.asic-world.com/verilog/verilog2k3.html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89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1384" y="90040"/>
            <a:ext cx="110892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repeat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10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@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posedge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$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fclose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in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$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fclose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out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$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fclose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mon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#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100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$finish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// DUT output monitor and compare logic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always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@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posedge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valid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begin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$fwrite</a:t>
            </a:r>
            <a:r>
              <a:rPr kumimoji="0" lang="fr-FR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mon</a:t>
            </a:r>
            <a:r>
              <a:rPr kumimoji="0" lang="fr-FR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"%h %h\n"</a:t>
            </a:r>
            <a:r>
              <a:rPr kumimoji="0" lang="fr-FR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dout</a:t>
            </a:r>
            <a:r>
              <a:rPr kumimoji="0" lang="fr-FR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31</a:t>
            </a:r>
            <a:r>
              <a:rPr kumimoji="0" lang="fr-FR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16</a:t>
            </a:r>
            <a:r>
              <a:rPr kumimoji="0" lang="fr-FR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],</a:t>
            </a: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dout</a:t>
            </a:r>
            <a:r>
              <a:rPr kumimoji="0" lang="fr-FR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15</a:t>
            </a:r>
            <a:r>
              <a:rPr kumimoji="0" lang="fr-FR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fr-FR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]); //no fprintf in SystemVerilog</a:t>
            </a:r>
            <a:endParaRPr kumimoji="0" lang="fr-FR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statusO </a:t>
            </a:r>
            <a:r>
              <a:rPr kumimoji="0" lang="pt-BR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pt-B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pt-B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$fscanf</a:t>
            </a:r>
            <a:r>
              <a:rPr kumimoji="0" lang="pt-BR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pt-B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out</a:t>
            </a:r>
            <a:r>
              <a:rPr kumimoji="0" lang="pt-BR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pt-B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"%h %h\n"</a:t>
            </a:r>
            <a:r>
              <a:rPr kumimoji="0" lang="pt-BR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pt-B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exp</a:t>
            </a:r>
            <a:r>
              <a:rPr kumimoji="0" lang="pt-BR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pt-B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31</a:t>
            </a:r>
            <a:r>
              <a:rPr kumimoji="0" lang="pt-BR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pt-B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16</a:t>
            </a:r>
            <a:r>
              <a:rPr kumimoji="0" lang="pt-BR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],</a:t>
            </a:r>
            <a:r>
              <a:rPr kumimoji="0" lang="pt-B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exp</a:t>
            </a:r>
            <a:r>
              <a:rPr kumimoji="0" lang="pt-BR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pt-B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15</a:t>
            </a:r>
            <a:r>
              <a:rPr kumimoji="0" lang="pt-BR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pt-B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pt-BR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]);</a:t>
            </a:r>
            <a:endParaRPr kumimoji="0" lang="pt-BR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55840" y="548680"/>
            <a:ext cx="11224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Close files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5440" y="3503335"/>
            <a:ext cx="784887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ingFang SC"/>
                <a:ea typeface="新細明體" panose="02020500000000000000" pitchFamily="18" charset="-120"/>
                <a:cs typeface="+mn-cs"/>
              </a:rPr>
              <a:t>$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ingFang SC"/>
                <a:ea typeface="新細明體" panose="02020500000000000000" pitchFamily="18" charset="-120"/>
                <a:cs typeface="+mn-cs"/>
              </a:rPr>
              <a:t>fwrite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ingFang SC"/>
                <a:ea typeface="新細明體" panose="02020500000000000000" pitchFamily="18" charset="-120"/>
                <a:cs typeface="+mn-cs"/>
              </a:rPr>
              <a:t>() similar to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ingFang SC"/>
                <a:ea typeface="新細明體" panose="02020500000000000000" pitchFamily="18" charset="-120"/>
                <a:cs typeface="+mn-cs"/>
              </a:rPr>
              <a:t>fprintf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ingFang SC"/>
                <a:ea typeface="新細明體" panose="02020500000000000000" pitchFamily="18" charset="-120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$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fwrite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does not insert a newline at the end. $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fdisplay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does.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$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fdisplay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(file, "Hello World"); is the same as $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fwrite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(file, "Hello World\n");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89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085654-C851-4313-99BF-5FBB0D856443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t>copyright © 2004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Enhanced File I/O and String Tasks in Verilog-2001 (Similar to C)</a:t>
            </a:r>
          </a:p>
        </p:txBody>
      </p:sp>
      <p:sp>
        <p:nvSpPr>
          <p:cNvPr id="460803" name="Text Box 3"/>
          <p:cNvSpPr txBox="1">
            <a:spLocks noChangeArrowheads="1"/>
          </p:cNvSpPr>
          <p:nvPr/>
        </p:nvSpPr>
        <p:spPr bwMode="auto">
          <a:xfrm>
            <a:off x="609600" y="1672680"/>
            <a:ext cx="5245100" cy="4291013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* </a:t>
            </a: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Open up to </a:t>
            </a: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2</a:t>
            </a:r>
            <a:r>
              <a:rPr kumimoji="0" lang="en-US" altLang="zh-TW" sz="2000" b="1" i="0" u="none" strike="noStrike" kern="1200" cap="none" spc="0" normalizeH="0" baseline="50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30</a:t>
            </a: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 files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* New built-in file I/O tasks: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$fgetc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$ungetc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$fgets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 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$fscanf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$fread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$ftell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$fseek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$rewind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$fflush</a:t>
            </a:r>
            <a:endParaRPr kumimoji="0" lang="en-US" altLang="zh-TW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$ferror</a:t>
            </a:r>
            <a:endParaRPr kumimoji="0" lang="en-US" altLang="zh-TW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* New string manipulation tasks: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$swrite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$swriteb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$swriteh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$swriteo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 $sformat</a:t>
            </a:r>
            <a:endParaRPr kumimoji="0" lang="en-US" altLang="zh-TW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$sscanf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                          </a:t>
            </a:r>
            <a:r>
              <a:rPr kumimoji="0" lang="en-US" altLang="zh-TW" sz="24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Verilog-2001</a:t>
            </a:r>
          </a:p>
        </p:txBody>
      </p:sp>
    </p:spTree>
    <p:extLst>
      <p:ext uri="{BB962C8B-B14F-4D97-AF65-F5344CB8AC3E}">
        <p14:creationId xmlns:p14="http://schemas.microsoft.com/office/powerpoint/2010/main" val="105682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 Specific I/O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75520" y="1563688"/>
          <a:ext cx="6153150" cy="458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125666" imgH="4397790" progId="Visio.Drawing.11">
                  <p:embed/>
                </p:oleObj>
              </mc:Choice>
              <mc:Fallback>
                <p:oleObj name="Visio" r:id="rId2" imgW="6125666" imgH="4397790" progId="Visio.Drawing.1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1563688"/>
                        <a:ext cx="6153150" cy="458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808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9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</a:t>
            </a:r>
            <a:r>
              <a:rPr lang="en-US" altLang="zh-TW" dirty="0" err="1"/>
              <a:t>readmemh</a:t>
            </a:r>
            <a:r>
              <a:rPr lang="en-US" altLang="zh-TW" dirty="0"/>
              <a:t> $</a:t>
            </a:r>
            <a:r>
              <a:rPr lang="en-US" altLang="zh-TW" dirty="0" err="1"/>
              <a:t>readmemb</a:t>
            </a:r>
            <a:r>
              <a:rPr lang="en-US" altLang="zh-TW" dirty="0"/>
              <a:t> read array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1799" y="1449585"/>
            <a:ext cx="86511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module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romTest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reg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7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m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255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];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reg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t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wire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o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rom DUT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(.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t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),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.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o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o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));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initial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$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readmemb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"rom.txt"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m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integer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k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initial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begin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$display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"Contents of Mem after reading data file:"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for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k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&lt;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12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k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+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$display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"%d:%h"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m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]);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endmodule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1904" y="1549302"/>
            <a:ext cx="681608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//Comments are allowed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1100_1100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// This is first address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i.e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8'h00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1010_1010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// This is second address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i.e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8'h01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@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55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// Jump to new address 8'h55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0101_1010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// This is address 8'h55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0110_1001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// This is address 8'h56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920139" y="1101179"/>
            <a:ext cx="1103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rom.txt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516404" y="1179970"/>
            <a:ext cx="24037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256 words x 8 bits ROM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26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</a:t>
            </a:r>
            <a:r>
              <a:rPr lang="en-US" altLang="zh-TW" dirty="0" err="1"/>
              <a:t>writememh</a:t>
            </a:r>
            <a:r>
              <a:rPr lang="en-US" altLang="zh-TW" dirty="0"/>
              <a:t> $</a:t>
            </a:r>
            <a:r>
              <a:rPr lang="en-US" altLang="zh-TW" dirty="0" err="1"/>
              <a:t>writememb</a:t>
            </a:r>
            <a:r>
              <a:rPr lang="en-US" altLang="zh-TW" dirty="0"/>
              <a:t> write array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87488" y="2060848"/>
            <a:ext cx="98650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module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TEST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parameter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CYCLE_NEEDED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5000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reg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7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	MEMORY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1023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];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reg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	CLK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integer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	FILE1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real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	CYCLE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always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#(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CYCLE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/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2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CLK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=~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initial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begin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CYCLE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=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10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#(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CYCLE_NEEDED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*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CYCLE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   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$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writememb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(“DATA.txt”, MEMORY); //write whole memory to file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endmodule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70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The </a:t>
            </a:r>
            <a:r>
              <a:rPr lang="en-US" altLang="zh-TW" sz="2000" dirty="0">
                <a:solidFill>
                  <a:srgbClr val="FF0000"/>
                </a:solidFill>
              </a:rPr>
              <a:t>$random</a:t>
            </a:r>
            <a:r>
              <a:rPr lang="en-US" altLang="zh-TW" sz="2000" dirty="0"/>
              <a:t> provide a mechanism for generating random numbers.</a:t>
            </a:r>
          </a:p>
          <a:p>
            <a:r>
              <a:rPr lang="en-US" altLang="zh-TW" sz="2000" dirty="0"/>
              <a:t>The task returns a new 32-bit random number each time it is called, its result can be positive of negative.</a:t>
            </a:r>
          </a:p>
          <a:p>
            <a:pPr lvl="1">
              <a:buClr>
                <a:srgbClr val="000066"/>
              </a:buClr>
            </a:pPr>
            <a:r>
              <a:rPr lang="en-US" altLang="zh-TW" sz="1800" dirty="0">
                <a:solidFill>
                  <a:srgbClr val="FF0000"/>
                </a:solidFill>
              </a:rPr>
              <a:t>$random</a:t>
            </a:r>
            <a:r>
              <a:rPr lang="en-US" altLang="zh-TW" sz="1800" dirty="0"/>
              <a:t>;    or  </a:t>
            </a:r>
            <a:r>
              <a:rPr lang="en-US" altLang="zh-TW" sz="1800" dirty="0">
                <a:solidFill>
                  <a:srgbClr val="FF0000"/>
                </a:solidFill>
              </a:rPr>
              <a:t>$random (seed);</a:t>
            </a:r>
          </a:p>
          <a:p>
            <a:r>
              <a:rPr lang="en-US" altLang="zh-TW" sz="2000" dirty="0"/>
              <a:t>When r &gt; 0, the statement -- </a:t>
            </a:r>
            <a:r>
              <a:rPr lang="en-US" altLang="zh-TW" sz="2000" dirty="0">
                <a:solidFill>
                  <a:srgbClr val="FF0000"/>
                </a:solidFill>
              </a:rPr>
              <a:t>$random %r</a:t>
            </a:r>
            <a:r>
              <a:rPr lang="en-US" altLang="zh-TW" sz="2000" dirty="0"/>
              <a:t> – generates a number in the range: [(-r+1) ~ (r-1)]. If you need a </a:t>
            </a:r>
            <a:r>
              <a:rPr lang="en-US" altLang="zh-TW" sz="2000" dirty="0">
                <a:solidFill>
                  <a:srgbClr val="FF00FF"/>
                </a:solidFill>
              </a:rPr>
              <a:t>positive number</a:t>
            </a:r>
            <a:r>
              <a:rPr lang="en-US" altLang="zh-TW" sz="2000" dirty="0"/>
              <a:t> only, you should add a pair of braces (i.e. </a:t>
            </a:r>
            <a:r>
              <a:rPr lang="en-US" altLang="zh-TW" sz="2000" dirty="0">
                <a:solidFill>
                  <a:srgbClr val="FF00FF"/>
                </a:solidFill>
              </a:rPr>
              <a:t>{ }</a:t>
            </a:r>
            <a:r>
              <a:rPr lang="en-US" altLang="zh-TW" sz="2000" dirty="0"/>
              <a:t>) as following example.</a:t>
            </a:r>
          </a:p>
        </p:txBody>
      </p:sp>
      <p:sp>
        <p:nvSpPr>
          <p:cNvPr id="135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Random Number Generation</a:t>
            </a:r>
          </a:p>
        </p:txBody>
      </p:sp>
      <p:sp>
        <p:nvSpPr>
          <p:cNvPr id="7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E5FEE-EF32-4503-8040-A930BB9A14BA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2" name="物件 1"/>
          <p:cNvGraphicFramePr>
            <a:graphicFrameLocks noGrp="1" noChangeAspect="1"/>
          </p:cNvGraphicFramePr>
          <p:nvPr/>
        </p:nvGraphicFramePr>
        <p:xfrm>
          <a:off x="6240463" y="3793258"/>
          <a:ext cx="4151312" cy="273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82673" imgH="3016752" progId="">
                  <p:embed/>
                </p:oleObj>
              </mc:Choice>
              <mc:Fallback>
                <p:oleObj name="Visio" r:id="rId2" imgW="4582673" imgH="3016752" progId="">
                  <p:embed/>
                  <p:pic>
                    <p:nvPicPr>
                      <p:cNvPr id="2" name="物件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3793258"/>
                        <a:ext cx="4151312" cy="2732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/>
          <p:cNvGraphicFramePr>
            <a:graphicFrameLocks noGrp="1" noChangeAspect="1"/>
          </p:cNvGraphicFramePr>
          <p:nvPr/>
        </p:nvGraphicFramePr>
        <p:xfrm>
          <a:off x="1614319" y="4185146"/>
          <a:ext cx="4697706" cy="1692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544500" imgH="1646514" progId="Visio.Drawing.11">
                  <p:embed/>
                </p:oleObj>
              </mc:Choice>
              <mc:Fallback>
                <p:oleObj name="Visio" r:id="rId4" imgW="4544500" imgH="1646514" progId="Visio.Drawing.11">
                  <p:embed/>
                  <p:pic>
                    <p:nvPicPr>
                      <p:cNvPr id="3" name="物件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319" y="4185146"/>
                        <a:ext cx="4697706" cy="16921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70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$random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3535">
              <a:spcBef>
                <a:spcPts val="8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altLang="zh-TW" dirty="0">
                <a:latin typeface="Calibri"/>
                <a:cs typeface="Calibri"/>
              </a:rPr>
              <a:t>Random </a:t>
            </a:r>
            <a:r>
              <a:rPr lang="en-US" altLang="zh-TW" spc="-5" dirty="0">
                <a:latin typeface="Calibri"/>
                <a:cs typeface="Calibri"/>
              </a:rPr>
              <a:t>number</a:t>
            </a:r>
            <a:r>
              <a:rPr lang="en-US" altLang="zh-TW" dirty="0">
                <a:latin typeface="Calibri"/>
                <a:cs typeface="Calibri"/>
              </a:rPr>
              <a:t> </a:t>
            </a:r>
            <a:r>
              <a:rPr lang="en-US" altLang="zh-TW" spc="-15" dirty="0">
                <a:latin typeface="Calibri"/>
                <a:cs typeface="Calibri"/>
              </a:rPr>
              <a:t>generation</a:t>
            </a:r>
            <a:endParaRPr lang="en-US" altLang="zh-TW" dirty="0">
              <a:latin typeface="Calibri"/>
              <a:cs typeface="Calibri"/>
            </a:endParaRPr>
          </a:p>
          <a:p>
            <a:pPr marL="355600" indent="-343535"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altLang="zh-TW" spc="-15" dirty="0">
                <a:latin typeface="Calibri"/>
                <a:cs typeface="Calibri"/>
              </a:rPr>
              <a:t>Returns </a:t>
            </a:r>
            <a:r>
              <a:rPr lang="en-US" altLang="zh-TW" dirty="0">
                <a:latin typeface="Calibri"/>
                <a:cs typeface="Calibri"/>
              </a:rPr>
              <a:t>as </a:t>
            </a:r>
            <a:r>
              <a:rPr lang="en-US" altLang="zh-TW" spc="-5" dirty="0">
                <a:latin typeface="Calibri"/>
                <a:cs typeface="Calibri"/>
              </a:rPr>
              <a:t>32-bit signed</a:t>
            </a:r>
            <a:r>
              <a:rPr lang="en-US" altLang="zh-TW" spc="25" dirty="0">
                <a:latin typeface="Calibri"/>
                <a:cs typeface="Calibri"/>
              </a:rPr>
              <a:t> </a:t>
            </a:r>
            <a:r>
              <a:rPr lang="en-US" altLang="zh-TW" spc="-15" dirty="0">
                <a:latin typeface="Calibri"/>
                <a:cs typeface="Calibri"/>
              </a:rPr>
              <a:t>integer</a:t>
            </a:r>
            <a:endParaRPr lang="en-US" altLang="zh-TW" dirty="0">
              <a:latin typeface="Calibri"/>
              <a:cs typeface="Calibri"/>
            </a:endParaRPr>
          </a:p>
          <a:p>
            <a:endParaRPr lang="zh-TW" altLang="en-US" dirty="0"/>
          </a:p>
        </p:txBody>
      </p:sp>
      <p:sp>
        <p:nvSpPr>
          <p:cNvPr id="6" name="object 4"/>
          <p:cNvSpPr/>
          <p:nvPr/>
        </p:nvSpPr>
        <p:spPr>
          <a:xfrm>
            <a:off x="611187" y="3212973"/>
            <a:ext cx="7993380" cy="1478280"/>
          </a:xfrm>
          <a:custGeom>
            <a:avLst/>
            <a:gdLst/>
            <a:ahLst/>
            <a:cxnLst/>
            <a:rect l="l" t="t" r="r" b="b"/>
            <a:pathLst>
              <a:path w="7993380" h="1478279">
                <a:moveTo>
                  <a:pt x="0" y="1478026"/>
                </a:moveTo>
                <a:lnTo>
                  <a:pt x="7992999" y="1478026"/>
                </a:lnTo>
                <a:lnTo>
                  <a:pt x="7992999" y="0"/>
                </a:lnTo>
                <a:lnTo>
                  <a:pt x="0" y="0"/>
                </a:lnTo>
                <a:lnTo>
                  <a:pt x="0" y="147802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690168" y="3233115"/>
            <a:ext cx="3910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onsolas"/>
                <a:cs typeface="Consolas"/>
              </a:rPr>
              <a:t>reg </a:t>
            </a:r>
            <a:r>
              <a:rPr sz="1800" spc="-5" dirty="0">
                <a:latin typeface="Consolas"/>
                <a:cs typeface="Consolas"/>
              </a:rPr>
              <a:t>[31:0] rand1, </a:t>
            </a:r>
            <a:r>
              <a:rPr sz="1800" spc="-10" dirty="0">
                <a:latin typeface="Consolas"/>
                <a:cs typeface="Consolas"/>
              </a:rPr>
              <a:t>rand2,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rand3;</a:t>
            </a:r>
            <a:endParaRPr sz="1800" dirty="0">
              <a:latin typeface="Consolas"/>
              <a:cs typeface="Consolas"/>
            </a:endParaRPr>
          </a:p>
        </p:txBody>
      </p:sp>
      <p:graphicFrame>
        <p:nvGraphicFramePr>
          <p:cNvPr id="8" name="object 6"/>
          <p:cNvGraphicFramePr>
            <a:graphicFrameLocks noGrp="1"/>
          </p:cNvGraphicFramePr>
          <p:nvPr/>
        </p:nvGraphicFramePr>
        <p:xfrm>
          <a:off x="671118" y="3579264"/>
          <a:ext cx="7444105" cy="1051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7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rand1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$random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generates random</a:t>
                      </a:r>
                      <a:r>
                        <a:rPr sz="1800" spc="-45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R="22860" algn="ctr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rand2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87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$random</a:t>
                      </a:r>
                      <a:r>
                        <a:rPr sz="1800" spc="-70" dirty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latin typeface="Consolas"/>
                          <a:cs typeface="Consolas"/>
                        </a:rPr>
                        <a:t>%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7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60;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random numbers between</a:t>
                      </a:r>
                      <a:r>
                        <a:rPr sz="1800" spc="-70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-59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800" spc="-90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59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R="22860" algn="ctr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rand3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0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800" spc="-5" dirty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$random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2230">
                        <a:lnSpc>
                          <a:spcPts val="205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%</a:t>
                      </a:r>
                      <a:r>
                        <a:rPr sz="18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60;</a:t>
                      </a:r>
                      <a:r>
                        <a:rPr sz="1800" spc="-5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2055"/>
                        </a:lnSpc>
                      </a:pPr>
                      <a:r>
                        <a:rPr sz="1800" spc="-5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random positive</a:t>
                      </a:r>
                      <a:r>
                        <a:rPr sz="1800" spc="-20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values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61594" algn="r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800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4610">
                        <a:lnSpc>
                          <a:spcPts val="1875"/>
                        </a:lnSpc>
                      </a:pPr>
                      <a:r>
                        <a:rPr sz="1800" spc="-5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between </a:t>
                      </a:r>
                      <a:r>
                        <a:rPr sz="1800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0 </a:t>
                      </a:r>
                      <a:r>
                        <a:rPr sz="1800" spc="-5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800" spc="-35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59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61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357314"/>
            <a:ext cx="11319048" cy="5000625"/>
          </a:xfrm>
        </p:spPr>
        <p:txBody>
          <a:bodyPr>
            <a:normAutofit/>
          </a:bodyPr>
          <a:lstStyle/>
          <a:p>
            <a:r>
              <a:rPr lang="en-US" altLang="zh-TW" dirty="0"/>
              <a:t>$</a:t>
            </a:r>
            <a:r>
              <a:rPr lang="en-US" altLang="zh-TW" dirty="0" err="1"/>
              <a:t>urandom_range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語法：</a:t>
            </a:r>
            <a:r>
              <a:rPr lang="en-US" altLang="zh-TW" dirty="0"/>
              <a:t>$</a:t>
            </a:r>
            <a:r>
              <a:rPr lang="en-US" altLang="zh-TW" dirty="0" err="1"/>
              <a:t>urandom_range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unsigned </a:t>
            </a:r>
            <a:r>
              <a:rPr lang="en-US" altLang="zh-TW" dirty="0" err="1"/>
              <a:t>maxval,int</a:t>
            </a:r>
            <a:r>
              <a:rPr lang="en-US" altLang="zh-TW" dirty="0"/>
              <a:t> unsigned </a:t>
            </a:r>
            <a:r>
              <a:rPr lang="en-US" altLang="zh-TW" dirty="0" err="1"/>
              <a:t>minval</a:t>
            </a:r>
            <a:r>
              <a:rPr lang="en-US" altLang="zh-TW" dirty="0"/>
              <a:t> = 0);</a:t>
            </a:r>
          </a:p>
          <a:p>
            <a:pPr lvl="1"/>
            <a:r>
              <a:rPr lang="zh-TW" altLang="en-US" dirty="0"/>
              <a:t>功能：傳回一個在</a:t>
            </a:r>
            <a:r>
              <a:rPr lang="en-US" altLang="zh-TW" dirty="0" err="1"/>
              <a:t>maxval</a:t>
            </a:r>
            <a:r>
              <a:rPr lang="zh-TW" altLang="en-US" dirty="0"/>
              <a:t>和</a:t>
            </a:r>
            <a:r>
              <a:rPr lang="en-US" altLang="zh-TW" dirty="0" err="1"/>
              <a:t>minval</a:t>
            </a:r>
            <a:r>
              <a:rPr lang="zh-TW" altLang="en-US" dirty="0"/>
              <a:t>之間的無符號整數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urandom_range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7,0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）；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TW" dirty="0"/>
          </a:p>
          <a:p>
            <a:r>
              <a:rPr lang="en-US" altLang="zh-TW" b="1" dirty="0"/>
              <a:t>$</a:t>
            </a:r>
            <a:r>
              <a:rPr lang="en-US" altLang="zh-TW" b="1" dirty="0" err="1"/>
              <a:t>urandom</a:t>
            </a:r>
            <a:r>
              <a:rPr lang="en-US" altLang="zh-TW" b="1" dirty="0"/>
              <a:t>()</a:t>
            </a:r>
          </a:p>
          <a:p>
            <a:pPr lvl="1"/>
            <a:r>
              <a:rPr lang="zh-TW" altLang="en-US" dirty="0"/>
              <a:t>語法：</a:t>
            </a:r>
            <a:r>
              <a:rPr lang="en-US" altLang="zh-TW" dirty="0"/>
              <a:t>$</a:t>
            </a:r>
            <a:r>
              <a:rPr lang="en-US" altLang="zh-TW" dirty="0" err="1"/>
              <a:t>urandom</a:t>
            </a:r>
            <a:r>
              <a:rPr lang="en-US" altLang="zh-TW" dirty="0"/>
              <a:t>[(</a:t>
            </a:r>
            <a:r>
              <a:rPr lang="en-US" altLang="zh-TW" dirty="0" err="1"/>
              <a:t>int</a:t>
            </a:r>
            <a:r>
              <a:rPr lang="en-US" altLang="zh-TW" dirty="0"/>
              <a:t> seed)];</a:t>
            </a:r>
          </a:p>
          <a:p>
            <a:pPr lvl="1"/>
            <a:r>
              <a:rPr lang="zh-TW" altLang="en-US" dirty="0"/>
              <a:t>功能：產生偽亂數，每次調用時返回一個</a:t>
            </a:r>
            <a:r>
              <a:rPr lang="en-US" altLang="zh-TW" dirty="0"/>
              <a:t>32</a:t>
            </a:r>
            <a:r>
              <a:rPr lang="zh-TW" altLang="en-US" dirty="0"/>
              <a:t>位元的無符號偽亂數；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[32:1] = $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(254);//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初始化生成器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獲得一個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位的亂數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{$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,$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};//64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位亂數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= $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15;//4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位亂數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6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Start Your Own </a:t>
            </a:r>
            <a:r>
              <a:rPr lang="en-US" altLang="zh-TW" dirty="0" err="1"/>
              <a:t>Testbench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Start with the </a:t>
            </a:r>
            <a:r>
              <a:rPr lang="en-US" altLang="zh-TW" dirty="0" err="1">
                <a:solidFill>
                  <a:srgbClr val="FF0000"/>
                </a:solidFill>
              </a:rPr>
              <a:t>testbench</a:t>
            </a:r>
            <a:r>
              <a:rPr lang="en-US" altLang="zh-TW" dirty="0">
                <a:solidFill>
                  <a:srgbClr val="FF0000"/>
                </a:solidFill>
              </a:rPr>
              <a:t> template examples</a:t>
            </a:r>
          </a:p>
          <a:p>
            <a:r>
              <a:rPr lang="en-US" altLang="zh-TW" dirty="0"/>
              <a:t>Basic one: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  CLOCK GENERATION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  RESET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  INITIALIZATION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  SEND STIMULUS &amp;  MAIN FLOW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  CHECK RESPONSE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		no reset outputs</a:t>
            </a:r>
          </a:p>
          <a:p>
            <a:pPr marL="0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		wrong answer</a:t>
            </a:r>
          </a:p>
          <a:p>
            <a:pPr marL="0" indent="0">
              <a:buNone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4131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75EAB-31A1-2138-0DE8-4340D266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B94AC7-EA0D-FB30-2509-ED060DAD3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Read/write whole array of data</a:t>
            </a:r>
          </a:p>
          <a:p>
            <a:pPr lvl="1"/>
            <a:r>
              <a:rPr lang="en-US" altLang="zh-TW" dirty="0"/>
              <a:t>Use $</a:t>
            </a:r>
            <a:r>
              <a:rPr lang="en-US" altLang="zh-TW" dirty="0" err="1"/>
              <a:t>readmemb</a:t>
            </a:r>
            <a:r>
              <a:rPr lang="en-US" altLang="zh-TW" dirty="0"/>
              <a:t>/$</a:t>
            </a:r>
            <a:r>
              <a:rPr lang="en-US" altLang="zh-TW" dirty="0" err="1"/>
              <a:t>writememb</a:t>
            </a:r>
            <a:endParaRPr lang="en-US" altLang="zh-TW" dirty="0"/>
          </a:p>
          <a:p>
            <a:r>
              <a:rPr lang="en-US" altLang="zh-TW" dirty="0"/>
              <a:t>Read/write one by one</a:t>
            </a:r>
          </a:p>
          <a:p>
            <a:pPr lvl="1"/>
            <a:r>
              <a:rPr lang="en-US" altLang="zh-TW" dirty="0"/>
              <a:t>Use $</a:t>
            </a:r>
            <a:r>
              <a:rPr lang="en-US" altLang="zh-TW" dirty="0" err="1"/>
              <a:t>fdisplay</a:t>
            </a:r>
            <a:r>
              <a:rPr lang="en-US" altLang="zh-TW" dirty="0"/>
              <a:t>/$</a:t>
            </a:r>
            <a:r>
              <a:rPr lang="en-US" altLang="zh-TW" dirty="0" err="1"/>
              <a:t>fscanf</a:t>
            </a:r>
            <a:endParaRPr lang="en-US" altLang="zh-TW" dirty="0"/>
          </a:p>
          <a:p>
            <a:r>
              <a:rPr lang="en-US" altLang="zh-TW" dirty="0"/>
              <a:t>Display on monitor</a:t>
            </a:r>
          </a:p>
          <a:p>
            <a:pPr lvl="1"/>
            <a:r>
              <a:rPr lang="en-US" altLang="zh-TW" dirty="0"/>
              <a:t>$display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555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6E69EC4-3B65-27F9-1388-C24CAB2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High level constructs</a:t>
            </a:r>
            <a:br>
              <a:rPr lang="en-US" dirty="0"/>
            </a:br>
            <a:r>
              <a:rPr lang="en-US" sz="2800" i="1" dirty="0"/>
              <a:t>Not synthesizable, used for testbench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5D4592-D35C-26A3-4915-6B5D33895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9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62C1ABB-1F4B-743F-8578-F0473A6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Constructs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C97E42D-1635-AE15-AAC3-08AD28A41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Force assign desired values for debugging</a:t>
            </a:r>
          </a:p>
          <a:p>
            <a:pPr lvl="1"/>
            <a:r>
              <a:rPr lang="en-US" dirty="0"/>
              <a:t>Procedural continuous assignment</a:t>
            </a:r>
          </a:p>
          <a:p>
            <a:pPr lvl="1"/>
            <a:r>
              <a:rPr lang="en-US" dirty="0"/>
              <a:t>Force release</a:t>
            </a:r>
          </a:p>
          <a:p>
            <a:r>
              <a:rPr lang="en-US" dirty="0"/>
              <a:t>Other procedural block</a:t>
            </a:r>
          </a:p>
          <a:p>
            <a:pPr lvl="1"/>
            <a:r>
              <a:rPr lang="en-US" dirty="0"/>
              <a:t>fork join : parallel execution</a:t>
            </a:r>
          </a:p>
          <a:p>
            <a:r>
              <a:rPr lang="en-US" dirty="0"/>
              <a:t>More event control</a:t>
            </a:r>
          </a:p>
          <a:p>
            <a:pPr lvl="1"/>
            <a:r>
              <a:rPr lang="en-US" dirty="0"/>
              <a:t>Wait</a:t>
            </a:r>
          </a:p>
          <a:p>
            <a:pPr lvl="1"/>
            <a:r>
              <a:rPr lang="en-US" dirty="0"/>
              <a:t>Loop control (similar to C language)</a:t>
            </a:r>
          </a:p>
          <a:p>
            <a:pPr lvl="2"/>
            <a:r>
              <a:rPr lang="en-US" dirty="0"/>
              <a:t>while, repeat, for</a:t>
            </a:r>
          </a:p>
        </p:txBody>
      </p:sp>
    </p:spTree>
    <p:extLst>
      <p:ext uri="{BB962C8B-B14F-4D97-AF65-F5344CB8AC3E}">
        <p14:creationId xmlns:p14="http://schemas.microsoft.com/office/powerpoint/2010/main" val="307532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9289" y="2205039"/>
            <a:ext cx="8497887" cy="1470025"/>
          </a:xfrm>
        </p:spPr>
        <p:txBody>
          <a:bodyPr/>
          <a:lstStyle/>
          <a:p>
            <a:r>
              <a:rPr lang="en-US" altLang="zh-TW"/>
              <a:t>Verilog Test Bench</a:t>
            </a:r>
          </a:p>
        </p:txBody>
      </p:sp>
      <p:sp>
        <p:nvSpPr>
          <p:cNvPr id="1139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7938" y="3357564"/>
            <a:ext cx="4248150" cy="1201737"/>
          </a:xfrm>
        </p:spPr>
        <p:txBody>
          <a:bodyPr/>
          <a:lstStyle/>
          <a:p>
            <a:pPr algn="l"/>
            <a:endParaRPr lang="en-US" altLang="zh-TW">
              <a:ea typeface="標楷體" pitchFamily="65" charset="-120"/>
            </a:endParaRPr>
          </a:p>
          <a:p>
            <a:endParaRPr lang="en-US" altLang="zh-TW">
              <a:ea typeface="標楷體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TW" b="1"/>
              <a:t>Objectives</a:t>
            </a:r>
          </a:p>
          <a:p>
            <a:r>
              <a:rPr lang="en-US" altLang="zh-TW"/>
              <a:t>Review the </a:t>
            </a:r>
            <a:r>
              <a:rPr lang="en-US" altLang="zh-TW" u="sng"/>
              <a:t>organization and simulation</a:t>
            </a:r>
            <a:r>
              <a:rPr lang="en-US" altLang="zh-TW"/>
              <a:t> of a design with a complex </a:t>
            </a:r>
            <a:r>
              <a:rPr lang="en-US" altLang="zh-TW" u="sng"/>
              <a:t>test bench</a:t>
            </a:r>
            <a:r>
              <a:rPr lang="en-US" altLang="zh-TW"/>
              <a:t>.</a:t>
            </a:r>
          </a:p>
          <a:p>
            <a:r>
              <a:rPr lang="en-US" altLang="zh-TW"/>
              <a:t>Learn </a:t>
            </a:r>
            <a:r>
              <a:rPr lang="en-US" altLang="zh-TW" u="sng"/>
              <a:t>coding styles</a:t>
            </a:r>
            <a:r>
              <a:rPr lang="en-US" altLang="zh-TW"/>
              <a:t> and methods that are commonly used to </a:t>
            </a:r>
            <a:r>
              <a:rPr lang="en-US" altLang="zh-TW" u="sng"/>
              <a:t>create a test bench</a:t>
            </a:r>
            <a:r>
              <a:rPr lang="en-US" altLang="zh-TW"/>
              <a:t>.</a:t>
            </a:r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Verilog Test Bench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D0150E-FFF8-4C8F-90BE-AC12FC9E649D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Flaws Still Make It To Silicon</a:t>
            </a:r>
          </a:p>
        </p:txBody>
      </p:sp>
      <p:sp>
        <p:nvSpPr>
          <p:cNvPr id="11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176B5-2197-456C-99A9-AA023132A93A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026151" y="1487190"/>
            <a:ext cx="4391025" cy="39608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>
            <a:flatTx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zh-TW" sz="18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457950" y="1631652"/>
            <a:ext cx="3887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Percent of Silicon Spins with Flaws</a:t>
            </a:r>
          </a:p>
        </p:txBody>
      </p:sp>
      <p:graphicFrame>
        <p:nvGraphicFramePr>
          <p:cNvPr id="14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096001" y="2138065"/>
          <a:ext cx="4321175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71979" imgH="1664513" progId="">
                  <p:embed/>
                </p:oleObj>
              </mc:Choice>
              <mc:Fallback>
                <p:oleObj name="Visio" r:id="rId2" imgW="2271979" imgH="1664513" progId="">
                  <p:embed/>
                  <p:pic>
                    <p:nvPicPr>
                      <p:cNvPr id="14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2138065"/>
                        <a:ext cx="4321175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704975" y="4655840"/>
            <a:ext cx="2590800" cy="57626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  <a:sym typeface="Symbol" pitchFamily="18" charset="2"/>
              </a:rPr>
              <a:t>Firmware is becoming more of an issue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H="1">
            <a:off x="4008438" y="5016202"/>
            <a:ext cx="8636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Rectangle 9"/>
          <p:cNvSpPr txBox="1">
            <a:spLocks noChangeArrowheads="1"/>
          </p:cNvSpPr>
          <p:nvPr/>
        </p:nvSpPr>
        <p:spPr bwMode="auto">
          <a:xfrm>
            <a:off x="1703389" y="1344314"/>
            <a:ext cx="4105275" cy="482099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¿"/>
              <a:defRPr kumimoji="1"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©"/>
              <a:defRPr kumimoji="1">
                <a:solidFill>
                  <a:srgbClr val="0000FF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6600CC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800080"/>
                </a:solidFill>
                <a:latin typeface="Times New Roman" pitchFamily="18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800080"/>
                </a:solidFill>
                <a:latin typeface="Times New Roman" pitchFamily="18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800080"/>
                </a:solidFill>
                <a:latin typeface="Times New Roman" pitchFamily="18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800080"/>
                </a:solidFill>
                <a:latin typeface="Times New Roman" pitchFamily="18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800080"/>
                </a:solidFill>
                <a:latin typeface="Times New Roman" pitchFamily="18" charset="0"/>
                <a:ea typeface="+mn-ea"/>
              </a:defRPr>
            </a:lvl9pPr>
          </a:lstStyle>
          <a:p>
            <a:pPr marL="268288" marR="0" lvl="0" indent="-2682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 typeface="Wingdings 2" pitchFamily="18" charset="2"/>
              <a:buChar char="¿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  <a:sym typeface="Symbol" pitchFamily="18" charset="2"/>
              </a:rPr>
              <a:t> 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70% (60% ~ 80%)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of the project time today is spent in verification and 30 % in design</a:t>
            </a:r>
          </a:p>
          <a:p>
            <a:pPr marL="268288" marR="0" lvl="0" indent="-2682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Char char="¿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Each line of RTL code there is nearly 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5-10 lines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of verification code</a:t>
            </a:r>
          </a:p>
          <a:p>
            <a:pPr marL="268288" marR="0" lvl="0" indent="-2682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Char char="¿"/>
              <a:tabLst/>
              <a:defRPr/>
            </a:pPr>
            <a:endParaRPr kumimoji="1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268288" marR="0" lvl="0" indent="-2682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Char char="¿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50 % of chip require 1 or more re-spins</a:t>
            </a:r>
          </a:p>
          <a:p>
            <a:pPr marL="268288" marR="0" lvl="0" indent="-2682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Tx/>
              <a:buFont typeface="Wingdings 2" pitchFamily="18" charset="2"/>
              <a:buChar char="¿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&gt; 70%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of re-spins are due to functional defects</a:t>
            </a:r>
          </a:p>
          <a:p>
            <a:pPr marL="668338" marR="0" lvl="1" indent="-2682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Only 26% of ASICs achieved first silicon success in 2018 (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50%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functional defects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)</a:t>
            </a:r>
            <a:endParaRPr kumimoji="1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268288" marR="0" lvl="0" indent="-2682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Char char="¿"/>
              <a:tabLst/>
              <a:defRPr/>
            </a:pPr>
            <a:endParaRPr kumimoji="1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268288" marR="0" lvl="0" indent="-2682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Char char="¿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Design size and complexity is growing rapidly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087939" y="5592465"/>
            <a:ext cx="54006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Source: 1.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Collett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International Research</a:t>
            </a:r>
          </a:p>
          <a:p>
            <a:pPr marL="715963" marR="0" lvl="1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2. Tim Hopes.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Hw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/SW Co-verification, an IP Vendors Viewpoint, IEEE 1998 </a:t>
            </a:r>
          </a:p>
          <a:p>
            <a:pPr marL="715963" marR="0" lvl="1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3. Adrian Evans, etc., Functional Verification on Large ASICs” 35th DAC, 1998</a:t>
            </a:r>
          </a:p>
          <a:p>
            <a:pPr marL="715963" marR="0" lvl="1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4. https://semiengineering.com/why-chips-die/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/>
              <a:t>A simple style test bench applies vectors to the design under test with the output being </a:t>
            </a:r>
            <a:r>
              <a:rPr lang="en-US" altLang="zh-TW" sz="2000">
                <a:solidFill>
                  <a:srgbClr val="FF0000"/>
                </a:solidFill>
              </a:rPr>
              <a:t>manually verified</a:t>
            </a:r>
            <a:r>
              <a:rPr lang="en-US" altLang="zh-TW" sz="2000"/>
              <a:t>.</a:t>
            </a:r>
          </a:p>
          <a:p>
            <a:r>
              <a:rPr lang="en-US" altLang="zh-TW" sz="2000"/>
              <a:t>A sophisticated test bench is a self-checking test bench where the results are </a:t>
            </a:r>
            <a:r>
              <a:rPr lang="en-US" altLang="zh-TW" sz="2000">
                <a:solidFill>
                  <a:srgbClr val="FF0000"/>
                </a:solidFill>
              </a:rPr>
              <a:t>automatically verified</a:t>
            </a:r>
            <a:r>
              <a:rPr lang="en-US" altLang="zh-TW" sz="2000"/>
              <a:t>.</a:t>
            </a:r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Test Bench Organization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5D4899-DED1-42D3-9BFC-AF7FC95FDAE2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8407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2313" y="2543697"/>
            <a:ext cx="5111750" cy="41259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840709" name="Line 5"/>
          <p:cNvSpPr>
            <a:spLocks noChangeShapeType="1"/>
          </p:cNvSpPr>
          <p:nvPr/>
        </p:nvSpPr>
        <p:spPr bwMode="auto">
          <a:xfrm>
            <a:off x="4235451" y="3224734"/>
            <a:ext cx="7921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0710" name="Line 6"/>
          <p:cNvSpPr>
            <a:spLocks noChangeShapeType="1"/>
          </p:cNvSpPr>
          <p:nvPr/>
        </p:nvSpPr>
        <p:spPr bwMode="auto">
          <a:xfrm>
            <a:off x="4295776" y="5374209"/>
            <a:ext cx="7921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0711" name="Line 7"/>
          <p:cNvSpPr>
            <a:spLocks noChangeShapeType="1"/>
          </p:cNvSpPr>
          <p:nvPr/>
        </p:nvSpPr>
        <p:spPr bwMode="auto">
          <a:xfrm>
            <a:off x="4224338" y="5950471"/>
            <a:ext cx="7921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0712" name="Text Box 8"/>
          <p:cNvSpPr txBox="1">
            <a:spLocks noChangeArrowheads="1"/>
          </p:cNvSpPr>
          <p:nvPr/>
        </p:nvSpPr>
        <p:spPr bwMode="auto">
          <a:xfrm>
            <a:off x="7391401" y="2492897"/>
            <a:ext cx="3095625" cy="369332"/>
          </a:xfrm>
          <a:prstGeom prst="rect">
            <a:avLst/>
          </a:prstGeom>
          <a:solidFill>
            <a:srgbClr val="CCECFF"/>
          </a:solidFill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itchFamily="65" charset="-120"/>
                <a:cs typeface="+mn-cs"/>
              </a:rPr>
              <a:t>Design Under Test (DUT)</a:t>
            </a:r>
          </a:p>
        </p:txBody>
      </p:sp>
      <p:sp>
        <p:nvSpPr>
          <p:cNvPr id="840713" name="Line 9"/>
          <p:cNvSpPr>
            <a:spLocks noChangeShapeType="1"/>
          </p:cNvSpPr>
          <p:nvPr/>
        </p:nvSpPr>
        <p:spPr bwMode="auto">
          <a:xfrm flipH="1">
            <a:off x="6888163" y="2853259"/>
            <a:ext cx="576262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zh-TW" dirty="0"/>
              <a:t>There are many ways to generate and apply stimulus to your </a:t>
            </a:r>
          </a:p>
          <a:p>
            <a:pPr marL="457200" indent="-457200">
              <a:buNone/>
            </a:pPr>
            <a:r>
              <a:rPr lang="en-US" altLang="zh-TW" dirty="0"/>
              <a:t>design. Some common techniques include:</a:t>
            </a:r>
          </a:p>
          <a:p>
            <a:pPr marL="838200" lvl="1" indent="-381000">
              <a:buClr>
                <a:srgbClr val="000066"/>
              </a:buClr>
              <a:buFont typeface="Wingdings 2" pitchFamily="18" charset="2"/>
              <a:buAutoNum type="arabicPeriod"/>
            </a:pPr>
            <a:r>
              <a:rPr lang="en-US" altLang="zh-TW" sz="2200" dirty="0">
                <a:solidFill>
                  <a:srgbClr val="FF0000"/>
                </a:solidFill>
              </a:rPr>
              <a:t>In line</a:t>
            </a:r>
            <a:r>
              <a:rPr lang="en-US" altLang="zh-TW" sz="2200" dirty="0"/>
              <a:t> stimulus, applied from an initial block</a:t>
            </a:r>
          </a:p>
          <a:p>
            <a:pPr marL="838200" lvl="1" indent="-381000">
              <a:buFont typeface="Wingdings 2" pitchFamily="18" charset="2"/>
              <a:buAutoNum type="arabicPeriod"/>
            </a:pPr>
            <a:r>
              <a:rPr lang="en-US" altLang="zh-TW" sz="2200" dirty="0"/>
              <a:t>Stimulus applied </a:t>
            </a:r>
            <a:r>
              <a:rPr lang="en-US" altLang="zh-TW" sz="2200" dirty="0">
                <a:solidFill>
                  <a:srgbClr val="FF0000"/>
                </a:solidFill>
              </a:rPr>
              <a:t>from a loop or always block</a:t>
            </a:r>
          </a:p>
          <a:p>
            <a:pPr marL="838200" lvl="1" indent="-381000">
              <a:buFont typeface="Wingdings 2" pitchFamily="18" charset="2"/>
              <a:buAutoNum type="arabicPeriod"/>
            </a:pPr>
            <a:r>
              <a:rPr lang="en-US" altLang="zh-TW" sz="2200" dirty="0"/>
              <a:t>Stimulus applied </a:t>
            </a:r>
            <a:r>
              <a:rPr lang="en-US" altLang="zh-TW" sz="2200" dirty="0">
                <a:solidFill>
                  <a:srgbClr val="FF0000"/>
                </a:solidFill>
              </a:rPr>
              <a:t>from an array</a:t>
            </a:r>
            <a:r>
              <a:rPr lang="en-US" altLang="zh-TW" sz="2200" dirty="0"/>
              <a:t> of vectors or integers</a:t>
            </a:r>
          </a:p>
        </p:txBody>
      </p:sp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Applying Stimulus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E7D51C-4B7E-403B-96AA-B8E358EC0F83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altLang="zh-TW" sz="1800" dirty="0"/>
              <a:t>In line stimulus has the following characteristics:</a:t>
            </a:r>
          </a:p>
          <a:p>
            <a:pPr>
              <a:buClr>
                <a:srgbClr val="000066"/>
              </a:buClr>
            </a:pPr>
            <a:r>
              <a:rPr lang="en-US" altLang="zh-TW" sz="1800" dirty="0"/>
              <a:t>Variables can be </a:t>
            </a:r>
            <a:r>
              <a:rPr lang="en-US" altLang="zh-TW" sz="1800" u="sng" dirty="0">
                <a:solidFill>
                  <a:srgbClr val="FF0000"/>
                </a:solidFill>
              </a:rPr>
              <a:t>listed</a:t>
            </a:r>
            <a:r>
              <a:rPr lang="en-US" altLang="zh-TW" sz="1800" dirty="0"/>
              <a:t> only when their values change</a:t>
            </a:r>
          </a:p>
          <a:p>
            <a:pPr>
              <a:buClr>
                <a:srgbClr val="000066"/>
              </a:buClr>
            </a:pPr>
            <a:r>
              <a:rPr lang="en-US" altLang="zh-TW" sz="1800" dirty="0"/>
              <a:t>Complex </a:t>
            </a:r>
            <a:r>
              <a:rPr lang="en-US" altLang="zh-TW" sz="1800" u="sng" dirty="0"/>
              <a:t>timing relationships</a:t>
            </a:r>
            <a:r>
              <a:rPr lang="en-US" altLang="zh-TW" sz="1800" dirty="0"/>
              <a:t> are </a:t>
            </a:r>
            <a:r>
              <a:rPr lang="en-US" altLang="zh-TW" sz="1800" u="sng" dirty="0">
                <a:solidFill>
                  <a:srgbClr val="FF0000"/>
                </a:solidFill>
              </a:rPr>
              <a:t>easy to define</a:t>
            </a:r>
          </a:p>
          <a:p>
            <a:pPr>
              <a:buClr>
                <a:srgbClr val="000066"/>
              </a:buClr>
            </a:pPr>
            <a:r>
              <a:rPr lang="en-US" altLang="zh-TW" sz="1800" dirty="0"/>
              <a:t>A test bench can become </a:t>
            </a:r>
            <a:r>
              <a:rPr lang="en-US" altLang="zh-TW" sz="1800" u="sng" dirty="0">
                <a:solidFill>
                  <a:srgbClr val="FF0000"/>
                </a:solidFill>
              </a:rPr>
              <a:t>very large</a:t>
            </a:r>
            <a:r>
              <a:rPr lang="en-US" altLang="zh-TW" sz="1800" dirty="0"/>
              <a:t> for complex tests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600" dirty="0"/>
              <a:t>	module </a:t>
            </a:r>
            <a:r>
              <a:rPr lang="en-US" altLang="zh-TW" sz="1600" dirty="0" err="1"/>
              <a:t>inline_tb</a:t>
            </a:r>
            <a:r>
              <a:rPr lang="en-US" altLang="zh-TW" sz="1600" dirty="0"/>
              <a:t>;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600" dirty="0"/>
              <a:t>		</a:t>
            </a:r>
            <a:r>
              <a:rPr lang="en-US" altLang="zh-TW" sz="1600" dirty="0" err="1"/>
              <a:t>reg</a:t>
            </a:r>
            <a:r>
              <a:rPr lang="en-US" altLang="zh-TW" sz="1600" dirty="0"/>
              <a:t> [7:0] </a:t>
            </a:r>
            <a:r>
              <a:rPr lang="en-US" altLang="zh-TW" sz="1600" dirty="0" err="1"/>
              <a:t>data_bus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addr</a:t>
            </a:r>
            <a:r>
              <a:rPr lang="en-US" altLang="zh-TW" sz="1600" dirty="0"/>
              <a:t>;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600" dirty="0"/>
              <a:t>		wire [7:0] results;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600" dirty="0"/>
              <a:t>		DUT u1 (results, </a:t>
            </a:r>
            <a:r>
              <a:rPr lang="en-US" altLang="zh-TW" sz="1600" dirty="0" err="1"/>
              <a:t>data_bus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addr</a:t>
            </a:r>
            <a:r>
              <a:rPr lang="en-US" altLang="zh-TW" sz="1600" dirty="0"/>
              <a:t>);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600" dirty="0"/>
              <a:t>		initial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600" dirty="0"/>
              <a:t>	</a:t>
            </a:r>
            <a:r>
              <a:rPr lang="en-US" altLang="zh-TW" sz="1600" dirty="0">
                <a:solidFill>
                  <a:srgbClr val="FF00FF"/>
                </a:solidFill>
              </a:rPr>
              <a:t>	    fork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600" dirty="0"/>
              <a:t>			</a:t>
            </a:r>
            <a:r>
              <a:rPr lang="en-US" altLang="zh-TW" sz="1600" dirty="0" err="1"/>
              <a:t>data_bus</a:t>
            </a:r>
            <a:r>
              <a:rPr lang="en-US" altLang="zh-TW" sz="1600" dirty="0"/>
              <a:t> = 8'h00;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600" dirty="0"/>
              <a:t>			</a:t>
            </a:r>
            <a:r>
              <a:rPr lang="en-US" altLang="zh-TW" sz="1600" dirty="0" err="1"/>
              <a:t>addr</a:t>
            </a:r>
            <a:r>
              <a:rPr lang="en-US" altLang="zh-TW" sz="1600" dirty="0"/>
              <a:t> = 8'h3f;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600" dirty="0"/>
              <a:t>			#10 </a:t>
            </a:r>
            <a:r>
              <a:rPr lang="en-US" altLang="zh-TW" sz="1600" dirty="0" err="1"/>
              <a:t>data_bus</a:t>
            </a:r>
            <a:r>
              <a:rPr lang="en-US" altLang="zh-TW" sz="1600" dirty="0"/>
              <a:t> = 8'h45;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600" dirty="0"/>
              <a:t>			#15 </a:t>
            </a:r>
            <a:r>
              <a:rPr lang="en-US" altLang="zh-TW" sz="1600" dirty="0" err="1"/>
              <a:t>addr</a:t>
            </a:r>
            <a:r>
              <a:rPr lang="en-US" altLang="zh-TW" sz="1600" dirty="0"/>
              <a:t> = 8'hf0;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600" dirty="0"/>
              <a:t>			#40 </a:t>
            </a:r>
            <a:r>
              <a:rPr lang="en-US" altLang="zh-TW" sz="1600" dirty="0" err="1"/>
              <a:t>data_bus</a:t>
            </a:r>
            <a:r>
              <a:rPr lang="en-US" altLang="zh-TW" sz="1600" dirty="0"/>
              <a:t> = 8'h0f;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600" dirty="0"/>
              <a:t>			#60 $finish;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600" dirty="0"/>
              <a:t>		    </a:t>
            </a:r>
            <a:r>
              <a:rPr lang="en-US" altLang="zh-TW" sz="1600" dirty="0">
                <a:solidFill>
                  <a:srgbClr val="FF00FF"/>
                </a:solidFill>
              </a:rPr>
              <a:t>join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endmodule</a:t>
            </a:r>
            <a:endParaRPr lang="en-US" altLang="zh-TW" sz="1600" dirty="0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(1) In Line Stimulus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D21C4-EF30-4688-A5C0-9C1621E6361E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44804" name="Rectangle 4"/>
          <p:cNvSpPr>
            <a:spLocks noChangeArrowheads="1"/>
          </p:cNvSpPr>
          <p:nvPr/>
        </p:nvSpPr>
        <p:spPr bwMode="auto">
          <a:xfrm>
            <a:off x="2351584" y="3933056"/>
            <a:ext cx="2376487" cy="17272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TW" sz="1800" dirty="0"/>
              <a:t>Stimulus applied from a loop has the following characteristics:</a:t>
            </a:r>
          </a:p>
          <a:p>
            <a:pPr>
              <a:lnSpc>
                <a:spcPct val="90000"/>
              </a:lnSpc>
              <a:buClr>
                <a:srgbClr val="000066"/>
              </a:buClr>
            </a:pPr>
            <a:r>
              <a:rPr lang="en-US" altLang="zh-TW" sz="1800" dirty="0"/>
              <a:t>The same set of stimulus variables are </a:t>
            </a:r>
            <a:r>
              <a:rPr lang="en-US" altLang="zh-TW" sz="1800" u="sng" dirty="0">
                <a:solidFill>
                  <a:srgbClr val="FF0000"/>
                </a:solidFill>
              </a:rPr>
              <a:t>modified in every iteration</a:t>
            </a:r>
          </a:p>
          <a:p>
            <a:pPr>
              <a:lnSpc>
                <a:spcPct val="90000"/>
              </a:lnSpc>
              <a:buClr>
                <a:srgbClr val="000066"/>
              </a:buClr>
            </a:pPr>
            <a:r>
              <a:rPr lang="en-US" altLang="zh-TW" sz="1800" dirty="0"/>
              <a:t>Timing relationships are </a:t>
            </a:r>
            <a:r>
              <a:rPr lang="en-US" altLang="zh-TW" sz="1800" u="sng" dirty="0">
                <a:solidFill>
                  <a:srgbClr val="FF0000"/>
                </a:solidFill>
              </a:rPr>
              <a:t>regular</a:t>
            </a:r>
            <a:r>
              <a:rPr lang="en-US" altLang="zh-TW" sz="1800" dirty="0"/>
              <a:t> in nature</a:t>
            </a:r>
          </a:p>
          <a:p>
            <a:pPr>
              <a:lnSpc>
                <a:spcPct val="90000"/>
              </a:lnSpc>
              <a:buClr>
                <a:srgbClr val="000066"/>
              </a:buClr>
            </a:pPr>
            <a:r>
              <a:rPr lang="en-US" altLang="zh-TW" sz="1800" dirty="0"/>
              <a:t>Code is </a:t>
            </a:r>
            <a:r>
              <a:rPr lang="en-US" altLang="zh-TW" sz="1800" u="sng" dirty="0">
                <a:solidFill>
                  <a:srgbClr val="FF0000"/>
                </a:solidFill>
              </a:rPr>
              <a:t>compact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dirty="0"/>
              <a:t>		          module </a:t>
            </a:r>
            <a:r>
              <a:rPr lang="en-US" altLang="zh-TW" sz="1600" dirty="0" err="1"/>
              <a:t>loop_tb</a:t>
            </a:r>
            <a:r>
              <a:rPr lang="en-US" altLang="zh-TW" sz="1600" dirty="0"/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dirty="0"/>
              <a:t>			</a:t>
            </a:r>
            <a:r>
              <a:rPr lang="en-US" altLang="zh-TW" sz="1600" dirty="0" err="1"/>
              <a:t>reg</a:t>
            </a:r>
            <a:r>
              <a:rPr lang="en-US" altLang="zh-TW" sz="1600" dirty="0"/>
              <a:t> </a:t>
            </a:r>
            <a:r>
              <a:rPr lang="en-US" altLang="zh-TW" sz="1600" dirty="0" err="1"/>
              <a:t>clk</a:t>
            </a:r>
            <a:r>
              <a:rPr lang="en-US" altLang="zh-TW" sz="1600" dirty="0"/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dirty="0"/>
              <a:t>			</a:t>
            </a:r>
            <a:r>
              <a:rPr lang="en-US" altLang="zh-TW" sz="1600" dirty="0" err="1"/>
              <a:t>reg</a:t>
            </a:r>
            <a:r>
              <a:rPr lang="en-US" altLang="zh-TW" sz="1600" dirty="0"/>
              <a:t> [7:0] stimulus;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dirty="0"/>
              <a:t>			wire [7:0] results;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dirty="0"/>
              <a:t>			integer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dirty="0"/>
              <a:t>			DUT u1 (results, stimulus);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dirty="0"/>
              <a:t>			always begin 		// clock generation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dirty="0"/>
              <a:t>				#2	</a:t>
            </a:r>
            <a:r>
              <a:rPr lang="en-US" altLang="zh-TW" sz="1600" dirty="0" err="1"/>
              <a:t>clk</a:t>
            </a:r>
            <a:r>
              <a:rPr lang="en-US" altLang="zh-TW" sz="1600" dirty="0"/>
              <a:t> = 1;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dirty="0"/>
              <a:t>				#2	</a:t>
            </a:r>
            <a:r>
              <a:rPr lang="en-US" altLang="zh-TW" sz="1600" dirty="0" err="1"/>
              <a:t>clk</a:t>
            </a:r>
            <a:r>
              <a:rPr lang="en-US" altLang="zh-TW" sz="1600" dirty="0"/>
              <a:t> = 0;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dirty="0"/>
              <a:t>			end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dirty="0"/>
              <a:t>			initial begin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dirty="0"/>
              <a:t>				for 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&lt; 256;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+ 1)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dirty="0"/>
              <a:t>				@(</a:t>
            </a:r>
            <a:r>
              <a:rPr lang="en-US" altLang="zh-TW" sz="1600" dirty="0" err="1"/>
              <a:t>negedge</a:t>
            </a:r>
            <a:r>
              <a:rPr lang="en-US" altLang="zh-TW" sz="1600" dirty="0"/>
              <a:t> </a:t>
            </a:r>
            <a:r>
              <a:rPr lang="en-US" altLang="zh-TW" sz="1600" dirty="0" err="1"/>
              <a:t>clk</a:t>
            </a:r>
            <a:r>
              <a:rPr lang="en-US" altLang="zh-TW" sz="1600" dirty="0"/>
              <a:t>) stimulus =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dirty="0"/>
              <a:t>				#20   $finish;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dirty="0"/>
              <a:t>			end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 dirty="0"/>
              <a:t>		         </a:t>
            </a:r>
            <a:r>
              <a:rPr lang="en-US" altLang="zh-TW" sz="1600" dirty="0" err="1"/>
              <a:t>endmodule</a:t>
            </a:r>
            <a:endParaRPr lang="en-US" altLang="zh-TW" sz="1600" dirty="0"/>
          </a:p>
        </p:txBody>
      </p:sp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(2) From Loops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D003BD-B5D4-4B7E-B7DE-5B7C1F4D8805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45828" name="Rectangle 4"/>
          <p:cNvSpPr>
            <a:spLocks noChangeArrowheads="1"/>
          </p:cNvSpPr>
          <p:nvPr/>
        </p:nvSpPr>
        <p:spPr bwMode="auto">
          <a:xfrm>
            <a:off x="3287688" y="4869160"/>
            <a:ext cx="2735262" cy="81915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84032" y="5445224"/>
            <a:ext cx="2664296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Exhaustive Test !!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8-bits; 2</a:t>
            </a:r>
            <a:r>
              <a:rPr kumimoji="0" lang="en-US" altLang="zh-TW" sz="18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8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標楷體" pitchFamily="65" charset="-120"/>
                <a:cs typeface="+mn-cs"/>
              </a:rPr>
              <a:t>256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標楷體" pitchFamily="65" charset="-120"/>
                <a:cs typeface="+mn-cs"/>
              </a:rPr>
              <a:t>possiblity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標楷體" pitchFamily="65" charset="-120"/>
              <a:cs typeface="+mn-cs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 flipV="1">
            <a:off x="5951984" y="5733256"/>
            <a:ext cx="576064" cy="2160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Start Your Own </a:t>
            </a:r>
            <a:r>
              <a:rPr lang="en-US" altLang="zh-TW" dirty="0" err="1"/>
              <a:t>Testbench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Best one for complex design</a:t>
            </a:r>
          </a:p>
          <a:p>
            <a:pPr lvl="1"/>
            <a:r>
              <a:rPr lang="en-US" altLang="zh-TW" dirty="0"/>
              <a:t>File I/O with behavior model</a:t>
            </a:r>
          </a:p>
          <a:p>
            <a:pPr lvl="1"/>
            <a:r>
              <a:rPr lang="en-US" altLang="zh-TW" dirty="0"/>
              <a:t>Example</a:t>
            </a:r>
          </a:p>
          <a:p>
            <a:pPr marL="914400" lvl="2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initial begin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//golden file input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file2  = $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input.txt","r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");    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for(j=0;j&lt;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input_num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];j=j+1) begin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=$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(file2,"%d",data_in[j]);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CLK);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//automatic checking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for(k=1;k&lt;(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input_num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]+1);k=k+1) begin    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if(OUT!==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golden_ans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[k]) begin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	Error = 1'b1;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your_out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[k-1] = OUT;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$display (" Error !! OUTPUT IS WRONG!   "); </a:t>
            </a:r>
          </a:p>
          <a:p>
            <a:pPr marL="457200" lvl="1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…………………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5015880" y="1214438"/>
            <a:ext cx="7010710" cy="1450191"/>
            <a:chOff x="1500166" y="1643050"/>
            <a:chExt cx="7010710" cy="2071702"/>
          </a:xfrm>
        </p:grpSpPr>
        <p:grpSp>
          <p:nvGrpSpPr>
            <p:cNvPr id="6" name="群組 5"/>
            <p:cNvGrpSpPr/>
            <p:nvPr/>
          </p:nvGrpSpPr>
          <p:grpSpPr>
            <a:xfrm>
              <a:off x="5143504" y="1643050"/>
              <a:ext cx="3367372" cy="2071702"/>
              <a:chOff x="642910" y="1428736"/>
              <a:chExt cx="3367372" cy="2071702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642910" y="1428736"/>
                <a:ext cx="1820201" cy="92991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Stimulus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generator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42910" y="2570528"/>
                <a:ext cx="1820201" cy="92991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Response checker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857488" y="1928802"/>
                <a:ext cx="1152794" cy="1104268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新細明體" panose="02020500000000000000" pitchFamily="18" charset="-120"/>
                    <a:cs typeface="+mn-cs"/>
                  </a:rPr>
                  <a:t>Design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8" name="肘形接點 17"/>
              <p:cNvCxnSpPr>
                <a:stCxn id="15" idx="3"/>
              </p:cNvCxnSpPr>
              <p:nvPr/>
            </p:nvCxnSpPr>
            <p:spPr>
              <a:xfrm>
                <a:off x="2463111" y="1893691"/>
                <a:ext cx="394377" cy="392301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9" name="肘形接點 18"/>
              <p:cNvCxnSpPr>
                <a:stCxn id="17" idx="1"/>
                <a:endCxn id="16" idx="3"/>
              </p:cNvCxnSpPr>
              <p:nvPr/>
            </p:nvCxnSpPr>
            <p:spPr>
              <a:xfrm rot="10800000" flipV="1">
                <a:off x="2463112" y="2480935"/>
                <a:ext cx="394377" cy="554547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</p:grpSp>
        <p:sp>
          <p:nvSpPr>
            <p:cNvPr id="7" name="矩形 6"/>
            <p:cNvSpPr/>
            <p:nvPr/>
          </p:nvSpPr>
          <p:spPr>
            <a:xfrm>
              <a:off x="3428992" y="1643050"/>
              <a:ext cx="1428760" cy="92869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INPUT.txt</a:t>
              </a:r>
              <a:endPara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28992" y="2786058"/>
              <a:ext cx="1428760" cy="92869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Golden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OUTPUT.txt</a:t>
              </a:r>
              <a:endPara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0" name="直線單箭頭接點 9"/>
            <p:cNvCxnSpPr>
              <a:stCxn id="7" idx="3"/>
            </p:cNvCxnSpPr>
            <p:nvPr/>
          </p:nvCxnSpPr>
          <p:spPr>
            <a:xfrm>
              <a:off x="4857752" y="2107397"/>
              <a:ext cx="285752" cy="60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11" name="直線單箭頭接點 10"/>
            <p:cNvCxnSpPr>
              <a:stCxn id="9" idx="3"/>
            </p:cNvCxnSpPr>
            <p:nvPr/>
          </p:nvCxnSpPr>
          <p:spPr>
            <a:xfrm flipV="1">
              <a:off x="4857752" y="3249797"/>
              <a:ext cx="285752" cy="60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2" name="文字方塊 31"/>
            <p:cNvSpPr txBox="1"/>
            <p:nvPr/>
          </p:nvSpPr>
          <p:spPr>
            <a:xfrm>
              <a:off x="1500166" y="2214554"/>
              <a:ext cx="1285884" cy="83539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rPr>
                <a:t>Golden model in C</a:t>
              </a:r>
            </a:p>
          </p:txBody>
        </p:sp>
        <p:sp>
          <p:nvSpPr>
            <p:cNvPr id="13" name="向右箭號 12"/>
            <p:cNvSpPr/>
            <p:nvPr/>
          </p:nvSpPr>
          <p:spPr>
            <a:xfrm rot="19966658">
              <a:off x="2857488" y="2214551"/>
              <a:ext cx="357190" cy="214314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4" name="向右箭號 13"/>
            <p:cNvSpPr/>
            <p:nvPr/>
          </p:nvSpPr>
          <p:spPr>
            <a:xfrm rot="1684387">
              <a:off x="2886904" y="2714618"/>
              <a:ext cx="357190" cy="214314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41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The </a:t>
            </a:r>
            <a:r>
              <a:rPr lang="en-US" altLang="zh-TW" sz="2000" dirty="0">
                <a:solidFill>
                  <a:srgbClr val="FF0000"/>
                </a:solidFill>
              </a:rPr>
              <a:t>$random</a:t>
            </a:r>
            <a:r>
              <a:rPr lang="en-US" altLang="zh-TW" sz="2000" dirty="0"/>
              <a:t> provide a mechanism for generating random numbers.</a:t>
            </a:r>
          </a:p>
          <a:p>
            <a:r>
              <a:rPr lang="en-US" altLang="zh-TW" sz="2000" dirty="0"/>
              <a:t>The task returns a new 32-bit random number each time it is called, its result can be positive of negative.</a:t>
            </a:r>
          </a:p>
          <a:p>
            <a:pPr>
              <a:buNone/>
            </a:pPr>
            <a:endParaRPr lang="en-US" altLang="zh-TW" sz="2000" dirty="0"/>
          </a:p>
        </p:txBody>
      </p:sp>
      <p:sp>
        <p:nvSpPr>
          <p:cNvPr id="135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Note: Random Number Generation</a:t>
            </a:r>
            <a:endParaRPr lang="en-US" altLang="zh-TW" sz="1800" dirty="0"/>
          </a:p>
        </p:txBody>
      </p:sp>
      <p:sp>
        <p:nvSpPr>
          <p:cNvPr id="7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E5FEE-EF32-4503-8040-A930BB9A14BA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3592" y="2274586"/>
            <a:ext cx="6192688" cy="2884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initial begin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for (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= 0;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&lt; 256;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+ 1)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@(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negedge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)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stimulus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	#20   $finish;</a:t>
            </a:r>
          </a:p>
          <a:p>
            <a:pPr marL="457200" marR="0" lvl="1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end</a:t>
            </a:r>
          </a:p>
          <a:p>
            <a:pPr marL="457200" marR="0" lvl="1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initial begin				</a:t>
            </a:r>
          </a:p>
          <a:p>
            <a:pPr marL="457200" marR="0" lvl="1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@(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negedge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clk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)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stimulus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= {$random} % 256</a:t>
            </a:r>
          </a:p>
          <a:p>
            <a:pPr marL="457200" marR="0" lvl="1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	#20   $finish;</a:t>
            </a:r>
          </a:p>
          <a:p>
            <a:pPr marL="457200" marR="0" lvl="1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end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735960" y="4726306"/>
            <a:ext cx="2664296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Random Test !!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735960" y="3139844"/>
            <a:ext cx="2664296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Exhaustive Test !!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2783632" y="2276872"/>
            <a:ext cx="5616624" cy="1368152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83632" y="4002778"/>
            <a:ext cx="5616624" cy="1226422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graphicFrame>
        <p:nvGraphicFramePr>
          <p:cNvPr id="3" name="物件 2"/>
          <p:cNvGraphicFramePr>
            <a:graphicFrameLocks noGrp="1" noChangeAspect="1"/>
          </p:cNvGraphicFramePr>
          <p:nvPr/>
        </p:nvGraphicFramePr>
        <p:xfrm>
          <a:off x="2927648" y="5229201"/>
          <a:ext cx="469741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44500" imgH="1646514" progId="Visio.Drawing.11">
                  <p:embed/>
                </p:oleObj>
              </mc:Choice>
              <mc:Fallback>
                <p:oleObj name="Visio" r:id="rId2" imgW="4544500" imgH="1646514" progId="Visio.Drawing.11">
                  <p:embed/>
                  <p:pic>
                    <p:nvPicPr>
                      <p:cNvPr id="3" name="物件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5229201"/>
                        <a:ext cx="4697412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16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altLang="zh-TW" sz="2000" dirty="0"/>
              <a:t>Stimulus applied from an array has the following  characteristics:</a:t>
            </a:r>
          </a:p>
          <a:p>
            <a:pPr>
              <a:buClr>
                <a:srgbClr val="000066"/>
              </a:buClr>
            </a:pPr>
            <a:r>
              <a:rPr lang="en-US" altLang="zh-TW" sz="2000" dirty="0"/>
              <a:t>The same set of stimulus variables are </a:t>
            </a:r>
            <a:r>
              <a:rPr lang="en-US" altLang="zh-TW" sz="2000" u="sng" dirty="0">
                <a:solidFill>
                  <a:srgbClr val="FF0000"/>
                </a:solidFill>
              </a:rPr>
              <a:t>modified in every iteration</a:t>
            </a:r>
          </a:p>
          <a:p>
            <a:pPr>
              <a:buClr>
                <a:srgbClr val="000066"/>
              </a:buClr>
            </a:pPr>
            <a:r>
              <a:rPr lang="en-US" altLang="zh-TW" sz="2000" dirty="0"/>
              <a:t>Stimulus can be </a:t>
            </a:r>
            <a:r>
              <a:rPr lang="en-US" altLang="zh-TW" sz="2000" u="sng" dirty="0">
                <a:solidFill>
                  <a:srgbClr val="FF0000"/>
                </a:solidFill>
              </a:rPr>
              <a:t>read into an array directly from a file </a:t>
            </a:r>
            <a:r>
              <a:rPr lang="en-US" altLang="zh-TW" sz="18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(next slide)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800" dirty="0"/>
              <a:t>		module </a:t>
            </a:r>
            <a:r>
              <a:rPr lang="en-US" altLang="zh-TW" sz="1800" dirty="0" err="1"/>
              <a:t>array_tb</a:t>
            </a:r>
            <a:r>
              <a:rPr lang="en-US" altLang="zh-TW" sz="1800" dirty="0"/>
              <a:t>;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800" dirty="0"/>
              <a:t>		reg [7:0] </a:t>
            </a:r>
            <a:r>
              <a:rPr lang="en-US" altLang="zh-TW" sz="1800" dirty="0" err="1"/>
              <a:t>data_bus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stim_array</a:t>
            </a:r>
            <a:r>
              <a:rPr lang="en-US" altLang="zh-TW" sz="1800" dirty="0"/>
              <a:t>[0:15];   </a:t>
            </a:r>
            <a:r>
              <a:rPr lang="en-US" altLang="zh-TW" sz="1800" dirty="0">
                <a:solidFill>
                  <a:srgbClr val="FF00FF"/>
                </a:solidFill>
              </a:rPr>
              <a:t>// array </a:t>
            </a:r>
            <a:r>
              <a:rPr lang="en-US" altLang="zh-TW" sz="1800" dirty="0">
                <a:solidFill>
                  <a:srgbClr val="FF00FF"/>
                </a:solidFill>
                <a:ea typeface="標楷體" pitchFamily="65" charset="-120"/>
              </a:rPr>
              <a:t>(assume array has test vectors)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800" dirty="0"/>
              <a:t>		integer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;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800" dirty="0"/>
              <a:t>		DUT u1 (results, stimulus);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800" dirty="0"/>
              <a:t>		initial begin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800" dirty="0"/>
              <a:t>		//load array with values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800" dirty="0"/>
              <a:t>			#20 stimulus = </a:t>
            </a:r>
            <a:r>
              <a:rPr lang="en-US" altLang="zh-TW" sz="1800" dirty="0" err="1"/>
              <a:t>stim_array</a:t>
            </a:r>
            <a:r>
              <a:rPr lang="en-US" altLang="zh-TW" sz="1800" dirty="0"/>
              <a:t>[0];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800" dirty="0"/>
              <a:t>			#30 stimulus = </a:t>
            </a:r>
            <a:r>
              <a:rPr lang="en-US" altLang="zh-TW" sz="1800" dirty="0" err="1"/>
              <a:t>stim_array</a:t>
            </a:r>
            <a:r>
              <a:rPr lang="en-US" altLang="zh-TW" sz="1800" dirty="0"/>
              <a:t>[15];     </a:t>
            </a:r>
            <a:r>
              <a:rPr lang="en-US" altLang="zh-TW" sz="1800" dirty="0">
                <a:solidFill>
                  <a:srgbClr val="FF00FF"/>
                </a:solidFill>
              </a:rPr>
              <a:t>// in line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800" dirty="0"/>
              <a:t>			#20 stimulus = </a:t>
            </a:r>
            <a:r>
              <a:rPr lang="en-US" altLang="zh-TW" sz="1800" dirty="0" err="1"/>
              <a:t>stim_array</a:t>
            </a:r>
            <a:r>
              <a:rPr lang="en-US" altLang="zh-TW" sz="1800" dirty="0"/>
              <a:t>[1];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800" dirty="0"/>
              <a:t>			for (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= 14;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&gt; 1;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- 1) 	          </a:t>
            </a:r>
            <a:r>
              <a:rPr lang="en-US" altLang="zh-TW" sz="1800" dirty="0">
                <a:solidFill>
                  <a:srgbClr val="FF00FF"/>
                </a:solidFill>
              </a:rPr>
              <a:t>// from loop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800" dirty="0"/>
              <a:t>				#50 stimulus = </a:t>
            </a:r>
            <a:r>
              <a:rPr lang="en-US" altLang="zh-TW" sz="1800" dirty="0" err="1"/>
              <a:t>stim_array</a:t>
            </a:r>
            <a:r>
              <a:rPr lang="en-US" altLang="zh-TW" sz="1800" dirty="0"/>
              <a:t>[</a:t>
            </a:r>
            <a:r>
              <a:rPr lang="en-US" altLang="zh-TW" sz="1800" dirty="0" err="1"/>
              <a:t>i</a:t>
            </a:r>
            <a:r>
              <a:rPr lang="en-US" altLang="zh-TW" sz="1800" dirty="0"/>
              <a:t>] ;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800" dirty="0"/>
              <a:t>			#30 $finish;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800" dirty="0"/>
              <a:t>			end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 sz="1800" dirty="0"/>
              <a:t>		</a:t>
            </a:r>
            <a:r>
              <a:rPr lang="en-US" altLang="zh-TW" sz="1800" dirty="0" err="1"/>
              <a:t>endmodule</a:t>
            </a:r>
            <a:endParaRPr lang="en-US" altLang="zh-TW" sz="1800" dirty="0"/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(3) From Arrays (1/2)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D852A3-659D-4BA9-9375-50858F05EB81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 flipH="1" flipV="1">
            <a:off x="7608168" y="2276872"/>
            <a:ext cx="648072" cy="432048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TW" b="1" dirty="0"/>
              <a:t>File Format for $</a:t>
            </a:r>
            <a:r>
              <a:rPr lang="en-US" altLang="zh-TW" b="1" dirty="0" err="1"/>
              <a:t>readmemb</a:t>
            </a:r>
            <a:r>
              <a:rPr lang="en-US" altLang="zh-TW" b="1" dirty="0"/>
              <a:t> and $</a:t>
            </a:r>
            <a:r>
              <a:rPr lang="en-US" altLang="zh-TW" b="1" dirty="0" err="1"/>
              <a:t>readmemh</a:t>
            </a:r>
            <a:endParaRPr lang="en-US" altLang="zh-TW" b="1" dirty="0"/>
          </a:p>
          <a:p>
            <a:pPr lvl="1"/>
            <a:r>
              <a:rPr lang="en-US" altLang="zh-TW" b="1" dirty="0"/>
              <a:t>syntax:	</a:t>
            </a:r>
            <a:r>
              <a:rPr lang="en-US" altLang="zh-TW" i="1" dirty="0"/>
              <a:t>$</a:t>
            </a:r>
            <a:r>
              <a:rPr lang="en-US" altLang="zh-TW" i="1" dirty="0" err="1"/>
              <a:t>readmemb</a:t>
            </a:r>
            <a:r>
              <a:rPr lang="en-US" altLang="zh-TW" i="1" dirty="0"/>
              <a:t>("</a:t>
            </a:r>
            <a:r>
              <a:rPr lang="en-US" altLang="zh-TW" i="1" dirty="0" err="1"/>
              <a:t>mem_file.txt",mema</a:t>
            </a:r>
            <a:r>
              <a:rPr lang="en-US" altLang="zh-TW" i="1" dirty="0"/>
              <a:t>);</a:t>
            </a:r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File Input </a:t>
            </a:r>
            <a:r>
              <a:rPr lang="en-US" altLang="zh-TW" sz="1600" dirty="0"/>
              <a:t>(remind)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26820F-DAE6-4611-920C-852960CFE57D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8345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4114" y="2208808"/>
            <a:ext cx="7304087" cy="41005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(3) From Arrays (2/2)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A664E-8A0E-4595-B90C-C3432E52D5C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3546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3884" y="1308384"/>
            <a:ext cx="8086573" cy="478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5591944" y="6207696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Digital System Designs and Practices Using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Verilog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HDL and FPGAs, John Wiley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0066"/>
              </a:buClr>
            </a:pPr>
            <a:r>
              <a:rPr lang="en-US" altLang="zh-TW" b="1" dirty="0">
                <a:solidFill>
                  <a:srgbClr val="FF0000"/>
                </a:solidFill>
              </a:rPr>
              <a:t>Procedural</a:t>
            </a:r>
            <a:r>
              <a:rPr lang="en-US" altLang="zh-TW" dirty="0">
                <a:solidFill>
                  <a:schemeClr val="tx1"/>
                </a:solidFill>
              </a:rPr>
              <a:t> assignment </a:t>
            </a:r>
            <a:r>
              <a:rPr lang="en-US" altLang="zh-TW" sz="2000" b="1" dirty="0">
                <a:solidFill>
                  <a:srgbClr val="FF00FF"/>
                </a:solidFill>
              </a:rPr>
              <a:t>(assignment </a:t>
            </a:r>
            <a:r>
              <a:rPr lang="en-US" altLang="zh-TW" sz="2000" b="1" dirty="0">
                <a:solidFill>
                  <a:srgbClr val="FF00FF"/>
                </a:solidFill>
                <a:ea typeface="標楷體" pitchFamily="65" charset="-120"/>
              </a:rPr>
              <a:t>within procedural blocks like always or initial)</a:t>
            </a:r>
          </a:p>
          <a:p>
            <a:pPr lvl="1">
              <a:buClr>
                <a:srgbClr val="000066"/>
              </a:buClr>
            </a:pPr>
            <a:r>
              <a:rPr lang="en-US" altLang="zh-TW" dirty="0"/>
              <a:t>Blocking(=) &amp; Nonblocking(&lt;=)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Clr>
                <a:srgbClr val="000066"/>
              </a:buClr>
            </a:pPr>
            <a:r>
              <a:rPr lang="en-US" altLang="zh-TW" b="1" dirty="0">
                <a:solidFill>
                  <a:srgbClr val="FF0000"/>
                </a:solidFill>
              </a:rPr>
              <a:t>Continuous</a:t>
            </a:r>
            <a:r>
              <a:rPr lang="en-US" altLang="zh-TW" dirty="0">
                <a:solidFill>
                  <a:schemeClr val="tx1"/>
                </a:solidFill>
              </a:rPr>
              <a:t> assignment </a:t>
            </a:r>
            <a:r>
              <a:rPr lang="en-US" altLang="zh-TW" sz="2000" b="1" dirty="0">
                <a:solidFill>
                  <a:srgbClr val="FF00FF"/>
                </a:solidFill>
              </a:rPr>
              <a:t>(</a:t>
            </a:r>
            <a:r>
              <a:rPr lang="en-US" altLang="zh-TW" sz="2000" b="1" dirty="0">
                <a:solidFill>
                  <a:srgbClr val="FF00FF"/>
                </a:solidFill>
                <a:ea typeface="標楷體" pitchFamily="65" charset="-120"/>
              </a:rPr>
              <a:t>assignment outside procedural blocks)</a:t>
            </a:r>
          </a:p>
          <a:p>
            <a:pPr lvl="1">
              <a:buClr>
                <a:srgbClr val="000066"/>
              </a:buClr>
            </a:pPr>
            <a:r>
              <a:rPr lang="en-US" altLang="zh-TW" dirty="0">
                <a:solidFill>
                  <a:schemeClr val="tx1"/>
                </a:solidFill>
              </a:rPr>
              <a:t>assign</a:t>
            </a:r>
          </a:p>
          <a:p>
            <a:pPr lvl="1">
              <a:buClr>
                <a:srgbClr val="000066"/>
              </a:buClr>
            </a:pPr>
            <a:endParaRPr lang="en-US" altLang="zh-TW" b="1" dirty="0">
              <a:solidFill>
                <a:srgbClr val="FF0000"/>
              </a:solidFill>
            </a:endParaRPr>
          </a:p>
          <a:p>
            <a:pPr>
              <a:buClr>
                <a:srgbClr val="000066"/>
              </a:buClr>
            </a:pPr>
            <a:r>
              <a:rPr lang="en-US" altLang="zh-TW" b="1" dirty="0">
                <a:solidFill>
                  <a:srgbClr val="FF0000"/>
                </a:solidFill>
              </a:rPr>
              <a:t>Procedural</a:t>
            </a:r>
            <a:r>
              <a:rPr lang="en-US" altLang="zh-TW" dirty="0"/>
              <a:t> </a:t>
            </a:r>
            <a:r>
              <a:rPr lang="en-US" altLang="zh-TW" b="1" u="sng" dirty="0">
                <a:solidFill>
                  <a:srgbClr val="FF0000"/>
                </a:solidFill>
              </a:rPr>
              <a:t>Continuous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tx1"/>
                </a:solidFill>
              </a:rPr>
              <a:t>assignment </a:t>
            </a:r>
            <a:r>
              <a:rPr lang="en-US" altLang="zh-TW" sz="2000" b="1" dirty="0">
                <a:solidFill>
                  <a:srgbClr val="FF00FF"/>
                </a:solidFill>
              </a:rPr>
              <a:t>(</a:t>
            </a:r>
            <a:r>
              <a:rPr lang="en-US" altLang="zh-TW" sz="2000" b="1" u="sng" dirty="0">
                <a:solidFill>
                  <a:srgbClr val="0000FF"/>
                </a:solidFill>
                <a:ea typeface="標楷體" pitchFamily="65" charset="-120"/>
              </a:rPr>
              <a:t>continuous</a:t>
            </a:r>
            <a:r>
              <a:rPr lang="en-US" altLang="zh-TW" sz="2000" b="1" dirty="0">
                <a:solidFill>
                  <a:srgbClr val="FF00FF"/>
                </a:solidFill>
                <a:ea typeface="標楷體" pitchFamily="65" charset="-120"/>
              </a:rPr>
              <a:t> assignment within Procedural Block)</a:t>
            </a:r>
          </a:p>
          <a:p>
            <a:pPr lvl="1"/>
            <a:r>
              <a:rPr lang="en-US" altLang="zh-TW" dirty="0"/>
              <a:t>Procedural continuous assignments are </a:t>
            </a:r>
            <a:r>
              <a:rPr lang="en-US" altLang="zh-TW" u="sng" dirty="0"/>
              <a:t>continuous assignments</a:t>
            </a:r>
            <a:r>
              <a:rPr lang="en-US" altLang="zh-TW" dirty="0"/>
              <a:t> made from </a:t>
            </a:r>
            <a:r>
              <a:rPr lang="en-US" altLang="zh-TW" u="sng" dirty="0"/>
              <a:t>within a procedural block</a:t>
            </a:r>
            <a:r>
              <a:rPr lang="en-US" altLang="zh-TW" dirty="0"/>
              <a:t> (</a:t>
            </a:r>
            <a:r>
              <a:rPr lang="en-US" altLang="zh-TW" b="1" dirty="0"/>
              <a:t>always </a:t>
            </a:r>
            <a:r>
              <a:rPr lang="en-US" altLang="zh-TW" dirty="0"/>
              <a:t>or </a:t>
            </a:r>
            <a:r>
              <a:rPr lang="en-US" altLang="zh-TW" b="1" dirty="0"/>
              <a:t>initial</a:t>
            </a:r>
            <a:r>
              <a:rPr lang="en-US" altLang="zh-TW" dirty="0"/>
              <a:t>) to a register data type. </a:t>
            </a:r>
          </a:p>
          <a:p>
            <a:pPr lvl="1"/>
            <a:r>
              <a:rPr lang="en-US" altLang="zh-TW" dirty="0"/>
              <a:t>This is </a:t>
            </a:r>
            <a:r>
              <a:rPr lang="en-US" altLang="zh-TW" dirty="0">
                <a:solidFill>
                  <a:srgbClr val="FF0000"/>
                </a:solidFill>
              </a:rPr>
              <a:t>not legal</a:t>
            </a:r>
            <a:r>
              <a:rPr lang="en-US" altLang="zh-TW" dirty="0"/>
              <a:t> for most synthesis tools.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558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Assignments</a:t>
            </a:r>
            <a:r>
              <a:rPr lang="en-US" altLang="zh-TW" dirty="0">
                <a:ea typeface="標楷體" pitchFamily="65" charset="-120"/>
              </a:rPr>
              <a:t> Types</a:t>
            </a:r>
            <a:endParaRPr lang="zh-TW" altLang="en-US" sz="1800" dirty="0">
              <a:ea typeface="標楷體" pitchFamily="65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5AC902-2611-4955-8C35-10A27F10F9B3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558532" name="Oval 4"/>
          <p:cNvSpPr>
            <a:spLocks noChangeArrowheads="1"/>
          </p:cNvSpPr>
          <p:nvPr/>
        </p:nvSpPr>
        <p:spPr bwMode="auto">
          <a:xfrm>
            <a:off x="623392" y="3284984"/>
            <a:ext cx="8713787" cy="1296988"/>
          </a:xfrm>
          <a:prstGeom prst="ellipse">
            <a:avLst/>
          </a:prstGeom>
          <a:noFill/>
          <a:ln w="25400" algn="ctr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58533" name="Text Box 5"/>
          <p:cNvSpPr txBox="1">
            <a:spLocks noChangeArrowheads="1"/>
          </p:cNvSpPr>
          <p:nvPr/>
        </p:nvSpPr>
        <p:spPr bwMode="auto">
          <a:xfrm>
            <a:off x="2279576" y="6021288"/>
            <a:ext cx="8136904" cy="369332"/>
          </a:xfrm>
          <a:prstGeom prst="rect">
            <a:avLst/>
          </a:prstGeom>
          <a:solidFill>
            <a:srgbClr val="FFFF00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itchFamily="65" charset="-120"/>
                <a:cs typeface="+mn-cs"/>
              </a:rPr>
              <a:t>『Procedural Assignment 』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itchFamily="65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itchFamily="65" charset="-120"/>
                <a:cs typeface="+mn-cs"/>
              </a:rPr>
              <a:t>?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itchFamily="65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itchFamily="65" charset="-120"/>
                <a:cs typeface="+mn-cs"/>
              </a:rPr>
              <a:t>『Procedural </a:t>
            </a:r>
            <a:r>
              <a:rPr kumimoji="0" lang="en-US" altLang="zh-TW" sz="1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標楷體" pitchFamily="65" charset="-120"/>
                <a:cs typeface="+mn-cs"/>
              </a:rPr>
              <a:t>Continuous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itchFamily="65" charset="-120"/>
                <a:cs typeface="+mn-cs"/>
              </a:rPr>
              <a:t> Assignment 』?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標楷體" pitchFamily="65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From a procedural block, you can use </a:t>
            </a:r>
            <a:r>
              <a:rPr lang="en-US" altLang="zh-TW" sz="1800" dirty="0">
                <a:solidFill>
                  <a:srgbClr val="FF0000"/>
                </a:solidFill>
              </a:rPr>
              <a:t>two types</a:t>
            </a:r>
            <a:r>
              <a:rPr lang="en-US" altLang="zh-TW" sz="1800" dirty="0"/>
              <a:t> (</a:t>
            </a:r>
            <a:r>
              <a:rPr lang="en-US" altLang="zh-TW" sz="1800" b="1" dirty="0"/>
              <a:t>assign/</a:t>
            </a:r>
            <a:r>
              <a:rPr lang="en-US" altLang="zh-TW" sz="1800" b="1" dirty="0" err="1"/>
              <a:t>deassign</a:t>
            </a:r>
            <a:r>
              <a:rPr lang="en-US" altLang="zh-TW" sz="1800" b="1" dirty="0"/>
              <a:t> and force/release</a:t>
            </a:r>
            <a:r>
              <a:rPr lang="en-US" altLang="zh-TW" sz="1800" dirty="0"/>
              <a:t>) of assignments to continuously drive a value or expression on a signal.</a:t>
            </a:r>
          </a:p>
          <a:p>
            <a:pPr lvl="1"/>
            <a:r>
              <a:rPr lang="en-US" altLang="zh-TW" sz="1600" dirty="0"/>
              <a:t>Procedural continuous assignments are </a:t>
            </a:r>
            <a:r>
              <a:rPr lang="en-US" altLang="zh-TW" sz="1600" dirty="0">
                <a:solidFill>
                  <a:srgbClr val="FF0000"/>
                </a:solidFill>
              </a:rPr>
              <a:t>not generally synthesizable</a:t>
            </a:r>
            <a:r>
              <a:rPr lang="en-US" altLang="zh-TW" sz="1600" dirty="0"/>
              <a:t>, so they are more commonly used from a </a:t>
            </a:r>
            <a:r>
              <a:rPr lang="en-US" altLang="zh-TW" sz="1600" dirty="0" err="1"/>
              <a:t>testbench</a:t>
            </a:r>
            <a:r>
              <a:rPr lang="en-US" altLang="zh-TW" sz="1600" dirty="0"/>
              <a:t>.</a:t>
            </a:r>
          </a:p>
          <a:p>
            <a:r>
              <a:rPr lang="en-US" altLang="zh-TW" sz="1800" dirty="0"/>
              <a:t>Use </a:t>
            </a:r>
            <a:r>
              <a:rPr lang="en-US" altLang="zh-TW" sz="1800" b="1" dirty="0"/>
              <a:t>assign </a:t>
            </a:r>
            <a:r>
              <a:rPr lang="en-US" altLang="zh-TW" sz="1800" dirty="0"/>
              <a:t>and </a:t>
            </a:r>
            <a:r>
              <a:rPr lang="en-US" altLang="zh-TW" sz="1800" b="1" dirty="0" err="1"/>
              <a:t>deassign</a:t>
            </a:r>
            <a:r>
              <a:rPr lang="en-US" altLang="zh-TW" sz="1800" b="1" dirty="0"/>
              <a:t> </a:t>
            </a:r>
            <a:r>
              <a:rPr lang="en-US" altLang="zh-TW" sz="1800" dirty="0"/>
              <a:t>on a </a:t>
            </a:r>
            <a:r>
              <a:rPr lang="en-US" altLang="zh-TW" sz="1800" b="1" dirty="0">
                <a:solidFill>
                  <a:srgbClr val="CC00CC"/>
                </a:solidFill>
              </a:rPr>
              <a:t>register</a:t>
            </a:r>
            <a:r>
              <a:rPr lang="en-US" altLang="zh-TW" sz="1800" dirty="0"/>
              <a:t>, overriding any other assignments you make to that register.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600" dirty="0"/>
              <a:t>initial begin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600" dirty="0"/>
              <a:t>	#10 assign top.dut.fsm1.state_reg = ‘</a:t>
            </a:r>
            <a:r>
              <a:rPr lang="en-US" altLang="zh-TW" sz="1600" dirty="0" err="1"/>
              <a:t>init_state</a:t>
            </a:r>
            <a:r>
              <a:rPr lang="en-US" altLang="zh-TW" sz="1600" dirty="0"/>
              <a:t> 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600" dirty="0"/>
              <a:t>	#20 </a:t>
            </a:r>
            <a:r>
              <a:rPr lang="en-US" altLang="zh-TW" sz="1600" dirty="0" err="1"/>
              <a:t>deassign</a:t>
            </a:r>
            <a:r>
              <a:rPr lang="en-US" altLang="zh-TW" sz="1600" dirty="0"/>
              <a:t> top.dut.fsm1.state_reg 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600" dirty="0"/>
              <a:t>end</a:t>
            </a:r>
          </a:p>
          <a:p>
            <a:r>
              <a:rPr lang="en-US" altLang="zh-TW" sz="1800" dirty="0"/>
              <a:t>Use </a:t>
            </a:r>
            <a:r>
              <a:rPr lang="en-US" altLang="zh-TW" sz="1800" b="1" dirty="0"/>
              <a:t>force </a:t>
            </a:r>
            <a:r>
              <a:rPr lang="en-US" altLang="zh-TW" sz="1800" dirty="0"/>
              <a:t>and </a:t>
            </a:r>
            <a:r>
              <a:rPr lang="en-US" altLang="zh-TW" sz="1800" b="1" dirty="0"/>
              <a:t>release </a:t>
            </a:r>
            <a:r>
              <a:rPr lang="en-US" altLang="zh-TW" sz="1800" dirty="0"/>
              <a:t>on a </a:t>
            </a:r>
            <a:r>
              <a:rPr lang="en-US" altLang="zh-TW" sz="1800" b="1" dirty="0">
                <a:solidFill>
                  <a:srgbClr val="CC00CC"/>
                </a:solidFill>
              </a:rPr>
              <a:t>register</a:t>
            </a:r>
            <a:r>
              <a:rPr lang="en-US" altLang="zh-TW" sz="1800" dirty="0">
                <a:solidFill>
                  <a:srgbClr val="CC00CC"/>
                </a:solidFill>
              </a:rPr>
              <a:t> or</a:t>
            </a:r>
            <a:r>
              <a:rPr lang="en-US" altLang="zh-TW" sz="1800" b="1" dirty="0">
                <a:solidFill>
                  <a:srgbClr val="CC00CC"/>
                </a:solidFill>
              </a:rPr>
              <a:t> net</a:t>
            </a:r>
            <a:r>
              <a:rPr lang="en-US" altLang="zh-TW" sz="1800" dirty="0"/>
              <a:t>, overriding all other drivers on that signal</a:t>
            </a:r>
            <a:r>
              <a:rPr lang="en-US" altLang="zh-TW" sz="1800" dirty="0">
                <a:solidFill>
                  <a:srgbClr val="FF0000"/>
                </a:solidFill>
              </a:rPr>
              <a:t>.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600" dirty="0"/>
              <a:t>initial begin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600" dirty="0"/>
              <a:t>	#10 force </a:t>
            </a:r>
            <a:r>
              <a:rPr lang="en-US" altLang="zh-TW" sz="1600" dirty="0" err="1"/>
              <a:t>top.dut.counter.scan_reg.q</a:t>
            </a:r>
            <a:r>
              <a:rPr lang="en-US" altLang="zh-TW" sz="1600" dirty="0"/>
              <a:t> = 0 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600" dirty="0"/>
              <a:t>	#20 release </a:t>
            </a:r>
            <a:r>
              <a:rPr lang="en-US" altLang="zh-TW" sz="1600" dirty="0" err="1"/>
              <a:t>top.dut.counter.scan_reg.q</a:t>
            </a:r>
            <a:r>
              <a:rPr lang="en-US" altLang="zh-TW" sz="1600" dirty="0"/>
              <a:t> 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600" dirty="0"/>
              <a:t>end</a:t>
            </a:r>
          </a:p>
        </p:txBody>
      </p:sp>
      <p:sp>
        <p:nvSpPr>
          <p:cNvPr id="1561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Procedural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Continuous </a:t>
            </a:r>
            <a:r>
              <a:rPr lang="en-US" altLang="zh-TW" dirty="0"/>
              <a:t>Assignment (1/5) 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FBBE51-A98E-4A72-B652-8E6E16A7A386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873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160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66"/>
              </a:buClr>
            </a:pPr>
            <a:r>
              <a:rPr lang="en-US" altLang="zh-TW" sz="2000" b="1" dirty="0">
                <a:solidFill>
                  <a:srgbClr val="CC00CC"/>
                </a:solidFill>
              </a:rPr>
              <a:t>assign/</a:t>
            </a:r>
            <a:r>
              <a:rPr lang="en-US" altLang="zh-TW" sz="2000" b="1" dirty="0" err="1">
                <a:solidFill>
                  <a:srgbClr val="CC00CC"/>
                </a:solidFill>
              </a:rPr>
              <a:t>deassign</a:t>
            </a:r>
            <a:r>
              <a:rPr lang="en-US" altLang="zh-TW" sz="2000" b="1" dirty="0">
                <a:solidFill>
                  <a:srgbClr val="CC00CC"/>
                </a:solidFill>
              </a:rPr>
              <a:t> procedural</a:t>
            </a:r>
          </a:p>
          <a:p>
            <a:pPr lvl="1"/>
            <a:endParaRPr lang="en-US" altLang="zh-TW" sz="1800" dirty="0"/>
          </a:p>
          <a:p>
            <a:pPr lvl="1">
              <a:buFont typeface="Wingdings" pitchFamily="2" charset="2"/>
              <a:buNone/>
            </a:pPr>
            <a:endParaRPr lang="en-US" altLang="zh-TW" sz="1800" dirty="0"/>
          </a:p>
          <a:p>
            <a:pPr lvl="1">
              <a:buFont typeface="Wingdings" pitchFamily="2" charset="2"/>
              <a:buNone/>
            </a:pPr>
            <a:r>
              <a:rPr lang="en-US" altLang="zh-TW" sz="1800" dirty="0" err="1"/>
              <a:t>reg</a:t>
            </a:r>
            <a:r>
              <a:rPr lang="en-US" altLang="zh-TW" sz="1800" dirty="0"/>
              <a:t>  [3:0] q;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always@(</a:t>
            </a:r>
            <a:r>
              <a:rPr lang="en-US" altLang="zh-TW" sz="1800" dirty="0" err="1"/>
              <a:t>posedge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clk</a:t>
            </a:r>
            <a:r>
              <a:rPr lang="en-US" altLang="zh-TW" sz="1800" dirty="0"/>
              <a:t>)  begin                      wire  q;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    q &lt;= d;</a:t>
            </a:r>
            <a:r>
              <a:rPr lang="en-US" altLang="zh-TW" sz="1800" dirty="0"/>
              <a:t>                                                      assign    q = d;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end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always@(set or reset)  begin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    if (reset)  </a:t>
            </a:r>
            <a:r>
              <a:rPr lang="en-US" altLang="zh-TW" sz="1800" dirty="0">
                <a:solidFill>
                  <a:srgbClr val="FF0000"/>
                </a:solidFill>
              </a:rPr>
              <a:t>assign </a:t>
            </a:r>
            <a:r>
              <a:rPr lang="en-US" altLang="zh-TW" sz="1800" dirty="0"/>
              <a:t> q = 4’h0;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    else if (set)  </a:t>
            </a:r>
            <a:r>
              <a:rPr lang="en-US" altLang="zh-TW" sz="1800" dirty="0">
                <a:solidFill>
                  <a:srgbClr val="FF0000"/>
                </a:solidFill>
              </a:rPr>
              <a:t>assign</a:t>
            </a:r>
            <a:r>
              <a:rPr lang="en-US" altLang="zh-TW" sz="1800" dirty="0"/>
              <a:t>  q = 4’hf;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    </a:t>
            </a:r>
            <a:r>
              <a:rPr lang="en-US" altLang="zh-TW" sz="1800" dirty="0">
                <a:solidFill>
                  <a:srgbClr val="FF0000"/>
                </a:solidFill>
              </a:rPr>
              <a:t>else    </a:t>
            </a:r>
            <a:r>
              <a:rPr lang="en-US" altLang="zh-TW" sz="1800" dirty="0" err="1">
                <a:solidFill>
                  <a:srgbClr val="FF0000"/>
                </a:solidFill>
              </a:rPr>
              <a:t>deassign</a:t>
            </a:r>
            <a:r>
              <a:rPr lang="en-US" altLang="zh-TW" sz="1800" dirty="0">
                <a:solidFill>
                  <a:srgbClr val="FF0000"/>
                </a:solidFill>
              </a:rPr>
              <a:t> q;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end</a:t>
            </a:r>
          </a:p>
        </p:txBody>
      </p:sp>
      <p:sp>
        <p:nvSpPr>
          <p:cNvPr id="156263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Procedural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Continuous </a:t>
            </a:r>
            <a:r>
              <a:rPr lang="en-US" altLang="zh-TW" dirty="0"/>
              <a:t>Assignment (2/5)</a:t>
            </a:r>
            <a:endParaRPr lang="en-US" altLang="zh-TW" sz="1800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843B78-1A00-452E-A385-48D56F265E45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928367" y="4725988"/>
          <a:ext cx="35052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504567" imgH="993783" progId="">
                  <p:embed/>
                </p:oleObj>
              </mc:Choice>
              <mc:Fallback>
                <p:oleObj name="Visio" r:id="rId2" imgW="3504567" imgH="993783" progId="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367" y="4725988"/>
                        <a:ext cx="3505200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6023992" y="3429000"/>
          <a:ext cx="26209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621099" imgH="993783" progId="">
                  <p:embed/>
                </p:oleObj>
              </mc:Choice>
              <mc:Fallback>
                <p:oleObj name="Visio" r:id="rId4" imgW="2621099" imgH="993783" progId="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2" y="3429000"/>
                        <a:ext cx="262096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519936" y="2564904"/>
            <a:ext cx="3313113" cy="1943100"/>
          </a:xfrm>
          <a:prstGeom prst="rect">
            <a:avLst/>
          </a:prstGeom>
          <a:noFill/>
          <a:ln w="25400" algn="ctr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/>
              <a:t>reg  [3:0] q;</a:t>
            </a:r>
          </a:p>
          <a:p>
            <a:pPr lvl="2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/>
              <a:t>always@(posedge clk)  begin</a:t>
            </a:r>
          </a:p>
          <a:p>
            <a:pPr lvl="2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/>
              <a:t>    		</a:t>
            </a:r>
            <a:r>
              <a:rPr lang="en-US" altLang="zh-TW">
                <a:solidFill>
                  <a:srgbClr val="FF0000"/>
                </a:solidFill>
              </a:rPr>
              <a:t>q &lt;= d;</a:t>
            </a:r>
            <a:r>
              <a:rPr lang="en-US" altLang="zh-TW"/>
              <a:t>                                                      </a:t>
            </a:r>
          </a:p>
          <a:p>
            <a:pPr lvl="2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/>
              <a:t>end</a:t>
            </a:r>
          </a:p>
          <a:p>
            <a:pPr lvl="2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/>
              <a:t>always@(set or reset)  begin</a:t>
            </a:r>
          </a:p>
          <a:p>
            <a:pPr lvl="2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/>
              <a:t>    		if (reset)  </a:t>
            </a:r>
            <a:r>
              <a:rPr lang="en-US" altLang="zh-TW">
                <a:solidFill>
                  <a:srgbClr val="FF0000"/>
                </a:solidFill>
              </a:rPr>
              <a:t>assign  q = 4’h0</a:t>
            </a:r>
            <a:r>
              <a:rPr lang="en-US" altLang="zh-TW"/>
              <a:t>;</a:t>
            </a:r>
          </a:p>
          <a:p>
            <a:pPr lvl="2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/>
              <a:t>    		else if (set)  </a:t>
            </a:r>
            <a:r>
              <a:rPr lang="en-US" altLang="zh-TW">
                <a:solidFill>
                  <a:srgbClr val="FF0000"/>
                </a:solidFill>
              </a:rPr>
              <a:t>assign  q = 4’hf</a:t>
            </a:r>
            <a:r>
              <a:rPr lang="en-US" altLang="zh-TW"/>
              <a:t>;</a:t>
            </a:r>
          </a:p>
          <a:p>
            <a:pPr lvl="2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/>
              <a:t>    		</a:t>
            </a:r>
            <a:r>
              <a:rPr lang="en-US" altLang="zh-TW">
                <a:solidFill>
                  <a:srgbClr val="FF0000"/>
                </a:solidFill>
              </a:rPr>
              <a:t>else    deassign q;</a:t>
            </a:r>
          </a:p>
          <a:p>
            <a:pPr lvl="2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TW"/>
              <a:t>end</a:t>
            </a:r>
          </a:p>
          <a:p>
            <a:pPr lvl="1">
              <a:spcBef>
                <a:spcPct val="10000"/>
              </a:spcBef>
            </a:pPr>
            <a:endParaRPr lang="en-US" altLang="zh-TW"/>
          </a:p>
        </p:txBody>
      </p:sp>
      <p:sp>
        <p:nvSpPr>
          <p:cNvPr id="156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Procedural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Continuous</a:t>
            </a:r>
            <a:r>
              <a:rPr lang="en-US" altLang="zh-TW" dirty="0"/>
              <a:t> Assignment (3/5)</a:t>
            </a:r>
            <a:endParaRPr lang="en-US" altLang="zh-TW" sz="2000" dirty="0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CDC388-5D85-4BD5-83EA-5DF62BFB0AC2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5636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545" y="4443562"/>
            <a:ext cx="8353425" cy="1552575"/>
          </a:xfrm>
          <a:prstGeom prst="rect">
            <a:avLst/>
          </a:prstGeom>
          <a:noFill/>
        </p:spPr>
      </p:pic>
      <p:sp>
        <p:nvSpPr>
          <p:cNvPr id="1563653" name="Text Box 5"/>
          <p:cNvSpPr txBox="1">
            <a:spLocks noChangeArrowheads="1"/>
          </p:cNvSpPr>
          <p:nvPr/>
        </p:nvSpPr>
        <p:spPr bwMode="auto">
          <a:xfrm>
            <a:off x="5015731" y="5811986"/>
            <a:ext cx="1511300" cy="641350"/>
          </a:xfrm>
          <a:prstGeom prst="rect">
            <a:avLst/>
          </a:prstGeom>
          <a:solidFill>
            <a:srgbClr val="FFFF99"/>
          </a:solidFill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reset = 1,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q = 4’h0</a:t>
            </a:r>
          </a:p>
        </p:txBody>
      </p:sp>
      <p:sp>
        <p:nvSpPr>
          <p:cNvPr id="1563654" name="Text Box 6"/>
          <p:cNvSpPr txBox="1">
            <a:spLocks noChangeArrowheads="1"/>
          </p:cNvSpPr>
          <p:nvPr/>
        </p:nvSpPr>
        <p:spPr bwMode="auto">
          <a:xfrm>
            <a:off x="6527031" y="5811986"/>
            <a:ext cx="1511300" cy="641350"/>
          </a:xfrm>
          <a:prstGeom prst="rect">
            <a:avLst/>
          </a:prstGeom>
          <a:solidFill>
            <a:srgbClr val="CCFF99"/>
          </a:solidFill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set = 1,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q = 4’hf</a:t>
            </a:r>
          </a:p>
        </p:txBody>
      </p:sp>
      <p:sp>
        <p:nvSpPr>
          <p:cNvPr id="1563655" name="Text Box 7"/>
          <p:cNvSpPr txBox="1">
            <a:spLocks noChangeArrowheads="1"/>
          </p:cNvSpPr>
          <p:nvPr/>
        </p:nvSpPr>
        <p:spPr bwMode="auto">
          <a:xfrm>
            <a:off x="3358382" y="5811986"/>
            <a:ext cx="1655763" cy="641350"/>
          </a:xfrm>
          <a:prstGeom prst="rect">
            <a:avLst/>
          </a:prstGeom>
          <a:solidFill>
            <a:srgbClr val="FFCCFF"/>
          </a:solidFill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reset, set  = 0,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q &lt;= d </a:t>
            </a:r>
          </a:p>
        </p:txBody>
      </p:sp>
      <p:sp>
        <p:nvSpPr>
          <p:cNvPr id="1563656" name="Text Box 8"/>
          <p:cNvSpPr txBox="1">
            <a:spLocks noChangeArrowheads="1"/>
          </p:cNvSpPr>
          <p:nvPr/>
        </p:nvSpPr>
        <p:spPr bwMode="auto">
          <a:xfrm>
            <a:off x="8039919" y="5811986"/>
            <a:ext cx="2303462" cy="641350"/>
          </a:xfrm>
          <a:prstGeom prst="rect">
            <a:avLst/>
          </a:prstGeom>
          <a:solidFill>
            <a:srgbClr val="FFCCFF"/>
          </a:solidFill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reset, set  = 0,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q &lt;= 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66"/>
              </a:buClr>
            </a:pPr>
            <a:r>
              <a:rPr lang="en-US" altLang="zh-TW" sz="2000" b="1">
                <a:solidFill>
                  <a:srgbClr val="CC00CC"/>
                </a:solidFill>
              </a:rPr>
              <a:t>force/release procedural</a:t>
            </a:r>
          </a:p>
          <a:p>
            <a:pPr lvl="1">
              <a:buClr>
                <a:srgbClr val="000066"/>
              </a:buClr>
            </a:pPr>
            <a:r>
              <a:rPr lang="en-US" altLang="zh-TW" sz="1800">
                <a:solidFill>
                  <a:srgbClr val="000066"/>
                </a:solidFill>
              </a:rPr>
              <a:t>These statements have </a:t>
            </a:r>
            <a:r>
              <a:rPr lang="en-US" altLang="zh-TW" sz="1800" u="sng">
                <a:solidFill>
                  <a:srgbClr val="FF0000"/>
                </a:solidFill>
              </a:rPr>
              <a:t>a similar effect</a:t>
            </a:r>
            <a:r>
              <a:rPr lang="en-US" altLang="zh-TW" sz="1800">
                <a:solidFill>
                  <a:srgbClr val="000066"/>
                </a:solidFill>
              </a:rPr>
              <a:t> on the assign/deassign pair, but a force/release can be applied to </a:t>
            </a:r>
            <a:r>
              <a:rPr lang="en-US" altLang="zh-TW" sz="1800" b="1" u="sng">
                <a:solidFill>
                  <a:srgbClr val="FF0000"/>
                </a:solidFill>
              </a:rPr>
              <a:t>nets</a:t>
            </a:r>
            <a:r>
              <a:rPr lang="en-US" altLang="zh-TW" sz="1800" u="sng">
                <a:solidFill>
                  <a:srgbClr val="FF0000"/>
                </a:solidFill>
              </a:rPr>
              <a:t> as well as to </a:t>
            </a:r>
            <a:r>
              <a:rPr lang="en-US" altLang="zh-TW" sz="1800" b="1" u="sng">
                <a:solidFill>
                  <a:srgbClr val="FF0000"/>
                </a:solidFill>
              </a:rPr>
              <a:t>registers</a:t>
            </a:r>
          </a:p>
          <a:p>
            <a:pPr lvl="1"/>
            <a:endParaRPr lang="en-US" altLang="zh-TW" sz="1800">
              <a:solidFill>
                <a:srgbClr val="000066"/>
              </a:solidFill>
            </a:endParaRPr>
          </a:p>
          <a:p>
            <a:pPr lvl="1"/>
            <a:endParaRPr lang="en-US" altLang="zh-TW" sz="1800"/>
          </a:p>
        </p:txBody>
      </p:sp>
      <p:sp>
        <p:nvSpPr>
          <p:cNvPr id="1565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Procedural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Continuous</a:t>
            </a:r>
            <a:r>
              <a:rPr lang="en-US" altLang="zh-TW" dirty="0"/>
              <a:t> Assignment (4/5)</a:t>
            </a:r>
            <a:endParaRPr lang="en-US" altLang="zh-TW" sz="2000" dirty="0"/>
          </a:p>
        </p:txBody>
      </p:sp>
      <p:sp>
        <p:nvSpPr>
          <p:cNvPr id="11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77361C-F337-42CB-BAA8-6F31965BB45F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990974" y="2275856"/>
          <a:ext cx="4151313" cy="273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82673" imgH="3016752" progId="">
                  <p:embed/>
                </p:oleObj>
              </mc:Choice>
              <mc:Fallback>
                <p:oleObj name="Visio" r:id="rId2" imgW="4582673" imgH="3016752" progId="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974" y="2275856"/>
                        <a:ext cx="4151313" cy="273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6167687" y="2348881"/>
          <a:ext cx="41735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537450" imgH="928398" progId="">
                  <p:embed/>
                </p:oleObj>
              </mc:Choice>
              <mc:Fallback>
                <p:oleObj name="Visio" r:id="rId4" imgW="4537450" imgH="928398" progId="">
                  <p:embed/>
                  <p:pic>
                    <p:nvPicPr>
                      <p:cNvPr id="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687" y="2348881"/>
                        <a:ext cx="417353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19536" y="5084143"/>
            <a:ext cx="8424862" cy="1546225"/>
          </a:xfrm>
          <a:prstGeom prst="rect">
            <a:avLst/>
          </a:prstGeom>
          <a:noFill/>
        </p:spPr>
      </p:pic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6455023" y="4868242"/>
            <a:ext cx="0" cy="208915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7536111" y="2996580"/>
            <a:ext cx="0" cy="360362"/>
          </a:xfrm>
          <a:prstGeom prst="line">
            <a:avLst/>
          </a:prstGeom>
          <a:noFill/>
          <a:ln w="25400">
            <a:solidFill>
              <a:srgbClr val="339933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383586" y="3283917"/>
            <a:ext cx="2736850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itchFamily="65" charset="-120"/>
                <a:cs typeface="+mn-cs"/>
              </a:rPr>
              <a:t>delay #50, b=0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Procedural Continuous</a:t>
            </a:r>
            <a:r>
              <a:rPr lang="en-US" altLang="zh-TW" dirty="0"/>
              <a:t> Assignment (5/5)</a:t>
            </a:r>
          </a:p>
        </p:txBody>
      </p:sp>
      <p:sp>
        <p:nvSpPr>
          <p:cNvPr id="1566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0066"/>
              </a:buClr>
            </a:pPr>
            <a:r>
              <a:rPr lang="en-US" altLang="zh-TW" sz="2400" b="1" dirty="0"/>
              <a:t>force </a:t>
            </a:r>
            <a:r>
              <a:rPr lang="en-US" altLang="zh-TW" sz="2400" dirty="0"/>
              <a:t>is used for continuously driving a value or expression on a </a:t>
            </a:r>
            <a:r>
              <a:rPr lang="en-US" altLang="zh-TW" sz="2400" dirty="0">
                <a:solidFill>
                  <a:srgbClr val="FF0000"/>
                </a:solidFill>
              </a:rPr>
              <a:t>wire/reg</a:t>
            </a:r>
            <a:r>
              <a:rPr lang="en-US" altLang="zh-TW" sz="2400" dirty="0"/>
              <a:t>.</a:t>
            </a:r>
          </a:p>
          <a:p>
            <a:pPr>
              <a:buClr>
                <a:srgbClr val="000066"/>
              </a:buClr>
            </a:pPr>
            <a:r>
              <a:rPr lang="en-US" altLang="zh-TW" sz="2400" b="1" dirty="0"/>
              <a:t>assign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is used for continuously driving a value or expression on a </a:t>
            </a:r>
            <a:r>
              <a:rPr lang="en-US" altLang="zh-TW" sz="2400" dirty="0">
                <a:solidFill>
                  <a:srgbClr val="FF0000"/>
                </a:solidFill>
              </a:rPr>
              <a:t>reg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You </a:t>
            </a:r>
            <a:r>
              <a:rPr lang="en-US" altLang="zh-TW" sz="2400" dirty="0">
                <a:solidFill>
                  <a:srgbClr val="FF0000"/>
                </a:solidFill>
              </a:rPr>
              <a:t>can</a:t>
            </a:r>
            <a:r>
              <a:rPr lang="en-US" altLang="zh-TW" sz="2400" dirty="0"/>
              <a:t> </a:t>
            </a:r>
            <a:r>
              <a:rPr lang="en-US" altLang="zh-TW" sz="2400" b="1" dirty="0"/>
              <a:t>force</a:t>
            </a:r>
            <a:r>
              <a:rPr lang="en-US" altLang="zh-TW" sz="2400" dirty="0"/>
              <a:t> and </a:t>
            </a:r>
            <a:r>
              <a:rPr lang="en-US" altLang="zh-TW" sz="2400" b="1" dirty="0"/>
              <a:t>release</a:t>
            </a:r>
            <a:r>
              <a:rPr lang="en-US" altLang="zh-TW" sz="2400" dirty="0"/>
              <a:t> a bit-select, concatenation, or part-select of a signal, but not a variable bit-select (such as </a:t>
            </a:r>
            <a:r>
              <a:rPr lang="en-US" altLang="zh-TW" sz="2400" i="1" dirty="0" err="1"/>
              <a:t>out_vec</a:t>
            </a:r>
            <a:r>
              <a:rPr lang="en-US" altLang="zh-TW" sz="2400" i="1" dirty="0"/>
              <a:t>[</a:t>
            </a:r>
            <a:r>
              <a:rPr lang="en-US" altLang="zh-TW" sz="2400" i="1" dirty="0" err="1"/>
              <a:t>i</a:t>
            </a:r>
            <a:r>
              <a:rPr lang="en-US" altLang="zh-TW" sz="2400" i="1" dirty="0"/>
              <a:t>]</a:t>
            </a:r>
            <a:r>
              <a:rPr lang="en-US" altLang="zh-TW" sz="2400" dirty="0"/>
              <a:t>).</a:t>
            </a:r>
          </a:p>
          <a:p>
            <a:r>
              <a:rPr lang="en-US" altLang="zh-TW" sz="2400" dirty="0"/>
              <a:t>You </a:t>
            </a:r>
            <a:r>
              <a:rPr lang="en-US" altLang="zh-TW" sz="2400" dirty="0">
                <a:solidFill>
                  <a:srgbClr val="FF0000"/>
                </a:solidFill>
              </a:rPr>
              <a:t>can not</a:t>
            </a:r>
            <a:r>
              <a:rPr lang="en-US" altLang="zh-TW" sz="2400" dirty="0"/>
              <a:t> use </a:t>
            </a:r>
            <a:r>
              <a:rPr lang="en-US" altLang="zh-TW" sz="2400" b="1" dirty="0"/>
              <a:t>assign </a:t>
            </a:r>
            <a:r>
              <a:rPr lang="en-US" altLang="zh-TW" sz="2400" dirty="0"/>
              <a:t>and </a:t>
            </a:r>
            <a:r>
              <a:rPr lang="en-US" altLang="zh-TW" sz="2400" b="1" dirty="0" err="1"/>
              <a:t>deassign</a:t>
            </a:r>
            <a:r>
              <a:rPr lang="en-US" altLang="zh-TW" sz="2400" b="1" dirty="0"/>
              <a:t> </a:t>
            </a:r>
            <a:r>
              <a:rPr lang="en-US" altLang="zh-TW" sz="2400" dirty="0"/>
              <a:t>on a bit-select or part-select of a register.</a:t>
            </a:r>
          </a:p>
          <a:p>
            <a:r>
              <a:rPr lang="en-US" altLang="zh-TW" sz="2400" dirty="0"/>
              <a:t>If we </a:t>
            </a:r>
            <a:r>
              <a:rPr lang="en-US" altLang="zh-TW" sz="2400" b="1" dirty="0"/>
              <a:t>assign </a:t>
            </a:r>
            <a:r>
              <a:rPr lang="en-US" altLang="zh-TW" sz="2400" dirty="0"/>
              <a:t>and then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/>
              <a:t>force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a signal, it carries the force value. When you </a:t>
            </a:r>
            <a:r>
              <a:rPr lang="en-US" altLang="zh-TW" sz="2400" b="1" dirty="0"/>
              <a:t>release </a:t>
            </a:r>
            <a:r>
              <a:rPr lang="en-US" altLang="zh-TW" sz="2400" dirty="0"/>
              <a:t>it, the </a:t>
            </a:r>
            <a:r>
              <a:rPr lang="en-US" altLang="zh-TW" sz="2400" b="1" dirty="0"/>
              <a:t>assign </a:t>
            </a:r>
            <a:r>
              <a:rPr lang="en-US" altLang="zh-TW" sz="2400" dirty="0"/>
              <a:t>is still active.</a:t>
            </a:r>
          </a:p>
          <a:p>
            <a:endParaRPr lang="en-US" altLang="zh-TW" sz="2400" dirty="0"/>
          </a:p>
          <a:p>
            <a:r>
              <a:rPr lang="en-US" altLang="zh-TW" sz="2400" dirty="0"/>
              <a:t>Both </a:t>
            </a:r>
            <a:r>
              <a:rPr lang="en-US" altLang="zh-TW" sz="2400" b="1" dirty="0"/>
              <a:t>force/release </a:t>
            </a:r>
            <a:r>
              <a:rPr lang="en-US" altLang="zh-TW" sz="2400" dirty="0"/>
              <a:t>and </a:t>
            </a:r>
            <a:r>
              <a:rPr lang="en-US" altLang="zh-TW" sz="2400" b="1" dirty="0"/>
              <a:t>assign/</a:t>
            </a:r>
            <a:r>
              <a:rPr lang="en-US" altLang="zh-TW" sz="2400" b="1" dirty="0" err="1"/>
              <a:t>deassign</a:t>
            </a:r>
            <a:r>
              <a:rPr lang="en-US" altLang="zh-TW" sz="2400" dirty="0"/>
              <a:t> procedural assignment are </a:t>
            </a:r>
            <a:r>
              <a:rPr lang="en-US" altLang="zh-TW" sz="2400" b="1" dirty="0">
                <a:solidFill>
                  <a:srgbClr val="FF0000"/>
                </a:solidFill>
              </a:rPr>
              <a:t>not synthesizable</a:t>
            </a:r>
            <a:r>
              <a:rPr lang="en-US" altLang="zh-TW" sz="2400" dirty="0"/>
              <a:t>.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FC44D9-570B-4C0E-85EE-6653AF755A14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Testbench</a:t>
            </a:r>
            <a:r>
              <a:rPr lang="en-US" altLang="zh-TW" dirty="0"/>
              <a:t> example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01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/>
              <a:t>Although they are sometimes incorporated into a design, clocks are often part of the testbench.</a:t>
            </a:r>
          </a:p>
          <a:p>
            <a:r>
              <a:rPr lang="en-US" altLang="zh-TW" sz="2000"/>
              <a:t>The next three slides demonstrate how to create different clock waveforms at both the </a:t>
            </a:r>
            <a:r>
              <a:rPr lang="en-US" altLang="zh-TW" sz="2000" u="sng"/>
              <a:t>gate level</a:t>
            </a:r>
            <a:r>
              <a:rPr lang="en-US" altLang="zh-TW" sz="2000"/>
              <a:t> and the </a:t>
            </a:r>
            <a:r>
              <a:rPr lang="en-US" altLang="zh-TW" sz="2000" u="sng"/>
              <a:t>behavioral level</a:t>
            </a:r>
            <a:r>
              <a:rPr lang="en-US" altLang="zh-TW" sz="2000"/>
              <a:t>.</a:t>
            </a:r>
            <a:endParaRPr lang="en-US" altLang="zh-TW" sz="2000" b="1">
              <a:solidFill>
                <a:srgbClr val="FF00FF"/>
              </a:solidFill>
            </a:endParaRPr>
          </a:p>
          <a:p>
            <a:pPr>
              <a:spcBef>
                <a:spcPct val="100000"/>
              </a:spcBef>
              <a:buFont typeface="Wingdings 2" pitchFamily="18" charset="2"/>
              <a:buNone/>
            </a:pPr>
            <a:r>
              <a:rPr lang="en-US" altLang="zh-TW" sz="2000" b="1">
                <a:solidFill>
                  <a:srgbClr val="FF00FF"/>
                </a:solidFill>
              </a:rPr>
              <a:t>Example 1</a:t>
            </a:r>
          </a:p>
          <a:p>
            <a:r>
              <a:rPr lang="en-US" altLang="zh-TW" sz="2000"/>
              <a:t>Here are examples of a simple </a:t>
            </a:r>
            <a:r>
              <a:rPr lang="en-US" altLang="zh-TW" sz="2000">
                <a:solidFill>
                  <a:srgbClr val="FF0000"/>
                </a:solidFill>
              </a:rPr>
              <a:t>symmetric clock</a:t>
            </a:r>
            <a:r>
              <a:rPr lang="en-US" altLang="zh-TW" sz="2000"/>
              <a:t>:</a:t>
            </a:r>
          </a:p>
          <a:p>
            <a:pPr lvl="1"/>
            <a:r>
              <a:rPr lang="en-US" altLang="zh-TW" sz="1800"/>
              <a:t>we assume </a:t>
            </a:r>
            <a:r>
              <a:rPr lang="en-US" altLang="zh-TW" sz="1800" i="1"/>
              <a:t>period </a:t>
            </a:r>
            <a:r>
              <a:rPr lang="en-US" altLang="zh-TW" sz="1800"/>
              <a:t>is equal to </a:t>
            </a:r>
            <a:r>
              <a:rPr lang="en-US" altLang="zh-TW" sz="1800">
                <a:solidFill>
                  <a:srgbClr val="FF0000"/>
                </a:solidFill>
              </a:rPr>
              <a:t>20</a:t>
            </a:r>
            <a:r>
              <a:rPr lang="en-US" altLang="zh-TW" sz="1800"/>
              <a:t>.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reg ck;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always begin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	#(period/2) ck = 1;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	#(period/2) ck = 0;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end</a:t>
            </a:r>
          </a:p>
        </p:txBody>
      </p:sp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Creating Clocks (1/3)</a:t>
            </a:r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3301E6-9D2C-4353-8B4E-01295CD7B110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5299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494464" y="3790404"/>
            <a:ext cx="3994025" cy="237490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zh-TW" sz="1800" dirty="0" err="1"/>
              <a:t>reg</a:t>
            </a:r>
            <a:r>
              <a:rPr lang="en-US" altLang="zh-TW" sz="1800" dirty="0"/>
              <a:t> go; wire </a:t>
            </a:r>
            <a:r>
              <a:rPr lang="en-US" altLang="zh-TW" sz="1800" dirty="0" err="1"/>
              <a:t>ck</a:t>
            </a:r>
            <a:r>
              <a:rPr lang="en-US" altLang="zh-TW" sz="1800" dirty="0"/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 err="1"/>
              <a:t>nand</a:t>
            </a:r>
            <a:r>
              <a:rPr lang="en-US" altLang="zh-TW" sz="1800" dirty="0"/>
              <a:t> #(period/2) u1 (</a:t>
            </a:r>
            <a:r>
              <a:rPr lang="en-US" altLang="zh-TW" sz="1800" dirty="0" err="1"/>
              <a:t>ck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ck</a:t>
            </a:r>
            <a:r>
              <a:rPr lang="en-US" altLang="zh-TW" sz="1800" dirty="0"/>
              <a:t>, go);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initial begin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	go = 0;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	#(period/2) go = 1;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end</a:t>
            </a:r>
          </a:p>
        </p:txBody>
      </p:sp>
      <p:pic>
        <p:nvPicPr>
          <p:cNvPr id="8529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9876" y="5808936"/>
            <a:ext cx="3573463" cy="8604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852998" name="Line 6"/>
          <p:cNvSpPr>
            <a:spLocks noChangeShapeType="1"/>
          </p:cNvSpPr>
          <p:nvPr/>
        </p:nvSpPr>
        <p:spPr bwMode="auto">
          <a:xfrm>
            <a:off x="6096000" y="3932784"/>
            <a:ext cx="0" cy="13684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TW" sz="2000" b="1">
                <a:solidFill>
                  <a:srgbClr val="FF00FF"/>
                </a:solidFill>
              </a:rPr>
              <a:t>Example 2</a:t>
            </a:r>
          </a:p>
          <a:p>
            <a:r>
              <a:rPr lang="en-US" altLang="zh-TW" sz="2000"/>
              <a:t>Here is an example of a </a:t>
            </a:r>
            <a:r>
              <a:rPr lang="en-US" altLang="zh-TW" sz="2000">
                <a:solidFill>
                  <a:srgbClr val="FF0000"/>
                </a:solidFill>
              </a:rPr>
              <a:t>symmetric clock</a:t>
            </a:r>
            <a:r>
              <a:rPr lang="en-US" altLang="zh-TW" sz="2000"/>
              <a:t> with a </a:t>
            </a:r>
            <a:r>
              <a:rPr lang="en-US" altLang="zh-TW" sz="2000">
                <a:solidFill>
                  <a:srgbClr val="FF0000"/>
                </a:solidFill>
              </a:rPr>
              <a:t>delayed startup</a:t>
            </a:r>
            <a:r>
              <a:rPr lang="en-US" altLang="zh-TW" sz="2000"/>
              <a:t>:</a:t>
            </a:r>
          </a:p>
          <a:p>
            <a:pPr lvl="1"/>
            <a:r>
              <a:rPr lang="en-US" altLang="zh-TW" sz="1800"/>
              <a:t>we assume </a:t>
            </a:r>
            <a:r>
              <a:rPr lang="en-US" altLang="zh-TW" sz="1800" i="1"/>
              <a:t>period </a:t>
            </a:r>
            <a:r>
              <a:rPr lang="en-US" altLang="zh-TW" sz="1800"/>
              <a:t>is equal to </a:t>
            </a:r>
            <a:r>
              <a:rPr lang="en-US" altLang="zh-TW" sz="1800">
                <a:solidFill>
                  <a:srgbClr val="FF0000"/>
                </a:solidFill>
              </a:rPr>
              <a:t>20.</a:t>
            </a:r>
          </a:p>
          <a:p>
            <a:pPr lvl="1">
              <a:buFont typeface="Wingdings" pitchFamily="2" charset="2"/>
              <a:buNone/>
            </a:pPr>
            <a:endParaRPr lang="en-US" altLang="zh-TW" sz="180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reg ck;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initial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begin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ck = 0;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#(period)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forever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	#(period/2) ck = !ck;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end</a:t>
            </a:r>
          </a:p>
          <a:p>
            <a:endParaRPr lang="en-US" altLang="zh-TW" sz="2000"/>
          </a:p>
          <a:p>
            <a:endParaRPr lang="en-US" altLang="zh-TW" sz="2000"/>
          </a:p>
        </p:txBody>
      </p:sp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Creating Clocks (2/3)</a:t>
            </a:r>
            <a:endParaRPr lang="en-US" altLang="zh-TW" sz="1800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CE972F-FF60-4CB8-AAD0-0A69B2B27A4E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5402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494464" y="2493740"/>
            <a:ext cx="3922017" cy="3311525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zh-TW" sz="1800" dirty="0" err="1"/>
              <a:t>reg</a:t>
            </a:r>
            <a:r>
              <a:rPr lang="en-US" altLang="zh-TW" sz="1800" dirty="0"/>
              <a:t> go; wire </a:t>
            </a:r>
            <a:r>
              <a:rPr lang="en-US" altLang="zh-TW" sz="1800" dirty="0" err="1"/>
              <a:t>ck</a:t>
            </a:r>
            <a:r>
              <a:rPr lang="en-US" altLang="zh-TW" sz="1800" dirty="0"/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 err="1"/>
              <a:t>nand</a:t>
            </a:r>
            <a:r>
              <a:rPr lang="en-US" altLang="zh-TW" sz="1800" dirty="0"/>
              <a:t> #(period/2) u1 (</a:t>
            </a:r>
            <a:r>
              <a:rPr lang="en-US" altLang="zh-TW" sz="1800" dirty="0" err="1"/>
              <a:t>ck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ck</a:t>
            </a:r>
            <a:r>
              <a:rPr lang="en-US" altLang="zh-TW" sz="1800" dirty="0"/>
              <a:t>, go);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initial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begin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	go = 0;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	#(period) go = 1;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dirty="0"/>
              <a:t>end</a:t>
            </a:r>
          </a:p>
        </p:txBody>
      </p:sp>
      <p:pic>
        <p:nvPicPr>
          <p:cNvPr id="8540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3975" y="5353646"/>
            <a:ext cx="3765550" cy="955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854022" name="Line 6"/>
          <p:cNvSpPr>
            <a:spLocks noChangeShapeType="1"/>
          </p:cNvSpPr>
          <p:nvPr/>
        </p:nvSpPr>
        <p:spPr bwMode="auto">
          <a:xfrm>
            <a:off x="5735638" y="2492798"/>
            <a:ext cx="0" cy="2592387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TW" sz="2000" b="1">
                <a:solidFill>
                  <a:srgbClr val="FF00FF"/>
                </a:solidFill>
              </a:rPr>
              <a:t>Example 3</a:t>
            </a:r>
          </a:p>
          <a:p>
            <a:r>
              <a:rPr lang="en-US" altLang="zh-TW" sz="2000"/>
              <a:t>Here is an example of an </a:t>
            </a:r>
            <a:r>
              <a:rPr lang="en-US" altLang="zh-TW" sz="2000">
                <a:solidFill>
                  <a:srgbClr val="FF0000"/>
                </a:solidFill>
              </a:rPr>
              <a:t>asymmetric clock</a:t>
            </a:r>
            <a:r>
              <a:rPr lang="en-US" altLang="zh-TW" sz="2000"/>
              <a:t> with a </a:t>
            </a:r>
            <a:r>
              <a:rPr lang="en-US" altLang="zh-TW" sz="2000">
                <a:solidFill>
                  <a:srgbClr val="FF0000"/>
                </a:solidFill>
              </a:rPr>
              <a:t>delayed</a:t>
            </a:r>
            <a:r>
              <a:rPr lang="en-US" altLang="zh-TW" sz="2000"/>
              <a:t>, </a:t>
            </a:r>
            <a:r>
              <a:rPr lang="en-US" altLang="zh-TW" sz="2000">
                <a:solidFill>
                  <a:srgbClr val="FF0000"/>
                </a:solidFill>
              </a:rPr>
              <a:t>irregular</a:t>
            </a:r>
            <a:r>
              <a:rPr lang="en-US" altLang="zh-TW" sz="2000"/>
              <a:t> startup:</a:t>
            </a:r>
          </a:p>
          <a:p>
            <a:pPr lvl="1"/>
            <a:r>
              <a:rPr lang="en-US" altLang="zh-TW" sz="1800"/>
              <a:t>we assume </a:t>
            </a:r>
            <a:r>
              <a:rPr lang="en-US" altLang="zh-TW" sz="1800" i="1"/>
              <a:t>period </a:t>
            </a:r>
            <a:r>
              <a:rPr lang="en-US" altLang="zh-TW" sz="1800"/>
              <a:t>is equal to </a:t>
            </a:r>
            <a:r>
              <a:rPr lang="en-US" altLang="zh-TW" sz="1800">
                <a:solidFill>
                  <a:srgbClr val="FF0000"/>
                </a:solidFill>
              </a:rPr>
              <a:t>20</a:t>
            </a:r>
            <a:r>
              <a:rPr lang="en-US" altLang="zh-TW" sz="1800"/>
              <a:t>.</a:t>
            </a:r>
          </a:p>
          <a:p>
            <a:pPr lvl="1">
              <a:buFont typeface="Wingdings" pitchFamily="2" charset="2"/>
              <a:buNone/>
            </a:pPr>
            <a:endParaRPr lang="en-US" altLang="zh-TW" sz="1800"/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reg ck;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initial begin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#(period + 1) ck = 1;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#(period/2 - 1)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forever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begin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	#(period/4) ck = 0;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	#(3 * period/4) ck = 1;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end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end</a:t>
            </a:r>
          </a:p>
          <a:p>
            <a:pPr lvl="1">
              <a:buFont typeface="Wingdings" pitchFamily="2" charset="2"/>
              <a:buNone/>
            </a:pPr>
            <a:endParaRPr lang="en-US" altLang="zh-TW" sz="1800"/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Creating Clocks (3/3)</a:t>
            </a:r>
            <a:endParaRPr lang="en-US" altLang="zh-TW" sz="1800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DDAD98-964E-47B8-B53D-492D18194516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5504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494464" y="2852638"/>
            <a:ext cx="3850009" cy="3168650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err="1"/>
              <a:t>reg</a:t>
            </a:r>
            <a:r>
              <a:rPr lang="en-US" altLang="zh-TW" sz="1800" dirty="0"/>
              <a:t> go; wire </a:t>
            </a:r>
            <a:r>
              <a:rPr lang="en-US" altLang="zh-TW" sz="1800" dirty="0" err="1"/>
              <a:t>ck</a:t>
            </a:r>
            <a:r>
              <a:rPr lang="en-US" altLang="zh-TW" sz="1800" dirty="0"/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 err="1"/>
              <a:t>nand</a:t>
            </a:r>
            <a:r>
              <a:rPr lang="en-US" altLang="zh-TW" sz="1800" dirty="0"/>
              <a:t> #(3*period/4, period/4)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/>
              <a:t>u1 (</a:t>
            </a:r>
            <a:r>
              <a:rPr lang="en-US" altLang="zh-TW" sz="1800" dirty="0" err="1"/>
              <a:t>ck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ck</a:t>
            </a:r>
            <a:r>
              <a:rPr lang="en-US" altLang="zh-TW" sz="1800" dirty="0"/>
              <a:t>, go);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/>
              <a:t>initial begin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/>
              <a:t>	#(period/4 + 1) go = 0;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/>
              <a:t>	#(5*period/4 - 1) go = 1;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/>
              <a:t>end</a:t>
            </a:r>
          </a:p>
        </p:txBody>
      </p:sp>
      <p:pic>
        <p:nvPicPr>
          <p:cNvPr id="8550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4339" y="5761310"/>
            <a:ext cx="3622675" cy="9080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855046" name="Line 6"/>
          <p:cNvSpPr>
            <a:spLocks noChangeShapeType="1"/>
          </p:cNvSpPr>
          <p:nvPr/>
        </p:nvSpPr>
        <p:spPr bwMode="auto">
          <a:xfrm>
            <a:off x="5951538" y="2709516"/>
            <a:ext cx="0" cy="28797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/>
              <a:t>You can </a:t>
            </a:r>
            <a:r>
              <a:rPr lang="en-US" altLang="zh-TW" sz="2000">
                <a:solidFill>
                  <a:srgbClr val="FF0000"/>
                </a:solidFill>
              </a:rPr>
              <a:t>name</a:t>
            </a:r>
            <a:r>
              <a:rPr lang="en-US" altLang="zh-TW" sz="2000"/>
              <a:t> a block by adding: &lt;name_of_block&gt; after the keywords</a:t>
            </a:r>
            <a:r>
              <a:rPr lang="en-US" altLang="zh-TW" sz="2000">
                <a:solidFill>
                  <a:srgbClr val="0000FF"/>
                </a:solidFill>
              </a:rPr>
              <a:t> </a:t>
            </a:r>
            <a:r>
              <a:rPr lang="en-US" altLang="zh-TW" sz="2000" b="1">
                <a:solidFill>
                  <a:srgbClr val="0000FF"/>
                </a:solidFill>
              </a:rPr>
              <a:t>begin</a:t>
            </a:r>
            <a:r>
              <a:rPr lang="en-US" altLang="zh-TW" sz="2000" b="1"/>
              <a:t> </a:t>
            </a:r>
            <a:r>
              <a:rPr lang="en-US" altLang="zh-TW" sz="2000"/>
              <a:t>or</a:t>
            </a:r>
            <a:r>
              <a:rPr lang="en-US" altLang="zh-TW" sz="2000">
                <a:solidFill>
                  <a:srgbClr val="0000FF"/>
                </a:solidFill>
              </a:rPr>
              <a:t> </a:t>
            </a:r>
            <a:r>
              <a:rPr lang="en-US" altLang="zh-TW" sz="2000" b="1">
                <a:solidFill>
                  <a:srgbClr val="0000FF"/>
                </a:solidFill>
              </a:rPr>
              <a:t>fork</a:t>
            </a:r>
            <a:r>
              <a:rPr lang="en-US" altLang="zh-TW" sz="2000">
                <a:solidFill>
                  <a:srgbClr val="FF9900"/>
                </a:solidFill>
              </a:rPr>
              <a:t>.</a:t>
            </a:r>
          </a:p>
          <a:p>
            <a:pPr>
              <a:buFont typeface="Wingdings 2" pitchFamily="18" charset="2"/>
              <a:buNone/>
            </a:pPr>
            <a:r>
              <a:rPr lang="en-US" altLang="zh-TW" sz="1800" b="1"/>
              <a:t>		</a:t>
            </a:r>
            <a:r>
              <a:rPr lang="en-US" altLang="zh-TW" sz="1800" b="1">
                <a:solidFill>
                  <a:srgbClr val="000099"/>
                </a:solidFill>
              </a:rPr>
              <a:t>module named_blk;</a:t>
            </a:r>
          </a:p>
          <a:p>
            <a:pPr>
              <a:buFont typeface="Wingdings 2" pitchFamily="18" charset="2"/>
              <a:buNone/>
            </a:pPr>
            <a:r>
              <a:rPr lang="en-US" altLang="zh-TW" sz="1800" b="1">
                <a:solidFill>
                  <a:srgbClr val="000099"/>
                </a:solidFill>
              </a:rPr>
              <a:t>			. . .</a:t>
            </a:r>
          </a:p>
          <a:p>
            <a:pPr>
              <a:buFont typeface="Wingdings 2" pitchFamily="18" charset="2"/>
              <a:buNone/>
            </a:pPr>
            <a:r>
              <a:rPr lang="en-US" altLang="zh-TW" sz="1800" b="1">
                <a:solidFill>
                  <a:srgbClr val="000099"/>
                </a:solidFill>
              </a:rPr>
              <a:t>			begin : </a:t>
            </a:r>
            <a:r>
              <a:rPr lang="en-US" altLang="zh-TW" sz="1800" b="1">
                <a:solidFill>
                  <a:srgbClr val="FF0000"/>
                </a:solidFill>
              </a:rPr>
              <a:t>seq_blk</a:t>
            </a:r>
          </a:p>
          <a:p>
            <a:pPr>
              <a:buFont typeface="Wingdings 2" pitchFamily="18" charset="2"/>
              <a:buNone/>
            </a:pPr>
            <a:r>
              <a:rPr lang="en-US" altLang="zh-TW" sz="1800" b="1">
                <a:solidFill>
                  <a:srgbClr val="000099"/>
                </a:solidFill>
              </a:rPr>
              <a:t>			. . .</a:t>
            </a:r>
          </a:p>
          <a:p>
            <a:pPr>
              <a:buFont typeface="Wingdings 2" pitchFamily="18" charset="2"/>
              <a:buNone/>
            </a:pPr>
            <a:r>
              <a:rPr lang="en-US" altLang="zh-TW" sz="1800" b="1">
                <a:solidFill>
                  <a:srgbClr val="000099"/>
                </a:solidFill>
              </a:rPr>
              <a:t>			end</a:t>
            </a:r>
          </a:p>
          <a:p>
            <a:pPr>
              <a:buFont typeface="Wingdings 2" pitchFamily="18" charset="2"/>
              <a:buNone/>
            </a:pPr>
            <a:r>
              <a:rPr lang="en-US" altLang="zh-TW" sz="1800" b="1">
                <a:solidFill>
                  <a:srgbClr val="000099"/>
                </a:solidFill>
              </a:rPr>
              <a:t>			. . .</a:t>
            </a:r>
          </a:p>
          <a:p>
            <a:pPr>
              <a:buFont typeface="Wingdings 2" pitchFamily="18" charset="2"/>
              <a:buNone/>
            </a:pPr>
            <a:r>
              <a:rPr lang="en-US" altLang="zh-TW" sz="1800" b="1">
                <a:solidFill>
                  <a:srgbClr val="000099"/>
                </a:solidFill>
              </a:rPr>
              <a:t>			fork : </a:t>
            </a:r>
            <a:r>
              <a:rPr lang="en-US" altLang="zh-TW" sz="1800" b="1">
                <a:solidFill>
                  <a:srgbClr val="FF0000"/>
                </a:solidFill>
              </a:rPr>
              <a:t>par_blk</a:t>
            </a:r>
          </a:p>
          <a:p>
            <a:pPr>
              <a:buFont typeface="Wingdings 2" pitchFamily="18" charset="2"/>
              <a:buNone/>
            </a:pPr>
            <a:r>
              <a:rPr lang="en-US" altLang="zh-TW" sz="1800" b="1">
                <a:solidFill>
                  <a:srgbClr val="000099"/>
                </a:solidFill>
              </a:rPr>
              <a:t>			. . .</a:t>
            </a:r>
          </a:p>
          <a:p>
            <a:pPr>
              <a:buFont typeface="Wingdings 2" pitchFamily="18" charset="2"/>
              <a:buNone/>
            </a:pPr>
            <a:r>
              <a:rPr lang="en-US" altLang="zh-TW" sz="1800" b="1">
                <a:solidFill>
                  <a:srgbClr val="000099"/>
                </a:solidFill>
              </a:rPr>
              <a:t>			join</a:t>
            </a:r>
          </a:p>
          <a:p>
            <a:pPr>
              <a:buFont typeface="Wingdings 2" pitchFamily="18" charset="2"/>
              <a:buNone/>
            </a:pPr>
            <a:r>
              <a:rPr lang="en-US" altLang="zh-TW" sz="1800" b="1">
                <a:solidFill>
                  <a:srgbClr val="000099"/>
                </a:solidFill>
              </a:rPr>
              <a:t>			. . .</a:t>
            </a:r>
          </a:p>
          <a:p>
            <a:pPr>
              <a:buFont typeface="Wingdings 2" pitchFamily="18" charset="2"/>
              <a:buNone/>
            </a:pPr>
            <a:r>
              <a:rPr lang="en-US" altLang="zh-TW" sz="1800" b="1">
                <a:solidFill>
                  <a:srgbClr val="000099"/>
                </a:solidFill>
              </a:rPr>
              <a:t>		endmodule</a:t>
            </a:r>
          </a:p>
          <a:p>
            <a:r>
              <a:rPr lang="en-US" altLang="zh-TW" sz="2000"/>
              <a:t>You can declare local variables in the named block.</a:t>
            </a:r>
          </a:p>
          <a:p>
            <a:r>
              <a:rPr lang="en-US" altLang="zh-TW" sz="2000"/>
              <a:t>You can </a:t>
            </a:r>
            <a:r>
              <a:rPr lang="en-US" altLang="zh-TW" sz="2000" b="1">
                <a:solidFill>
                  <a:srgbClr val="FF0000"/>
                </a:solidFill>
              </a:rPr>
              <a:t>disable</a:t>
            </a:r>
            <a:r>
              <a:rPr lang="en-US" altLang="zh-TW" sz="2000" b="1"/>
              <a:t> </a:t>
            </a:r>
            <a:r>
              <a:rPr lang="en-US" altLang="zh-TW" sz="2000"/>
              <a:t>a named block.</a:t>
            </a:r>
          </a:p>
        </p:txBody>
      </p:sp>
      <p:sp>
        <p:nvSpPr>
          <p:cNvPr id="119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Named Blocks</a:t>
            </a:r>
            <a:endParaRPr lang="en-US" altLang="zh-TW" b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D94CC9-F695-4E0F-B7A2-F1D55562956C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423592" y="2420888"/>
            <a:ext cx="2089150" cy="1079500"/>
          </a:xfrm>
          <a:prstGeom prst="rect">
            <a:avLst/>
          </a:prstGeom>
          <a:noFill/>
          <a:ln w="25400" algn="ctr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93989" name="Rectangle 5"/>
          <p:cNvSpPr>
            <a:spLocks noChangeArrowheads="1"/>
          </p:cNvSpPr>
          <p:nvPr/>
        </p:nvSpPr>
        <p:spPr bwMode="auto">
          <a:xfrm>
            <a:off x="2423592" y="3717876"/>
            <a:ext cx="2089150" cy="1079500"/>
          </a:xfrm>
          <a:prstGeom prst="rect">
            <a:avLst/>
          </a:prstGeom>
          <a:noFill/>
          <a:ln w="25400" algn="ctr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The </a:t>
            </a:r>
            <a:r>
              <a:rPr lang="en-US" altLang="zh-TW" sz="2000" b="1" dirty="0"/>
              <a:t>disable </a:t>
            </a:r>
            <a:r>
              <a:rPr lang="en-US" altLang="zh-TW" sz="2000" dirty="0"/>
              <a:t>statement provides the ability to terminate all the activity of a </a:t>
            </a:r>
            <a:r>
              <a:rPr lang="en-US" altLang="zh-TW" sz="2000" dirty="0">
                <a:solidFill>
                  <a:srgbClr val="FF0000"/>
                </a:solidFill>
              </a:rPr>
              <a:t>named block</a:t>
            </a:r>
            <a:r>
              <a:rPr lang="en-US" altLang="zh-TW" sz="2000" dirty="0"/>
              <a:t> or a</a:t>
            </a:r>
            <a:r>
              <a:rPr lang="en-US" altLang="zh-TW" sz="2000" dirty="0">
                <a:solidFill>
                  <a:srgbClr val="FF99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task</a:t>
            </a:r>
            <a:r>
              <a:rPr lang="en-US" altLang="zh-TW" sz="2000" dirty="0"/>
              <a:t>. This means </a:t>
            </a:r>
            <a:r>
              <a:rPr lang="en-US" altLang="zh-TW" sz="2000" dirty="0">
                <a:solidFill>
                  <a:srgbClr val="FF00FF"/>
                </a:solidFill>
              </a:rPr>
              <a:t>you can return from a named block or a task before all the statements are executed</a:t>
            </a:r>
            <a:endParaRPr lang="en-US" altLang="zh-TW" sz="2000" dirty="0">
              <a:solidFill>
                <a:srgbClr val="FF00FF"/>
              </a:solidFill>
              <a:ea typeface="標楷體" pitchFamily="65" charset="-120"/>
            </a:endParaRPr>
          </a:p>
          <a:p>
            <a:r>
              <a:rPr lang="en-US" altLang="zh-TW" sz="2000" dirty="0"/>
              <a:t>Syntax: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/>
              <a:t>	disable &lt;</a:t>
            </a:r>
            <a:r>
              <a:rPr lang="en-US" altLang="zh-TW" sz="1800" b="1" dirty="0" err="1"/>
              <a:t>name_of_block</a:t>
            </a:r>
            <a:r>
              <a:rPr lang="en-US" altLang="zh-TW" sz="1800" b="1" dirty="0"/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/>
              <a:t>		or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 b="1" dirty="0"/>
              <a:t>	disable &lt;</a:t>
            </a:r>
            <a:r>
              <a:rPr lang="en-US" altLang="zh-TW" sz="1800" b="1" dirty="0" err="1"/>
              <a:t>task_name</a:t>
            </a:r>
            <a:r>
              <a:rPr lang="en-US" altLang="zh-TW" sz="1800" b="1" dirty="0"/>
              <a:t>&gt;</a:t>
            </a:r>
          </a:p>
          <a:p>
            <a:endParaRPr lang="en-US" altLang="zh-TW" sz="2000" dirty="0"/>
          </a:p>
          <a:p>
            <a:r>
              <a:rPr lang="en-US" altLang="zh-TW" sz="2000" dirty="0"/>
              <a:t>When a named block or task is </a:t>
            </a:r>
            <a:r>
              <a:rPr lang="en-US" altLang="zh-TW" sz="2000" dirty="0">
                <a:solidFill>
                  <a:srgbClr val="FF0000"/>
                </a:solidFill>
              </a:rPr>
              <a:t>disabled</a:t>
            </a:r>
            <a:r>
              <a:rPr lang="en-US" altLang="zh-TW" sz="2000" dirty="0"/>
              <a:t>, all events scheduled by it are </a:t>
            </a:r>
            <a:r>
              <a:rPr lang="en-US" altLang="zh-TW" sz="2000" u="sng" dirty="0">
                <a:solidFill>
                  <a:srgbClr val="FF0000"/>
                </a:solidFill>
              </a:rPr>
              <a:t>removed</a:t>
            </a:r>
            <a:r>
              <a:rPr lang="en-US" altLang="zh-TW" sz="2000" u="sng" dirty="0">
                <a:solidFill>
                  <a:srgbClr val="0000FF"/>
                </a:solidFill>
              </a:rPr>
              <a:t> </a:t>
            </a:r>
            <a:r>
              <a:rPr lang="en-US" altLang="zh-TW" sz="2000" u="sng" dirty="0"/>
              <a:t>from the event queue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The </a:t>
            </a:r>
            <a:r>
              <a:rPr lang="en-US" altLang="zh-TW" sz="2000" b="1" dirty="0"/>
              <a:t>disable </a:t>
            </a:r>
            <a:r>
              <a:rPr lang="en-US" altLang="zh-TW" sz="2000" dirty="0"/>
              <a:t>statement </a:t>
            </a:r>
            <a:r>
              <a:rPr lang="en-US" altLang="zh-TW" sz="2000" u="sng" dirty="0">
                <a:solidFill>
                  <a:srgbClr val="FF0000"/>
                </a:solidFill>
              </a:rPr>
              <a:t>is not</a:t>
            </a:r>
            <a:r>
              <a:rPr lang="en-US" altLang="zh-TW" sz="2000" u="sng" dirty="0"/>
              <a:t> </a:t>
            </a:r>
            <a:r>
              <a:rPr lang="en-US" altLang="zh-TW" sz="2000" dirty="0"/>
              <a:t>typically supported in</a:t>
            </a:r>
            <a:r>
              <a:rPr lang="en-US" altLang="zh-TW" sz="2000" u="sng" dirty="0"/>
              <a:t> </a:t>
            </a:r>
            <a:r>
              <a:rPr lang="en-US" altLang="zh-TW" sz="2000" u="sng" dirty="0">
                <a:solidFill>
                  <a:srgbClr val="FF0000"/>
                </a:solidFill>
              </a:rPr>
              <a:t>synthesis</a:t>
            </a:r>
            <a:r>
              <a:rPr lang="en-US" altLang="zh-TW" sz="2000" dirty="0"/>
              <a:t>.</a:t>
            </a:r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Disabling Named Blocks and Tasks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9310E7-F92C-491B-9052-7AA257589F48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196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9408" y="2674168"/>
            <a:ext cx="4891088" cy="1258888"/>
          </a:xfrm>
          <a:prstGeom prst="rect">
            <a:avLst/>
          </a:prstGeom>
          <a:noFill/>
          <a:ln w="38100" algn="ctr">
            <a:solidFill>
              <a:srgbClr val="33CC33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82C0F-3334-07E6-5524-F6A85049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E8870EC-C128-57DB-2927-266795641539}"/>
              </a:ext>
            </a:extLst>
          </p:cNvPr>
          <p:cNvSpPr txBox="1"/>
          <p:nvPr/>
        </p:nvSpPr>
        <p:spPr>
          <a:xfrm>
            <a:off x="335360" y="1052736"/>
            <a:ext cx="1231336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initial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begin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Time Bomb Block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begin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5000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Delay for 5000 time units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bomb_exploded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$display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"BOOM! The bomb has exploded at time %t"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$time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$finish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Simulation Finish Check Block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begin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check_data_correct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check data is correct or not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$display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"Normal Ending."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$time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$finish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End the simulation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join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左大括弧 5">
            <a:extLst>
              <a:ext uri="{FF2B5EF4-FFF2-40B4-BE49-F238E27FC236}">
                <a16:creationId xmlns:a16="http://schemas.microsoft.com/office/drawing/2014/main" id="{89CE025C-3294-DBF6-6E95-91B2828D18F9}"/>
              </a:ext>
            </a:extLst>
          </p:cNvPr>
          <p:cNvSpPr/>
          <p:nvPr/>
        </p:nvSpPr>
        <p:spPr>
          <a:xfrm>
            <a:off x="983432" y="2276872"/>
            <a:ext cx="189735" cy="12241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左大括弧 6">
            <a:extLst>
              <a:ext uri="{FF2B5EF4-FFF2-40B4-BE49-F238E27FC236}">
                <a16:creationId xmlns:a16="http://schemas.microsoft.com/office/drawing/2014/main" id="{80CEC590-5903-96C4-4C86-A64F1C2B2F01}"/>
              </a:ext>
            </a:extLst>
          </p:cNvPr>
          <p:cNvSpPr/>
          <p:nvPr/>
        </p:nvSpPr>
        <p:spPr>
          <a:xfrm>
            <a:off x="983432" y="4437112"/>
            <a:ext cx="189735" cy="12241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4C17B9A-05E5-56A1-F049-B7E863DE6E4A}"/>
              </a:ext>
            </a:extLst>
          </p:cNvPr>
          <p:cNvSpPr txBox="1"/>
          <p:nvPr/>
        </p:nvSpPr>
        <p:spPr>
          <a:xfrm>
            <a:off x="6240016" y="1340768"/>
            <a:ext cx="5597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blocks executed in parallel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ending check (1) time bomb (2) normal ending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 time bomb to avoid infinite simulation</a:t>
            </a:r>
          </a:p>
        </p:txBody>
      </p:sp>
    </p:spTree>
    <p:extLst>
      <p:ext uri="{BB962C8B-B14F-4D97-AF65-F5344CB8AC3E}">
        <p14:creationId xmlns:p14="http://schemas.microsoft.com/office/powerpoint/2010/main" val="133407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Examples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96FCF6-3AA8-43A2-AD07-9D1AF54EF0F9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62949" name="Text Box 5"/>
          <p:cNvSpPr txBox="1">
            <a:spLocks noChangeArrowheads="1"/>
          </p:cNvSpPr>
          <p:nvPr/>
        </p:nvSpPr>
        <p:spPr bwMode="auto">
          <a:xfrm>
            <a:off x="6026151" y="1335186"/>
            <a:ext cx="4391025" cy="29591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Ex2: disable statement being used as an early return from a task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task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proc_a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begin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if (a == 0)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disable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proc_a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;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// return if true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end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endtask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62950" name="Text Box 6"/>
          <p:cNvSpPr txBox="1">
            <a:spLocks noChangeArrowheads="1"/>
          </p:cNvSpPr>
          <p:nvPr/>
        </p:nvSpPr>
        <p:spPr bwMode="auto">
          <a:xfrm>
            <a:off x="1992314" y="1389162"/>
            <a:ext cx="3743325" cy="355481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Ex1: disable statement used as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“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goto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”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begin :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block_name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if (a == 0)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disable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block_name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end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// end of named block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// continue with code following named block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62953" name="Line 9"/>
          <p:cNvSpPr>
            <a:spLocks noChangeShapeType="1"/>
          </p:cNvSpPr>
          <p:nvPr/>
        </p:nvSpPr>
        <p:spPr bwMode="auto">
          <a:xfrm>
            <a:off x="5808663" y="1268512"/>
            <a:ext cx="0" cy="4176713"/>
          </a:xfrm>
          <a:prstGeom prst="line">
            <a:avLst/>
          </a:prstGeom>
          <a:noFill/>
          <a:ln w="25400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/>
              <a:t>Use </a:t>
            </a:r>
            <a:r>
              <a:rPr lang="en-US" altLang="zh-TW" sz="2000" b="1" i="1"/>
              <a:t>wait</a:t>
            </a:r>
            <a:r>
              <a:rPr lang="en-US" altLang="zh-TW" sz="2000"/>
              <a:t> for level-sensitive timing control in behavioral code.</a:t>
            </a:r>
          </a:p>
          <a:p>
            <a:r>
              <a:rPr lang="en-US" altLang="zh-TW" sz="2000"/>
              <a:t>The following behavioral model of an adder with a </a:t>
            </a:r>
            <a:r>
              <a:rPr lang="en-US" altLang="zh-TW" sz="2000" u="sng"/>
              <a:t>latched output</a:t>
            </a:r>
            <a:r>
              <a:rPr lang="en-US" altLang="zh-TW" sz="2000"/>
              <a:t> illustrates edge-sensitive timing with the </a:t>
            </a:r>
            <a:r>
              <a:rPr lang="en-US" altLang="zh-TW" sz="2000" b="1" i="1"/>
              <a:t>or</a:t>
            </a:r>
            <a:r>
              <a:rPr lang="en-US" altLang="zh-TW" sz="2000"/>
              <a:t> keyword as well as level-sensitive timing with the </a:t>
            </a:r>
            <a:r>
              <a:rPr lang="en-US" altLang="zh-TW" sz="2000" b="1" i="1"/>
              <a:t>wait</a:t>
            </a:r>
            <a:r>
              <a:rPr lang="en-US" altLang="zh-TW" sz="2000"/>
              <a:t> statement.</a:t>
            </a:r>
          </a:p>
          <a:p>
            <a:r>
              <a:rPr lang="en-US" altLang="zh-TW" sz="2000"/>
              <a:t>Note that </a:t>
            </a:r>
            <a:r>
              <a:rPr lang="en-US" altLang="zh-TW" sz="2000" b="1" i="1"/>
              <a:t>wait</a:t>
            </a:r>
            <a:r>
              <a:rPr lang="en-US" altLang="zh-TW" sz="2000"/>
              <a:t> </a:t>
            </a:r>
            <a:r>
              <a:rPr lang="en-US" altLang="zh-TW" sz="2000">
                <a:solidFill>
                  <a:srgbClr val="339933"/>
                </a:solidFill>
              </a:rPr>
              <a:t>is </a:t>
            </a:r>
            <a:r>
              <a:rPr lang="en-US" altLang="zh-TW" sz="2000" b="1" u="sng">
                <a:solidFill>
                  <a:srgbClr val="339933"/>
                </a:solidFill>
              </a:rPr>
              <a:t>not</a:t>
            </a:r>
            <a:r>
              <a:rPr lang="en-US" altLang="zh-TW" sz="2000">
                <a:solidFill>
                  <a:srgbClr val="339933"/>
                </a:solidFill>
              </a:rPr>
              <a:t> synthesizable</a:t>
            </a:r>
            <a:r>
              <a:rPr lang="en-US" altLang="zh-TW" sz="2000"/>
              <a:t>.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		module latch_adder (out, a, b, enable);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		input enable;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		input [2:0]a,b;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		output [3:0]out;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		reg [3:0]out;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		always @(a or b)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		begin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			</a:t>
            </a:r>
            <a:r>
              <a:rPr lang="en-US" altLang="zh-TW" sz="1800">
                <a:solidFill>
                  <a:srgbClr val="FF0000"/>
                </a:solidFill>
              </a:rPr>
              <a:t>wait (!enable)</a:t>
            </a:r>
            <a:r>
              <a:rPr lang="en-US" altLang="zh-TW" sz="1800"/>
              <a:t> // if enable is low, perform addition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			out = a + b;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		end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800"/>
              <a:t>			endmodule</a:t>
            </a:r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Level</a:t>
            </a:r>
            <a:r>
              <a:rPr lang="en-US" altLang="zh-TW" dirty="0"/>
              <a:t>-sensitive Timing Control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45BD4D-9385-4DEA-8AA2-E8B8E00D59FD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63940" name="Text Box 4"/>
          <p:cNvSpPr txBox="1">
            <a:spLocks noChangeArrowheads="1"/>
          </p:cNvSpPr>
          <p:nvPr/>
        </p:nvSpPr>
        <p:spPr bwMode="auto">
          <a:xfrm>
            <a:off x="6240464" y="5589240"/>
            <a:ext cx="3959225" cy="641350"/>
          </a:xfrm>
          <a:prstGeom prst="rect">
            <a:avLst/>
          </a:prstGeom>
          <a:solidFill>
            <a:srgbClr val="CC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When still waiting, changes of a or b would be ignored.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Clr>
                <a:srgbClr val="000066"/>
              </a:buClr>
            </a:pPr>
            <a:r>
              <a:rPr lang="en-US" altLang="zh-TW" sz="2000" dirty="0"/>
              <a:t>There are </a:t>
            </a:r>
            <a:r>
              <a:rPr lang="en-US" altLang="zh-TW" sz="2000" dirty="0">
                <a:solidFill>
                  <a:srgbClr val="FF0000"/>
                </a:solidFill>
              </a:rPr>
              <a:t>four</a:t>
            </a:r>
            <a:r>
              <a:rPr lang="en-US" altLang="zh-TW" sz="2000" dirty="0"/>
              <a:t> types of looping statements. They provide a means of controlling the execution of a statement zero, one, or more times.</a:t>
            </a:r>
          </a:p>
          <a:p>
            <a:pPr marL="893763" lvl="1" indent="-354013">
              <a:buClr>
                <a:srgbClr val="000066"/>
              </a:buClr>
            </a:pPr>
            <a:r>
              <a:rPr kumimoji="0" lang="en-US" altLang="zh-TW" u="sng" dirty="0">
                <a:solidFill>
                  <a:srgbClr val="FF0000"/>
                </a:solidFill>
              </a:rPr>
              <a:t>forever</a:t>
            </a:r>
            <a:r>
              <a:rPr kumimoji="0" lang="en-US" altLang="zh-TW" dirty="0">
                <a:solidFill>
                  <a:srgbClr val="000066"/>
                </a:solidFill>
              </a:rPr>
              <a:t> </a:t>
            </a:r>
            <a:r>
              <a:rPr kumimoji="0" lang="en-US" altLang="zh-TW" dirty="0">
                <a:solidFill>
                  <a:srgbClr val="008000"/>
                </a:solidFill>
              </a:rPr>
              <a:t>continuously executes a statement</a:t>
            </a:r>
            <a:r>
              <a:rPr kumimoji="0" lang="en-US" altLang="zh-TW" dirty="0">
                <a:solidFill>
                  <a:srgbClr val="000066"/>
                </a:solidFill>
              </a:rPr>
              <a:t>.</a:t>
            </a:r>
          </a:p>
          <a:p>
            <a:pPr marL="893763" lvl="1" indent="-354013">
              <a:buClr>
                <a:srgbClr val="000066"/>
              </a:buClr>
            </a:pPr>
            <a:r>
              <a:rPr kumimoji="0" lang="en-US" altLang="zh-TW" u="sng" dirty="0">
                <a:solidFill>
                  <a:srgbClr val="FF0000"/>
                </a:solidFill>
              </a:rPr>
              <a:t>repeat</a:t>
            </a:r>
            <a:r>
              <a:rPr kumimoji="0" lang="en-US" altLang="zh-TW" dirty="0">
                <a:solidFill>
                  <a:srgbClr val="000066"/>
                </a:solidFill>
              </a:rPr>
              <a:t> executes a statement a </a:t>
            </a:r>
            <a:r>
              <a:rPr kumimoji="0" lang="en-US" altLang="zh-TW" dirty="0">
                <a:solidFill>
                  <a:srgbClr val="008000"/>
                </a:solidFill>
              </a:rPr>
              <a:t>fixed number of times</a:t>
            </a:r>
            <a:r>
              <a:rPr kumimoji="0" lang="en-US" altLang="zh-TW" dirty="0">
                <a:solidFill>
                  <a:srgbClr val="000066"/>
                </a:solidFill>
              </a:rPr>
              <a:t>.</a:t>
            </a:r>
          </a:p>
          <a:p>
            <a:pPr marL="893763" lvl="1" indent="-354013">
              <a:buClr>
                <a:srgbClr val="000066"/>
              </a:buClr>
            </a:pPr>
            <a:r>
              <a:rPr kumimoji="0" lang="en-US" altLang="zh-TW" u="sng" dirty="0">
                <a:solidFill>
                  <a:srgbClr val="FF0000"/>
                </a:solidFill>
              </a:rPr>
              <a:t>while</a:t>
            </a:r>
            <a:r>
              <a:rPr kumimoji="0" lang="en-US" altLang="zh-TW" dirty="0">
                <a:solidFill>
                  <a:srgbClr val="000066"/>
                </a:solidFill>
              </a:rPr>
              <a:t> executes a statement </a:t>
            </a:r>
            <a:r>
              <a:rPr kumimoji="0" lang="en-US" altLang="zh-TW" dirty="0">
                <a:solidFill>
                  <a:srgbClr val="008000"/>
                </a:solidFill>
              </a:rPr>
              <a:t>until an expression becomes false</a:t>
            </a:r>
            <a:r>
              <a:rPr kumimoji="0" lang="en-US" altLang="zh-TW" dirty="0">
                <a:solidFill>
                  <a:srgbClr val="000066"/>
                </a:solidFill>
              </a:rPr>
              <a:t>. If the expression starts out false, the statement is not executed at all.</a:t>
            </a:r>
          </a:p>
          <a:p>
            <a:pPr marL="893763" lvl="1" indent="-354013">
              <a:buClr>
                <a:srgbClr val="000066"/>
              </a:buClr>
            </a:pPr>
            <a:r>
              <a:rPr kumimoji="0" lang="en-US" altLang="zh-TW" u="sng" dirty="0">
                <a:solidFill>
                  <a:srgbClr val="FF0000"/>
                </a:solidFill>
              </a:rPr>
              <a:t>for</a:t>
            </a:r>
            <a:r>
              <a:rPr kumimoji="0" lang="en-US" altLang="zh-TW" dirty="0">
                <a:solidFill>
                  <a:srgbClr val="000066"/>
                </a:solidFill>
              </a:rPr>
              <a:t> controls execution of its associated statement by a three-step process, as follows :</a:t>
            </a:r>
          </a:p>
          <a:p>
            <a:pPr marL="1535113" lvl="2" indent="-342900">
              <a:buNone/>
            </a:pPr>
            <a:r>
              <a:rPr kumimoji="0" lang="en-US" altLang="zh-TW" dirty="0">
                <a:solidFill>
                  <a:srgbClr val="000066"/>
                </a:solidFill>
              </a:rPr>
              <a:t>1.  </a:t>
            </a:r>
            <a:r>
              <a:rPr kumimoji="0" lang="en-US" altLang="zh-TW" dirty="0">
                <a:solidFill>
                  <a:srgbClr val="008000"/>
                </a:solidFill>
              </a:rPr>
              <a:t>initialize</a:t>
            </a:r>
            <a:r>
              <a:rPr kumimoji="0" lang="en-US" altLang="zh-TW" dirty="0">
                <a:solidFill>
                  <a:srgbClr val="000066"/>
                </a:solidFill>
              </a:rPr>
              <a:t> a variable</a:t>
            </a:r>
          </a:p>
          <a:p>
            <a:pPr marL="1535113" lvl="2" indent="-342900">
              <a:buNone/>
            </a:pPr>
            <a:r>
              <a:rPr kumimoji="0" lang="en-US" altLang="zh-TW" dirty="0">
                <a:solidFill>
                  <a:srgbClr val="000066"/>
                </a:solidFill>
              </a:rPr>
              <a:t>2.  evaluates an </a:t>
            </a:r>
            <a:r>
              <a:rPr kumimoji="0" lang="en-US" altLang="zh-TW" dirty="0">
                <a:solidFill>
                  <a:srgbClr val="008000"/>
                </a:solidFill>
              </a:rPr>
              <a:t>expression</a:t>
            </a:r>
          </a:p>
          <a:p>
            <a:pPr marL="1535113" lvl="2" indent="-342900">
              <a:buNone/>
            </a:pPr>
            <a:r>
              <a:rPr kumimoji="0" lang="en-US" altLang="zh-TW" dirty="0">
                <a:solidFill>
                  <a:srgbClr val="000066"/>
                </a:solidFill>
              </a:rPr>
              <a:t>3.  modify the value of the </a:t>
            </a:r>
            <a:r>
              <a:rPr kumimoji="0" lang="en-US" altLang="zh-TW" dirty="0">
                <a:solidFill>
                  <a:srgbClr val="008000"/>
                </a:solidFill>
              </a:rPr>
              <a:t>loop-control variable</a:t>
            </a:r>
            <a:endParaRPr lang="en-US" altLang="zh-TW" dirty="0">
              <a:solidFill>
                <a:srgbClr val="008000"/>
              </a:solidFill>
            </a:endParaRPr>
          </a:p>
        </p:txBody>
      </p:sp>
      <p:sp>
        <p:nvSpPr>
          <p:cNvPr id="137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Looping Statements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95C92A-35E5-44BC-9CF3-F52350245E30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The following style of </a:t>
            </a:r>
            <a:r>
              <a:rPr lang="en-US" altLang="zh-TW" sz="1800" u="sng" dirty="0"/>
              <a:t>behavioral clock</a:t>
            </a:r>
            <a:r>
              <a:rPr lang="en-US" altLang="zh-TW" sz="1800" dirty="0"/>
              <a:t> is very flexible (you can control the start time and duty cycle) and simulates very efficiently.</a:t>
            </a:r>
          </a:p>
          <a:p>
            <a:r>
              <a:rPr lang="en-US" altLang="zh-TW" sz="1800" dirty="0"/>
              <a:t>A </a:t>
            </a:r>
            <a:r>
              <a:rPr lang="en-US" altLang="zh-TW" sz="1800" b="1" dirty="0"/>
              <a:t>forever </a:t>
            </a:r>
            <a:r>
              <a:rPr lang="en-US" altLang="zh-TW" sz="1800" dirty="0"/>
              <a:t>loop executes a statement (or block of statements) </a:t>
            </a:r>
            <a:r>
              <a:rPr lang="en-US" altLang="zh-TW" sz="1800" dirty="0">
                <a:solidFill>
                  <a:srgbClr val="FF0000"/>
                </a:solidFill>
              </a:rPr>
              <a:t>until the simulation ends</a:t>
            </a:r>
            <a:r>
              <a:rPr lang="en-US" altLang="zh-TW" sz="1800" dirty="0"/>
              <a:t>.</a:t>
            </a:r>
          </a:p>
          <a:p>
            <a:r>
              <a:rPr lang="en-US" altLang="zh-TW" sz="1800" dirty="0"/>
              <a:t>A </a:t>
            </a:r>
            <a:r>
              <a:rPr lang="en-US" altLang="zh-TW" sz="1800" b="1" dirty="0"/>
              <a:t>forever </a:t>
            </a:r>
            <a:r>
              <a:rPr lang="en-US" altLang="zh-TW" sz="1800" dirty="0"/>
              <a:t>loop should be the </a:t>
            </a:r>
            <a:r>
              <a:rPr lang="en-US" altLang="zh-TW" sz="1800" u="sng" dirty="0">
                <a:solidFill>
                  <a:srgbClr val="FF0000"/>
                </a:solidFill>
              </a:rPr>
              <a:t>last item</a:t>
            </a:r>
            <a:r>
              <a:rPr lang="en-US" altLang="zh-TW" sz="1800" u="sng" dirty="0"/>
              <a:t> in a procedural </a:t>
            </a:r>
            <a:r>
              <a:rPr lang="en-US" altLang="zh-TW" sz="1800" b="1" u="sng" dirty="0"/>
              <a:t>begin/end </a:t>
            </a:r>
            <a:r>
              <a:rPr lang="en-US" altLang="zh-TW" sz="1800" u="sng" dirty="0"/>
              <a:t>block</a:t>
            </a:r>
            <a:r>
              <a:rPr lang="en-US" altLang="zh-TW" sz="1800" dirty="0"/>
              <a:t>, as any statement that followed it would </a:t>
            </a:r>
            <a:r>
              <a:rPr lang="en-US" altLang="zh-TW" sz="1800" u="sng" dirty="0"/>
              <a:t>never be executed</a:t>
            </a:r>
            <a:r>
              <a:rPr lang="en-US" altLang="zh-TW" sz="1800" dirty="0"/>
              <a:t>.</a:t>
            </a:r>
          </a:p>
          <a:p>
            <a:r>
              <a:rPr lang="en-US" altLang="zh-TW" sz="1800" b="1" dirty="0"/>
              <a:t>forever </a:t>
            </a:r>
            <a:r>
              <a:rPr lang="en-US" altLang="zh-TW" sz="1800" dirty="0"/>
              <a:t>loops are </a:t>
            </a:r>
            <a:r>
              <a:rPr lang="en-US" altLang="zh-TW" sz="1800" dirty="0">
                <a:solidFill>
                  <a:srgbClr val="FF0000"/>
                </a:solidFill>
              </a:rPr>
              <a:t>not synthesizable</a:t>
            </a:r>
            <a:r>
              <a:rPr lang="en-US" altLang="zh-TW" sz="1800" dirty="0"/>
              <a:t>. They are generally implemented in </a:t>
            </a:r>
            <a:r>
              <a:rPr lang="en-US" altLang="zh-TW" sz="1800" dirty="0">
                <a:solidFill>
                  <a:srgbClr val="FF0000"/>
                </a:solidFill>
              </a:rPr>
              <a:t>test benches</a:t>
            </a:r>
            <a:r>
              <a:rPr lang="en-US" altLang="zh-TW" sz="1800" dirty="0"/>
              <a:t> only.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1400" b="1" dirty="0"/>
              <a:t>			...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1400" b="1" dirty="0"/>
              <a:t>			</a:t>
            </a:r>
            <a:r>
              <a:rPr lang="en-US" altLang="zh-TW" sz="1400" b="1" dirty="0" err="1"/>
              <a:t>reg</a:t>
            </a:r>
            <a:r>
              <a:rPr lang="en-US" altLang="zh-TW" sz="1400" b="1" dirty="0"/>
              <a:t> </a:t>
            </a:r>
            <a:r>
              <a:rPr lang="en-US" altLang="zh-TW" sz="1400" b="1" dirty="0" err="1"/>
              <a:t>clk</a:t>
            </a:r>
            <a:r>
              <a:rPr lang="en-US" altLang="zh-TW" sz="1400" b="1" dirty="0"/>
              <a:t>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1400" b="1" dirty="0"/>
              <a:t>			initial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1400" b="1" dirty="0"/>
              <a:t>			begin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1400" b="1" dirty="0"/>
              <a:t>			    </a:t>
            </a:r>
            <a:r>
              <a:rPr lang="en-US" altLang="zh-TW" sz="1400" b="1" dirty="0" err="1"/>
              <a:t>clk</a:t>
            </a:r>
            <a:r>
              <a:rPr lang="en-US" altLang="zh-TW" sz="1400" b="1" dirty="0"/>
              <a:t> = 0;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1400" b="1" dirty="0"/>
              <a:t>			    forever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1400" b="1" dirty="0"/>
              <a:t>			        begin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1400" b="1" dirty="0"/>
              <a:t>			                #10 </a:t>
            </a:r>
            <a:r>
              <a:rPr lang="en-US" altLang="zh-TW" sz="1400" b="1" dirty="0" err="1"/>
              <a:t>clk</a:t>
            </a:r>
            <a:r>
              <a:rPr lang="en-US" altLang="zh-TW" sz="1400" b="1" dirty="0"/>
              <a:t> = 1;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1400" b="1" dirty="0"/>
              <a:t>			                #10 </a:t>
            </a:r>
            <a:r>
              <a:rPr lang="en-US" altLang="zh-TW" sz="1400" b="1" dirty="0" err="1"/>
              <a:t>clk</a:t>
            </a:r>
            <a:r>
              <a:rPr lang="en-US" altLang="zh-TW" sz="1400" b="1" dirty="0"/>
              <a:t> = 0;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1400" b="1" dirty="0"/>
              <a:t>			        end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1400" b="1" dirty="0"/>
              <a:t>			end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1400" b="1" dirty="0"/>
              <a:t>			...</a:t>
            </a:r>
          </a:p>
        </p:txBody>
      </p:sp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Looping Statements: </a:t>
            </a:r>
            <a:r>
              <a:rPr lang="en-US" altLang="zh-TW" i="1">
                <a:solidFill>
                  <a:srgbClr val="FF00FF"/>
                </a:solidFill>
              </a:rPr>
              <a:t>forever</a:t>
            </a:r>
            <a:endParaRPr lang="en-US" altLang="zh-TW" i="1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263D1E-F7C7-44FD-AAE2-26D590A15F36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93636" name="Rectangle 4"/>
          <p:cNvSpPr>
            <a:spLocks noChangeArrowheads="1"/>
          </p:cNvSpPr>
          <p:nvPr/>
        </p:nvSpPr>
        <p:spPr bwMode="auto">
          <a:xfrm>
            <a:off x="2567608" y="4293096"/>
            <a:ext cx="2087562" cy="1079500"/>
          </a:xfrm>
          <a:prstGeom prst="rect">
            <a:avLst/>
          </a:prstGeom>
          <a:noFill/>
          <a:ln w="25400" algn="ctr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Testbenches</a:t>
            </a:r>
            <a:r>
              <a:rPr lang="en-US" altLang="zh-TW" dirty="0"/>
              <a:t> Coding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Not </a:t>
            </a:r>
            <a:r>
              <a:rPr lang="en-US" altLang="zh-TW" dirty="0" err="1"/>
              <a:t>synthesizeable</a:t>
            </a:r>
            <a:r>
              <a:rPr lang="en-US" altLang="zh-TW" dirty="0"/>
              <a:t>, use </a:t>
            </a:r>
            <a:r>
              <a:rPr lang="en-US" altLang="zh-TW" dirty="0">
                <a:solidFill>
                  <a:srgbClr val="FF0000"/>
                </a:solidFill>
              </a:rPr>
              <a:t>high level commands </a:t>
            </a:r>
            <a:r>
              <a:rPr lang="en-US" altLang="zh-TW" dirty="0"/>
              <a:t>to facilitate this</a:t>
            </a:r>
          </a:p>
          <a:p>
            <a:pPr lvl="1"/>
            <a:r>
              <a:rPr lang="en-US" altLang="zh-TW" dirty="0"/>
              <a:t>initial block</a:t>
            </a:r>
          </a:p>
          <a:p>
            <a:pPr lvl="1"/>
            <a:r>
              <a:rPr lang="en-US" altLang="zh-TW" dirty="0"/>
              <a:t>Delay for n units of time</a:t>
            </a:r>
          </a:p>
          <a:p>
            <a:pPr lvl="1"/>
            <a:r>
              <a:rPr lang="en-US" altLang="zh-TW" dirty="0"/>
              <a:t>Full high-level constructs: if, while, sequential  assignment.</a:t>
            </a:r>
          </a:p>
          <a:p>
            <a:pPr lvl="1"/>
            <a:r>
              <a:rPr lang="en-US" altLang="zh-TW" dirty="0"/>
              <a:t>Input/output: file I/O, output to display, etc.</a:t>
            </a:r>
          </a:p>
          <a:p>
            <a:r>
              <a:rPr lang="en-US" altLang="zh-TW" dirty="0"/>
              <a:t>Test pattern</a:t>
            </a:r>
          </a:p>
          <a:p>
            <a:pPr lvl="1"/>
            <a:r>
              <a:rPr lang="en-US" altLang="zh-TW" dirty="0"/>
              <a:t>Manual design</a:t>
            </a:r>
          </a:p>
          <a:p>
            <a:pPr lvl="1"/>
            <a:r>
              <a:rPr lang="en-US" altLang="zh-TW" dirty="0"/>
              <a:t>From files</a:t>
            </a:r>
          </a:p>
          <a:p>
            <a:pPr lvl="1"/>
            <a:r>
              <a:rPr lang="en-US" altLang="zh-TW" dirty="0"/>
              <a:t>Output check</a:t>
            </a:r>
          </a:p>
          <a:p>
            <a:pPr lvl="2"/>
            <a:r>
              <a:rPr lang="en-US" altLang="zh-TW" dirty="0"/>
              <a:t>Self checking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24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Looping Statements: </a:t>
            </a:r>
            <a:r>
              <a:rPr lang="en-US" altLang="zh-TW" i="1" dirty="0">
                <a:solidFill>
                  <a:srgbClr val="FF00FF"/>
                </a:solidFill>
              </a:rPr>
              <a:t>repeat</a:t>
            </a:r>
            <a:endParaRPr lang="zh-TW" altLang="en-US" dirty="0"/>
          </a:p>
        </p:txBody>
      </p:sp>
      <p:sp>
        <p:nvSpPr>
          <p:cNvPr id="13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63F4A-1BA6-475E-80D9-C38B50B893E8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08F7BA3-EB12-C179-8834-2CA15DD03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1196752"/>
            <a:ext cx="8497887" cy="540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rgbClr val="37609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4F6228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953735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E46C0A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repeat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loop executes a block of statements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fixed number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of times.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value of loop count variable is determined once </a:t>
            </a:r>
            <a:r>
              <a:rPr kumimoji="0" lang="en-US" altLang="zh-TW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at the beginning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of the execution of the loop. It’s </a:t>
            </a:r>
            <a:r>
              <a:rPr kumimoji="0" lang="en-US" altLang="zh-TW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not possible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to exit loop by changing the loop count variable. (see EX2)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repeat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not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efficient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for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synthesis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it could be used in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testbench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modules only.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   parameter  </a:t>
            </a: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wordlength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= 16;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	reg   </a:t>
            </a: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CRC_valid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	initial   begin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    	repeat ( wordlength-1)  begin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                   </a:t>
            </a: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CRC_valid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= check ^ </a:t>
            </a: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datai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;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    	end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	end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376092"/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  initial   begin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		count = 0;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		NUM = 10;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		#30  NUM = 30;	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	end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	initial   begin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		repeat (NUM)  begin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		     #10	count = count+1;   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// count = 10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		end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		end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83AFD1BD-4333-1BD5-F14A-9103F44853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7494" y="4870848"/>
          <a:ext cx="379571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95800" imgH="611587" progId="">
                  <p:embed/>
                </p:oleObj>
              </mc:Choice>
              <mc:Fallback>
                <p:oleObj name="Visio" r:id="rId2" imgW="3795800" imgH="611587" progId="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83AFD1BD-4333-1BD5-F14A-9103F448534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494" y="4870848"/>
                        <a:ext cx="379571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6743C16E-C117-3D22-9AD2-A6F5B4DBDE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8720" y="5302027"/>
          <a:ext cx="12239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296259" imgH="402788" progId="">
                  <p:embed/>
                </p:oleObj>
              </mc:Choice>
              <mc:Fallback>
                <p:oleObj name="Visio" r:id="rId4" imgW="1296259" imgH="402788" progId="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6743C16E-C117-3D22-9AD2-A6F5B4DBDE6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720" y="5302027"/>
                        <a:ext cx="12239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072010AC-8575-D69C-386D-1F84DCF8B7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1819" y="5444903"/>
          <a:ext cx="762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23005" imgH="576185" progId="">
                  <p:embed/>
                </p:oleObj>
              </mc:Choice>
              <mc:Fallback>
                <p:oleObj name="Visio" r:id="rId6" imgW="123005" imgH="576185" progId="">
                  <p:embed/>
                  <p:pic>
                    <p:nvPicPr>
                      <p:cNvPr id="5" name="Object 8">
                        <a:extLst>
                          <a:ext uri="{FF2B5EF4-FFF2-40B4-BE49-F238E27FC236}">
                            <a16:creationId xmlns:a16="http://schemas.microsoft.com/office/drawing/2014/main" id="{072010AC-8575-D69C-386D-1F84DCF8B7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819" y="5444903"/>
                        <a:ext cx="762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>
            <a:extLst>
              <a:ext uri="{FF2B5EF4-FFF2-40B4-BE49-F238E27FC236}">
                <a16:creationId xmlns:a16="http://schemas.microsoft.com/office/drawing/2014/main" id="{F8B97A4A-7D8A-1BC0-6788-BF625AF8F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007" y="5692552"/>
            <a:ext cx="6481762" cy="617538"/>
          </a:xfrm>
          <a:prstGeom prst="rect">
            <a:avLst/>
          </a:prstGeom>
          <a:noFill/>
          <a:ln w="25400" algn="ctr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CBEC506-3639-F632-5B53-7E2B698C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007" y="3573240"/>
            <a:ext cx="3960812" cy="576262"/>
          </a:xfrm>
          <a:prstGeom prst="rect">
            <a:avLst/>
          </a:prstGeom>
          <a:noFill/>
          <a:ln w="25400" algn="ctr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3BC58597-E7FC-1DB1-62B6-11D7F6306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507" y="4438427"/>
            <a:ext cx="8640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21A14222-D378-421B-9005-93EFFB270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08" y="3430365"/>
            <a:ext cx="71913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Ex1: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3E38F7B5-7257-0AAD-68A0-C88B1B61C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08" y="5265515"/>
            <a:ext cx="71913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Ex2: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/>
              <a:t>A </a:t>
            </a:r>
            <a:r>
              <a:rPr lang="en-US" altLang="zh-TW" sz="2000" b="1"/>
              <a:t>while </a:t>
            </a:r>
            <a:r>
              <a:rPr lang="en-US" altLang="zh-TW" sz="2000"/>
              <a:t>loop executes a statement (or block of statements) as long as its expression is </a:t>
            </a:r>
            <a:r>
              <a:rPr lang="en-US" altLang="zh-TW" sz="2000" u="sng">
                <a:solidFill>
                  <a:srgbClr val="FF0000"/>
                </a:solidFill>
              </a:rPr>
              <a:t>true</a:t>
            </a:r>
            <a:r>
              <a:rPr lang="en-US" altLang="zh-TW" sz="2000"/>
              <a:t> (or nonzero).</a:t>
            </a:r>
          </a:p>
          <a:p>
            <a:r>
              <a:rPr lang="en-US" altLang="zh-TW" sz="2000"/>
              <a:t>If the expression is initially false, the statements are not executed.</a:t>
            </a:r>
          </a:p>
          <a:p>
            <a:r>
              <a:rPr lang="en-US" altLang="zh-TW" sz="1800"/>
              <a:t>The </a:t>
            </a:r>
            <a:r>
              <a:rPr lang="en-US" altLang="zh-TW" sz="1800" b="1"/>
              <a:t>while loop</a:t>
            </a:r>
            <a:r>
              <a:rPr lang="en-US" altLang="zh-TW" sz="1800"/>
              <a:t> is </a:t>
            </a:r>
            <a:r>
              <a:rPr lang="en-US" altLang="zh-TW" sz="1800">
                <a:solidFill>
                  <a:srgbClr val="FF0000"/>
                </a:solidFill>
              </a:rPr>
              <a:t>not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FF0000"/>
                </a:solidFill>
              </a:rPr>
              <a:t>efficient</a:t>
            </a:r>
            <a:r>
              <a:rPr lang="en-US" altLang="zh-TW" sz="1800"/>
              <a:t> for </a:t>
            </a:r>
            <a:r>
              <a:rPr lang="en-US" altLang="zh-TW" sz="1800">
                <a:solidFill>
                  <a:srgbClr val="FF0000"/>
                </a:solidFill>
              </a:rPr>
              <a:t>synthesis</a:t>
            </a:r>
            <a:r>
              <a:rPr lang="en-US" altLang="zh-TW" sz="1800"/>
              <a:t>, it could be used in </a:t>
            </a:r>
            <a:r>
              <a:rPr lang="en-US" altLang="zh-TW" sz="1800">
                <a:solidFill>
                  <a:srgbClr val="FF0000"/>
                </a:solidFill>
              </a:rPr>
              <a:t>testbench</a:t>
            </a:r>
            <a:r>
              <a:rPr lang="en-US" altLang="zh-TW" sz="1800"/>
              <a:t> modules only.</a:t>
            </a:r>
            <a:r>
              <a:rPr lang="en-US" altLang="zh-TW" sz="2000" b="1"/>
              <a:t> 			</a:t>
            </a:r>
            <a:endParaRPr lang="en-US" altLang="zh-TW" sz="1600" b="1"/>
          </a:p>
          <a:p>
            <a:pPr lvl="1">
              <a:buFont typeface="Wingdings" pitchFamily="2" charset="2"/>
              <a:buNone/>
            </a:pPr>
            <a:r>
              <a:rPr lang="en-US" altLang="zh-TW" sz="1600" b="1"/>
              <a:t>			reg  [7:0]  tempreg;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600" b="1"/>
              <a:t>			reg  [3:0]  count;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600" b="1"/>
              <a:t>			. . .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600" b="1"/>
              <a:t>			count = 0;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600" b="1"/>
              <a:t>			while (tempreg)   </a:t>
            </a:r>
            <a:r>
              <a:rPr lang="en-US" altLang="zh-TW" sz="1600" b="1">
                <a:solidFill>
                  <a:srgbClr val="800000"/>
                </a:solidFill>
              </a:rPr>
              <a:t>// Count the ones in tempreg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600" b="1"/>
              <a:t>				begin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600" b="1"/>
              <a:t>				    if  (tempreg[0])  count  =  count + 1;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600" b="1"/>
              <a:t>				    tempreg = tempreg &gt;&gt; 1;    // Shift right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600" b="1"/>
              <a:t>				end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600" b="1"/>
              <a:t>			. . .</a:t>
            </a:r>
          </a:p>
        </p:txBody>
      </p:sp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Looping Statements: </a:t>
            </a:r>
            <a:r>
              <a:rPr lang="en-US" altLang="zh-TW" i="1">
                <a:solidFill>
                  <a:srgbClr val="FF00FF"/>
                </a:solidFill>
              </a:rPr>
              <a:t>while</a:t>
            </a:r>
            <a:endParaRPr lang="en-US" altLang="zh-TW" i="1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FE9B2-A789-4A19-8FEC-D51DC8CD617E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22804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2264" y="4653136"/>
            <a:ext cx="210418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zh-TW" sz="2000" b="1" dirty="0"/>
              <a:t>Syntax:    for (&lt;</a:t>
            </a:r>
            <a:r>
              <a:rPr lang="en-US" altLang="zh-TW" sz="2000" b="1" dirty="0">
                <a:solidFill>
                  <a:srgbClr val="800000"/>
                </a:solidFill>
              </a:rPr>
              <a:t>initialization</a:t>
            </a:r>
            <a:r>
              <a:rPr lang="en-US" altLang="zh-TW" sz="2000" b="1" dirty="0"/>
              <a:t>&gt;; &lt;</a:t>
            </a:r>
            <a:r>
              <a:rPr lang="en-US" altLang="zh-TW" sz="2000" b="1" dirty="0">
                <a:solidFill>
                  <a:srgbClr val="FF0000"/>
                </a:solidFill>
              </a:rPr>
              <a:t>condition</a:t>
            </a:r>
            <a:r>
              <a:rPr lang="en-US" altLang="zh-TW" sz="2000" b="1" dirty="0"/>
              <a:t>&gt;; &lt;</a:t>
            </a:r>
            <a:r>
              <a:rPr lang="en-US" altLang="zh-TW" sz="2000" b="1" dirty="0">
                <a:solidFill>
                  <a:srgbClr val="008000"/>
                </a:solidFill>
              </a:rPr>
              <a:t>operation</a:t>
            </a:r>
            <a:r>
              <a:rPr lang="en-US" altLang="zh-TW" sz="2000" b="1" dirty="0"/>
              <a:t>&gt;)</a:t>
            </a:r>
            <a:endParaRPr lang="en-US" altLang="zh-TW" sz="2000" dirty="0"/>
          </a:p>
          <a:p>
            <a:pPr marL="800100" lvl="1" indent="-342900">
              <a:buFont typeface="Wingdings" pitchFamily="2" charset="2"/>
              <a:buAutoNum type="arabicPeriod"/>
            </a:pPr>
            <a:r>
              <a:rPr lang="en-US" altLang="zh-TW" sz="1800" dirty="0"/>
              <a:t>The </a:t>
            </a:r>
            <a:r>
              <a:rPr lang="en-US" altLang="zh-TW" sz="1800" b="1" i="1" dirty="0">
                <a:solidFill>
                  <a:srgbClr val="800000"/>
                </a:solidFill>
              </a:rPr>
              <a:t>initialization</a:t>
            </a:r>
            <a:r>
              <a:rPr lang="en-US" altLang="zh-TW" sz="1800" i="1" dirty="0"/>
              <a:t> </a:t>
            </a:r>
            <a:r>
              <a:rPr lang="en-US" altLang="zh-TW" sz="1800" dirty="0"/>
              <a:t>is performed on the loop index.</a:t>
            </a:r>
          </a:p>
          <a:p>
            <a:pPr marL="800100" lvl="1" indent="-342900">
              <a:buFont typeface="Wingdings" pitchFamily="2" charset="2"/>
              <a:buAutoNum type="arabicPeriod"/>
            </a:pPr>
            <a:r>
              <a:rPr lang="en-US" altLang="zh-TW" sz="1800" dirty="0"/>
              <a:t>The loop executes as long as the</a:t>
            </a:r>
            <a:r>
              <a:rPr lang="en-US" altLang="zh-TW" sz="1800" b="1" dirty="0"/>
              <a:t> </a:t>
            </a:r>
            <a:r>
              <a:rPr lang="en-US" altLang="zh-TW" sz="1800" b="1" i="1" dirty="0">
                <a:solidFill>
                  <a:srgbClr val="FF0000"/>
                </a:solidFill>
              </a:rPr>
              <a:t>condition</a:t>
            </a:r>
            <a:r>
              <a:rPr lang="en-US" altLang="zh-TW" sz="1800" i="1" dirty="0"/>
              <a:t> </a:t>
            </a:r>
            <a:r>
              <a:rPr lang="en-US" altLang="zh-TW" sz="1800" dirty="0"/>
              <a:t>evaluates to TRUE.</a:t>
            </a:r>
          </a:p>
          <a:p>
            <a:pPr marL="800100" lvl="1" indent="-342900">
              <a:buFont typeface="Wingdings" pitchFamily="2" charset="2"/>
              <a:buAutoNum type="arabicPeriod"/>
            </a:pPr>
            <a:r>
              <a:rPr lang="en-US" altLang="zh-TW" sz="1800" dirty="0"/>
              <a:t>After each time the loop executes, the </a:t>
            </a:r>
            <a:r>
              <a:rPr lang="en-US" altLang="zh-TW" sz="1800" b="1" i="1" dirty="0">
                <a:solidFill>
                  <a:srgbClr val="008000"/>
                </a:solidFill>
              </a:rPr>
              <a:t>operation</a:t>
            </a:r>
            <a:r>
              <a:rPr lang="en-US" altLang="zh-TW" sz="1800" i="1" dirty="0"/>
              <a:t> </a:t>
            </a:r>
            <a:r>
              <a:rPr lang="en-US" altLang="zh-TW" sz="1800" dirty="0"/>
              <a:t>is performed.</a:t>
            </a:r>
          </a:p>
          <a:p>
            <a:pPr marL="381000" indent="-381000"/>
            <a:r>
              <a:rPr lang="en-US" altLang="zh-TW" sz="2000" dirty="0"/>
              <a:t>A simple comparison to zero often suffices in a </a:t>
            </a:r>
            <a:r>
              <a:rPr lang="en-US" altLang="zh-TW" sz="2000" b="1" dirty="0"/>
              <a:t>for </a:t>
            </a:r>
            <a:r>
              <a:rPr lang="en-US" altLang="zh-TW" sz="2000" dirty="0"/>
              <a:t>loop, and is usually handled much faster. However, this type of comparison </a:t>
            </a:r>
            <a:r>
              <a:rPr lang="en-US" altLang="zh-TW" sz="2000" u="sng" dirty="0"/>
              <a:t>may not</a:t>
            </a:r>
            <a:r>
              <a:rPr lang="en-US" altLang="zh-TW" sz="2000" dirty="0"/>
              <a:t> be accepted by your synthesis tool.</a:t>
            </a:r>
          </a:p>
          <a:p>
            <a:pPr marL="800100" lvl="1" indent="-342900">
              <a:buNone/>
            </a:pPr>
            <a:r>
              <a:rPr lang="en-US" altLang="zh-TW" sz="1600" b="1" dirty="0"/>
              <a:t>	</a:t>
            </a:r>
            <a:r>
              <a:rPr lang="en-US" altLang="zh-TW" sz="1600" dirty="0"/>
              <a:t>// X detection</a:t>
            </a:r>
          </a:p>
          <a:p>
            <a:pPr marL="800100" lvl="1" indent="-342900">
              <a:spcBef>
                <a:spcPct val="0"/>
              </a:spcBef>
              <a:buNone/>
            </a:pPr>
            <a:r>
              <a:rPr lang="en-US" altLang="zh-TW" sz="1600" dirty="0"/>
              <a:t>			for (index = 0; index &lt; size; index = index + 1) 			      		    if (</a:t>
            </a:r>
            <a:r>
              <a:rPr lang="en-US" altLang="zh-TW" sz="1600" dirty="0" err="1"/>
              <a:t>val</a:t>
            </a:r>
            <a:r>
              <a:rPr lang="en-US" altLang="zh-TW" sz="1600" dirty="0"/>
              <a:t>[index] === 1'bx)	   	  </a:t>
            </a:r>
            <a:r>
              <a:rPr lang="en-US" altLang="zh-TW" sz="1600" dirty="0">
                <a:solidFill>
                  <a:srgbClr val="FF0000"/>
                </a:solidFill>
              </a:rPr>
              <a:t>// can’t use index-- or index++</a:t>
            </a:r>
            <a:endParaRPr lang="en-US" altLang="zh-TW" sz="1600" dirty="0"/>
          </a:p>
          <a:p>
            <a:pPr marL="800100" lvl="1" indent="-342900">
              <a:spcBef>
                <a:spcPct val="0"/>
              </a:spcBef>
              <a:buNone/>
            </a:pPr>
            <a:r>
              <a:rPr lang="en-US" altLang="zh-TW" sz="1600" dirty="0"/>
              <a:t>				$display ("found an X");</a:t>
            </a:r>
          </a:p>
          <a:p>
            <a:pPr marL="800100" lvl="1" indent="-342900">
              <a:spcBef>
                <a:spcPct val="0"/>
              </a:spcBef>
              <a:buNone/>
            </a:pPr>
            <a:r>
              <a:rPr lang="en-US" altLang="zh-TW" sz="1600" dirty="0"/>
              <a:t>	// Memory load; "!= 0" is simulated efficiently</a:t>
            </a:r>
          </a:p>
          <a:p>
            <a:pPr marL="800100" lvl="1" indent="-342900">
              <a:spcBef>
                <a:spcPct val="0"/>
              </a:spcBef>
              <a:buNone/>
            </a:pPr>
            <a:r>
              <a:rPr lang="en-US" altLang="zh-TW" sz="1600" dirty="0"/>
              <a:t>			for 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size;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FF0000"/>
                </a:solidFill>
              </a:rPr>
              <a:t>!= </a:t>
            </a:r>
            <a:r>
              <a:rPr lang="en-US" altLang="zh-TW" sz="1600" dirty="0"/>
              <a:t>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- 1)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0"/>
              </a:spcBef>
              <a:buNone/>
            </a:pPr>
            <a:r>
              <a:rPr lang="en-US" altLang="zh-TW" sz="1600" dirty="0"/>
              <a:t>			      memory[i-1] = 0;</a:t>
            </a:r>
          </a:p>
          <a:p>
            <a:pPr marL="800100" lvl="1" indent="-342900">
              <a:spcBef>
                <a:spcPct val="0"/>
              </a:spcBef>
              <a:buNone/>
            </a:pPr>
            <a:r>
              <a:rPr lang="en-US" altLang="zh-TW" sz="1600" dirty="0"/>
              <a:t>	// Factorial sequence</a:t>
            </a:r>
          </a:p>
          <a:p>
            <a:pPr marL="800100" lvl="1" indent="-342900">
              <a:spcBef>
                <a:spcPct val="0"/>
              </a:spcBef>
              <a:buNone/>
            </a:pPr>
            <a:r>
              <a:rPr lang="en-US" altLang="zh-TW" sz="1600" dirty="0"/>
              <a:t>			factorial = 1;</a:t>
            </a:r>
          </a:p>
          <a:p>
            <a:pPr marL="800100" lvl="1" indent="-342900">
              <a:spcBef>
                <a:spcPct val="0"/>
              </a:spcBef>
              <a:buNone/>
            </a:pPr>
            <a:r>
              <a:rPr lang="en-US" altLang="zh-TW" sz="1600" dirty="0"/>
              <a:t>			      for (j = </a:t>
            </a:r>
            <a:r>
              <a:rPr lang="en-US" altLang="zh-TW" sz="1600" dirty="0" err="1"/>
              <a:t>num</a:t>
            </a:r>
            <a:r>
              <a:rPr lang="en-US" altLang="zh-TW" sz="1600" dirty="0"/>
              <a:t>; j</a:t>
            </a:r>
            <a:r>
              <a:rPr lang="en-US" altLang="zh-TW" sz="1600" dirty="0">
                <a:solidFill>
                  <a:srgbClr val="FF0000"/>
                </a:solidFill>
              </a:rPr>
              <a:t> !=</a:t>
            </a:r>
            <a:r>
              <a:rPr lang="en-US" altLang="zh-TW" sz="1600" dirty="0">
                <a:solidFill>
                  <a:srgbClr val="FF9900"/>
                </a:solidFill>
              </a:rPr>
              <a:t> </a:t>
            </a:r>
            <a:r>
              <a:rPr lang="en-US" altLang="zh-TW" sz="1600" dirty="0"/>
              <a:t>0; j = j - 1)</a:t>
            </a:r>
          </a:p>
          <a:p>
            <a:pPr marL="800100" lvl="1" indent="-342900">
              <a:spcBef>
                <a:spcPct val="0"/>
              </a:spcBef>
              <a:buNone/>
            </a:pPr>
            <a:r>
              <a:rPr lang="en-US" altLang="zh-TW" sz="1600" dirty="0"/>
              <a:t>				factorial = factorial * j;</a:t>
            </a:r>
          </a:p>
        </p:txBody>
      </p:sp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Looping Statements: </a:t>
            </a:r>
            <a:r>
              <a:rPr lang="en-US" altLang="zh-TW" i="1">
                <a:solidFill>
                  <a:srgbClr val="FF00FF"/>
                </a:solidFill>
              </a:rPr>
              <a:t>for</a:t>
            </a:r>
            <a:endParaRPr lang="en-US" altLang="zh-TW" i="1"/>
          </a:p>
        </p:txBody>
      </p:sp>
      <p:sp>
        <p:nvSpPr>
          <p:cNvPr id="9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BFD0E-14D0-425C-9311-5C5EDC1DBEFC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94664" name="Text Box 8"/>
          <p:cNvSpPr txBox="1">
            <a:spLocks noChangeArrowheads="1"/>
          </p:cNvSpPr>
          <p:nvPr/>
        </p:nvSpPr>
        <p:spPr bwMode="auto">
          <a:xfrm>
            <a:off x="6672263" y="5265514"/>
            <a:ext cx="2952750" cy="366712"/>
          </a:xfrm>
          <a:prstGeom prst="rect">
            <a:avLst/>
          </a:prstGeom>
          <a:solidFill>
            <a:srgbClr val="FFFF00"/>
          </a:solidFill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 pitchFamily="65" charset="-120"/>
                <a:cs typeface="+mn-cs"/>
              </a:rPr>
              <a:t>!==   === is not synthesizable</a:t>
            </a:r>
          </a:p>
        </p:txBody>
      </p:sp>
      <p:sp>
        <p:nvSpPr>
          <p:cNvPr id="1094665" name="Line 9"/>
          <p:cNvSpPr>
            <a:spLocks noChangeShapeType="1"/>
          </p:cNvSpPr>
          <p:nvPr/>
        </p:nvSpPr>
        <p:spPr bwMode="auto">
          <a:xfrm flipH="1" flipV="1">
            <a:off x="5232401" y="5013101"/>
            <a:ext cx="1439863" cy="433388"/>
          </a:xfrm>
          <a:prstGeom prst="line">
            <a:avLst/>
          </a:prstGeom>
          <a:noFill/>
          <a:ln w="25400">
            <a:solidFill>
              <a:srgbClr val="008000"/>
            </a:solidFill>
            <a:prstDash val="sysDot"/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94666" name="Line 10"/>
          <p:cNvSpPr>
            <a:spLocks noChangeShapeType="1"/>
          </p:cNvSpPr>
          <p:nvPr/>
        </p:nvSpPr>
        <p:spPr bwMode="auto">
          <a:xfrm flipH="1">
            <a:off x="5519739" y="5446490"/>
            <a:ext cx="1152525" cy="358775"/>
          </a:xfrm>
          <a:prstGeom prst="line">
            <a:avLst/>
          </a:prstGeom>
          <a:noFill/>
          <a:ln w="25400">
            <a:solidFill>
              <a:srgbClr val="008000"/>
            </a:solidFill>
            <a:prstDash val="sysDot"/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94668" name="Line 12"/>
          <p:cNvSpPr>
            <a:spLocks noChangeShapeType="1"/>
          </p:cNvSpPr>
          <p:nvPr/>
        </p:nvSpPr>
        <p:spPr bwMode="auto">
          <a:xfrm flipH="1" flipV="1">
            <a:off x="7178627" y="4077073"/>
            <a:ext cx="288925" cy="71437"/>
          </a:xfrm>
          <a:prstGeom prst="line">
            <a:avLst/>
          </a:prstGeom>
          <a:noFill/>
          <a:ln w="25400">
            <a:solidFill>
              <a:srgbClr val="008000"/>
            </a:solidFill>
            <a:prstDash val="sysDot"/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Pattern Structure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09600" y="1357314"/>
            <a:ext cx="10972800" cy="5312046"/>
          </a:xfrm>
        </p:spPr>
        <p:txBody>
          <a:bodyPr>
            <a:normAutofit/>
          </a:bodyPr>
          <a:lstStyle/>
          <a:p>
            <a:r>
              <a:rPr lang="en-US" altLang="zh-TW" dirty="0"/>
              <a:t>Must have</a:t>
            </a:r>
          </a:p>
          <a:p>
            <a:pPr lvl="1"/>
            <a:r>
              <a:rPr lang="en-US" altLang="zh-TW" dirty="0"/>
              <a:t>Clock generation</a:t>
            </a:r>
          </a:p>
          <a:p>
            <a:pPr lvl="1"/>
            <a:r>
              <a:rPr lang="en-US" altLang="zh-TW" dirty="0"/>
              <a:t>Reset signal generation</a:t>
            </a:r>
          </a:p>
          <a:p>
            <a:pPr lvl="1"/>
            <a:r>
              <a:rPr lang="en-US" altLang="zh-TW" dirty="0"/>
              <a:t>Signal initialization</a:t>
            </a:r>
          </a:p>
          <a:p>
            <a:r>
              <a:rPr lang="en-US" altLang="zh-TW" dirty="0"/>
              <a:t>Pattern generation</a:t>
            </a:r>
          </a:p>
          <a:p>
            <a:pPr lvl="1"/>
            <a:r>
              <a:rPr lang="en-US" altLang="zh-TW" dirty="0"/>
              <a:t>Manual design</a:t>
            </a:r>
          </a:p>
          <a:p>
            <a:pPr lvl="1"/>
            <a:r>
              <a:rPr lang="en-US" altLang="zh-TW" dirty="0"/>
              <a:t>Read from file (Verilog specific, $</a:t>
            </a:r>
            <a:r>
              <a:rPr lang="en-US" altLang="zh-TW" dirty="0" err="1"/>
              <a:t>readmemh</a:t>
            </a:r>
            <a:r>
              <a:rPr lang="en-US" altLang="zh-TW" dirty="0"/>
              <a:t>, C-like file I/O, e.g. $</a:t>
            </a:r>
            <a:r>
              <a:rPr lang="en-US" altLang="zh-TW" dirty="0" err="1"/>
              <a:t>fscanf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Response checker</a:t>
            </a:r>
          </a:p>
          <a:p>
            <a:pPr lvl="1"/>
            <a:r>
              <a:rPr lang="en-US" altLang="zh-TW" dirty="0"/>
              <a:t>Manual design</a:t>
            </a:r>
          </a:p>
          <a:p>
            <a:pPr lvl="1"/>
            <a:r>
              <a:rPr lang="en-US" altLang="zh-TW" dirty="0"/>
              <a:t>Auto or semi-auto check with golden data from file</a:t>
            </a:r>
          </a:p>
          <a:p>
            <a:pPr lvl="1"/>
            <a:r>
              <a:rPr lang="en-US" altLang="zh-TW" dirty="0"/>
              <a:t>Post-processing with C or </a:t>
            </a:r>
            <a:r>
              <a:rPr lang="en-US" altLang="zh-TW" dirty="0" err="1"/>
              <a:t>matlab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20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template" id="{774F2471-B825-41D9-83BB-856DA296DAC2}" vid="{E266F89B-1ED1-4737-97E1-6B66A935CCAE}"/>
    </a:ext>
  </a:extLst>
</a:theme>
</file>

<file path=ppt/theme/theme10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8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template" id="{774F2471-B825-41D9-83BB-856DA296DAC2}" vid="{E266F89B-1ED1-4737-97E1-6B66A935CCAE}"/>
    </a:ext>
  </a:extLst>
</a:theme>
</file>

<file path=ppt/theme/theme9.xml><?xml version="1.0" encoding="utf-8"?>
<a:theme xmlns:a="http://schemas.openxmlformats.org/drawingml/2006/main" name="9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 A</Template>
  <TotalTime>3237</TotalTime>
  <Words>8160</Words>
  <Application>Microsoft Office PowerPoint</Application>
  <PresentationFormat>寬螢幕</PresentationFormat>
  <Paragraphs>1247</Paragraphs>
  <Slides>82</Slides>
  <Notes>16</Notes>
  <HiddenSlides>17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9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82</vt:i4>
      </vt:variant>
    </vt:vector>
  </HeadingPairs>
  <TitlesOfParts>
    <vt:vector size="104" baseType="lpstr">
      <vt:lpstr>Arial Unicode MS</vt:lpstr>
      <vt:lpstr>PingFang SC</vt:lpstr>
      <vt:lpstr>標楷體</vt:lpstr>
      <vt:lpstr>Arial</vt:lpstr>
      <vt:lpstr>Calibri</vt:lpstr>
      <vt:lpstr>Consolas</vt:lpstr>
      <vt:lpstr>Courier New</vt:lpstr>
      <vt:lpstr>Tahoma</vt:lpstr>
      <vt:lpstr>Times New Roman</vt:lpstr>
      <vt:lpstr>Wingdings</vt:lpstr>
      <vt:lpstr>Wingdings 2</vt:lpstr>
      <vt:lpstr>佈景主題1</vt:lpstr>
      <vt:lpstr>4_佈景主題1</vt:lpstr>
      <vt:lpstr>5_佈景主題1</vt:lpstr>
      <vt:lpstr>6_佈景主題1</vt:lpstr>
      <vt:lpstr>7_佈景主題1</vt:lpstr>
      <vt:lpstr>8_佈景主題1</vt:lpstr>
      <vt:lpstr>1_佈景主題1</vt:lpstr>
      <vt:lpstr>2_佈景主題1</vt:lpstr>
      <vt:lpstr>9_佈景主題1</vt:lpstr>
      <vt:lpstr>VISIO</vt:lpstr>
      <vt:lpstr>Visio</vt:lpstr>
      <vt:lpstr>Lecture 3 Testbenches</vt:lpstr>
      <vt:lpstr>Outlines</vt:lpstr>
      <vt:lpstr>Overview</vt:lpstr>
      <vt:lpstr>PowerPoint 簡報</vt:lpstr>
      <vt:lpstr>How to Start Your Own Testbench</vt:lpstr>
      <vt:lpstr>How to Start Your Own Testbench</vt:lpstr>
      <vt:lpstr>Testbench example</vt:lpstr>
      <vt:lpstr>Testbenches Coding</vt:lpstr>
      <vt:lpstr>Test Pattern Structure </vt:lpstr>
      <vt:lpstr>I. A Simple Test Bench</vt:lpstr>
      <vt:lpstr>II. Another Testbench Example</vt:lpstr>
      <vt:lpstr>II.</vt:lpstr>
      <vt:lpstr>II.A Simple Testbench by Manual Design Pattern (手工測資)</vt:lpstr>
      <vt:lpstr>II.B Self-checking Testbench </vt:lpstr>
      <vt:lpstr>III. Testbench with Testvectors 測資從檔案來</vt:lpstr>
      <vt:lpstr>PowerPoint 簡報</vt:lpstr>
      <vt:lpstr>Testvectors File</vt:lpstr>
      <vt:lpstr>1. Generate Clock</vt:lpstr>
      <vt:lpstr>2. Read Testvectors into Array</vt:lpstr>
      <vt:lpstr>3. Assign Inputs &amp; Expected Outputs</vt:lpstr>
      <vt:lpstr>4. Compare with Expected Outputs</vt:lpstr>
      <vt:lpstr>4. Compare with Expected Outputs</vt:lpstr>
      <vt:lpstr>Delays</vt:lpstr>
      <vt:lpstr>PowerPoint 簡報</vt:lpstr>
      <vt:lpstr>PowerPoint 簡報</vt:lpstr>
      <vt:lpstr>PowerPoint 簡報</vt:lpstr>
      <vt:lpstr>PowerPoint 簡報</vt:lpstr>
      <vt:lpstr>IV. Simple testbench (SystemVerilog Version)</vt:lpstr>
      <vt:lpstr>PowerPoint 簡報</vt:lpstr>
      <vt:lpstr>Note. task</vt:lpstr>
      <vt:lpstr>Note. function</vt:lpstr>
      <vt:lpstr>Bus Functional Model   </vt:lpstr>
      <vt:lpstr>PowerPoint 簡報</vt:lpstr>
      <vt:lpstr>TLDR: Task and Function</vt:lpstr>
      <vt:lpstr>Repeat</vt:lpstr>
      <vt:lpstr>Summary: how to write your testbench</vt:lpstr>
      <vt:lpstr>Information display and file I/O</vt:lpstr>
      <vt:lpstr>Information Display</vt:lpstr>
      <vt:lpstr>$display $monitor (text mode debug)</vt:lpstr>
      <vt:lpstr>Display Information (cont.)</vt:lpstr>
      <vt:lpstr>File I/O (Similar to C)</vt:lpstr>
      <vt:lpstr>PowerPoint 簡報</vt:lpstr>
      <vt:lpstr>Enhanced File I/O and String Tasks in Verilog-2001 (Similar to C)</vt:lpstr>
      <vt:lpstr>Verilog Specific I/O</vt:lpstr>
      <vt:lpstr>$readmemh $readmemb read array </vt:lpstr>
      <vt:lpstr>$writememh $writememb write array</vt:lpstr>
      <vt:lpstr>Random Number Generation</vt:lpstr>
      <vt:lpstr>$random</vt:lpstr>
      <vt:lpstr>PowerPoint 簡報</vt:lpstr>
      <vt:lpstr>Summary</vt:lpstr>
      <vt:lpstr>Other High level constructs Not synthesizable, used for testbench</vt:lpstr>
      <vt:lpstr>High Level Constructs</vt:lpstr>
      <vt:lpstr>Verilog Test Bench</vt:lpstr>
      <vt:lpstr>Verilog Test Bench</vt:lpstr>
      <vt:lpstr>Flaws Still Make It To Silicon</vt:lpstr>
      <vt:lpstr>Test Bench Organization</vt:lpstr>
      <vt:lpstr>Applying Stimulus</vt:lpstr>
      <vt:lpstr>(1) In Line Stimulus</vt:lpstr>
      <vt:lpstr>(2) From Loops</vt:lpstr>
      <vt:lpstr>Note: Random Number Generation</vt:lpstr>
      <vt:lpstr>(3) From Arrays (1/2)</vt:lpstr>
      <vt:lpstr>File Input (remind)</vt:lpstr>
      <vt:lpstr>(3) From Arrays (2/2)</vt:lpstr>
      <vt:lpstr>Assignments Types</vt:lpstr>
      <vt:lpstr>Procedural Continuous Assignment (1/5) </vt:lpstr>
      <vt:lpstr>Procedural Continuous Assignment (2/5)</vt:lpstr>
      <vt:lpstr>Procedural Continuous Assignment (3/5)</vt:lpstr>
      <vt:lpstr>Procedural Continuous Assignment (4/5)</vt:lpstr>
      <vt:lpstr>Procedural Continuous Assignment (5/5)</vt:lpstr>
      <vt:lpstr>Creating Clocks (1/3)</vt:lpstr>
      <vt:lpstr>Creating Clocks (2/3)</vt:lpstr>
      <vt:lpstr>Creating Clocks (3/3)</vt:lpstr>
      <vt:lpstr>Named Blocks</vt:lpstr>
      <vt:lpstr>Disabling Named Blocks and Tasks</vt:lpstr>
      <vt:lpstr>fork join</vt:lpstr>
      <vt:lpstr>Examples</vt:lpstr>
      <vt:lpstr>Level-sensitive Timing Control</vt:lpstr>
      <vt:lpstr>Looping Statements</vt:lpstr>
      <vt:lpstr>Looping Statements: forever</vt:lpstr>
      <vt:lpstr>Looping Statements: repeat</vt:lpstr>
      <vt:lpstr>Looping Statements: while</vt:lpstr>
      <vt:lpstr>Looping Statements: for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Reusable RTL Coding</dc:title>
  <dc:creator>Tian Sheuan Chang</dc:creator>
  <cp:lastModifiedBy>Sheuan</cp:lastModifiedBy>
  <cp:revision>55</cp:revision>
  <dcterms:created xsi:type="dcterms:W3CDTF">2020-09-30T02:02:16Z</dcterms:created>
  <dcterms:modified xsi:type="dcterms:W3CDTF">2024-02-16T10:19:56Z</dcterms:modified>
</cp:coreProperties>
</file>