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77"/>
  </p:notesMasterIdLst>
  <p:sldIdLst>
    <p:sldId id="256" r:id="rId4"/>
    <p:sldId id="325" r:id="rId5"/>
    <p:sldId id="320" r:id="rId6"/>
    <p:sldId id="322" r:id="rId7"/>
    <p:sldId id="319" r:id="rId8"/>
    <p:sldId id="326" r:id="rId9"/>
    <p:sldId id="321" r:id="rId10"/>
    <p:sldId id="317" r:id="rId11"/>
    <p:sldId id="327" r:id="rId12"/>
    <p:sldId id="323" r:id="rId13"/>
    <p:sldId id="324" r:id="rId14"/>
    <p:sldId id="328" r:id="rId15"/>
    <p:sldId id="318" r:id="rId16"/>
    <p:sldId id="261" r:id="rId17"/>
    <p:sldId id="309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82" r:id="rId33"/>
    <p:sldId id="283" r:id="rId34"/>
    <p:sldId id="284" r:id="rId35"/>
    <p:sldId id="285" r:id="rId36"/>
    <p:sldId id="287" r:id="rId37"/>
    <p:sldId id="288" r:id="rId38"/>
    <p:sldId id="289" r:id="rId39"/>
    <p:sldId id="329" r:id="rId40"/>
    <p:sldId id="330" r:id="rId41"/>
    <p:sldId id="278" r:id="rId42"/>
    <p:sldId id="290" r:id="rId43"/>
    <p:sldId id="291" r:id="rId44"/>
    <p:sldId id="292" r:id="rId45"/>
    <p:sldId id="293" r:id="rId46"/>
    <p:sldId id="294" r:id="rId47"/>
    <p:sldId id="286" r:id="rId48"/>
    <p:sldId id="295" r:id="rId49"/>
    <p:sldId id="296" r:id="rId50"/>
    <p:sldId id="297" r:id="rId51"/>
    <p:sldId id="299" r:id="rId52"/>
    <p:sldId id="312" r:id="rId53"/>
    <p:sldId id="310" r:id="rId54"/>
    <p:sldId id="311" r:id="rId55"/>
    <p:sldId id="313" r:id="rId56"/>
    <p:sldId id="314" r:id="rId57"/>
    <p:sldId id="316" r:id="rId58"/>
    <p:sldId id="280" r:id="rId59"/>
    <p:sldId id="301" r:id="rId60"/>
    <p:sldId id="761" r:id="rId61"/>
    <p:sldId id="546" r:id="rId62"/>
    <p:sldId id="547" r:id="rId63"/>
    <p:sldId id="1596" r:id="rId64"/>
    <p:sldId id="1181" r:id="rId65"/>
    <p:sldId id="1594" r:id="rId66"/>
    <p:sldId id="1465" r:id="rId67"/>
    <p:sldId id="552" r:id="rId68"/>
    <p:sldId id="281" r:id="rId69"/>
    <p:sldId id="302" r:id="rId70"/>
    <p:sldId id="303" r:id="rId71"/>
    <p:sldId id="304" r:id="rId72"/>
    <p:sldId id="305" r:id="rId73"/>
    <p:sldId id="306" r:id="rId74"/>
    <p:sldId id="307" r:id="rId75"/>
    <p:sldId id="262" r:id="rId7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195C251-2FE0-489E-B9FC-49750E934932}">
          <p14:sldIdLst>
            <p14:sldId id="256"/>
            <p14:sldId id="325"/>
            <p14:sldId id="320"/>
            <p14:sldId id="322"/>
            <p14:sldId id="319"/>
            <p14:sldId id="326"/>
            <p14:sldId id="321"/>
            <p14:sldId id="317"/>
            <p14:sldId id="327"/>
            <p14:sldId id="323"/>
            <p14:sldId id="324"/>
            <p14:sldId id="328"/>
            <p14:sldId id="318"/>
            <p14:sldId id="261"/>
            <p14:sldId id="309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2"/>
            <p14:sldId id="283"/>
            <p14:sldId id="284"/>
            <p14:sldId id="285"/>
            <p14:sldId id="287"/>
            <p14:sldId id="288"/>
            <p14:sldId id="289"/>
            <p14:sldId id="329"/>
            <p14:sldId id="330"/>
            <p14:sldId id="278"/>
            <p14:sldId id="290"/>
            <p14:sldId id="291"/>
            <p14:sldId id="292"/>
            <p14:sldId id="293"/>
            <p14:sldId id="294"/>
            <p14:sldId id="286"/>
            <p14:sldId id="295"/>
            <p14:sldId id="296"/>
            <p14:sldId id="297"/>
            <p14:sldId id="299"/>
            <p14:sldId id="312"/>
            <p14:sldId id="310"/>
            <p14:sldId id="311"/>
            <p14:sldId id="313"/>
            <p14:sldId id="314"/>
            <p14:sldId id="316"/>
            <p14:sldId id="280"/>
            <p14:sldId id="301"/>
          </p14:sldIdLst>
        </p14:section>
        <p14:section name="modeling memory" id="{DC2CF01A-B7CE-4011-84B4-4E409F89E1D0}">
          <p14:sldIdLst>
            <p14:sldId id="761"/>
            <p14:sldId id="546"/>
            <p14:sldId id="547"/>
            <p14:sldId id="1596"/>
            <p14:sldId id="1181"/>
            <p14:sldId id="1594"/>
            <p14:sldId id="1465"/>
            <p14:sldId id="552"/>
            <p14:sldId id="281"/>
            <p14:sldId id="302"/>
            <p14:sldId id="303"/>
            <p14:sldId id="304"/>
            <p14:sldId id="305"/>
            <p14:sldId id="306"/>
            <p14:sldId id="30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96" autoAdjust="0"/>
  </p:normalViewPr>
  <p:slideViewPr>
    <p:cSldViewPr>
      <p:cViewPr varScale="1">
        <p:scale>
          <a:sx n="86" d="100"/>
          <a:sy n="86" d="100"/>
        </p:scale>
        <p:origin x="151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1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5CB37-7836-4836-AF2A-A8CD648A3996}" type="datetimeFigureOut">
              <a:rPr lang="zh-TW" altLang="en-US" smtClean="0"/>
              <a:t>2024/2/17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1393B-4809-4716-9DD1-58F8F1490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0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563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204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先講結論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068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建議使用</a:t>
            </a:r>
            <a:r>
              <a:rPr lang="en-US" altLang="zh-TW" dirty="0"/>
              <a:t>behavior level</a:t>
            </a:r>
            <a:r>
              <a:rPr lang="zh-TW" altLang="en-US" dirty="0"/>
              <a:t>寫法</a:t>
            </a:r>
            <a:endParaRPr lang="en-US" altLang="zh-TW" dirty="0"/>
          </a:p>
          <a:p>
            <a:r>
              <a:rPr lang="zh-TW" altLang="en-US" dirty="0"/>
              <a:t>好看易懂</a:t>
            </a:r>
            <a:endParaRPr lang="en-US" altLang="zh-TW" dirty="0"/>
          </a:p>
          <a:p>
            <a:r>
              <a:rPr lang="zh-TW" altLang="en-US" dirty="0"/>
              <a:t>幫助</a:t>
            </a:r>
            <a:r>
              <a:rPr lang="en-US" altLang="zh-TW" dirty="0"/>
              <a:t>debug illegal</a:t>
            </a:r>
            <a:r>
              <a:rPr lang="en-US" altLang="zh-TW" baseline="0" dirty="0"/>
              <a:t> input</a:t>
            </a:r>
          </a:p>
          <a:p>
            <a:r>
              <a:rPr lang="zh-TW" altLang="en-US" baseline="0" dirty="0"/>
              <a:t>可讓</a:t>
            </a:r>
            <a:r>
              <a:rPr lang="en-US" altLang="zh-TW" baseline="0" dirty="0"/>
              <a:t>synthesizer </a:t>
            </a:r>
            <a:r>
              <a:rPr lang="zh-TW" altLang="en-US" baseline="0" dirty="0"/>
              <a:t>自己化簡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097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建議使用</a:t>
            </a:r>
            <a:r>
              <a:rPr lang="en-US" altLang="zh-TW" dirty="0"/>
              <a:t>behavior level</a:t>
            </a:r>
            <a:r>
              <a:rPr lang="zh-TW" altLang="en-US" dirty="0"/>
              <a:t>寫法</a:t>
            </a:r>
            <a:endParaRPr lang="en-US" altLang="zh-TW" dirty="0"/>
          </a:p>
          <a:p>
            <a:r>
              <a:rPr lang="zh-TW" altLang="en-US" dirty="0"/>
              <a:t>好看易懂</a:t>
            </a:r>
            <a:endParaRPr lang="en-US" altLang="zh-TW" dirty="0"/>
          </a:p>
          <a:p>
            <a:r>
              <a:rPr lang="zh-TW" altLang="en-US" dirty="0"/>
              <a:t>幫助</a:t>
            </a:r>
            <a:r>
              <a:rPr lang="en-US" altLang="zh-TW" dirty="0"/>
              <a:t>debug illegal</a:t>
            </a:r>
            <a:r>
              <a:rPr lang="en-US" altLang="zh-TW" baseline="0" dirty="0"/>
              <a:t> input</a:t>
            </a:r>
          </a:p>
          <a:p>
            <a:r>
              <a:rPr lang="zh-TW" altLang="en-US" baseline="0" dirty="0"/>
              <a:t>可讓</a:t>
            </a:r>
            <a:r>
              <a:rPr lang="en-US" altLang="zh-TW" baseline="0" dirty="0"/>
              <a:t>synthesizer </a:t>
            </a:r>
            <a:r>
              <a:rPr lang="zh-TW" altLang="en-US" baseline="0" dirty="0"/>
              <a:t>自己化簡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940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Common design error</a:t>
            </a:r>
          </a:p>
          <a:p>
            <a:r>
              <a:rPr lang="en-US" altLang="zh-TW" dirty="0"/>
              <a:t>With</a:t>
            </a:r>
            <a:r>
              <a:rPr lang="en-US" altLang="zh-TW" baseline="0" dirty="0"/>
              <a:t> available one-hot select signals, convert it to binary, and apply binary select</a:t>
            </a:r>
          </a:p>
          <a:p>
            <a:r>
              <a:rPr lang="en-US" altLang="zh-TW" baseline="0" dirty="0"/>
              <a:t>No need to do this. Just use one-hot select signals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88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Linear chain has longer delay</a:t>
            </a:r>
          </a:p>
          <a:p>
            <a:r>
              <a:rPr lang="en-US" altLang="zh-TW" dirty="0"/>
              <a:t>Expand it with look ahead for</a:t>
            </a:r>
            <a:r>
              <a:rPr lang="en-US" altLang="zh-TW" baseline="0" dirty="0"/>
              <a:t> shorter delay</a:t>
            </a:r>
          </a:p>
          <a:p>
            <a:r>
              <a:rPr lang="en-US" altLang="zh-TW" dirty="0"/>
              <a:t>G0=r0,</a:t>
            </a:r>
          </a:p>
          <a:p>
            <a:r>
              <a:rPr lang="en-US" altLang="zh-TW" dirty="0"/>
              <a:t>G1=none &amp; r1 = r0’ &amp; r1;</a:t>
            </a:r>
          </a:p>
          <a:p>
            <a:r>
              <a:rPr lang="en-US" altLang="zh-TW" dirty="0"/>
              <a:t>G2 =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165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看起來像循環，其實不然，因為每個</a:t>
            </a:r>
            <a:r>
              <a:rPr lang="en-US" altLang="zh-TW" dirty="0"/>
              <a:t>c</a:t>
            </a:r>
            <a:r>
              <a:rPr lang="zh-TW" altLang="en-US" dirty="0"/>
              <a:t>的</a:t>
            </a:r>
            <a:r>
              <a:rPr lang="en-US" altLang="zh-TW" dirty="0"/>
              <a:t>bit</a:t>
            </a:r>
            <a:r>
              <a:rPr lang="zh-TW" altLang="en-US" dirty="0"/>
              <a:t>都只和他自己小一位元的</a:t>
            </a:r>
            <a:r>
              <a:rPr lang="en-US" altLang="zh-TW" dirty="0"/>
              <a:t>bit</a:t>
            </a:r>
            <a:r>
              <a:rPr lang="zh-TW" altLang="en-US" dirty="0"/>
              <a:t>有關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426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Note. Outputs x, not 0, in the case where the input = 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015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http://www.sutherland-hdl.com/papers/2005-SNUG-paper_SystemVerilog_unique_and_priority.pdf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590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7A62E-4E91-47AD-9DC5-70879FFA865C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6858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701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854096-C652-4CA4-81A5-2A5F640CA790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6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http://www.asic-world.com/code/sv_examples/rom_using_file.sv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632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http://www.asic-world.com/code/sv_examples/rom_using_case.sv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473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http://www.asic-world.com/code/sv_examples/ram_sp_sr_sw.sv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387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 sz="25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 sz="25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 sz="25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 sz="25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 sz="25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0AE0E79-938A-44C9-9086-7CEBD689B6DC}" type="slidenum">
              <a:rPr lang="en-US" altLang="zh-TW" sz="1400" i="0" smtClean="0">
                <a:latin typeface="Times New Roman" pitchFamily="18" charset="0"/>
              </a:rPr>
              <a:pPr/>
              <a:t>5</a:t>
            </a:fld>
            <a:endParaRPr lang="en-US" altLang="zh-TW" sz="1400" i="0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23075" cy="38385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>
                <a:solidFill>
                  <a:schemeClr val="tx2"/>
                </a:solidFill>
                <a:latin typeface="Arial" charset="0"/>
              </a:rPr>
              <a:t>Many systems include Analog and Digital functions.</a:t>
            </a:r>
          </a:p>
          <a:p>
            <a:r>
              <a:rPr lang="en-US" altLang="zh-TW">
                <a:solidFill>
                  <a:schemeClr val="tx2"/>
                </a:solidFill>
                <a:latin typeface="Arial" charset="0"/>
              </a:rPr>
              <a:t>This course will deal only with digital designs.</a:t>
            </a:r>
          </a:p>
          <a:p>
            <a:endParaRPr lang="en-US" altLang="zh-TW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6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CBA3DFD-0E74-47EE-A117-B15C7D215C84}" type="slidenum">
              <a:rPr lang="en-US" altLang="zh-TW" sz="1200"/>
              <a:pPr eaLnBrk="1" hangingPunct="1"/>
              <a:t>8</a:t>
            </a:fld>
            <a:endParaRPr lang="en-US" altLang="zh-TW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3" y="785813"/>
            <a:ext cx="6843712" cy="384968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4870450"/>
            <a:ext cx="5173663" cy="4635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88" tIns="47844" rIns="95688" bIns="47844"/>
          <a:lstStyle/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134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https://www.chegg.com/homework-help/questions-and-answers/exercise-828-use-mips-memory-mapped-o-interact-user-time-user-presses-button-pattern-choic-q30535077</a:t>
            </a:r>
          </a:p>
          <a:p>
            <a:r>
              <a:rPr lang="en-US" altLang="zh-TW" dirty="0"/>
              <a:t>http://vegetableavenger.blogspot.com/2013/12/beagleboen-black-io-library-mmap.html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736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http://vegetableavenger.blogspot.com/2013/12/beagleboen-black-io-library-mmap.html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12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7E4E722-9012-419E-B593-EEDFB24CE29D}" type="slidenum">
              <a:rPr lang="en-US" altLang="zh-TW" sz="1200"/>
              <a:pPr eaLnBrk="1" hangingPunct="1"/>
              <a:t>13</a:t>
            </a:fld>
            <a:endParaRPr lang="en-US" altLang="zh-TW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8" y="785813"/>
            <a:ext cx="6842125" cy="384968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30763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http://www.sunburst-design.com/papers/CummingsSNUG1999SJ_SynthMismatch.pdf</a:t>
            </a:r>
          </a:p>
          <a:p>
            <a:r>
              <a:rPr lang="en-US" altLang="zh-TW" dirty="0"/>
              <a:t>http://www.cnblogs.com/poiu-elab/archive/2012/11/02/2751323.html</a:t>
            </a:r>
          </a:p>
          <a:p>
            <a:r>
              <a:rPr kumimoji="0"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kumimoji="0"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、我們在寫代碼的時候如果用了</a:t>
            </a:r>
            <a:r>
              <a:rPr kumimoji="0"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case</a:t>
            </a:r>
            <a:r>
              <a:rPr kumimoji="0"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，那麼就不要在</a:t>
            </a:r>
            <a:r>
              <a:rPr kumimoji="0"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index</a:t>
            </a:r>
            <a:r>
              <a:rPr kumimoji="0"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列表裡面出現</a:t>
            </a:r>
            <a:r>
              <a:rPr kumimoji="0"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x/z/?</a:t>
            </a:r>
            <a:r>
              <a:rPr kumimoji="0"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，綜合工具認不出這些，都會當做</a:t>
            </a:r>
            <a:r>
              <a:rPr kumimoji="0"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don't care</a:t>
            </a:r>
          </a:p>
          <a:p>
            <a:r>
              <a:rPr kumimoji="0"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kumimoji="0"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、</a:t>
            </a:r>
            <a:r>
              <a:rPr kumimoji="0" lang="en-US" altLang="zh-TW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casez</a:t>
            </a:r>
            <a:r>
              <a:rPr kumimoji="0"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和</a:t>
            </a:r>
            <a:r>
              <a:rPr kumimoji="0" lang="en-US" altLang="zh-TW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casex</a:t>
            </a:r>
            <a:r>
              <a:rPr kumimoji="0"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綜合的結果是一致的。</a:t>
            </a:r>
          </a:p>
          <a:p>
            <a:r>
              <a:rPr kumimoji="0"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kumimoji="0"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、</a:t>
            </a:r>
            <a:r>
              <a:rPr kumimoji="0" lang="en-US" altLang="zh-TW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casez</a:t>
            </a:r>
            <a:r>
              <a:rPr kumimoji="0"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稍好用一些，因為它可以用來代表</a:t>
            </a:r>
            <a:r>
              <a:rPr kumimoji="0"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don't care</a:t>
            </a:r>
            <a:r>
              <a:rPr kumimoji="0"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的值</a:t>
            </a:r>
          </a:p>
          <a:p>
            <a:r>
              <a:rPr kumimoji="0"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4</a:t>
            </a:r>
            <a:r>
              <a:rPr kumimoji="0"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、最重要的一點就是，</a:t>
            </a:r>
            <a:r>
              <a:rPr kumimoji="0" lang="en-US" altLang="zh-TW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casez</a:t>
            </a:r>
            <a:r>
              <a:rPr kumimoji="0"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和</a:t>
            </a:r>
            <a:r>
              <a:rPr kumimoji="0" lang="en-US" altLang="zh-TW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casex</a:t>
            </a:r>
            <a:r>
              <a:rPr kumimoji="0"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其實沒有孰優孰劣</a:t>
            </a:r>
            <a:endParaRPr kumimoji="0" lang="en-US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861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兩種寫法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 err="1"/>
              <a:t>Behaviour</a:t>
            </a:r>
            <a:r>
              <a:rPr lang="en-US" altLang="zh-TW" dirty="0"/>
              <a:t> level b[</a:t>
            </a:r>
            <a:r>
              <a:rPr lang="en-US" altLang="zh-TW" dirty="0" err="1"/>
              <a:t>i</a:t>
            </a:r>
            <a:r>
              <a:rPr lang="en-US" altLang="zh-TW" dirty="0"/>
              <a:t>] = 1 if a = I</a:t>
            </a:r>
          </a:p>
          <a:p>
            <a:r>
              <a:rPr lang="en-US" altLang="zh-TW" dirty="0"/>
              <a:t>2.</a:t>
            </a:r>
            <a:r>
              <a:rPr lang="en-US" altLang="zh-TW" baseline="0" dirty="0"/>
              <a:t>   </a:t>
            </a:r>
            <a:r>
              <a:rPr lang="en-US" altLang="zh-TW" baseline="0" dirty="0" err="1"/>
              <a:t>Syntheziable</a:t>
            </a:r>
            <a:r>
              <a:rPr lang="en-US" altLang="zh-TW" baseline="0" dirty="0"/>
              <a:t> </a:t>
            </a:r>
            <a:r>
              <a:rPr lang="en-US" altLang="zh-TW" dirty="0"/>
              <a:t>b = 1&lt;&lt;a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55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7144075-71BB-F004-9FC7-0439E801C1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0536" y="15936"/>
            <a:ext cx="1511939" cy="1511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1" y="285751"/>
            <a:ext cx="980017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76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2653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9163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527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4857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79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2091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820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6176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5223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5219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 baseline="0">
                <a:latin typeface="Arial Unicode MS" panose="020B0604020202020204" pitchFamily="34" charset="-12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2C6EFC6-B3CB-9EAB-AE26-A38013F91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4432" y="188640"/>
            <a:ext cx="1207021" cy="120702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D68536A-604F-BC52-745B-A6D4CFFF11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20536" y="15936"/>
            <a:ext cx="1511939" cy="15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44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9051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baseline="0">
                <a:latin typeface="Arial Unicode MS" panose="020B0604020202020204" pitchFamily="34" charset="-12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48550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774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06819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4268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861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1037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0840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18956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29487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4057651" y="6524625"/>
            <a:ext cx="5590116" cy="217488"/>
          </a:xfr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1"/>
          </p:nvPr>
        </p:nvSpPr>
        <p:spPr>
          <a:xfrm>
            <a:off x="433918" y="6537326"/>
            <a:ext cx="2205567" cy="2762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2005.09</a:t>
            </a: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10085918" y="6524626"/>
            <a:ext cx="1098549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EF8C7A-396F-4BA0-8FF8-05202DF3E1FF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8654752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27051" y="1196802"/>
            <a:ext cx="11330516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324932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ln w="127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Platform Based Design Group</a:t>
            </a:r>
            <a:endParaRPr kumimoji="0" lang="zh-TW" altLang="en-US" sz="12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spc="300" dirty="0">
                <a:latin typeface="Times New Roman" pitchFamily="18" charset="0"/>
                <a:cs typeface="Times New Roman" pitchFamily="18" charset="0"/>
              </a:rPr>
              <a:t>NYCU.EE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Hsinchu, Taiwan</a:t>
            </a:r>
            <a:endParaRPr kumimoji="0"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 w="12700">
                  <a:noFill/>
                  <a:prstDash val="solid"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Platform Based Design Group</a:t>
            </a:r>
            <a:endParaRPr kumimoji="0" lang="zh-TW" altLang="en-US" sz="1200" b="1" i="0" u="none" strike="noStrike" kern="1200" cap="none" spc="0" normalizeH="0" baseline="0" noProof="0" dirty="0">
              <a:ln w="12700">
                <a:noFill/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NCTU.EE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, </a:t>
            </a:r>
            <a:r>
              <a:rPr kumimoji="0" lang="en-US" altLang="zh-TW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Hsinchu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, Taiwan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VLSI Signal Processing Lab.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2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 w="12700">
                  <a:noFill/>
                  <a:prstDash val="solid"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Platform Based Design Group</a:t>
            </a:r>
            <a:endParaRPr kumimoji="0" lang="zh-TW" altLang="en-US" sz="1200" b="1" i="0" u="none" strike="noStrike" kern="1200" cap="none" spc="0" normalizeH="0" baseline="0" noProof="0" dirty="0">
              <a:ln w="12700">
                <a:noFill/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NYCU.EE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, Hsinchu, Taiwan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VLSI Signal Processing Lab.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66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://www.sunburst-design.com/papers/CummingsSNUG1999SJ_SynthMismatch.pdf" TargetMode="External"/><Relationship Id="rId7" Type="http://schemas.openxmlformats.org/officeDocument/2006/relationships/slide" Target="slide4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0.bin"/><Relationship Id="rId4" Type="http://schemas.openxmlformats.org/officeDocument/2006/relationships/hyperlink" Target="http://www.cnblogs.com/poiu-elab/archive/2012/11/02/2751323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phonearena.com/news/Apples-A12-chip-packed-with-70-percent-more-transistors_id109291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6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therland-hdl.com/papers/2005-SNUG-paper_SystemVerilog_unique_and_priority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3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27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ic-world.com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Digital Circuits and Systems</a:t>
            </a:r>
            <a:b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</a:br>
            <a: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Lecture 4 Modeling Combinational Logic</a:t>
            </a:r>
            <a:endParaRPr lang="zh-TW" altLang="en-US" sz="2800" dirty="0">
              <a:latin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81290" y="5429264"/>
            <a:ext cx="7058052" cy="966782"/>
          </a:xfrm>
        </p:spPr>
        <p:txBody>
          <a:bodyPr>
            <a:normAutofit/>
          </a:bodyPr>
          <a:lstStyle/>
          <a:p>
            <a:endParaRPr lang="en-US" altLang="zh-TW" sz="1800" dirty="0">
              <a:latin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38348" y="3857628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Tian </a:t>
            </a:r>
            <a:r>
              <a:rPr lang="en-US" altLang="zh-TW" sz="2400" dirty="0" err="1"/>
              <a:t>Sheuan</a:t>
            </a:r>
            <a:r>
              <a:rPr lang="en-US" altLang="zh-TW" sz="2400" dirty="0"/>
              <a:t> Chang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9416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CPU access these I/O interface?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Memory mapped I/O </a:t>
            </a:r>
            <a:r>
              <a:rPr lang="en-US" altLang="zh-TW" dirty="0"/>
              <a:t>(treat other components as memory)</a:t>
            </a:r>
            <a:endParaRPr lang="zh-TW" altLang="en-US" dirty="0"/>
          </a:p>
        </p:txBody>
      </p:sp>
      <p:pic>
        <p:nvPicPr>
          <p:cNvPr id="22530" name="Picture 2" descr="Address Decoder CLK CLK MemWrite WE Processor Address MemoryH WriteData CLK EDevice 10 /O ENT Devic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4" y="1924050"/>
            <a:ext cx="755332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://4.bp.blogspot.com/-yc0VXVgprJ4/UrrNpIIabOI/AAAAAAAAAEs/HJcZVTKdwtA/s1600/mamory_map_i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614" y="2678907"/>
            <a:ext cx="42862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1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USB sub system memory map in Beagle 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I/O</a:t>
            </a:r>
            <a:r>
              <a:rPr lang="zh-TW" altLang="en-US" dirty="0"/>
              <a:t>與</a:t>
            </a:r>
            <a:r>
              <a:rPr lang="en-US" altLang="zh-TW" dirty="0"/>
              <a:t>memory</a:t>
            </a:r>
            <a:r>
              <a:rPr lang="zh-TW" altLang="en-US" dirty="0"/>
              <a:t>共用記憶體空間，不用特別的指令來存取</a:t>
            </a:r>
            <a:r>
              <a:rPr lang="en-US" altLang="zh-TW" dirty="0"/>
              <a:t>I/O</a:t>
            </a:r>
            <a:r>
              <a:rPr lang="zh-TW" altLang="en-US" dirty="0"/>
              <a:t>，以記憶體讀寫的方式來進行</a:t>
            </a:r>
            <a:r>
              <a:rPr lang="en-US" altLang="zh-TW" dirty="0"/>
              <a:t>I/O port</a:t>
            </a:r>
            <a:r>
              <a:rPr lang="zh-TW" altLang="en-US" dirty="0"/>
              <a:t>的存取，在本文中使用的是</a:t>
            </a:r>
            <a:r>
              <a:rPr lang="en-US" altLang="zh-TW" dirty="0"/>
              <a:t>ARM</a:t>
            </a:r>
            <a:r>
              <a:rPr lang="zh-TW" altLang="en-US" dirty="0"/>
              <a:t>的核心，</a:t>
            </a:r>
            <a:r>
              <a:rPr lang="en-US" altLang="zh-TW" dirty="0"/>
              <a:t>TI AM335X</a:t>
            </a:r>
            <a:r>
              <a:rPr lang="zh-TW" altLang="en-US" dirty="0"/>
              <a:t>，便提供這種方式來進行</a:t>
            </a:r>
            <a:r>
              <a:rPr lang="en-US" altLang="zh-TW" dirty="0"/>
              <a:t>I/O port</a:t>
            </a:r>
            <a:r>
              <a:rPr lang="zh-TW" altLang="en-US" dirty="0"/>
              <a:t>的存取。</a:t>
            </a:r>
          </a:p>
          <a:p>
            <a:endParaRPr lang="zh-TW" altLang="en-US" dirty="0"/>
          </a:p>
          <a:p>
            <a:r>
              <a:rPr lang="zh-TW" altLang="en-US" dirty="0"/>
              <a:t>透過 </a:t>
            </a:r>
            <a:r>
              <a:rPr lang="en-US" altLang="zh-TW" dirty="0"/>
              <a:t>memory mapped I/O</a:t>
            </a:r>
            <a:r>
              <a:rPr lang="zh-TW" altLang="en-US" dirty="0"/>
              <a:t>的方式，許多外接元件或是</a:t>
            </a:r>
            <a:r>
              <a:rPr lang="en-US" altLang="zh-TW" dirty="0"/>
              <a:t>module</a:t>
            </a:r>
            <a:r>
              <a:rPr lang="zh-TW" altLang="en-US" dirty="0"/>
              <a:t>，都可以透過</a:t>
            </a:r>
            <a:r>
              <a:rPr lang="en-US" altLang="zh-TW" dirty="0"/>
              <a:t>memory access</a:t>
            </a:r>
            <a:r>
              <a:rPr lang="zh-TW" altLang="en-US" dirty="0"/>
              <a:t>的方式來進行存取，從</a:t>
            </a:r>
            <a:r>
              <a:rPr lang="en-US" altLang="zh-TW" dirty="0"/>
              <a:t>C</a:t>
            </a:r>
            <a:r>
              <a:rPr lang="zh-TW" altLang="en-US" dirty="0"/>
              <a:t>語言的角度來看，則是只需要用指標就可以存取這些記憶體，只要知道</a:t>
            </a:r>
            <a:r>
              <a:rPr lang="en-US" altLang="zh-TW" dirty="0"/>
              <a:t>mapped</a:t>
            </a:r>
            <a:r>
              <a:rPr lang="zh-TW" altLang="en-US" dirty="0"/>
              <a:t>的範圍，便可以存取裝置，在使用上非常直覺。</a:t>
            </a:r>
          </a:p>
          <a:p>
            <a:endParaRPr lang="zh-TW" altLang="en-US" dirty="0"/>
          </a:p>
        </p:txBody>
      </p:sp>
      <p:pic>
        <p:nvPicPr>
          <p:cNvPr id="23554" name="Picture 2" descr="http://3.bp.blogspot.com/-MKUJiTmfglQ/UrrN8yNcxNI/AAAAAAAAAE4/vNQbXhaPZzU/s1600/pwmss_memory_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81" y="2680476"/>
            <a:ext cx="10917837" cy="379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3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AHB-Lite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556792"/>
            <a:ext cx="3187302" cy="4176464"/>
          </a:xfrm>
          <a:prstGeom prst="rect">
            <a:avLst/>
          </a:prstGeom>
        </p:spPr>
      </p:pic>
      <p:pic>
        <p:nvPicPr>
          <p:cNvPr id="20482" name="Picture 2" descr="「AHB lite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1700808"/>
            <a:ext cx="7401411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7104112" y="544522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mux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2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FE5890D-5547-4D2B-B794-7FB9DC884422}" type="slidenum">
              <a:rPr lang="en-US" altLang="zh-TW" sz="1200"/>
              <a:pPr eaLnBrk="1" hangingPunct="1"/>
              <a:t>13</a:t>
            </a:fld>
            <a:endParaRPr lang="en-US" altLang="zh-TW" sz="1200"/>
          </a:p>
        </p:txBody>
      </p:sp>
      <p:sp>
        <p:nvSpPr>
          <p:cNvPr id="4100" name="日期版面配置區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copyright © 2004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AHB Interconnect</a:t>
            </a:r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752600" y="1066801"/>
          <a:ext cx="5715000" cy="55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4336156" imgH="4175238" progId="Paint.Picture">
                  <p:embed/>
                </p:oleObj>
              </mc:Choice>
              <mc:Fallback>
                <p:oleObj name="點陣圖影像" r:id="rId3" imgW="4336156" imgH="4175238" progId="Paint.Picture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066801"/>
                        <a:ext cx="5715000" cy="550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7772400" y="1600200"/>
            <a:ext cx="278634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</a:rPr>
              <a:t>Basic components:</a:t>
            </a:r>
          </a:p>
          <a:p>
            <a:pPr eaLnBrk="1" hangingPunct="1">
              <a:buFontTx/>
              <a:buChar char="•"/>
            </a:pPr>
            <a:r>
              <a:rPr lang="en-US" altLang="zh-TW" sz="2400">
                <a:latin typeface="Arial" panose="020B0604020202020204" pitchFamily="34" charset="0"/>
              </a:rPr>
              <a:t>Master</a:t>
            </a:r>
          </a:p>
          <a:p>
            <a:pPr eaLnBrk="1" hangingPunct="1">
              <a:buFontTx/>
              <a:buChar char="•"/>
            </a:pPr>
            <a:r>
              <a:rPr lang="en-US" altLang="zh-TW" sz="2400">
                <a:latin typeface="Arial" panose="020B0604020202020204" pitchFamily="34" charset="0"/>
              </a:rPr>
              <a:t>Slave</a:t>
            </a:r>
          </a:p>
          <a:p>
            <a:pPr eaLnBrk="1" hangingPunct="1">
              <a:buFontTx/>
              <a:buChar char="•"/>
            </a:pPr>
            <a:r>
              <a:rPr lang="en-US" altLang="zh-TW" sz="2400">
                <a:latin typeface="Arial" panose="020B0604020202020204" pitchFamily="34" charset="0"/>
              </a:rPr>
              <a:t>Arbiter</a:t>
            </a:r>
          </a:p>
          <a:p>
            <a:pPr eaLnBrk="1" hangingPunct="1">
              <a:buFontTx/>
              <a:buChar char="•"/>
            </a:pPr>
            <a:r>
              <a:rPr lang="en-US" altLang="zh-TW" sz="2400">
                <a:latin typeface="Arial" panose="020B0604020202020204" pitchFamily="34" charset="0"/>
              </a:rPr>
              <a:t>Decoder</a:t>
            </a:r>
          </a:p>
          <a:p>
            <a:pPr eaLnBrk="1" hangingPunct="1">
              <a:buFontTx/>
              <a:buChar char="•"/>
            </a:pPr>
            <a:r>
              <a:rPr lang="en-US" altLang="zh-TW" sz="2400">
                <a:latin typeface="Arial" panose="020B0604020202020204" pitchFamily="34" charset="0"/>
              </a:rPr>
              <a:t>Mux</a:t>
            </a:r>
          </a:p>
        </p:txBody>
      </p:sp>
    </p:spTree>
    <p:extLst>
      <p:ext uri="{BB962C8B-B14F-4D97-AF65-F5344CB8AC3E}">
        <p14:creationId xmlns:p14="http://schemas.microsoft.com/office/powerpoint/2010/main" val="228280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From K-Map to Verilog [Dally 7.1]</a:t>
            </a:r>
          </a:p>
          <a:p>
            <a:r>
              <a:rPr lang="en-US" altLang="zh-TW" dirty="0"/>
              <a:t>Combinational building blocks – the idioms of digital design [Dally 8]</a:t>
            </a:r>
          </a:p>
          <a:p>
            <a:pPr lvl="1"/>
            <a:r>
              <a:rPr lang="en-US" altLang="zh-TW" dirty="0"/>
              <a:t>Decoder (binary to one-hot)</a:t>
            </a:r>
          </a:p>
          <a:p>
            <a:pPr lvl="1"/>
            <a:r>
              <a:rPr lang="en-US" altLang="zh-TW" dirty="0"/>
              <a:t>Encoder (one-hot to binary)</a:t>
            </a:r>
          </a:p>
          <a:p>
            <a:pPr lvl="1"/>
            <a:r>
              <a:rPr lang="en-US" altLang="zh-TW" dirty="0" err="1"/>
              <a:t>Muliplexer</a:t>
            </a:r>
            <a:r>
              <a:rPr lang="en-US" altLang="zh-TW" dirty="0"/>
              <a:t> (select one of N)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Arbiter (pick first of N, </a:t>
            </a:r>
            <a:r>
              <a:rPr lang="zh-TW" altLang="en-US" dirty="0">
                <a:solidFill>
                  <a:srgbClr val="FF0000"/>
                </a:solidFill>
              </a:rPr>
              <a:t>找第一個</a:t>
            </a:r>
            <a:r>
              <a:rPr lang="en-US" altLang="zh-TW" dirty="0">
                <a:solidFill>
                  <a:srgbClr val="FF0000"/>
                </a:solidFill>
              </a:rPr>
              <a:t>1 ) and priority encoder</a:t>
            </a:r>
          </a:p>
          <a:p>
            <a:pPr lvl="1"/>
            <a:r>
              <a:rPr lang="en-US" altLang="zh-TW" dirty="0"/>
              <a:t>Comparators</a:t>
            </a:r>
          </a:p>
          <a:p>
            <a:pPr lvl="1"/>
            <a:r>
              <a:rPr lang="en-US" altLang="zh-TW" dirty="0"/>
              <a:t>Read-only memories (ROM) / random access memory (RAM)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06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學習重點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知道如何對應基本硬體與</a:t>
            </a:r>
            <a:r>
              <a:rPr lang="en-US" altLang="zh-TW" dirty="0"/>
              <a:t>Verilog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</a:p>
          <a:p>
            <a:pPr lvl="1"/>
            <a:r>
              <a:rPr lang="zh-TW" altLang="en-US" dirty="0"/>
              <a:t>寫法很多種，哪一個比較好</a:t>
            </a:r>
            <a:r>
              <a:rPr lang="en-US" altLang="zh-TW" dirty="0"/>
              <a:t>?</a:t>
            </a:r>
          </a:p>
          <a:p>
            <a:pPr lvl="1"/>
            <a:r>
              <a:rPr lang="en-US" altLang="zh-TW" dirty="0"/>
              <a:t>Verilog</a:t>
            </a:r>
            <a:r>
              <a:rPr lang="zh-TW" altLang="en-US" dirty="0"/>
              <a:t>語法的差別</a:t>
            </a:r>
            <a:endParaRPr lang="en-US" altLang="zh-TW" dirty="0"/>
          </a:p>
          <a:p>
            <a:r>
              <a:rPr lang="zh-TW" altLang="en-US" dirty="0"/>
              <a:t>從</a:t>
            </a:r>
            <a:r>
              <a:rPr lang="en-US" altLang="zh-TW" dirty="0"/>
              <a:t>2-bit </a:t>
            </a:r>
            <a:r>
              <a:rPr lang="zh-TW" altLang="en-US" dirty="0"/>
              <a:t>到 </a:t>
            </a:r>
            <a:r>
              <a:rPr lang="en-US" altLang="zh-TW" dirty="0"/>
              <a:t>16bit </a:t>
            </a:r>
            <a:r>
              <a:rPr lang="zh-TW" altLang="en-US" dirty="0"/>
              <a:t>怎麼設計</a:t>
            </a:r>
            <a:r>
              <a:rPr lang="en-US" altLang="zh-TW" dirty="0"/>
              <a:t>?</a:t>
            </a:r>
            <a:r>
              <a:rPr lang="zh-TW" altLang="en-US" dirty="0"/>
              <a:t>怎麼寫</a:t>
            </a:r>
            <a:r>
              <a:rPr lang="en-US" altLang="zh-TW" dirty="0"/>
              <a:t>?</a:t>
            </a:r>
          </a:p>
          <a:p>
            <a:pPr lvl="1"/>
            <a:r>
              <a:rPr lang="en-US" altLang="zh-TW" dirty="0"/>
              <a:t>Iterative circuit</a:t>
            </a:r>
          </a:p>
          <a:p>
            <a:pPr lvl="1"/>
            <a:r>
              <a:rPr lang="en-US" altLang="zh-TW" dirty="0"/>
              <a:t>Behavior level Verilog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70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K-map to Verilog</a:t>
            </a:r>
            <a:br>
              <a:rPr lang="en-US" altLang="zh-TW" dirty="0"/>
            </a:br>
            <a:r>
              <a:rPr lang="zh-TW" altLang="en-US" dirty="0"/>
              <a:t>從手動化簡到自動化電路</a:t>
            </a:r>
            <a:br>
              <a:rPr lang="en-US" altLang="zh-TW" dirty="0"/>
            </a:br>
            <a:r>
              <a:rPr lang="en-US" altLang="zh-TW" dirty="0"/>
              <a:t>case/</a:t>
            </a:r>
            <a:r>
              <a:rPr lang="en-US" altLang="zh-TW" dirty="0" err="1"/>
              <a:t>casez</a:t>
            </a:r>
            <a:r>
              <a:rPr lang="en-US" altLang="zh-TW" dirty="0"/>
              <a:t>/</a:t>
            </a:r>
            <a:r>
              <a:rPr lang="en-US" altLang="zh-TW" dirty="0" err="1"/>
              <a:t>casex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58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Prime Number Detection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ahoma" panose="020B0604030504040204" pitchFamily="34" charset="0"/>
              </a:rPr>
              <a:t>F(</a:t>
            </a:r>
            <a:r>
              <a:rPr lang="en-US" altLang="zh-TW" dirty="0" err="1">
                <a:latin typeface="Tahoma" panose="020B0604030504040204" pitchFamily="34" charset="0"/>
              </a:rPr>
              <a:t>d,c,b,a</a:t>
            </a:r>
            <a:r>
              <a:rPr lang="en-US" altLang="zh-TW" dirty="0">
                <a:latin typeface="Tahoma" panose="020B0604030504040204" pitchFamily="34" charset="0"/>
              </a:rPr>
              <a:t>) is true if input </a:t>
            </a:r>
            <a:r>
              <a:rPr lang="en-US" altLang="zh-TW" dirty="0" err="1">
                <a:latin typeface="Tahoma" panose="020B0604030504040204" pitchFamily="34" charset="0"/>
              </a:rPr>
              <a:t>d,c,b,a</a:t>
            </a:r>
            <a:r>
              <a:rPr lang="en-US" altLang="zh-TW" dirty="0">
                <a:latin typeface="Tahoma" panose="020B0604030504040204" pitchFamily="34" charset="0"/>
              </a:rPr>
              <a:t> is prime</a:t>
            </a:r>
          </a:p>
          <a:p>
            <a:endParaRPr lang="zh-TW" altLang="en-US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341544"/>
              </p:ext>
            </p:extLst>
          </p:nvPr>
        </p:nvGraphicFramePr>
        <p:xfrm>
          <a:off x="1415480" y="2060848"/>
          <a:ext cx="32543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032" imgH="342751" progId="Equation.3">
                  <p:embed/>
                </p:oleObj>
              </mc:Choice>
              <mc:Fallback>
                <p:oleObj name="Equation" r:id="rId2" imgW="1079032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2060848"/>
                        <a:ext cx="32543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639439"/>
              </p:ext>
            </p:extLst>
          </p:nvPr>
        </p:nvGraphicFramePr>
        <p:xfrm>
          <a:off x="5573782" y="1944688"/>
          <a:ext cx="1273106" cy="4556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4" imgW="771582" imgH="2762182" progId="Excel.Sheet.8">
                  <p:embed/>
                </p:oleObj>
              </mc:Choice>
              <mc:Fallback>
                <p:oleObj name="工作表" r:id="rId4" imgW="771582" imgH="276218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82" y="1944688"/>
                        <a:ext cx="1273106" cy="4556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7874226" y="1568451"/>
            <a:ext cx="3721100" cy="4738688"/>
            <a:chOff x="7874226" y="1568451"/>
            <a:chExt cx="3721100" cy="4738688"/>
          </a:xfrm>
        </p:grpSpPr>
        <p:graphicFrame>
          <p:nvGraphicFramePr>
            <p:cNvPr id="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4478564"/>
                </p:ext>
              </p:extLst>
            </p:nvPr>
          </p:nvGraphicFramePr>
          <p:xfrm>
            <a:off x="7874226" y="1887539"/>
            <a:ext cx="3721100" cy="441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1889952" imgH="2244633" progId="Visio.Drawing.6">
                    <p:embed/>
                  </p:oleObj>
                </mc:Choice>
                <mc:Fallback>
                  <p:oleObj name="Visio" r:id="rId6" imgW="1889952" imgH="2244633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4226" y="1887539"/>
                          <a:ext cx="3721100" cy="441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7974239" y="1568451"/>
              <a:ext cx="355758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TW" sz="2400" b="0"/>
                <a:t>Schematic Logic Diagram: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08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Karnaugh</a:t>
            </a:r>
            <a:r>
              <a:rPr lang="en-US" altLang="zh-TW" dirty="0"/>
              <a:t> Map of 4-bit Prime Number</a:t>
            </a:r>
            <a:endParaRPr lang="zh-TW" altLang="en-US" dirty="0"/>
          </a:p>
        </p:txBody>
      </p:sp>
      <p:grpSp>
        <p:nvGrpSpPr>
          <p:cNvPr id="148" name="群組 147"/>
          <p:cNvGrpSpPr/>
          <p:nvPr/>
        </p:nvGrpSpPr>
        <p:grpSpPr>
          <a:xfrm>
            <a:off x="-558800" y="1637107"/>
            <a:ext cx="6373813" cy="4608512"/>
            <a:chOff x="1457325" y="960438"/>
            <a:chExt cx="6373813" cy="4608512"/>
          </a:xfrm>
        </p:grpSpPr>
        <p:sp>
          <p:nvSpPr>
            <p:cNvPr id="149" name="Rectangle 81"/>
            <p:cNvSpPr>
              <a:spLocks noChangeArrowheads="1"/>
            </p:cNvSpPr>
            <p:nvPr/>
          </p:nvSpPr>
          <p:spPr bwMode="auto">
            <a:xfrm>
              <a:off x="4659313" y="960438"/>
              <a:ext cx="169862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a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50" name="群組 149"/>
            <p:cNvGrpSpPr/>
            <p:nvPr/>
          </p:nvGrpSpPr>
          <p:grpSpPr>
            <a:xfrm>
              <a:off x="1457325" y="1185863"/>
              <a:ext cx="6373813" cy="4383087"/>
              <a:chOff x="1457325" y="1185863"/>
              <a:chExt cx="6373813" cy="4383087"/>
            </a:xfrm>
          </p:grpSpPr>
          <p:sp>
            <p:nvSpPr>
              <p:cNvPr id="151" name="Text Box 3"/>
              <p:cNvSpPr txBox="1">
                <a:spLocks noChangeArrowheads="1"/>
              </p:cNvSpPr>
              <p:nvPr/>
            </p:nvSpPr>
            <p:spPr bwMode="auto">
              <a:xfrm>
                <a:off x="1966913" y="5111750"/>
                <a:ext cx="586422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Position of </a:t>
                </a:r>
                <a:r>
                  <a:rPr kumimoji="0" lang="en-US" altLang="zh-TW" sz="2400" b="0" i="0" u="sng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minterms</a:t>
                </a:r>
                <a:r>
                  <a:rPr kumimoji="0" lang="en-US" altLang="zh-TW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on a 4-bit Karnaugh map</a:t>
                </a:r>
              </a:p>
            </p:txBody>
          </p:sp>
          <p:sp>
            <p:nvSpPr>
              <p:cNvPr id="152" name="Rectangle 4"/>
              <p:cNvSpPr>
                <a:spLocks noChangeArrowheads="1"/>
              </p:cNvSpPr>
              <p:nvPr/>
            </p:nvSpPr>
            <p:spPr bwMode="auto">
              <a:xfrm>
                <a:off x="3286125" y="1857375"/>
                <a:ext cx="682625" cy="682625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3" name="Rectangle 5"/>
              <p:cNvSpPr>
                <a:spLocks noChangeArrowheads="1"/>
              </p:cNvSpPr>
              <p:nvPr/>
            </p:nvSpPr>
            <p:spPr bwMode="auto">
              <a:xfrm>
                <a:off x="3516313" y="1974850"/>
                <a:ext cx="2111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0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4" name="Rectangle 6"/>
              <p:cNvSpPr>
                <a:spLocks noChangeArrowheads="1"/>
              </p:cNvSpPr>
              <p:nvPr/>
            </p:nvSpPr>
            <p:spPr bwMode="auto">
              <a:xfrm>
                <a:off x="3968750" y="1857375"/>
                <a:ext cx="684213" cy="682625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4200525" y="1974850"/>
                <a:ext cx="21113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6" name="Rectangle 8"/>
              <p:cNvSpPr>
                <a:spLocks noChangeArrowheads="1"/>
              </p:cNvSpPr>
              <p:nvPr/>
            </p:nvSpPr>
            <p:spPr bwMode="auto">
              <a:xfrm>
                <a:off x="4652963" y="1857375"/>
                <a:ext cx="681037" cy="682625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7" name="Rectangle 9"/>
              <p:cNvSpPr>
                <a:spLocks noChangeArrowheads="1"/>
              </p:cNvSpPr>
              <p:nvPr/>
            </p:nvSpPr>
            <p:spPr bwMode="auto">
              <a:xfrm>
                <a:off x="4883150" y="1974850"/>
                <a:ext cx="21113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3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8" name="Rectangle 10"/>
              <p:cNvSpPr>
                <a:spLocks noChangeArrowheads="1"/>
              </p:cNvSpPr>
              <p:nvPr/>
            </p:nvSpPr>
            <p:spPr bwMode="auto">
              <a:xfrm>
                <a:off x="5334000" y="1857375"/>
                <a:ext cx="684213" cy="682625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9" name="Rectangle 11"/>
              <p:cNvSpPr>
                <a:spLocks noChangeArrowheads="1"/>
              </p:cNvSpPr>
              <p:nvPr/>
            </p:nvSpPr>
            <p:spPr bwMode="auto">
              <a:xfrm>
                <a:off x="5567363" y="1974850"/>
                <a:ext cx="2111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2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0" name="Rectangle 12"/>
              <p:cNvSpPr>
                <a:spLocks noChangeArrowheads="1"/>
              </p:cNvSpPr>
              <p:nvPr/>
            </p:nvSpPr>
            <p:spPr bwMode="auto">
              <a:xfrm>
                <a:off x="3286125" y="2540000"/>
                <a:ext cx="682625" cy="68421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1" name="Rectangle 13"/>
              <p:cNvSpPr>
                <a:spLocks noChangeArrowheads="1"/>
              </p:cNvSpPr>
              <p:nvPr/>
            </p:nvSpPr>
            <p:spPr bwMode="auto">
              <a:xfrm>
                <a:off x="3516313" y="2659063"/>
                <a:ext cx="2111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4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2" name="Rectangle 14"/>
              <p:cNvSpPr>
                <a:spLocks noChangeArrowheads="1"/>
              </p:cNvSpPr>
              <p:nvPr/>
            </p:nvSpPr>
            <p:spPr bwMode="auto">
              <a:xfrm>
                <a:off x="3968750" y="2540000"/>
                <a:ext cx="684213" cy="68421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3" name="Rectangle 15"/>
              <p:cNvSpPr>
                <a:spLocks noChangeArrowheads="1"/>
              </p:cNvSpPr>
              <p:nvPr/>
            </p:nvSpPr>
            <p:spPr bwMode="auto">
              <a:xfrm>
                <a:off x="4200525" y="2659063"/>
                <a:ext cx="21113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5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4" name="Rectangle 16"/>
              <p:cNvSpPr>
                <a:spLocks noChangeArrowheads="1"/>
              </p:cNvSpPr>
              <p:nvPr/>
            </p:nvSpPr>
            <p:spPr bwMode="auto">
              <a:xfrm>
                <a:off x="4652963" y="2540000"/>
                <a:ext cx="681037" cy="68421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5" name="Rectangle 17"/>
              <p:cNvSpPr>
                <a:spLocks noChangeArrowheads="1"/>
              </p:cNvSpPr>
              <p:nvPr/>
            </p:nvSpPr>
            <p:spPr bwMode="auto">
              <a:xfrm>
                <a:off x="4883150" y="2659063"/>
                <a:ext cx="21113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7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6" name="Rectangle 18"/>
              <p:cNvSpPr>
                <a:spLocks noChangeArrowheads="1"/>
              </p:cNvSpPr>
              <p:nvPr/>
            </p:nvSpPr>
            <p:spPr bwMode="auto">
              <a:xfrm>
                <a:off x="5334000" y="2540000"/>
                <a:ext cx="684213" cy="68421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7" name="Rectangle 19"/>
              <p:cNvSpPr>
                <a:spLocks noChangeArrowheads="1"/>
              </p:cNvSpPr>
              <p:nvPr/>
            </p:nvSpPr>
            <p:spPr bwMode="auto">
              <a:xfrm>
                <a:off x="5567363" y="2659063"/>
                <a:ext cx="2111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6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8" name="Rectangle 20"/>
              <p:cNvSpPr>
                <a:spLocks noChangeArrowheads="1"/>
              </p:cNvSpPr>
              <p:nvPr/>
            </p:nvSpPr>
            <p:spPr bwMode="auto">
              <a:xfrm>
                <a:off x="3286125" y="1857375"/>
                <a:ext cx="682625" cy="682625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9" name="Rectangle 22"/>
              <p:cNvSpPr>
                <a:spLocks noChangeArrowheads="1"/>
              </p:cNvSpPr>
              <p:nvPr/>
            </p:nvSpPr>
            <p:spPr bwMode="auto">
              <a:xfrm>
                <a:off x="3968750" y="1857375"/>
                <a:ext cx="684213" cy="682625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0" name="Rectangle 24"/>
              <p:cNvSpPr>
                <a:spLocks noChangeArrowheads="1"/>
              </p:cNvSpPr>
              <p:nvPr/>
            </p:nvSpPr>
            <p:spPr bwMode="auto">
              <a:xfrm>
                <a:off x="4652963" y="1857375"/>
                <a:ext cx="681037" cy="682625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1" name="Rectangle 26"/>
              <p:cNvSpPr>
                <a:spLocks noChangeArrowheads="1"/>
              </p:cNvSpPr>
              <p:nvPr/>
            </p:nvSpPr>
            <p:spPr bwMode="auto">
              <a:xfrm>
                <a:off x="5334000" y="1857375"/>
                <a:ext cx="684213" cy="682625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2" name="Rectangle 28"/>
              <p:cNvSpPr>
                <a:spLocks noChangeArrowheads="1"/>
              </p:cNvSpPr>
              <p:nvPr/>
            </p:nvSpPr>
            <p:spPr bwMode="auto">
              <a:xfrm>
                <a:off x="3286125" y="2540000"/>
                <a:ext cx="682625" cy="68421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3" name="Rectangle 30"/>
              <p:cNvSpPr>
                <a:spLocks noChangeArrowheads="1"/>
              </p:cNvSpPr>
              <p:nvPr/>
            </p:nvSpPr>
            <p:spPr bwMode="auto">
              <a:xfrm>
                <a:off x="3968750" y="2540000"/>
                <a:ext cx="684213" cy="68421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4" name="Rectangle 32"/>
              <p:cNvSpPr>
                <a:spLocks noChangeArrowheads="1"/>
              </p:cNvSpPr>
              <p:nvPr/>
            </p:nvSpPr>
            <p:spPr bwMode="auto">
              <a:xfrm>
                <a:off x="4652963" y="2540000"/>
                <a:ext cx="681037" cy="68421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5" name="Rectangle 34"/>
              <p:cNvSpPr>
                <a:spLocks noChangeArrowheads="1"/>
              </p:cNvSpPr>
              <p:nvPr/>
            </p:nvSpPr>
            <p:spPr bwMode="auto">
              <a:xfrm>
                <a:off x="5334000" y="2540000"/>
                <a:ext cx="684213" cy="68421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6" name="Rectangle 36"/>
              <p:cNvSpPr>
                <a:spLocks noChangeArrowheads="1"/>
              </p:cNvSpPr>
              <p:nvPr/>
            </p:nvSpPr>
            <p:spPr bwMode="auto">
              <a:xfrm>
                <a:off x="3286125" y="3905250"/>
                <a:ext cx="682625" cy="68421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7" name="Rectangle 38"/>
              <p:cNvSpPr>
                <a:spLocks noChangeArrowheads="1"/>
              </p:cNvSpPr>
              <p:nvPr/>
            </p:nvSpPr>
            <p:spPr bwMode="auto">
              <a:xfrm>
                <a:off x="3968750" y="3905250"/>
                <a:ext cx="684213" cy="68421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8" name="Rectangle 40"/>
              <p:cNvSpPr>
                <a:spLocks noChangeArrowheads="1"/>
              </p:cNvSpPr>
              <p:nvPr/>
            </p:nvSpPr>
            <p:spPr bwMode="auto">
              <a:xfrm>
                <a:off x="4652963" y="3905250"/>
                <a:ext cx="681037" cy="68421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9" name="Rectangle 43"/>
              <p:cNvSpPr>
                <a:spLocks noChangeArrowheads="1"/>
              </p:cNvSpPr>
              <p:nvPr/>
            </p:nvSpPr>
            <p:spPr bwMode="auto">
              <a:xfrm>
                <a:off x="5334000" y="3905250"/>
                <a:ext cx="684213" cy="68421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0" name="Rectangle 46"/>
              <p:cNvSpPr>
                <a:spLocks noChangeArrowheads="1"/>
              </p:cNvSpPr>
              <p:nvPr/>
            </p:nvSpPr>
            <p:spPr bwMode="auto">
              <a:xfrm>
                <a:off x="3286125" y="3224213"/>
                <a:ext cx="682625" cy="68103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1" name="Rectangle 49"/>
              <p:cNvSpPr>
                <a:spLocks noChangeArrowheads="1"/>
              </p:cNvSpPr>
              <p:nvPr/>
            </p:nvSpPr>
            <p:spPr bwMode="auto">
              <a:xfrm>
                <a:off x="3968750" y="3224213"/>
                <a:ext cx="684213" cy="68103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2" name="Rectangle 52"/>
              <p:cNvSpPr>
                <a:spLocks noChangeArrowheads="1"/>
              </p:cNvSpPr>
              <p:nvPr/>
            </p:nvSpPr>
            <p:spPr bwMode="auto">
              <a:xfrm>
                <a:off x="4652963" y="3224213"/>
                <a:ext cx="681037" cy="68103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3" name="Rectangle 55"/>
              <p:cNvSpPr>
                <a:spLocks noChangeArrowheads="1"/>
              </p:cNvSpPr>
              <p:nvPr/>
            </p:nvSpPr>
            <p:spPr bwMode="auto">
              <a:xfrm>
                <a:off x="5334000" y="3224213"/>
                <a:ext cx="684213" cy="68103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4" name="Rectangle 66"/>
              <p:cNvSpPr>
                <a:spLocks noChangeArrowheads="1"/>
              </p:cNvSpPr>
              <p:nvPr/>
            </p:nvSpPr>
            <p:spPr bwMode="auto">
              <a:xfrm>
                <a:off x="2786063" y="1185863"/>
                <a:ext cx="682625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5" name="Rectangle 67"/>
              <p:cNvSpPr>
                <a:spLocks noChangeArrowheads="1"/>
              </p:cNvSpPr>
              <p:nvPr/>
            </p:nvSpPr>
            <p:spPr bwMode="auto">
              <a:xfrm>
                <a:off x="3194050" y="1206500"/>
                <a:ext cx="339725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ba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6" name="Line 72"/>
              <p:cNvSpPr>
                <a:spLocks noChangeShapeType="1"/>
              </p:cNvSpPr>
              <p:nvPr/>
            </p:nvSpPr>
            <p:spPr bwMode="auto">
              <a:xfrm flipH="1" flipV="1">
                <a:off x="2771775" y="1343025"/>
                <a:ext cx="514350" cy="51435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7" name="Line 80"/>
              <p:cNvSpPr>
                <a:spLocks noChangeShapeType="1"/>
              </p:cNvSpPr>
              <p:nvPr/>
            </p:nvSpPr>
            <p:spPr bwMode="auto">
              <a:xfrm>
                <a:off x="3927475" y="1335088"/>
                <a:ext cx="1366838" cy="1587"/>
              </a:xfrm>
              <a:prstGeom prst="line">
                <a:avLst/>
              </a:prstGeom>
              <a:noFill/>
              <a:ln w="444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8" name="Line 82"/>
              <p:cNvSpPr>
                <a:spLocks noChangeShapeType="1"/>
              </p:cNvSpPr>
              <p:nvPr/>
            </p:nvSpPr>
            <p:spPr bwMode="auto">
              <a:xfrm>
                <a:off x="4635500" y="4751388"/>
                <a:ext cx="1366838" cy="1587"/>
              </a:xfrm>
              <a:prstGeom prst="line">
                <a:avLst/>
              </a:prstGeom>
              <a:noFill/>
              <a:ln w="444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9" name="Line 84"/>
              <p:cNvSpPr>
                <a:spLocks noChangeShapeType="1"/>
              </p:cNvSpPr>
              <p:nvPr/>
            </p:nvSpPr>
            <p:spPr bwMode="auto">
              <a:xfrm flipV="1">
                <a:off x="2890838" y="2530475"/>
                <a:ext cx="1587" cy="1366838"/>
              </a:xfrm>
              <a:prstGeom prst="line">
                <a:avLst/>
              </a:prstGeom>
              <a:noFill/>
              <a:ln w="444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0" name="Line 86"/>
              <p:cNvSpPr>
                <a:spLocks noChangeShapeType="1"/>
              </p:cNvSpPr>
              <p:nvPr/>
            </p:nvSpPr>
            <p:spPr bwMode="auto">
              <a:xfrm flipV="1">
                <a:off x="6180138" y="3214688"/>
                <a:ext cx="1587" cy="1366837"/>
              </a:xfrm>
              <a:prstGeom prst="line">
                <a:avLst/>
              </a:prstGeom>
              <a:noFill/>
              <a:ln w="444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1" name="Rectangle 88"/>
              <p:cNvSpPr>
                <a:spLocks noChangeArrowheads="1"/>
              </p:cNvSpPr>
              <p:nvPr/>
            </p:nvSpPr>
            <p:spPr bwMode="auto">
              <a:xfrm>
                <a:off x="3286125" y="3224213"/>
                <a:ext cx="682625" cy="68103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2" name="Rectangle 89"/>
              <p:cNvSpPr>
                <a:spLocks noChangeArrowheads="1"/>
              </p:cNvSpPr>
              <p:nvPr/>
            </p:nvSpPr>
            <p:spPr bwMode="auto">
              <a:xfrm>
                <a:off x="3411538" y="3341688"/>
                <a:ext cx="423862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12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3" name="Rectangle 90"/>
              <p:cNvSpPr>
                <a:spLocks noChangeArrowheads="1"/>
              </p:cNvSpPr>
              <p:nvPr/>
            </p:nvSpPr>
            <p:spPr bwMode="auto">
              <a:xfrm>
                <a:off x="3968750" y="3224213"/>
                <a:ext cx="684213" cy="68103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4" name="Rectangle 91"/>
              <p:cNvSpPr>
                <a:spLocks noChangeArrowheads="1"/>
              </p:cNvSpPr>
              <p:nvPr/>
            </p:nvSpPr>
            <p:spPr bwMode="auto">
              <a:xfrm>
                <a:off x="4094163" y="3341688"/>
                <a:ext cx="423862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13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5" name="Rectangle 92"/>
              <p:cNvSpPr>
                <a:spLocks noChangeArrowheads="1"/>
              </p:cNvSpPr>
              <p:nvPr/>
            </p:nvSpPr>
            <p:spPr bwMode="auto">
              <a:xfrm>
                <a:off x="4652963" y="3224213"/>
                <a:ext cx="681037" cy="68103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6" name="Rectangle 93"/>
              <p:cNvSpPr>
                <a:spLocks noChangeArrowheads="1"/>
              </p:cNvSpPr>
              <p:nvPr/>
            </p:nvSpPr>
            <p:spPr bwMode="auto">
              <a:xfrm>
                <a:off x="4776788" y="3341688"/>
                <a:ext cx="423862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15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7" name="Rectangle 94"/>
              <p:cNvSpPr>
                <a:spLocks noChangeArrowheads="1"/>
              </p:cNvSpPr>
              <p:nvPr/>
            </p:nvSpPr>
            <p:spPr bwMode="auto">
              <a:xfrm>
                <a:off x="5334000" y="3224213"/>
                <a:ext cx="684213" cy="68103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8" name="Rectangle 95"/>
              <p:cNvSpPr>
                <a:spLocks noChangeArrowheads="1"/>
              </p:cNvSpPr>
              <p:nvPr/>
            </p:nvSpPr>
            <p:spPr bwMode="auto">
              <a:xfrm>
                <a:off x="5461000" y="3341688"/>
                <a:ext cx="42386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14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9" name="Rectangle 96"/>
              <p:cNvSpPr>
                <a:spLocks noChangeArrowheads="1"/>
              </p:cNvSpPr>
              <p:nvPr/>
            </p:nvSpPr>
            <p:spPr bwMode="auto">
              <a:xfrm>
                <a:off x="3286125" y="3905250"/>
                <a:ext cx="682625" cy="68421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0" name="Rectangle 97"/>
              <p:cNvSpPr>
                <a:spLocks noChangeArrowheads="1"/>
              </p:cNvSpPr>
              <p:nvPr/>
            </p:nvSpPr>
            <p:spPr bwMode="auto">
              <a:xfrm>
                <a:off x="3516313" y="4025900"/>
                <a:ext cx="2111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8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1" name="Rectangle 98"/>
              <p:cNvSpPr>
                <a:spLocks noChangeArrowheads="1"/>
              </p:cNvSpPr>
              <p:nvPr/>
            </p:nvSpPr>
            <p:spPr bwMode="auto">
              <a:xfrm>
                <a:off x="3968750" y="3905250"/>
                <a:ext cx="684213" cy="68421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2" name="Rectangle 99"/>
              <p:cNvSpPr>
                <a:spLocks noChangeArrowheads="1"/>
              </p:cNvSpPr>
              <p:nvPr/>
            </p:nvSpPr>
            <p:spPr bwMode="auto">
              <a:xfrm>
                <a:off x="4200525" y="4025900"/>
                <a:ext cx="21113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9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3" name="Rectangle 100"/>
              <p:cNvSpPr>
                <a:spLocks noChangeArrowheads="1"/>
              </p:cNvSpPr>
              <p:nvPr/>
            </p:nvSpPr>
            <p:spPr bwMode="auto">
              <a:xfrm>
                <a:off x="4652963" y="3905250"/>
                <a:ext cx="681037" cy="68421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4" name="Rectangle 101"/>
              <p:cNvSpPr>
                <a:spLocks noChangeArrowheads="1"/>
              </p:cNvSpPr>
              <p:nvPr/>
            </p:nvSpPr>
            <p:spPr bwMode="auto">
              <a:xfrm>
                <a:off x="4776788" y="4025900"/>
                <a:ext cx="423862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11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5" name="Rectangle 102"/>
              <p:cNvSpPr>
                <a:spLocks noChangeArrowheads="1"/>
              </p:cNvSpPr>
              <p:nvPr/>
            </p:nvSpPr>
            <p:spPr bwMode="auto">
              <a:xfrm>
                <a:off x="5334000" y="3905250"/>
                <a:ext cx="684213" cy="68421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6" name="Rectangle 103"/>
              <p:cNvSpPr>
                <a:spLocks noChangeArrowheads="1"/>
              </p:cNvSpPr>
              <p:nvPr/>
            </p:nvSpPr>
            <p:spPr bwMode="auto">
              <a:xfrm>
                <a:off x="5461000" y="4025900"/>
                <a:ext cx="42386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10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7" name="Rectangle 104"/>
              <p:cNvSpPr>
                <a:spLocks noChangeArrowheads="1"/>
              </p:cNvSpPr>
              <p:nvPr/>
            </p:nvSpPr>
            <p:spPr bwMode="auto">
              <a:xfrm>
                <a:off x="4359275" y="3187700"/>
                <a:ext cx="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8" name="Rectangle 105"/>
              <p:cNvSpPr>
                <a:spLocks noChangeArrowheads="1"/>
              </p:cNvSpPr>
              <p:nvPr/>
            </p:nvSpPr>
            <p:spPr bwMode="auto">
              <a:xfrm rot="16200000">
                <a:off x="2933700" y="2073275"/>
                <a:ext cx="339725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00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9" name="Rectangle 106"/>
              <p:cNvSpPr>
                <a:spLocks noChangeArrowheads="1"/>
              </p:cNvSpPr>
              <p:nvPr/>
            </p:nvSpPr>
            <p:spPr bwMode="auto">
              <a:xfrm rot="16200000">
                <a:off x="2936875" y="2732088"/>
                <a:ext cx="339725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01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0" name="Rectangle 107"/>
              <p:cNvSpPr>
                <a:spLocks noChangeArrowheads="1"/>
              </p:cNvSpPr>
              <p:nvPr/>
            </p:nvSpPr>
            <p:spPr bwMode="auto">
              <a:xfrm rot="16200000">
                <a:off x="2938463" y="3414713"/>
                <a:ext cx="339725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11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1" name="Rectangle 108"/>
              <p:cNvSpPr>
                <a:spLocks noChangeArrowheads="1"/>
              </p:cNvSpPr>
              <p:nvPr/>
            </p:nvSpPr>
            <p:spPr bwMode="auto">
              <a:xfrm rot="16200000">
                <a:off x="2941638" y="4098925"/>
                <a:ext cx="339725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10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2" name="Rectangle 109"/>
              <p:cNvSpPr>
                <a:spLocks noChangeArrowheads="1"/>
              </p:cNvSpPr>
              <p:nvPr/>
            </p:nvSpPr>
            <p:spPr bwMode="auto">
              <a:xfrm>
                <a:off x="5865813" y="2528888"/>
                <a:ext cx="0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3" name="Rectangle 111"/>
              <p:cNvSpPr>
                <a:spLocks noChangeArrowheads="1"/>
              </p:cNvSpPr>
              <p:nvPr/>
            </p:nvSpPr>
            <p:spPr bwMode="auto">
              <a:xfrm>
                <a:off x="3479800" y="1520825"/>
                <a:ext cx="339725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00</a:t>
                </a:r>
                <a:endPara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4" name="Rectangle 112"/>
              <p:cNvSpPr>
                <a:spLocks noChangeArrowheads="1"/>
              </p:cNvSpPr>
              <p:nvPr/>
            </p:nvSpPr>
            <p:spPr bwMode="auto">
              <a:xfrm>
                <a:off x="4162425" y="1520825"/>
                <a:ext cx="339725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01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5" name="Rectangle 113"/>
              <p:cNvSpPr>
                <a:spLocks noChangeArrowheads="1"/>
              </p:cNvSpPr>
              <p:nvPr/>
            </p:nvSpPr>
            <p:spPr bwMode="auto">
              <a:xfrm>
                <a:off x="4829175" y="1524000"/>
                <a:ext cx="339725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11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6" name="Rectangle 114"/>
              <p:cNvSpPr>
                <a:spLocks noChangeArrowheads="1"/>
              </p:cNvSpPr>
              <p:nvPr/>
            </p:nvSpPr>
            <p:spPr bwMode="auto">
              <a:xfrm>
                <a:off x="5513388" y="1519238"/>
                <a:ext cx="339725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10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7" name="Rectangle 116"/>
              <p:cNvSpPr>
                <a:spLocks noChangeArrowheads="1"/>
              </p:cNvSpPr>
              <p:nvPr/>
            </p:nvSpPr>
            <p:spPr bwMode="auto">
              <a:xfrm rot="16200000">
                <a:off x="6242050" y="3817938"/>
                <a:ext cx="339725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d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8" name="Rectangle 117"/>
              <p:cNvSpPr>
                <a:spLocks noChangeArrowheads="1"/>
              </p:cNvSpPr>
              <p:nvPr/>
            </p:nvSpPr>
            <p:spPr bwMode="auto">
              <a:xfrm>
                <a:off x="5100638" y="4826000"/>
                <a:ext cx="339725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b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9" name="Rectangle 118"/>
              <p:cNvSpPr>
                <a:spLocks noChangeArrowheads="1"/>
              </p:cNvSpPr>
              <p:nvPr/>
            </p:nvSpPr>
            <p:spPr bwMode="auto">
              <a:xfrm>
                <a:off x="1457325" y="2009775"/>
                <a:ext cx="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0" name="Rectangle 119"/>
              <p:cNvSpPr>
                <a:spLocks noChangeArrowheads="1"/>
              </p:cNvSpPr>
              <p:nvPr/>
            </p:nvSpPr>
            <p:spPr bwMode="auto">
              <a:xfrm rot="16200000">
                <a:off x="2476501" y="2863850"/>
                <a:ext cx="152400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c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1" name="Rectangle 120"/>
              <p:cNvSpPr>
                <a:spLocks noChangeArrowheads="1"/>
              </p:cNvSpPr>
              <p:nvPr/>
            </p:nvSpPr>
            <p:spPr bwMode="auto">
              <a:xfrm>
                <a:off x="2632075" y="1571625"/>
                <a:ext cx="322263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dc</a:t>
                </a: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grpSp>
        <p:nvGrpSpPr>
          <p:cNvPr id="222" name="群組 221"/>
          <p:cNvGrpSpPr/>
          <p:nvPr/>
        </p:nvGrpSpPr>
        <p:grpSpPr>
          <a:xfrm>
            <a:off x="4417792" y="1936947"/>
            <a:ext cx="4173538" cy="3128963"/>
            <a:chOff x="2870200" y="3200400"/>
            <a:chExt cx="4173538" cy="3128963"/>
          </a:xfrm>
        </p:grpSpPr>
        <p:sp>
          <p:nvSpPr>
            <p:cNvPr id="223" name="Rectangle 319"/>
            <p:cNvSpPr>
              <a:spLocks noChangeArrowheads="1"/>
            </p:cNvSpPr>
            <p:nvPr/>
          </p:nvSpPr>
          <p:spPr bwMode="auto">
            <a:xfrm>
              <a:off x="4518025" y="4114800"/>
              <a:ext cx="457200" cy="4397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4" name="Rectangle 317"/>
            <p:cNvSpPr>
              <a:spLocks noChangeArrowheads="1"/>
            </p:cNvSpPr>
            <p:nvPr/>
          </p:nvSpPr>
          <p:spPr bwMode="auto">
            <a:xfrm>
              <a:off x="4057650" y="4114800"/>
              <a:ext cx="457200" cy="4397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5" name="Rectangle 318"/>
            <p:cNvSpPr>
              <a:spLocks noChangeArrowheads="1"/>
            </p:cNvSpPr>
            <p:nvPr/>
          </p:nvSpPr>
          <p:spPr bwMode="auto">
            <a:xfrm>
              <a:off x="3597275" y="4114800"/>
              <a:ext cx="463550" cy="4397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6" name="Rectangle 320"/>
            <p:cNvSpPr>
              <a:spLocks noChangeArrowheads="1"/>
            </p:cNvSpPr>
            <p:nvPr/>
          </p:nvSpPr>
          <p:spPr bwMode="auto">
            <a:xfrm>
              <a:off x="4975225" y="4114800"/>
              <a:ext cx="460375" cy="4397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7" name="Rectangle 321"/>
            <p:cNvSpPr>
              <a:spLocks noChangeArrowheads="1"/>
            </p:cNvSpPr>
            <p:nvPr/>
          </p:nvSpPr>
          <p:spPr bwMode="auto">
            <a:xfrm>
              <a:off x="4057650" y="4551363"/>
              <a:ext cx="457200" cy="4476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8" name="Rectangle 322"/>
            <p:cNvSpPr>
              <a:spLocks noChangeArrowheads="1"/>
            </p:cNvSpPr>
            <p:nvPr/>
          </p:nvSpPr>
          <p:spPr bwMode="auto">
            <a:xfrm>
              <a:off x="3597275" y="4552950"/>
              <a:ext cx="463550" cy="4460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9" name="Rectangle 323"/>
            <p:cNvSpPr>
              <a:spLocks noChangeArrowheads="1"/>
            </p:cNvSpPr>
            <p:nvPr/>
          </p:nvSpPr>
          <p:spPr bwMode="auto">
            <a:xfrm>
              <a:off x="4518025" y="4551363"/>
              <a:ext cx="457200" cy="4476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30" name="Rectangle 324"/>
            <p:cNvSpPr>
              <a:spLocks noChangeArrowheads="1"/>
            </p:cNvSpPr>
            <p:nvPr/>
          </p:nvSpPr>
          <p:spPr bwMode="auto">
            <a:xfrm>
              <a:off x="4975225" y="4551363"/>
              <a:ext cx="460375" cy="44608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31" name="Rectangle 325"/>
            <p:cNvSpPr>
              <a:spLocks noChangeArrowheads="1"/>
            </p:cNvSpPr>
            <p:nvPr/>
          </p:nvSpPr>
          <p:spPr bwMode="auto">
            <a:xfrm>
              <a:off x="4057650" y="4997450"/>
              <a:ext cx="457200" cy="4460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32" name="Rectangle 326"/>
            <p:cNvSpPr>
              <a:spLocks noChangeArrowheads="1"/>
            </p:cNvSpPr>
            <p:nvPr/>
          </p:nvSpPr>
          <p:spPr bwMode="auto">
            <a:xfrm>
              <a:off x="3597275" y="4999038"/>
              <a:ext cx="463550" cy="4445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33" name="Rectangle 327"/>
            <p:cNvSpPr>
              <a:spLocks noChangeArrowheads="1"/>
            </p:cNvSpPr>
            <p:nvPr/>
          </p:nvSpPr>
          <p:spPr bwMode="auto">
            <a:xfrm>
              <a:off x="4518025" y="4997450"/>
              <a:ext cx="457200" cy="4460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34" name="Rectangle 328"/>
            <p:cNvSpPr>
              <a:spLocks noChangeArrowheads="1"/>
            </p:cNvSpPr>
            <p:nvPr/>
          </p:nvSpPr>
          <p:spPr bwMode="auto">
            <a:xfrm>
              <a:off x="4975225" y="4997450"/>
              <a:ext cx="460375" cy="4460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35" name="Rectangle 329"/>
            <p:cNvSpPr>
              <a:spLocks noChangeArrowheads="1"/>
            </p:cNvSpPr>
            <p:nvPr/>
          </p:nvSpPr>
          <p:spPr bwMode="auto">
            <a:xfrm>
              <a:off x="4057650" y="5434013"/>
              <a:ext cx="457200" cy="4540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36" name="Rectangle 330"/>
            <p:cNvSpPr>
              <a:spLocks noChangeArrowheads="1"/>
            </p:cNvSpPr>
            <p:nvPr/>
          </p:nvSpPr>
          <p:spPr bwMode="auto">
            <a:xfrm>
              <a:off x="3597275" y="5434013"/>
              <a:ext cx="463550" cy="4540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37" name="Rectangle 331"/>
            <p:cNvSpPr>
              <a:spLocks noChangeArrowheads="1"/>
            </p:cNvSpPr>
            <p:nvPr/>
          </p:nvSpPr>
          <p:spPr bwMode="auto">
            <a:xfrm>
              <a:off x="4518025" y="5434013"/>
              <a:ext cx="457200" cy="4540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38" name="Rectangle 332"/>
            <p:cNvSpPr>
              <a:spLocks noChangeArrowheads="1"/>
            </p:cNvSpPr>
            <p:nvPr/>
          </p:nvSpPr>
          <p:spPr bwMode="auto">
            <a:xfrm>
              <a:off x="4975225" y="5434013"/>
              <a:ext cx="460375" cy="4540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239" name="Group 338"/>
            <p:cNvGrpSpPr>
              <a:grpSpLocks/>
            </p:cNvGrpSpPr>
            <p:nvPr/>
          </p:nvGrpSpPr>
          <p:grpSpPr bwMode="auto">
            <a:xfrm rot="16200000" flipH="1">
              <a:off x="2615407" y="4893469"/>
              <a:ext cx="1611312" cy="247650"/>
              <a:chOff x="4259" y="1917"/>
              <a:chExt cx="1015" cy="156"/>
            </a:xfrm>
          </p:grpSpPr>
          <p:sp>
            <p:nvSpPr>
              <p:cNvPr id="293" name="Text Box 339"/>
              <p:cNvSpPr txBox="1">
                <a:spLocks noChangeArrowheads="1"/>
              </p:cNvSpPr>
              <p:nvPr/>
            </p:nvSpPr>
            <p:spPr bwMode="auto">
              <a:xfrm>
                <a:off x="4259" y="1919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00</a:t>
                </a:r>
              </a:p>
            </p:txBody>
          </p:sp>
          <p:sp>
            <p:nvSpPr>
              <p:cNvPr id="294" name="Text Box 340"/>
              <p:cNvSpPr txBox="1">
                <a:spLocks noChangeArrowheads="1"/>
              </p:cNvSpPr>
              <p:nvPr/>
            </p:nvSpPr>
            <p:spPr bwMode="auto">
              <a:xfrm>
                <a:off x="4547" y="1919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01</a:t>
                </a:r>
              </a:p>
            </p:txBody>
          </p:sp>
          <p:sp>
            <p:nvSpPr>
              <p:cNvPr id="295" name="Text Box 341"/>
              <p:cNvSpPr txBox="1">
                <a:spLocks noChangeArrowheads="1"/>
              </p:cNvSpPr>
              <p:nvPr/>
            </p:nvSpPr>
            <p:spPr bwMode="auto">
              <a:xfrm>
                <a:off x="4852" y="1918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11</a:t>
                </a:r>
              </a:p>
            </p:txBody>
          </p:sp>
          <p:sp>
            <p:nvSpPr>
              <p:cNvPr id="296" name="Text Box 342"/>
              <p:cNvSpPr txBox="1">
                <a:spLocks noChangeArrowheads="1"/>
              </p:cNvSpPr>
              <p:nvPr/>
            </p:nvSpPr>
            <p:spPr bwMode="auto">
              <a:xfrm>
                <a:off x="5132" y="1917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10</a:t>
                </a:r>
              </a:p>
            </p:txBody>
          </p:sp>
        </p:grpSp>
        <p:sp>
          <p:nvSpPr>
            <p:cNvPr id="240" name="Line 343"/>
            <p:cNvSpPr>
              <a:spLocks noChangeShapeType="1"/>
            </p:cNvSpPr>
            <p:nvPr/>
          </p:nvSpPr>
          <p:spPr bwMode="auto">
            <a:xfrm>
              <a:off x="4505325" y="6008688"/>
              <a:ext cx="9302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1" name="Line 344"/>
            <p:cNvSpPr>
              <a:spLocks noChangeShapeType="1"/>
            </p:cNvSpPr>
            <p:nvPr/>
          </p:nvSpPr>
          <p:spPr bwMode="auto">
            <a:xfrm>
              <a:off x="4060825" y="3805238"/>
              <a:ext cx="9144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2" name="Line 345"/>
            <p:cNvSpPr>
              <a:spLocks noChangeShapeType="1"/>
            </p:cNvSpPr>
            <p:nvPr/>
          </p:nvSpPr>
          <p:spPr bwMode="auto">
            <a:xfrm rot="16200000">
              <a:off x="5092700" y="5443538"/>
              <a:ext cx="9080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3" name="Line 346"/>
            <p:cNvSpPr>
              <a:spLocks noChangeShapeType="1"/>
            </p:cNvSpPr>
            <p:nvPr/>
          </p:nvSpPr>
          <p:spPr bwMode="auto">
            <a:xfrm rot="16200000">
              <a:off x="2809875" y="4995863"/>
              <a:ext cx="9080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4" name="Text Box 347"/>
            <p:cNvSpPr txBox="1">
              <a:spLocks noChangeArrowheads="1"/>
            </p:cNvSpPr>
            <p:nvPr/>
          </p:nvSpPr>
          <p:spPr bwMode="auto">
            <a:xfrm>
              <a:off x="4465638" y="3546475"/>
              <a:ext cx="1127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a</a:t>
              </a:r>
            </a:p>
          </p:txBody>
        </p:sp>
        <p:sp>
          <p:nvSpPr>
            <p:cNvPr id="245" name="Text Box 348"/>
            <p:cNvSpPr txBox="1">
              <a:spLocks noChangeArrowheads="1"/>
            </p:cNvSpPr>
            <p:nvPr/>
          </p:nvSpPr>
          <p:spPr bwMode="auto">
            <a:xfrm>
              <a:off x="4918075" y="6084888"/>
              <a:ext cx="1127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b</a:t>
              </a:r>
            </a:p>
          </p:txBody>
        </p:sp>
        <p:sp>
          <p:nvSpPr>
            <p:cNvPr id="246" name="Text Box 349"/>
            <p:cNvSpPr txBox="1">
              <a:spLocks noChangeArrowheads="1"/>
            </p:cNvSpPr>
            <p:nvPr/>
          </p:nvSpPr>
          <p:spPr bwMode="auto">
            <a:xfrm rot="16200000">
              <a:off x="2941638" y="4581525"/>
              <a:ext cx="1016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c</a:t>
              </a:r>
            </a:p>
          </p:txBody>
        </p:sp>
        <p:sp>
          <p:nvSpPr>
            <p:cNvPr id="247" name="Text Box 350"/>
            <p:cNvSpPr txBox="1">
              <a:spLocks noChangeArrowheads="1"/>
            </p:cNvSpPr>
            <p:nvPr/>
          </p:nvSpPr>
          <p:spPr bwMode="auto">
            <a:xfrm rot="16200000">
              <a:off x="5644357" y="5310981"/>
              <a:ext cx="1127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</a:p>
          </p:txBody>
        </p:sp>
        <p:sp>
          <p:nvSpPr>
            <p:cNvPr id="248" name="Text Box 351"/>
            <p:cNvSpPr txBox="1">
              <a:spLocks noChangeArrowheads="1"/>
            </p:cNvSpPr>
            <p:nvPr/>
          </p:nvSpPr>
          <p:spPr bwMode="auto">
            <a:xfrm>
              <a:off x="3765550" y="4197350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249" name="Text Box 352"/>
            <p:cNvSpPr txBox="1">
              <a:spLocks noChangeArrowheads="1"/>
            </p:cNvSpPr>
            <p:nvPr/>
          </p:nvSpPr>
          <p:spPr bwMode="auto">
            <a:xfrm>
              <a:off x="3767138" y="4654550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250" name="Text Box 353"/>
            <p:cNvSpPr txBox="1">
              <a:spLocks noChangeArrowheads="1"/>
            </p:cNvSpPr>
            <p:nvPr/>
          </p:nvSpPr>
          <p:spPr bwMode="auto">
            <a:xfrm>
              <a:off x="3773488" y="5073650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251" name="Text Box 354"/>
            <p:cNvSpPr txBox="1">
              <a:spLocks noChangeArrowheads="1"/>
            </p:cNvSpPr>
            <p:nvPr/>
          </p:nvSpPr>
          <p:spPr bwMode="auto">
            <a:xfrm>
              <a:off x="5148263" y="4654550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252" name="Text Box 355"/>
            <p:cNvSpPr txBox="1">
              <a:spLocks noChangeArrowheads="1"/>
            </p:cNvSpPr>
            <p:nvPr/>
          </p:nvSpPr>
          <p:spPr bwMode="auto">
            <a:xfrm>
              <a:off x="3778250" y="5518150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253" name="Text Box 356"/>
            <p:cNvSpPr txBox="1">
              <a:spLocks noChangeArrowheads="1"/>
            </p:cNvSpPr>
            <p:nvPr/>
          </p:nvSpPr>
          <p:spPr bwMode="auto">
            <a:xfrm>
              <a:off x="4211638" y="5518150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254" name="Text Box 357"/>
            <p:cNvSpPr txBox="1">
              <a:spLocks noChangeArrowheads="1"/>
            </p:cNvSpPr>
            <p:nvPr/>
          </p:nvSpPr>
          <p:spPr bwMode="auto">
            <a:xfrm>
              <a:off x="4206875" y="4197350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255" name="Text Box 358"/>
            <p:cNvSpPr txBox="1">
              <a:spLocks noChangeArrowheads="1"/>
            </p:cNvSpPr>
            <p:nvPr/>
          </p:nvSpPr>
          <p:spPr bwMode="auto">
            <a:xfrm>
              <a:off x="4206875" y="4654550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256" name="Text Box 359"/>
            <p:cNvSpPr txBox="1">
              <a:spLocks noChangeArrowheads="1"/>
            </p:cNvSpPr>
            <p:nvPr/>
          </p:nvSpPr>
          <p:spPr bwMode="auto">
            <a:xfrm>
              <a:off x="4686300" y="4654550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257" name="Text Box 360"/>
            <p:cNvSpPr txBox="1">
              <a:spLocks noChangeArrowheads="1"/>
            </p:cNvSpPr>
            <p:nvPr/>
          </p:nvSpPr>
          <p:spPr bwMode="auto">
            <a:xfrm>
              <a:off x="4687888" y="4197350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258" name="Text Box 361"/>
            <p:cNvSpPr txBox="1">
              <a:spLocks noChangeArrowheads="1"/>
            </p:cNvSpPr>
            <p:nvPr/>
          </p:nvSpPr>
          <p:spPr bwMode="auto">
            <a:xfrm>
              <a:off x="5138738" y="4195763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259" name="Text Box 362"/>
            <p:cNvSpPr txBox="1">
              <a:spLocks noChangeArrowheads="1"/>
            </p:cNvSpPr>
            <p:nvPr/>
          </p:nvSpPr>
          <p:spPr bwMode="auto">
            <a:xfrm>
              <a:off x="4206875" y="5073650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260" name="Text Box 363"/>
            <p:cNvSpPr txBox="1">
              <a:spLocks noChangeArrowheads="1"/>
            </p:cNvSpPr>
            <p:nvPr/>
          </p:nvSpPr>
          <p:spPr bwMode="auto">
            <a:xfrm>
              <a:off x="4689475" y="5073650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261" name="Text Box 364"/>
            <p:cNvSpPr txBox="1">
              <a:spLocks noChangeArrowheads="1"/>
            </p:cNvSpPr>
            <p:nvPr/>
          </p:nvSpPr>
          <p:spPr bwMode="auto">
            <a:xfrm>
              <a:off x="5137150" y="5073650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262" name="Text Box 365"/>
            <p:cNvSpPr txBox="1">
              <a:spLocks noChangeArrowheads="1"/>
            </p:cNvSpPr>
            <p:nvPr/>
          </p:nvSpPr>
          <p:spPr bwMode="auto">
            <a:xfrm>
              <a:off x="4691063" y="5518150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263" name="Text Box 366"/>
            <p:cNvSpPr txBox="1">
              <a:spLocks noChangeArrowheads="1"/>
            </p:cNvSpPr>
            <p:nvPr/>
          </p:nvSpPr>
          <p:spPr bwMode="auto">
            <a:xfrm>
              <a:off x="5138738" y="5514975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264" name="Line 367"/>
            <p:cNvSpPr>
              <a:spLocks noChangeShapeType="1"/>
            </p:cNvSpPr>
            <p:nvPr/>
          </p:nvSpPr>
          <p:spPr bwMode="auto">
            <a:xfrm>
              <a:off x="3236913" y="3790950"/>
              <a:ext cx="360362" cy="3238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65" name="Text Box 368"/>
            <p:cNvSpPr txBox="1">
              <a:spLocks noChangeArrowheads="1"/>
            </p:cNvSpPr>
            <p:nvPr/>
          </p:nvSpPr>
          <p:spPr bwMode="auto">
            <a:xfrm>
              <a:off x="3344863" y="3594100"/>
              <a:ext cx="2254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ba</a:t>
              </a:r>
            </a:p>
          </p:txBody>
        </p:sp>
        <p:sp>
          <p:nvSpPr>
            <p:cNvPr id="266" name="Text Box 369"/>
            <p:cNvSpPr txBox="1">
              <a:spLocks noChangeArrowheads="1"/>
            </p:cNvSpPr>
            <p:nvPr/>
          </p:nvSpPr>
          <p:spPr bwMode="auto">
            <a:xfrm>
              <a:off x="3081338" y="3838575"/>
              <a:ext cx="2143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dc</a:t>
              </a:r>
            </a:p>
          </p:txBody>
        </p:sp>
        <p:sp>
          <p:nvSpPr>
            <p:cNvPr id="267" name="Rectangle 424"/>
            <p:cNvSpPr>
              <a:spLocks noChangeArrowheads="1"/>
            </p:cNvSpPr>
            <p:nvPr/>
          </p:nvSpPr>
          <p:spPr bwMode="auto">
            <a:xfrm>
              <a:off x="5141913" y="4518025"/>
              <a:ext cx="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268" name="Group 552"/>
            <p:cNvGrpSpPr>
              <a:grpSpLocks/>
            </p:cNvGrpSpPr>
            <p:nvPr/>
          </p:nvGrpSpPr>
          <p:grpSpPr bwMode="auto">
            <a:xfrm>
              <a:off x="4578350" y="3779838"/>
              <a:ext cx="2455863" cy="714375"/>
              <a:chOff x="2884" y="2381"/>
              <a:chExt cx="1547" cy="450"/>
            </a:xfrm>
          </p:grpSpPr>
          <p:sp>
            <p:nvSpPr>
              <p:cNvPr id="290" name="AutoShape 537"/>
              <p:cNvSpPr>
                <a:spLocks noChangeArrowheads="1"/>
              </p:cNvSpPr>
              <p:nvPr/>
            </p:nvSpPr>
            <p:spPr bwMode="auto">
              <a:xfrm>
                <a:off x="2884" y="2625"/>
                <a:ext cx="462" cy="206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91" name="Rectangle 538"/>
              <p:cNvSpPr>
                <a:spLocks noChangeArrowheads="1"/>
              </p:cNvSpPr>
              <p:nvPr/>
            </p:nvSpPr>
            <p:spPr bwMode="auto">
              <a:xfrm>
                <a:off x="4013" y="2381"/>
                <a:ext cx="41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 001X</a:t>
                </a:r>
              </a:p>
            </p:txBody>
          </p:sp>
          <p:cxnSp>
            <p:nvCxnSpPr>
              <p:cNvPr id="292" name="AutoShape 541"/>
              <p:cNvCxnSpPr>
                <a:cxnSpLocks noChangeShapeType="1"/>
                <a:stCxn id="291" idx="1"/>
                <a:endCxn id="290" idx="3"/>
              </p:cNvCxnSpPr>
              <p:nvPr/>
            </p:nvCxnSpPr>
            <p:spPr bwMode="auto">
              <a:xfrm flipH="1">
                <a:off x="3358" y="2477"/>
                <a:ext cx="655" cy="251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9" name="Group 553"/>
            <p:cNvGrpSpPr>
              <a:grpSpLocks/>
            </p:cNvGrpSpPr>
            <p:nvPr/>
          </p:nvGrpSpPr>
          <p:grpSpPr bwMode="auto">
            <a:xfrm>
              <a:off x="4125913" y="4389438"/>
              <a:ext cx="2876550" cy="1000125"/>
              <a:chOff x="2599" y="2765"/>
              <a:chExt cx="1812" cy="630"/>
            </a:xfrm>
          </p:grpSpPr>
          <p:sp>
            <p:nvSpPr>
              <p:cNvPr id="287" name="Rectangle 539"/>
              <p:cNvSpPr>
                <a:spLocks noChangeArrowheads="1"/>
              </p:cNvSpPr>
              <p:nvPr/>
            </p:nvSpPr>
            <p:spPr bwMode="auto">
              <a:xfrm>
                <a:off x="4037" y="2765"/>
                <a:ext cx="37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X101</a:t>
                </a:r>
              </a:p>
            </p:txBody>
          </p:sp>
          <p:sp>
            <p:nvSpPr>
              <p:cNvPr id="288" name="AutoShape 542"/>
              <p:cNvSpPr>
                <a:spLocks noChangeArrowheads="1"/>
              </p:cNvSpPr>
              <p:nvPr/>
            </p:nvSpPr>
            <p:spPr bwMode="auto">
              <a:xfrm>
                <a:off x="2599" y="2895"/>
                <a:ext cx="202" cy="5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cxnSp>
            <p:nvCxnSpPr>
              <p:cNvPr id="289" name="AutoShape 544"/>
              <p:cNvCxnSpPr>
                <a:cxnSpLocks noChangeShapeType="1"/>
                <a:stCxn id="287" idx="1"/>
                <a:endCxn id="288" idx="3"/>
              </p:cNvCxnSpPr>
              <p:nvPr/>
            </p:nvCxnSpPr>
            <p:spPr bwMode="auto">
              <a:xfrm flipH="1">
                <a:off x="2813" y="2861"/>
                <a:ext cx="1224" cy="284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0" name="Group 556"/>
            <p:cNvGrpSpPr>
              <a:grpSpLocks/>
            </p:cNvGrpSpPr>
            <p:nvPr/>
          </p:nvGrpSpPr>
          <p:grpSpPr bwMode="auto">
            <a:xfrm>
              <a:off x="3992563" y="3200400"/>
              <a:ext cx="3051175" cy="1860550"/>
              <a:chOff x="2515" y="2016"/>
              <a:chExt cx="1922" cy="1172"/>
            </a:xfrm>
          </p:grpSpPr>
          <p:sp>
            <p:nvSpPr>
              <p:cNvPr id="284" name="AutoShape 534"/>
              <p:cNvSpPr>
                <a:spLocks noChangeArrowheads="1"/>
              </p:cNvSpPr>
              <p:nvPr/>
            </p:nvSpPr>
            <p:spPr bwMode="auto">
              <a:xfrm>
                <a:off x="2515" y="2548"/>
                <a:ext cx="654" cy="64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85" name="Rectangle 535"/>
              <p:cNvSpPr>
                <a:spLocks noChangeArrowheads="1"/>
              </p:cNvSpPr>
              <p:nvPr/>
            </p:nvSpPr>
            <p:spPr bwMode="auto">
              <a:xfrm>
                <a:off x="4001" y="2016"/>
                <a:ext cx="4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 0XX1</a:t>
                </a:r>
              </a:p>
            </p:txBody>
          </p:sp>
          <p:cxnSp>
            <p:nvCxnSpPr>
              <p:cNvPr id="286" name="AutoShape 536"/>
              <p:cNvCxnSpPr>
                <a:cxnSpLocks noChangeShapeType="1"/>
                <a:stCxn id="285" idx="1"/>
                <a:endCxn id="284" idx="3"/>
              </p:cNvCxnSpPr>
              <p:nvPr/>
            </p:nvCxnSpPr>
            <p:spPr bwMode="auto">
              <a:xfrm flipH="1">
                <a:off x="3181" y="2112"/>
                <a:ext cx="820" cy="756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1" name="Group 333"/>
            <p:cNvGrpSpPr>
              <a:grpSpLocks/>
            </p:cNvGrpSpPr>
            <p:nvPr/>
          </p:nvGrpSpPr>
          <p:grpSpPr bwMode="auto">
            <a:xfrm>
              <a:off x="3700463" y="3852863"/>
              <a:ext cx="1611312" cy="247650"/>
              <a:chOff x="4259" y="1917"/>
              <a:chExt cx="1015" cy="156"/>
            </a:xfrm>
          </p:grpSpPr>
          <p:sp>
            <p:nvSpPr>
              <p:cNvPr id="280" name="Text Box 334"/>
              <p:cNvSpPr txBox="1">
                <a:spLocks noChangeArrowheads="1"/>
              </p:cNvSpPr>
              <p:nvPr/>
            </p:nvSpPr>
            <p:spPr bwMode="auto">
              <a:xfrm>
                <a:off x="4259" y="1919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00</a:t>
                </a:r>
              </a:p>
            </p:txBody>
          </p:sp>
          <p:sp>
            <p:nvSpPr>
              <p:cNvPr id="281" name="Text Box 335"/>
              <p:cNvSpPr txBox="1">
                <a:spLocks noChangeArrowheads="1"/>
              </p:cNvSpPr>
              <p:nvPr/>
            </p:nvSpPr>
            <p:spPr bwMode="auto">
              <a:xfrm>
                <a:off x="4547" y="1919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01</a:t>
                </a:r>
              </a:p>
            </p:txBody>
          </p:sp>
          <p:sp>
            <p:nvSpPr>
              <p:cNvPr id="282" name="Text Box 336"/>
              <p:cNvSpPr txBox="1">
                <a:spLocks noChangeArrowheads="1"/>
              </p:cNvSpPr>
              <p:nvPr/>
            </p:nvSpPr>
            <p:spPr bwMode="auto">
              <a:xfrm>
                <a:off x="4852" y="1918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11</a:t>
                </a:r>
              </a:p>
            </p:txBody>
          </p:sp>
          <p:sp>
            <p:nvSpPr>
              <p:cNvPr id="283" name="Text Box 337"/>
              <p:cNvSpPr txBox="1">
                <a:spLocks noChangeArrowheads="1"/>
              </p:cNvSpPr>
              <p:nvPr/>
            </p:nvSpPr>
            <p:spPr bwMode="auto">
              <a:xfrm>
                <a:off x="5132" y="1917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10</a:t>
                </a:r>
              </a:p>
            </p:txBody>
          </p:sp>
        </p:grpSp>
        <p:grpSp>
          <p:nvGrpSpPr>
            <p:cNvPr id="272" name="Group 558"/>
            <p:cNvGrpSpPr>
              <a:grpSpLocks/>
            </p:cNvGrpSpPr>
            <p:nvPr/>
          </p:nvGrpSpPr>
          <p:grpSpPr bwMode="auto">
            <a:xfrm>
              <a:off x="4427538" y="3825875"/>
              <a:ext cx="2608262" cy="2312988"/>
              <a:chOff x="2789" y="2410"/>
              <a:chExt cx="1643" cy="1457"/>
            </a:xfrm>
          </p:grpSpPr>
          <p:sp>
            <p:nvSpPr>
              <p:cNvPr id="273" name="AutoShape 548"/>
              <p:cNvSpPr>
                <a:spLocks noChangeArrowheads="1"/>
              </p:cNvSpPr>
              <p:nvPr/>
            </p:nvSpPr>
            <p:spPr bwMode="auto">
              <a:xfrm flipV="1">
                <a:off x="2887" y="2434"/>
                <a:ext cx="202" cy="42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74" name="Rectangle 540"/>
              <p:cNvSpPr>
                <a:spLocks noChangeArrowheads="1"/>
              </p:cNvSpPr>
              <p:nvPr/>
            </p:nvSpPr>
            <p:spPr bwMode="auto">
              <a:xfrm>
                <a:off x="4014" y="3192"/>
                <a:ext cx="41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 X011</a:t>
                </a:r>
              </a:p>
            </p:txBody>
          </p:sp>
          <p:cxnSp>
            <p:nvCxnSpPr>
              <p:cNvPr id="275" name="AutoShape 543"/>
              <p:cNvCxnSpPr>
                <a:cxnSpLocks noChangeShapeType="1"/>
                <a:stCxn id="274" idx="1"/>
                <a:endCxn id="276" idx="3"/>
              </p:cNvCxnSpPr>
              <p:nvPr/>
            </p:nvCxnSpPr>
            <p:spPr bwMode="auto">
              <a:xfrm flipH="1">
                <a:off x="3110" y="3288"/>
                <a:ext cx="904" cy="36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6" name="AutoShape 545"/>
              <p:cNvSpPr>
                <a:spLocks noChangeArrowheads="1"/>
              </p:cNvSpPr>
              <p:nvPr/>
            </p:nvSpPr>
            <p:spPr bwMode="auto">
              <a:xfrm>
                <a:off x="2896" y="3464"/>
                <a:ext cx="202" cy="374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cxnSp>
            <p:nvCxnSpPr>
              <p:cNvPr id="277" name="AutoShape 550"/>
              <p:cNvCxnSpPr>
                <a:cxnSpLocks noChangeShapeType="1"/>
                <a:stCxn id="274" idx="1"/>
                <a:endCxn id="273" idx="0"/>
              </p:cNvCxnSpPr>
              <p:nvPr/>
            </p:nvCxnSpPr>
            <p:spPr bwMode="auto">
              <a:xfrm flipH="1" flipV="1">
                <a:off x="2987" y="2866"/>
                <a:ext cx="1027" cy="422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8" name="Rectangle 549"/>
              <p:cNvSpPr>
                <a:spLocks noChangeArrowheads="1"/>
              </p:cNvSpPr>
              <p:nvPr/>
            </p:nvSpPr>
            <p:spPr bwMode="auto">
              <a:xfrm flipV="1">
                <a:off x="2789" y="2410"/>
                <a:ext cx="380" cy="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79" name="Rectangle 546"/>
              <p:cNvSpPr>
                <a:spLocks noChangeArrowheads="1"/>
              </p:cNvSpPr>
              <p:nvPr/>
            </p:nvSpPr>
            <p:spPr bwMode="auto">
              <a:xfrm>
                <a:off x="2801" y="3801"/>
                <a:ext cx="403" cy="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graphicFrame>
        <p:nvGraphicFramePr>
          <p:cNvPr id="29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962195"/>
              </p:ext>
            </p:extLst>
          </p:nvPr>
        </p:nvGraphicFramePr>
        <p:xfrm>
          <a:off x="9116792" y="1127729"/>
          <a:ext cx="3067742" cy="2453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51821" imgH="1401456" progId="Visio.Drawing.6">
                  <p:embed/>
                </p:oleObj>
              </mc:Choice>
              <mc:Fallback>
                <p:oleObj name="Visio" r:id="rId2" imgW="1751821" imgH="140145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6792" y="1127729"/>
                        <a:ext cx="3067742" cy="2453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1" name="直線單箭頭接點 300"/>
          <p:cNvCxnSpPr/>
          <p:nvPr/>
        </p:nvCxnSpPr>
        <p:spPr>
          <a:xfrm flipV="1">
            <a:off x="8688288" y="2851347"/>
            <a:ext cx="428504" cy="2159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群組 303"/>
          <p:cNvGrpSpPr/>
          <p:nvPr/>
        </p:nvGrpSpPr>
        <p:grpSpPr>
          <a:xfrm>
            <a:off x="8563638" y="3695897"/>
            <a:ext cx="3827691" cy="3011885"/>
            <a:chOff x="8563638" y="3695897"/>
            <a:chExt cx="3827691" cy="3011885"/>
          </a:xfrm>
        </p:grpSpPr>
        <p:graphicFrame>
          <p:nvGraphicFramePr>
            <p:cNvPr id="29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7970457"/>
                </p:ext>
              </p:extLst>
            </p:nvPr>
          </p:nvGraphicFramePr>
          <p:xfrm>
            <a:off x="8563638" y="4113409"/>
            <a:ext cx="3827691" cy="2594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2151106" imgH="1459011" progId="Visio.Drawing.6">
                    <p:embed/>
                  </p:oleObj>
                </mc:Choice>
                <mc:Fallback>
                  <p:oleObj name="Visio" r:id="rId4" imgW="2151106" imgH="1459011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3638" y="4113409"/>
                          <a:ext cx="3827691" cy="2594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2" name="向下箭號 301"/>
            <p:cNvSpPr/>
            <p:nvPr/>
          </p:nvSpPr>
          <p:spPr>
            <a:xfrm>
              <a:off x="9840416" y="3695897"/>
              <a:ext cx="432048" cy="53022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3" name="文字方塊 302"/>
            <p:cNvSpPr txBox="1"/>
            <p:nvPr/>
          </p:nvSpPr>
          <p:spPr>
            <a:xfrm>
              <a:off x="10359022" y="3756778"/>
              <a:ext cx="1763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NAND for CMOS 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935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更進一步化簡 </a:t>
            </a:r>
            <a:r>
              <a:rPr lang="en-US" altLang="zh-TW" dirty="0"/>
              <a:t>Decimal Prime:</a:t>
            </a:r>
            <a:br>
              <a:rPr lang="en-US" altLang="zh-TW" dirty="0"/>
            </a:br>
            <a:r>
              <a:rPr lang="en-US" altLang="zh-TW" dirty="0">
                <a:ea typeface="ＭＳ Ｐゴシック" panose="020B0600070205080204" pitchFamily="34" charset="-128"/>
              </a:rPr>
              <a:t>includes don’t cares</a:t>
            </a:r>
            <a:endParaRPr lang="zh-TW" alt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435776"/>
              </p:ext>
            </p:extLst>
          </p:nvPr>
        </p:nvGraphicFramePr>
        <p:xfrm>
          <a:off x="609600" y="1214438"/>
          <a:ext cx="52451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900" imgH="342900" progId="Equation.3">
                  <p:embed/>
                </p:oleObj>
              </mc:Choice>
              <mc:Fallback>
                <p:oleObj name="Equation" r:id="rId2" imgW="17399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4438"/>
                        <a:ext cx="52451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688808" y="2791916"/>
            <a:ext cx="2914650" cy="2782887"/>
            <a:chOff x="2806700" y="2719388"/>
            <a:chExt cx="2914650" cy="2782887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956050" y="3287713"/>
              <a:ext cx="457200" cy="439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495675" y="3287713"/>
              <a:ext cx="457200" cy="439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16425" y="3287713"/>
              <a:ext cx="457200" cy="439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876800" y="3287713"/>
              <a:ext cx="457200" cy="439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956050" y="3732213"/>
              <a:ext cx="457200" cy="439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95675" y="3732213"/>
              <a:ext cx="457200" cy="439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416425" y="3732213"/>
              <a:ext cx="457200" cy="439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876800" y="3732213"/>
              <a:ext cx="457200" cy="439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956050" y="4176713"/>
              <a:ext cx="457200" cy="439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5675" y="4176713"/>
              <a:ext cx="457200" cy="439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416425" y="4176713"/>
              <a:ext cx="457200" cy="439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876800" y="4176713"/>
              <a:ext cx="457200" cy="439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956050" y="4621213"/>
              <a:ext cx="457200" cy="439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495675" y="4621213"/>
              <a:ext cx="457200" cy="439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416425" y="4621213"/>
              <a:ext cx="457200" cy="439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876800" y="4621213"/>
              <a:ext cx="457200" cy="439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3598863" y="3025775"/>
              <a:ext cx="1611312" cy="247650"/>
              <a:chOff x="4259" y="1917"/>
              <a:chExt cx="1015" cy="156"/>
            </a:xfrm>
          </p:grpSpPr>
          <p:sp>
            <p:nvSpPr>
              <p:cNvPr id="54" name="Text Box 21"/>
              <p:cNvSpPr txBox="1">
                <a:spLocks noChangeArrowheads="1"/>
              </p:cNvSpPr>
              <p:nvPr/>
            </p:nvSpPr>
            <p:spPr bwMode="auto">
              <a:xfrm>
                <a:off x="4259" y="1919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00</a:t>
                </a:r>
              </a:p>
            </p:txBody>
          </p:sp>
          <p:sp>
            <p:nvSpPr>
              <p:cNvPr id="55" name="Text Box 22"/>
              <p:cNvSpPr txBox="1">
                <a:spLocks noChangeArrowheads="1"/>
              </p:cNvSpPr>
              <p:nvPr/>
            </p:nvSpPr>
            <p:spPr bwMode="auto">
              <a:xfrm>
                <a:off x="4547" y="1919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01</a:t>
                </a:r>
              </a:p>
            </p:txBody>
          </p:sp>
          <p:sp>
            <p:nvSpPr>
              <p:cNvPr id="56" name="Text Box 23"/>
              <p:cNvSpPr txBox="1">
                <a:spLocks noChangeArrowheads="1"/>
              </p:cNvSpPr>
              <p:nvPr/>
            </p:nvSpPr>
            <p:spPr bwMode="auto">
              <a:xfrm>
                <a:off x="4852" y="1918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11</a:t>
                </a:r>
              </a:p>
            </p:txBody>
          </p:sp>
          <p:sp>
            <p:nvSpPr>
              <p:cNvPr id="57" name="Text Box 24"/>
              <p:cNvSpPr txBox="1">
                <a:spLocks noChangeArrowheads="1"/>
              </p:cNvSpPr>
              <p:nvPr/>
            </p:nvSpPr>
            <p:spPr bwMode="auto">
              <a:xfrm>
                <a:off x="5132" y="1917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10</a:t>
                </a:r>
              </a:p>
            </p:txBody>
          </p:sp>
        </p:grpSp>
        <p:grpSp>
          <p:nvGrpSpPr>
            <p:cNvPr id="22" name="Group 26"/>
            <p:cNvGrpSpPr>
              <a:grpSpLocks/>
            </p:cNvGrpSpPr>
            <p:nvPr/>
          </p:nvGrpSpPr>
          <p:grpSpPr bwMode="auto">
            <a:xfrm rot="16200000" flipH="1">
              <a:off x="2513806" y="4066382"/>
              <a:ext cx="1611313" cy="247650"/>
              <a:chOff x="4259" y="1917"/>
              <a:chExt cx="1015" cy="156"/>
            </a:xfrm>
          </p:grpSpPr>
          <p:sp>
            <p:nvSpPr>
              <p:cNvPr id="50" name="Text Box 27"/>
              <p:cNvSpPr txBox="1">
                <a:spLocks noChangeArrowheads="1"/>
              </p:cNvSpPr>
              <p:nvPr/>
            </p:nvSpPr>
            <p:spPr bwMode="auto">
              <a:xfrm>
                <a:off x="4259" y="1919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00</a:t>
                </a:r>
              </a:p>
            </p:txBody>
          </p:sp>
          <p:sp>
            <p:nvSpPr>
              <p:cNvPr id="51" name="Text Box 28"/>
              <p:cNvSpPr txBox="1">
                <a:spLocks noChangeArrowheads="1"/>
              </p:cNvSpPr>
              <p:nvPr/>
            </p:nvSpPr>
            <p:spPr bwMode="auto">
              <a:xfrm>
                <a:off x="4547" y="1919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01</a:t>
                </a:r>
              </a:p>
            </p:txBody>
          </p:sp>
          <p:sp>
            <p:nvSpPr>
              <p:cNvPr id="52" name="Text Box 29"/>
              <p:cNvSpPr txBox="1">
                <a:spLocks noChangeArrowheads="1"/>
              </p:cNvSpPr>
              <p:nvPr/>
            </p:nvSpPr>
            <p:spPr bwMode="auto">
              <a:xfrm>
                <a:off x="4852" y="1918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11</a:t>
                </a:r>
              </a:p>
            </p:txBody>
          </p:sp>
          <p:sp>
            <p:nvSpPr>
              <p:cNvPr id="53" name="Text Box 30"/>
              <p:cNvSpPr txBox="1">
                <a:spLocks noChangeArrowheads="1"/>
              </p:cNvSpPr>
              <p:nvPr/>
            </p:nvSpPr>
            <p:spPr bwMode="auto">
              <a:xfrm>
                <a:off x="5132" y="1917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10</a:t>
                </a:r>
              </a:p>
            </p:txBody>
          </p:sp>
        </p:grp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4403725" y="5181600"/>
              <a:ext cx="9302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3959225" y="2978150"/>
              <a:ext cx="9144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 rot="16200000">
              <a:off x="4991100" y="4625975"/>
              <a:ext cx="9080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 rot="16200000">
              <a:off x="2708275" y="4168775"/>
              <a:ext cx="9080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" name="Text Box 37"/>
            <p:cNvSpPr txBox="1">
              <a:spLocks noChangeArrowheads="1"/>
            </p:cNvSpPr>
            <p:nvPr/>
          </p:nvSpPr>
          <p:spPr bwMode="auto">
            <a:xfrm>
              <a:off x="4364038" y="2719388"/>
              <a:ext cx="1127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a</a:t>
              </a:r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4816475" y="5257800"/>
              <a:ext cx="1127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b</a:t>
              </a:r>
            </a:p>
          </p:txBody>
        </p:sp>
        <p:sp>
          <p:nvSpPr>
            <p:cNvPr id="29" name="Text Box 39"/>
            <p:cNvSpPr txBox="1">
              <a:spLocks noChangeArrowheads="1"/>
            </p:cNvSpPr>
            <p:nvPr/>
          </p:nvSpPr>
          <p:spPr bwMode="auto">
            <a:xfrm rot="16200000">
              <a:off x="2878138" y="3830637"/>
              <a:ext cx="1016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c</a:t>
              </a:r>
            </a:p>
          </p:txBody>
        </p:sp>
        <p:sp>
          <p:nvSpPr>
            <p:cNvPr id="30" name="Text Box 40"/>
            <p:cNvSpPr txBox="1">
              <a:spLocks noChangeArrowheads="1"/>
            </p:cNvSpPr>
            <p:nvPr/>
          </p:nvSpPr>
          <p:spPr bwMode="auto">
            <a:xfrm rot="16200000">
              <a:off x="5542756" y="4483894"/>
              <a:ext cx="1127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</a:p>
          </p:txBody>
        </p:sp>
        <p:sp>
          <p:nvSpPr>
            <p:cNvPr id="31" name="Text Box 41"/>
            <p:cNvSpPr txBox="1">
              <a:spLocks noChangeArrowheads="1"/>
            </p:cNvSpPr>
            <p:nvPr/>
          </p:nvSpPr>
          <p:spPr bwMode="auto">
            <a:xfrm>
              <a:off x="3725863" y="3370263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32" name="Text Box 42"/>
            <p:cNvSpPr txBox="1">
              <a:spLocks noChangeArrowheads="1"/>
            </p:cNvSpPr>
            <p:nvPr/>
          </p:nvSpPr>
          <p:spPr bwMode="auto">
            <a:xfrm>
              <a:off x="3727450" y="3827463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33" name="Text Box 43"/>
            <p:cNvSpPr txBox="1">
              <a:spLocks noChangeArrowheads="1"/>
            </p:cNvSpPr>
            <p:nvPr/>
          </p:nvSpPr>
          <p:spPr bwMode="auto">
            <a:xfrm>
              <a:off x="3746500" y="4246563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x</a:t>
              </a:r>
            </a:p>
          </p:txBody>
        </p:sp>
        <p:sp>
          <p:nvSpPr>
            <p:cNvPr id="34" name="Text Box 44"/>
            <p:cNvSpPr txBox="1">
              <a:spLocks noChangeArrowheads="1"/>
            </p:cNvSpPr>
            <p:nvPr/>
          </p:nvSpPr>
          <p:spPr bwMode="auto">
            <a:xfrm>
              <a:off x="5108575" y="3827463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35" name="Text Box 45"/>
            <p:cNvSpPr txBox="1">
              <a:spLocks noChangeArrowheads="1"/>
            </p:cNvSpPr>
            <p:nvPr/>
          </p:nvSpPr>
          <p:spPr bwMode="auto">
            <a:xfrm>
              <a:off x="3738563" y="4691063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36" name="Text Box 46"/>
            <p:cNvSpPr txBox="1">
              <a:spLocks noChangeArrowheads="1"/>
            </p:cNvSpPr>
            <p:nvPr/>
          </p:nvSpPr>
          <p:spPr bwMode="auto">
            <a:xfrm>
              <a:off x="4110038" y="4691063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4195763" y="3370263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38" name="Text Box 48"/>
            <p:cNvSpPr txBox="1">
              <a:spLocks noChangeArrowheads="1"/>
            </p:cNvSpPr>
            <p:nvPr/>
          </p:nvSpPr>
          <p:spPr bwMode="auto">
            <a:xfrm>
              <a:off x="4195763" y="3827463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4643438" y="3827463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40" name="Text Box 50"/>
            <p:cNvSpPr txBox="1">
              <a:spLocks noChangeArrowheads="1"/>
            </p:cNvSpPr>
            <p:nvPr/>
          </p:nvSpPr>
          <p:spPr bwMode="auto">
            <a:xfrm>
              <a:off x="4645025" y="3370263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41" name="Text Box 51"/>
            <p:cNvSpPr txBox="1">
              <a:spLocks noChangeArrowheads="1"/>
            </p:cNvSpPr>
            <p:nvPr/>
          </p:nvSpPr>
          <p:spPr bwMode="auto">
            <a:xfrm>
              <a:off x="5111750" y="3368675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42" name="Text Box 53"/>
            <p:cNvSpPr txBox="1">
              <a:spLocks noChangeArrowheads="1"/>
            </p:cNvSpPr>
            <p:nvPr/>
          </p:nvSpPr>
          <p:spPr bwMode="auto">
            <a:xfrm>
              <a:off x="4210050" y="4246563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x</a:t>
              </a:r>
            </a:p>
          </p:txBody>
        </p:sp>
        <p:sp>
          <p:nvSpPr>
            <p:cNvPr id="43" name="Text Box 54"/>
            <p:cNvSpPr txBox="1">
              <a:spLocks noChangeArrowheads="1"/>
            </p:cNvSpPr>
            <p:nvPr/>
          </p:nvSpPr>
          <p:spPr bwMode="auto">
            <a:xfrm>
              <a:off x="4660900" y="4246563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x</a:t>
              </a:r>
            </a:p>
          </p:txBody>
        </p:sp>
        <p:sp>
          <p:nvSpPr>
            <p:cNvPr id="44" name="Text Box 55"/>
            <p:cNvSpPr txBox="1">
              <a:spLocks noChangeArrowheads="1"/>
            </p:cNvSpPr>
            <p:nvPr/>
          </p:nvSpPr>
          <p:spPr bwMode="auto">
            <a:xfrm>
              <a:off x="5110163" y="4246563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x</a:t>
              </a:r>
            </a:p>
          </p:txBody>
        </p:sp>
        <p:sp>
          <p:nvSpPr>
            <p:cNvPr id="45" name="Text Box 56"/>
            <p:cNvSpPr txBox="1">
              <a:spLocks noChangeArrowheads="1"/>
            </p:cNvSpPr>
            <p:nvPr/>
          </p:nvSpPr>
          <p:spPr bwMode="auto">
            <a:xfrm>
              <a:off x="4662488" y="4691063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x</a:t>
              </a:r>
            </a:p>
          </p:txBody>
        </p:sp>
        <p:sp>
          <p:nvSpPr>
            <p:cNvPr id="46" name="Text Box 57"/>
            <p:cNvSpPr txBox="1">
              <a:spLocks noChangeArrowheads="1"/>
            </p:cNvSpPr>
            <p:nvPr/>
          </p:nvSpPr>
          <p:spPr bwMode="auto">
            <a:xfrm>
              <a:off x="5111750" y="4687888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x</a:t>
              </a:r>
            </a:p>
          </p:txBody>
        </p:sp>
        <p:sp>
          <p:nvSpPr>
            <p:cNvPr id="47" name="Line 58"/>
            <p:cNvSpPr>
              <a:spLocks noChangeShapeType="1"/>
            </p:cNvSpPr>
            <p:nvPr/>
          </p:nvSpPr>
          <p:spPr bwMode="auto">
            <a:xfrm>
              <a:off x="3135313" y="2963863"/>
              <a:ext cx="360362" cy="3238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8" name="Text Box 59"/>
            <p:cNvSpPr txBox="1">
              <a:spLocks noChangeArrowheads="1"/>
            </p:cNvSpPr>
            <p:nvPr/>
          </p:nvSpPr>
          <p:spPr bwMode="auto">
            <a:xfrm>
              <a:off x="3243263" y="2767013"/>
              <a:ext cx="2254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ba</a:t>
              </a:r>
            </a:p>
          </p:txBody>
        </p:sp>
        <p:sp>
          <p:nvSpPr>
            <p:cNvPr id="49" name="Text Box 60"/>
            <p:cNvSpPr txBox="1">
              <a:spLocks noChangeArrowheads="1"/>
            </p:cNvSpPr>
            <p:nvPr/>
          </p:nvSpPr>
          <p:spPr bwMode="auto">
            <a:xfrm>
              <a:off x="2979738" y="3011488"/>
              <a:ext cx="2143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dc</a:t>
              </a: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4176547" y="1937047"/>
            <a:ext cx="3797300" cy="3700462"/>
            <a:chOff x="2794000" y="1497013"/>
            <a:chExt cx="3797300" cy="3700462"/>
          </a:xfrm>
        </p:grpSpPr>
        <p:sp>
          <p:nvSpPr>
            <p:cNvPr id="59" name="Rectangle 133"/>
            <p:cNvSpPr>
              <a:spLocks noChangeArrowheads="1"/>
            </p:cNvSpPr>
            <p:nvPr/>
          </p:nvSpPr>
          <p:spPr bwMode="auto">
            <a:xfrm>
              <a:off x="4383088" y="2922588"/>
              <a:ext cx="457200" cy="439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0" name="Rectangle 134"/>
            <p:cNvSpPr>
              <a:spLocks noChangeArrowheads="1"/>
            </p:cNvSpPr>
            <p:nvPr/>
          </p:nvSpPr>
          <p:spPr bwMode="auto">
            <a:xfrm>
              <a:off x="3922713" y="2922588"/>
              <a:ext cx="457200" cy="439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1" name="Rectangle 135"/>
            <p:cNvSpPr>
              <a:spLocks noChangeArrowheads="1"/>
            </p:cNvSpPr>
            <p:nvPr/>
          </p:nvSpPr>
          <p:spPr bwMode="auto">
            <a:xfrm>
              <a:off x="3462338" y="2922588"/>
              <a:ext cx="463550" cy="439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2" name="Rectangle 136"/>
            <p:cNvSpPr>
              <a:spLocks noChangeArrowheads="1"/>
            </p:cNvSpPr>
            <p:nvPr/>
          </p:nvSpPr>
          <p:spPr bwMode="auto">
            <a:xfrm>
              <a:off x="4840288" y="2922588"/>
              <a:ext cx="460375" cy="439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3" name="Rectangle 137"/>
            <p:cNvSpPr>
              <a:spLocks noChangeArrowheads="1"/>
            </p:cNvSpPr>
            <p:nvPr/>
          </p:nvSpPr>
          <p:spPr bwMode="auto">
            <a:xfrm>
              <a:off x="3922713" y="3359150"/>
              <a:ext cx="457200" cy="4476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4" name="Rectangle 138"/>
            <p:cNvSpPr>
              <a:spLocks noChangeArrowheads="1"/>
            </p:cNvSpPr>
            <p:nvPr/>
          </p:nvSpPr>
          <p:spPr bwMode="auto">
            <a:xfrm>
              <a:off x="3462338" y="3360738"/>
              <a:ext cx="463550" cy="44608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5" name="Rectangle 139"/>
            <p:cNvSpPr>
              <a:spLocks noChangeArrowheads="1"/>
            </p:cNvSpPr>
            <p:nvPr/>
          </p:nvSpPr>
          <p:spPr bwMode="auto">
            <a:xfrm>
              <a:off x="4383088" y="3359150"/>
              <a:ext cx="457200" cy="4476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" name="Rectangle 140"/>
            <p:cNvSpPr>
              <a:spLocks noChangeArrowheads="1"/>
            </p:cNvSpPr>
            <p:nvPr/>
          </p:nvSpPr>
          <p:spPr bwMode="auto">
            <a:xfrm>
              <a:off x="4840288" y="3359150"/>
              <a:ext cx="460375" cy="4460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7" name="Rectangle 141"/>
            <p:cNvSpPr>
              <a:spLocks noChangeArrowheads="1"/>
            </p:cNvSpPr>
            <p:nvPr/>
          </p:nvSpPr>
          <p:spPr bwMode="auto">
            <a:xfrm>
              <a:off x="3922713" y="3805238"/>
              <a:ext cx="457200" cy="44608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" name="Rectangle 142"/>
            <p:cNvSpPr>
              <a:spLocks noChangeArrowheads="1"/>
            </p:cNvSpPr>
            <p:nvPr/>
          </p:nvSpPr>
          <p:spPr bwMode="auto">
            <a:xfrm>
              <a:off x="3462338" y="3806825"/>
              <a:ext cx="463550" cy="4445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9" name="Rectangle 143"/>
            <p:cNvSpPr>
              <a:spLocks noChangeArrowheads="1"/>
            </p:cNvSpPr>
            <p:nvPr/>
          </p:nvSpPr>
          <p:spPr bwMode="auto">
            <a:xfrm>
              <a:off x="4383088" y="3805238"/>
              <a:ext cx="457200" cy="44608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0" name="Rectangle 144"/>
            <p:cNvSpPr>
              <a:spLocks noChangeArrowheads="1"/>
            </p:cNvSpPr>
            <p:nvPr/>
          </p:nvSpPr>
          <p:spPr bwMode="auto">
            <a:xfrm>
              <a:off x="4840288" y="3805238"/>
              <a:ext cx="460375" cy="44608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1" name="Rectangle 145"/>
            <p:cNvSpPr>
              <a:spLocks noChangeArrowheads="1"/>
            </p:cNvSpPr>
            <p:nvPr/>
          </p:nvSpPr>
          <p:spPr bwMode="auto">
            <a:xfrm>
              <a:off x="3922713" y="4241800"/>
              <a:ext cx="457200" cy="4540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2" name="Rectangle 146"/>
            <p:cNvSpPr>
              <a:spLocks noChangeArrowheads="1"/>
            </p:cNvSpPr>
            <p:nvPr/>
          </p:nvSpPr>
          <p:spPr bwMode="auto">
            <a:xfrm>
              <a:off x="3462338" y="4241800"/>
              <a:ext cx="463550" cy="4540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3" name="Rectangle 147"/>
            <p:cNvSpPr>
              <a:spLocks noChangeArrowheads="1"/>
            </p:cNvSpPr>
            <p:nvPr/>
          </p:nvSpPr>
          <p:spPr bwMode="auto">
            <a:xfrm>
              <a:off x="4383088" y="4241800"/>
              <a:ext cx="457200" cy="4540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4" name="Rectangle 148"/>
            <p:cNvSpPr>
              <a:spLocks noChangeArrowheads="1"/>
            </p:cNvSpPr>
            <p:nvPr/>
          </p:nvSpPr>
          <p:spPr bwMode="auto">
            <a:xfrm>
              <a:off x="4840288" y="4241800"/>
              <a:ext cx="460375" cy="4540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5" name="Group 219"/>
            <p:cNvGrpSpPr>
              <a:grpSpLocks/>
            </p:cNvGrpSpPr>
            <p:nvPr/>
          </p:nvGrpSpPr>
          <p:grpSpPr bwMode="auto">
            <a:xfrm>
              <a:off x="3170238" y="3011488"/>
              <a:ext cx="247650" cy="1536700"/>
              <a:chOff x="1331" y="1897"/>
              <a:chExt cx="156" cy="968"/>
            </a:xfrm>
          </p:grpSpPr>
          <p:sp>
            <p:nvSpPr>
              <p:cNvPr id="130" name="Text Box 150"/>
              <p:cNvSpPr txBox="1">
                <a:spLocks noChangeArrowheads="1"/>
              </p:cNvSpPr>
              <p:nvPr/>
            </p:nvSpPr>
            <p:spPr bwMode="auto">
              <a:xfrm rot="16200000" flipH="1">
                <a:off x="1338" y="2472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11</a:t>
                </a:r>
              </a:p>
            </p:txBody>
          </p:sp>
          <p:sp>
            <p:nvSpPr>
              <p:cNvPr id="131" name="Text Box 151"/>
              <p:cNvSpPr txBox="1">
                <a:spLocks noChangeArrowheads="1"/>
              </p:cNvSpPr>
              <p:nvPr/>
            </p:nvSpPr>
            <p:spPr bwMode="auto">
              <a:xfrm rot="16200000" flipH="1">
                <a:off x="1339" y="2717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10</a:t>
                </a:r>
              </a:p>
            </p:txBody>
          </p:sp>
          <p:sp>
            <p:nvSpPr>
              <p:cNvPr id="132" name="Text Box 152"/>
              <p:cNvSpPr txBox="1">
                <a:spLocks noChangeArrowheads="1"/>
              </p:cNvSpPr>
              <p:nvPr/>
            </p:nvSpPr>
            <p:spPr bwMode="auto">
              <a:xfrm rot="16200000" flipH="1">
                <a:off x="1338" y="2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01</a:t>
                </a:r>
              </a:p>
            </p:txBody>
          </p:sp>
          <p:sp>
            <p:nvSpPr>
              <p:cNvPr id="133" name="Text Box 153"/>
              <p:cNvSpPr txBox="1">
                <a:spLocks noChangeArrowheads="1"/>
              </p:cNvSpPr>
              <p:nvPr/>
            </p:nvSpPr>
            <p:spPr bwMode="auto">
              <a:xfrm rot="16200000" flipH="1">
                <a:off x="1337" y="189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11</a:t>
                </a:r>
              </a:p>
            </p:txBody>
          </p:sp>
        </p:grpSp>
        <p:sp>
          <p:nvSpPr>
            <p:cNvPr id="76" name="Line 154"/>
            <p:cNvSpPr>
              <a:spLocks noChangeShapeType="1"/>
            </p:cNvSpPr>
            <p:nvPr/>
          </p:nvSpPr>
          <p:spPr bwMode="auto">
            <a:xfrm>
              <a:off x="4370388" y="4829175"/>
              <a:ext cx="9302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7" name="Line 155"/>
            <p:cNvSpPr>
              <a:spLocks noChangeShapeType="1"/>
            </p:cNvSpPr>
            <p:nvPr/>
          </p:nvSpPr>
          <p:spPr bwMode="auto">
            <a:xfrm>
              <a:off x="3925888" y="2597150"/>
              <a:ext cx="9144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8" name="Line 156"/>
            <p:cNvSpPr>
              <a:spLocks noChangeShapeType="1"/>
            </p:cNvSpPr>
            <p:nvPr/>
          </p:nvSpPr>
          <p:spPr bwMode="auto">
            <a:xfrm rot="16200000">
              <a:off x="4957763" y="4251325"/>
              <a:ext cx="9080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9" name="Line 157"/>
            <p:cNvSpPr>
              <a:spLocks noChangeShapeType="1"/>
            </p:cNvSpPr>
            <p:nvPr/>
          </p:nvSpPr>
          <p:spPr bwMode="auto">
            <a:xfrm rot="16200000">
              <a:off x="2674938" y="3803650"/>
              <a:ext cx="9080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0" name="Text Box 158"/>
            <p:cNvSpPr txBox="1">
              <a:spLocks noChangeArrowheads="1"/>
            </p:cNvSpPr>
            <p:nvPr/>
          </p:nvSpPr>
          <p:spPr bwMode="auto">
            <a:xfrm>
              <a:off x="4330700" y="2354263"/>
              <a:ext cx="1127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a</a:t>
              </a:r>
            </a:p>
          </p:txBody>
        </p:sp>
        <p:sp>
          <p:nvSpPr>
            <p:cNvPr id="81" name="Text Box 159"/>
            <p:cNvSpPr txBox="1">
              <a:spLocks noChangeArrowheads="1"/>
            </p:cNvSpPr>
            <p:nvPr/>
          </p:nvSpPr>
          <p:spPr bwMode="auto">
            <a:xfrm>
              <a:off x="4783138" y="4892675"/>
              <a:ext cx="1127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b</a:t>
              </a:r>
            </a:p>
          </p:txBody>
        </p:sp>
        <p:sp>
          <p:nvSpPr>
            <p:cNvPr id="82" name="Text Box 160"/>
            <p:cNvSpPr txBox="1">
              <a:spLocks noChangeArrowheads="1"/>
            </p:cNvSpPr>
            <p:nvPr/>
          </p:nvSpPr>
          <p:spPr bwMode="auto">
            <a:xfrm rot="16200000">
              <a:off x="5509419" y="4118769"/>
              <a:ext cx="1127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</a:p>
          </p:txBody>
        </p:sp>
        <p:sp>
          <p:nvSpPr>
            <p:cNvPr id="83" name="Text Box 161"/>
            <p:cNvSpPr txBox="1">
              <a:spLocks noChangeArrowheads="1"/>
            </p:cNvSpPr>
            <p:nvPr/>
          </p:nvSpPr>
          <p:spPr bwMode="auto">
            <a:xfrm>
              <a:off x="3630613" y="3005138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84" name="Text Box 162"/>
            <p:cNvSpPr txBox="1">
              <a:spLocks noChangeArrowheads="1"/>
            </p:cNvSpPr>
            <p:nvPr/>
          </p:nvSpPr>
          <p:spPr bwMode="auto">
            <a:xfrm>
              <a:off x="3632200" y="3462338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85" name="Text Box 163"/>
            <p:cNvSpPr txBox="1">
              <a:spLocks noChangeArrowheads="1"/>
            </p:cNvSpPr>
            <p:nvPr/>
          </p:nvSpPr>
          <p:spPr bwMode="auto">
            <a:xfrm>
              <a:off x="3646488" y="3881438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x</a:t>
              </a:r>
            </a:p>
          </p:txBody>
        </p:sp>
        <p:sp>
          <p:nvSpPr>
            <p:cNvPr id="86" name="Text Box 164"/>
            <p:cNvSpPr txBox="1">
              <a:spLocks noChangeArrowheads="1"/>
            </p:cNvSpPr>
            <p:nvPr/>
          </p:nvSpPr>
          <p:spPr bwMode="auto">
            <a:xfrm>
              <a:off x="5013325" y="3462338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87" name="Text Box 165"/>
            <p:cNvSpPr txBox="1">
              <a:spLocks noChangeArrowheads="1"/>
            </p:cNvSpPr>
            <p:nvPr/>
          </p:nvSpPr>
          <p:spPr bwMode="auto">
            <a:xfrm>
              <a:off x="3643313" y="4325938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88" name="Text Box 166"/>
            <p:cNvSpPr txBox="1">
              <a:spLocks noChangeArrowheads="1"/>
            </p:cNvSpPr>
            <p:nvPr/>
          </p:nvSpPr>
          <p:spPr bwMode="auto">
            <a:xfrm>
              <a:off x="4076700" y="4325938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89" name="Text Box 167"/>
            <p:cNvSpPr txBox="1">
              <a:spLocks noChangeArrowheads="1"/>
            </p:cNvSpPr>
            <p:nvPr/>
          </p:nvSpPr>
          <p:spPr bwMode="auto">
            <a:xfrm>
              <a:off x="4071938" y="3005138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90" name="Text Box 168"/>
            <p:cNvSpPr txBox="1">
              <a:spLocks noChangeArrowheads="1"/>
            </p:cNvSpPr>
            <p:nvPr/>
          </p:nvSpPr>
          <p:spPr bwMode="auto">
            <a:xfrm>
              <a:off x="4071938" y="3462338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91" name="Text Box 169"/>
            <p:cNvSpPr txBox="1">
              <a:spLocks noChangeArrowheads="1"/>
            </p:cNvSpPr>
            <p:nvPr/>
          </p:nvSpPr>
          <p:spPr bwMode="auto">
            <a:xfrm>
              <a:off x="4551363" y="3462338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92" name="Text Box 170"/>
            <p:cNvSpPr txBox="1">
              <a:spLocks noChangeArrowheads="1"/>
            </p:cNvSpPr>
            <p:nvPr/>
          </p:nvSpPr>
          <p:spPr bwMode="auto">
            <a:xfrm>
              <a:off x="4552950" y="3005138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93" name="Text Box 171"/>
            <p:cNvSpPr txBox="1">
              <a:spLocks noChangeArrowheads="1"/>
            </p:cNvSpPr>
            <p:nvPr/>
          </p:nvSpPr>
          <p:spPr bwMode="auto">
            <a:xfrm>
              <a:off x="5003800" y="3003550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94" name="Text Box 172"/>
            <p:cNvSpPr txBox="1">
              <a:spLocks noChangeArrowheads="1"/>
            </p:cNvSpPr>
            <p:nvPr/>
          </p:nvSpPr>
          <p:spPr bwMode="auto">
            <a:xfrm>
              <a:off x="4079875" y="3881438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x</a:t>
              </a:r>
            </a:p>
          </p:txBody>
        </p:sp>
        <p:sp>
          <p:nvSpPr>
            <p:cNvPr id="95" name="Text Box 173"/>
            <p:cNvSpPr txBox="1">
              <a:spLocks noChangeArrowheads="1"/>
            </p:cNvSpPr>
            <p:nvPr/>
          </p:nvSpPr>
          <p:spPr bwMode="auto">
            <a:xfrm>
              <a:off x="4562475" y="3881438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x</a:t>
              </a:r>
            </a:p>
          </p:txBody>
        </p:sp>
        <p:sp>
          <p:nvSpPr>
            <p:cNvPr id="96" name="Text Box 174"/>
            <p:cNvSpPr txBox="1">
              <a:spLocks noChangeArrowheads="1"/>
            </p:cNvSpPr>
            <p:nvPr/>
          </p:nvSpPr>
          <p:spPr bwMode="auto">
            <a:xfrm>
              <a:off x="5010150" y="3881438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x</a:t>
              </a:r>
            </a:p>
          </p:txBody>
        </p:sp>
        <p:sp>
          <p:nvSpPr>
            <p:cNvPr id="97" name="Text Box 175"/>
            <p:cNvSpPr txBox="1">
              <a:spLocks noChangeArrowheads="1"/>
            </p:cNvSpPr>
            <p:nvPr/>
          </p:nvSpPr>
          <p:spPr bwMode="auto">
            <a:xfrm>
              <a:off x="4564063" y="4325938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x</a:t>
              </a:r>
            </a:p>
          </p:txBody>
        </p:sp>
        <p:sp>
          <p:nvSpPr>
            <p:cNvPr id="98" name="Text Box 176"/>
            <p:cNvSpPr txBox="1">
              <a:spLocks noChangeArrowheads="1"/>
            </p:cNvSpPr>
            <p:nvPr/>
          </p:nvSpPr>
          <p:spPr bwMode="auto">
            <a:xfrm>
              <a:off x="5011738" y="4322763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x</a:t>
              </a:r>
            </a:p>
          </p:txBody>
        </p:sp>
        <p:sp>
          <p:nvSpPr>
            <p:cNvPr id="99" name="Line 177"/>
            <p:cNvSpPr>
              <a:spLocks noChangeShapeType="1"/>
            </p:cNvSpPr>
            <p:nvPr/>
          </p:nvSpPr>
          <p:spPr bwMode="auto">
            <a:xfrm>
              <a:off x="3101975" y="2598738"/>
              <a:ext cx="360363" cy="3238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0" name="Text Box 178"/>
            <p:cNvSpPr txBox="1">
              <a:spLocks noChangeArrowheads="1"/>
            </p:cNvSpPr>
            <p:nvPr/>
          </p:nvSpPr>
          <p:spPr bwMode="auto">
            <a:xfrm>
              <a:off x="3209925" y="2401888"/>
              <a:ext cx="2254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ba</a:t>
              </a:r>
            </a:p>
          </p:txBody>
        </p:sp>
        <p:sp>
          <p:nvSpPr>
            <p:cNvPr id="101" name="Text Box 179"/>
            <p:cNvSpPr txBox="1">
              <a:spLocks noChangeArrowheads="1"/>
            </p:cNvSpPr>
            <p:nvPr/>
          </p:nvSpPr>
          <p:spPr bwMode="auto">
            <a:xfrm>
              <a:off x="2946400" y="2646363"/>
              <a:ext cx="2143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dc</a:t>
              </a:r>
            </a:p>
          </p:txBody>
        </p:sp>
        <p:grpSp>
          <p:nvGrpSpPr>
            <p:cNvPr id="102" name="Group 207"/>
            <p:cNvGrpSpPr>
              <a:grpSpLocks/>
            </p:cNvGrpSpPr>
            <p:nvPr/>
          </p:nvGrpSpPr>
          <p:grpSpPr bwMode="auto">
            <a:xfrm>
              <a:off x="2946400" y="3403600"/>
              <a:ext cx="1836738" cy="1793875"/>
              <a:chOff x="731" y="2593"/>
              <a:chExt cx="1157" cy="1130"/>
            </a:xfrm>
          </p:grpSpPr>
          <p:sp>
            <p:nvSpPr>
              <p:cNvPr id="127" name="Rectangle 184"/>
              <p:cNvSpPr>
                <a:spLocks noChangeArrowheads="1"/>
              </p:cNvSpPr>
              <p:nvPr/>
            </p:nvSpPr>
            <p:spPr bwMode="auto">
              <a:xfrm>
                <a:off x="731" y="3531"/>
                <a:ext cx="4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 X1X1</a:t>
                </a:r>
              </a:p>
            </p:txBody>
          </p:sp>
          <p:sp>
            <p:nvSpPr>
              <p:cNvPr id="128" name="AutoShape 185"/>
              <p:cNvSpPr>
                <a:spLocks noChangeArrowheads="1"/>
              </p:cNvSpPr>
              <p:nvPr/>
            </p:nvSpPr>
            <p:spPr bwMode="auto">
              <a:xfrm>
                <a:off x="1389" y="2593"/>
                <a:ext cx="499" cy="5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cxnSp>
            <p:nvCxnSpPr>
              <p:cNvPr id="129" name="AutoShape 186"/>
              <p:cNvCxnSpPr>
                <a:cxnSpLocks noChangeShapeType="1"/>
                <a:stCxn id="127" idx="0"/>
                <a:endCxn id="128" idx="2"/>
              </p:cNvCxnSpPr>
              <p:nvPr/>
            </p:nvCxnSpPr>
            <p:spPr bwMode="auto">
              <a:xfrm flipV="1">
                <a:off x="949" y="3105"/>
                <a:ext cx="690" cy="426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3" name="Group 191"/>
            <p:cNvGrpSpPr>
              <a:grpSpLocks/>
            </p:cNvGrpSpPr>
            <p:nvPr/>
          </p:nvGrpSpPr>
          <p:grpSpPr bwMode="auto">
            <a:xfrm>
              <a:off x="3565525" y="2660650"/>
              <a:ext cx="1611313" cy="247650"/>
              <a:chOff x="4259" y="1917"/>
              <a:chExt cx="1015" cy="156"/>
            </a:xfrm>
          </p:grpSpPr>
          <p:sp>
            <p:nvSpPr>
              <p:cNvPr id="123" name="Text Box 192"/>
              <p:cNvSpPr txBox="1">
                <a:spLocks noChangeArrowheads="1"/>
              </p:cNvSpPr>
              <p:nvPr/>
            </p:nvSpPr>
            <p:spPr bwMode="auto">
              <a:xfrm>
                <a:off x="4259" y="1919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00</a:t>
                </a:r>
              </a:p>
            </p:txBody>
          </p:sp>
          <p:sp>
            <p:nvSpPr>
              <p:cNvPr id="124" name="Text Box 193"/>
              <p:cNvSpPr txBox="1">
                <a:spLocks noChangeArrowheads="1"/>
              </p:cNvSpPr>
              <p:nvPr/>
            </p:nvSpPr>
            <p:spPr bwMode="auto">
              <a:xfrm>
                <a:off x="4547" y="1919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01</a:t>
                </a:r>
              </a:p>
            </p:txBody>
          </p:sp>
          <p:sp>
            <p:nvSpPr>
              <p:cNvPr id="125" name="Text Box 194"/>
              <p:cNvSpPr txBox="1">
                <a:spLocks noChangeArrowheads="1"/>
              </p:cNvSpPr>
              <p:nvPr/>
            </p:nvSpPr>
            <p:spPr bwMode="auto">
              <a:xfrm>
                <a:off x="4852" y="1918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11</a:t>
                </a:r>
              </a:p>
            </p:txBody>
          </p:sp>
          <p:sp>
            <p:nvSpPr>
              <p:cNvPr id="126" name="Text Box 195"/>
              <p:cNvSpPr txBox="1">
                <a:spLocks noChangeArrowheads="1"/>
              </p:cNvSpPr>
              <p:nvPr/>
            </p:nvSpPr>
            <p:spPr bwMode="auto">
              <a:xfrm>
                <a:off x="5132" y="1917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10</a:t>
                </a:r>
              </a:p>
            </p:txBody>
          </p:sp>
        </p:grpSp>
        <p:sp>
          <p:nvSpPr>
            <p:cNvPr id="104" name="Rectangle 202"/>
            <p:cNvSpPr>
              <a:spLocks noChangeArrowheads="1"/>
            </p:cNvSpPr>
            <p:nvPr/>
          </p:nvSpPr>
          <p:spPr bwMode="auto">
            <a:xfrm>
              <a:off x="4311650" y="4841875"/>
              <a:ext cx="639763" cy="104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5" name="Rectangle 204"/>
            <p:cNvSpPr>
              <a:spLocks noChangeArrowheads="1"/>
            </p:cNvSpPr>
            <p:nvPr/>
          </p:nvSpPr>
          <p:spPr bwMode="auto">
            <a:xfrm>
              <a:off x="3394075" y="4516438"/>
              <a:ext cx="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06" name="Group 216"/>
            <p:cNvGrpSpPr>
              <a:grpSpLocks/>
            </p:cNvGrpSpPr>
            <p:nvPr/>
          </p:nvGrpSpPr>
          <p:grpSpPr bwMode="auto">
            <a:xfrm>
              <a:off x="4292600" y="2624138"/>
              <a:ext cx="2298700" cy="2181225"/>
              <a:chOff x="1579" y="2102"/>
              <a:chExt cx="1448" cy="1374"/>
            </a:xfrm>
          </p:grpSpPr>
          <p:sp>
            <p:nvSpPr>
              <p:cNvPr id="116" name="Rectangle 189"/>
              <p:cNvSpPr>
                <a:spLocks noChangeArrowheads="1"/>
              </p:cNvSpPr>
              <p:nvPr/>
            </p:nvSpPr>
            <p:spPr bwMode="auto">
              <a:xfrm>
                <a:off x="2591" y="2593"/>
                <a:ext cx="4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 X01X</a:t>
                </a:r>
              </a:p>
            </p:txBody>
          </p:sp>
          <p:sp>
            <p:nvSpPr>
              <p:cNvPr id="117" name="AutoShape 196"/>
              <p:cNvSpPr>
                <a:spLocks noChangeArrowheads="1"/>
              </p:cNvSpPr>
              <p:nvPr/>
            </p:nvSpPr>
            <p:spPr bwMode="auto">
              <a:xfrm flipV="1">
                <a:off x="1677" y="2120"/>
                <a:ext cx="537" cy="436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8" name="Rectangle 201"/>
              <p:cNvSpPr>
                <a:spLocks noChangeArrowheads="1"/>
              </p:cNvSpPr>
              <p:nvPr/>
            </p:nvSpPr>
            <p:spPr bwMode="auto">
              <a:xfrm flipV="1">
                <a:off x="1579" y="2102"/>
                <a:ext cx="725" cy="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9" name="AutoShape 205"/>
              <p:cNvSpPr>
                <a:spLocks noChangeArrowheads="1"/>
              </p:cNvSpPr>
              <p:nvPr/>
            </p:nvSpPr>
            <p:spPr bwMode="auto">
              <a:xfrm flipV="1">
                <a:off x="1674" y="3167"/>
                <a:ext cx="537" cy="266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0" name="Rectangle 206"/>
              <p:cNvSpPr>
                <a:spLocks noChangeArrowheads="1"/>
              </p:cNvSpPr>
              <p:nvPr/>
            </p:nvSpPr>
            <p:spPr bwMode="auto">
              <a:xfrm flipV="1">
                <a:off x="1628" y="3425"/>
                <a:ext cx="725" cy="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cxnSp>
            <p:nvCxnSpPr>
              <p:cNvPr id="121" name="AutoShape 208"/>
              <p:cNvCxnSpPr>
                <a:cxnSpLocks noChangeShapeType="1"/>
                <a:stCxn id="116" idx="1"/>
                <a:endCxn id="117" idx="3"/>
              </p:cNvCxnSpPr>
              <p:nvPr/>
            </p:nvCxnSpPr>
            <p:spPr bwMode="auto">
              <a:xfrm flipH="1" flipV="1">
                <a:off x="2225" y="2338"/>
                <a:ext cx="366" cy="351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" name="AutoShape 209"/>
              <p:cNvCxnSpPr>
                <a:cxnSpLocks noChangeShapeType="1"/>
                <a:stCxn id="116" idx="1"/>
                <a:endCxn id="119" idx="3"/>
              </p:cNvCxnSpPr>
              <p:nvPr/>
            </p:nvCxnSpPr>
            <p:spPr bwMode="auto">
              <a:xfrm flipH="1">
                <a:off x="2222" y="2689"/>
                <a:ext cx="369" cy="611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7" name="Group 213"/>
            <p:cNvGrpSpPr>
              <a:grpSpLocks/>
            </p:cNvGrpSpPr>
            <p:nvPr/>
          </p:nvGrpSpPr>
          <p:grpSpPr bwMode="auto">
            <a:xfrm>
              <a:off x="3597275" y="1497013"/>
              <a:ext cx="1298575" cy="2371725"/>
              <a:chOff x="1141" y="1392"/>
              <a:chExt cx="818" cy="1494"/>
            </a:xfrm>
          </p:grpSpPr>
          <p:sp>
            <p:nvSpPr>
              <p:cNvPr id="113" name="AutoShape 188"/>
              <p:cNvSpPr>
                <a:spLocks noChangeArrowheads="1"/>
              </p:cNvSpPr>
              <p:nvPr/>
            </p:nvSpPr>
            <p:spPr bwMode="auto">
              <a:xfrm>
                <a:off x="1305" y="2246"/>
                <a:ext cx="654" cy="64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4" name="Rectangle 182"/>
              <p:cNvSpPr>
                <a:spLocks noChangeArrowheads="1"/>
              </p:cNvSpPr>
              <p:nvPr/>
            </p:nvSpPr>
            <p:spPr bwMode="auto">
              <a:xfrm>
                <a:off x="1141" y="1392"/>
                <a:ext cx="39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0XX1</a:t>
                </a:r>
              </a:p>
            </p:txBody>
          </p:sp>
          <p:cxnSp>
            <p:nvCxnSpPr>
              <p:cNvPr id="115" name="AutoShape 183"/>
              <p:cNvCxnSpPr>
                <a:cxnSpLocks noChangeShapeType="1"/>
                <a:stCxn id="114" idx="2"/>
                <a:endCxn id="113" idx="0"/>
              </p:cNvCxnSpPr>
              <p:nvPr/>
            </p:nvCxnSpPr>
            <p:spPr bwMode="auto">
              <a:xfrm>
                <a:off x="1337" y="1584"/>
                <a:ext cx="295" cy="65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8" name="Group 215"/>
            <p:cNvGrpSpPr>
              <a:grpSpLocks/>
            </p:cNvGrpSpPr>
            <p:nvPr/>
          </p:nvGrpSpPr>
          <p:grpSpPr bwMode="auto">
            <a:xfrm>
              <a:off x="4513263" y="1844675"/>
              <a:ext cx="1406525" cy="2782888"/>
              <a:chOff x="3182" y="1296"/>
              <a:chExt cx="886" cy="1753"/>
            </a:xfrm>
          </p:grpSpPr>
          <p:cxnSp>
            <p:nvCxnSpPr>
              <p:cNvPr id="110" name="AutoShape 190"/>
              <p:cNvCxnSpPr>
                <a:cxnSpLocks noChangeShapeType="1"/>
                <a:stCxn id="111" idx="2"/>
                <a:endCxn id="112" idx="0"/>
              </p:cNvCxnSpPr>
              <p:nvPr/>
            </p:nvCxnSpPr>
            <p:spPr bwMode="auto">
              <a:xfrm flipH="1">
                <a:off x="3253" y="1488"/>
                <a:ext cx="606" cy="514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1" name="Rectangle 197"/>
              <p:cNvSpPr>
                <a:spLocks noChangeArrowheads="1"/>
              </p:cNvSpPr>
              <p:nvPr/>
            </p:nvSpPr>
            <p:spPr bwMode="auto">
              <a:xfrm>
                <a:off x="3650" y="1296"/>
                <a:ext cx="41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XX11</a:t>
                </a:r>
              </a:p>
            </p:txBody>
          </p:sp>
          <p:sp>
            <p:nvSpPr>
              <p:cNvPr id="112" name="AutoShape 199"/>
              <p:cNvSpPr>
                <a:spLocks noChangeArrowheads="1"/>
              </p:cNvSpPr>
              <p:nvPr/>
            </p:nvSpPr>
            <p:spPr bwMode="auto">
              <a:xfrm>
                <a:off x="3182" y="2014"/>
                <a:ext cx="142" cy="1035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r" eaLnBrk="0" hangingPunct="0">
                  <a:spcBef>
                    <a:spcPct val="50000"/>
                  </a:spcBef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09" name="Text Box 218"/>
            <p:cNvSpPr txBox="1">
              <a:spLocks noChangeArrowheads="1"/>
            </p:cNvSpPr>
            <p:nvPr/>
          </p:nvSpPr>
          <p:spPr bwMode="auto">
            <a:xfrm rot="16200000">
              <a:off x="2865438" y="3578225"/>
              <a:ext cx="1016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c</a:t>
              </a:r>
            </a:p>
          </p:txBody>
        </p:sp>
      </p:grpSp>
      <p:grpSp>
        <p:nvGrpSpPr>
          <p:cNvPr id="134" name="群組 133"/>
          <p:cNvGrpSpPr/>
          <p:nvPr/>
        </p:nvGrpSpPr>
        <p:grpSpPr>
          <a:xfrm>
            <a:off x="8670893" y="1359197"/>
            <a:ext cx="3052763" cy="5110163"/>
            <a:chOff x="5029200" y="838200"/>
            <a:chExt cx="3052763" cy="5110163"/>
          </a:xfrm>
        </p:grpSpPr>
        <p:graphicFrame>
          <p:nvGraphicFramePr>
            <p:cNvPr id="13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0703570"/>
                </p:ext>
              </p:extLst>
            </p:nvPr>
          </p:nvGraphicFramePr>
          <p:xfrm>
            <a:off x="5029200" y="4343400"/>
            <a:ext cx="3052763" cy="160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1523041" imgH="802168" progId="Visio.Drawing.6">
                    <p:embed/>
                  </p:oleObj>
                </mc:Choice>
                <mc:Fallback>
                  <p:oleObj name="Visio" r:id="rId4" imgW="1523041" imgH="802168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4343400"/>
                          <a:ext cx="3052763" cy="1604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" name="Text Box 5"/>
            <p:cNvSpPr txBox="1">
              <a:spLocks noChangeArrowheads="1"/>
            </p:cNvSpPr>
            <p:nvPr/>
          </p:nvSpPr>
          <p:spPr bwMode="auto">
            <a:xfrm>
              <a:off x="5715000" y="838200"/>
              <a:ext cx="1062038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</a:rPr>
                <a:t>Cover: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</a:rPr>
                <a:t>  0XX1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</a:rPr>
                <a:t>  X01X</a:t>
              </a:r>
            </a:p>
          </p:txBody>
        </p:sp>
        <p:sp>
          <p:nvSpPr>
            <p:cNvPr id="137" name="Text Box 6"/>
            <p:cNvSpPr txBox="1">
              <a:spLocks noChangeArrowheads="1"/>
            </p:cNvSpPr>
            <p:nvPr/>
          </p:nvSpPr>
          <p:spPr bwMode="auto">
            <a:xfrm>
              <a:off x="5029200" y="3006725"/>
              <a:ext cx="26098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f  = (a  d) 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V</a:t>
              </a:r>
              <a:r>
                <a:rPr kumimoji="0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 (b  c)</a:t>
              </a:r>
            </a:p>
          </p:txBody>
        </p:sp>
        <p:sp>
          <p:nvSpPr>
            <p:cNvPr id="138" name="Text Box 7"/>
            <p:cNvSpPr txBox="1">
              <a:spLocks noChangeArrowheads="1"/>
            </p:cNvSpPr>
            <p:nvPr/>
          </p:nvSpPr>
          <p:spPr bwMode="auto">
            <a:xfrm flipV="1">
              <a:off x="5962650" y="3081338"/>
              <a:ext cx="1698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V</a:t>
              </a:r>
              <a:endParaRPr kumimoji="0" lang="en-US" altLang="zh-TW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9" name="Text Box 8"/>
            <p:cNvSpPr txBox="1">
              <a:spLocks noChangeArrowheads="1"/>
            </p:cNvSpPr>
            <p:nvPr/>
          </p:nvSpPr>
          <p:spPr bwMode="auto">
            <a:xfrm flipV="1">
              <a:off x="7180263" y="3081338"/>
              <a:ext cx="1698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V</a:t>
              </a:r>
              <a:endParaRPr kumimoji="0" lang="en-US" altLang="zh-TW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0" name="Text Box 14"/>
            <p:cNvSpPr txBox="1">
              <a:spLocks noChangeArrowheads="1"/>
            </p:cNvSpPr>
            <p:nvPr/>
          </p:nvSpPr>
          <p:spPr bwMode="auto">
            <a:xfrm>
              <a:off x="6162675" y="3005138"/>
              <a:ext cx="16827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¯</a:t>
              </a:r>
            </a:p>
          </p:txBody>
        </p:sp>
        <p:sp>
          <p:nvSpPr>
            <p:cNvPr id="141" name="Text Box 15"/>
            <p:cNvSpPr txBox="1">
              <a:spLocks noChangeArrowheads="1"/>
            </p:cNvSpPr>
            <p:nvPr/>
          </p:nvSpPr>
          <p:spPr bwMode="auto">
            <a:xfrm>
              <a:off x="7353300" y="3005138"/>
              <a:ext cx="16827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r" eaLnBrk="0" hangingPunct="0">
                <a:spcBef>
                  <a:spcPct val="50000"/>
                </a:spcBef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¯</a:t>
              </a:r>
            </a:p>
          </p:txBody>
        </p:sp>
      </p:grpSp>
      <p:sp>
        <p:nvSpPr>
          <p:cNvPr id="142" name="向右箭號 141"/>
          <p:cNvSpPr/>
          <p:nvPr/>
        </p:nvSpPr>
        <p:spPr>
          <a:xfrm>
            <a:off x="3603458" y="3996035"/>
            <a:ext cx="260294" cy="195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向右箭號 142"/>
          <p:cNvSpPr/>
          <p:nvPr/>
        </p:nvSpPr>
        <p:spPr>
          <a:xfrm>
            <a:off x="8089484" y="3876971"/>
            <a:ext cx="260294" cy="195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7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view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3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4-bit Prime Number Function in Verilog Code – </a:t>
            </a:r>
            <a:br>
              <a:rPr lang="en-US" altLang="zh-TW" dirty="0"/>
            </a:br>
            <a:r>
              <a:rPr lang="en-US" altLang="zh-TW" dirty="0"/>
              <a:t>Using </a:t>
            </a:r>
            <a:r>
              <a:rPr lang="en-US" altLang="zh-TW" dirty="0">
                <a:solidFill>
                  <a:srgbClr val="FF0000"/>
                </a:solidFill>
              </a:rPr>
              <a:t>case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80534" y="5157192"/>
            <a:ext cx="8226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You can have a simplified Verilog coding if with don’t care input</a:t>
            </a:r>
          </a:p>
          <a:p>
            <a:r>
              <a:rPr lang="zh-TW" altLang="en-US" sz="2400" dirty="0">
                <a:solidFill>
                  <a:srgbClr val="FF0000"/>
                </a:solidFill>
              </a:rPr>
              <a:t>這很好，可是若有</a:t>
            </a:r>
            <a:r>
              <a:rPr lang="en-US" altLang="zh-TW" sz="2400" dirty="0">
                <a:solidFill>
                  <a:srgbClr val="FF0000"/>
                </a:solidFill>
              </a:rPr>
              <a:t>DON’T CARE INPUT</a:t>
            </a:r>
            <a:r>
              <a:rPr lang="zh-TW" altLang="en-US" sz="2400" dirty="0">
                <a:solidFill>
                  <a:srgbClr val="FF0000"/>
                </a:solidFill>
              </a:rPr>
              <a:t>，寫法可以更化簡</a:t>
            </a:r>
          </a:p>
        </p:txBody>
      </p:sp>
      <p:sp>
        <p:nvSpPr>
          <p:cNvPr id="5" name="矩形 4"/>
          <p:cNvSpPr/>
          <p:nvPr/>
        </p:nvSpPr>
        <p:spPr>
          <a:xfrm>
            <a:off x="767408" y="1577428"/>
            <a:ext cx="86646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prime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4-bit input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 if input is prime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always_comb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endcase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500896"/>
              </p:ext>
            </p:extLst>
          </p:nvPr>
        </p:nvGraphicFramePr>
        <p:xfrm>
          <a:off x="8119784" y="1377882"/>
          <a:ext cx="32543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032" imgH="342751" progId="Equation.3">
                  <p:embed/>
                </p:oleObj>
              </mc:Choice>
              <mc:Fallback>
                <p:oleObj name="Equation" r:id="rId2" imgW="1079032" imgH="342751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9784" y="1377882"/>
                        <a:ext cx="32543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4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4-bit Prime Number Function in Verilog Code – </a:t>
            </a:r>
            <a:br>
              <a:rPr lang="en-US" altLang="zh-TW" dirty="0"/>
            </a:br>
            <a:r>
              <a:rPr lang="en-US" altLang="zh-TW" dirty="0"/>
              <a:t>Using </a:t>
            </a:r>
            <a:r>
              <a:rPr lang="en-US" altLang="zh-TW" dirty="0" err="1">
                <a:solidFill>
                  <a:srgbClr val="FF0000"/>
                </a:solidFill>
              </a:rPr>
              <a:t>casez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2601" y="6237312"/>
            <a:ext cx="1024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http://www.sunburst-design.com/papers/CummingsSNUG1999SJ_SynthMismatch.pdf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http://www.cnblogs.com/poiu-elab/archive/2012/11/02/2751323.html</a:t>
            </a:r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52181"/>
              </p:ext>
            </p:extLst>
          </p:nvPr>
        </p:nvGraphicFramePr>
        <p:xfrm>
          <a:off x="5682389" y="2738419"/>
          <a:ext cx="5745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casez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casex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比對的值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0, 1, Z. 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0, 1, 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0, 1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當作</a:t>
                      </a:r>
                      <a:r>
                        <a:rPr lang="en-US" altLang="zh-TW" dirty="0" err="1"/>
                        <a:t>do’t</a:t>
                      </a:r>
                      <a:r>
                        <a:rPr lang="en-US" altLang="zh-TW" dirty="0"/>
                        <a:t> care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Z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X, 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電路合成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0,</a:t>
                      </a:r>
                      <a:r>
                        <a:rPr lang="en-US" altLang="zh-TW" baseline="0" dirty="0"/>
                        <a:t>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0, 1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0, 1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096000" y="4994950"/>
            <a:ext cx="5168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casez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利用到</a:t>
            </a:r>
            <a:r>
              <a:rPr lang="en-US" altLang="zh-TW" sz="2400" dirty="0">
                <a:solidFill>
                  <a:srgbClr val="FF0000"/>
                </a:solidFill>
              </a:rPr>
              <a:t>DON’T CARE INPUT</a:t>
            </a:r>
            <a:r>
              <a:rPr lang="zh-TW" altLang="en-US" sz="2400" dirty="0">
                <a:solidFill>
                  <a:srgbClr val="FF0000"/>
                </a:solidFill>
              </a:rPr>
              <a:t>，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400" dirty="0">
                <a:solidFill>
                  <a:srgbClr val="FF0000"/>
                </a:solidFill>
              </a:rPr>
              <a:t>但避免</a:t>
            </a:r>
            <a:r>
              <a:rPr lang="en-US" altLang="zh-TW" sz="2400" dirty="0">
                <a:solidFill>
                  <a:srgbClr val="FF0000"/>
                </a:solidFill>
              </a:rPr>
              <a:t>X propagation</a:t>
            </a:r>
            <a:r>
              <a:rPr lang="zh-TW" altLang="en-US" sz="2400" dirty="0">
                <a:solidFill>
                  <a:srgbClr val="FF0000"/>
                </a:solidFill>
              </a:rPr>
              <a:t>，造成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Simulation-synthesis mismatch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663952" y="4343999"/>
            <a:ext cx="357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X: unknown, Z: high </a:t>
            </a:r>
            <a:r>
              <a:rPr lang="en-US" altLang="zh-TW" dirty="0" err="1"/>
              <a:t>impedence</a:t>
            </a:r>
            <a:r>
              <a:rPr lang="en-US" altLang="zh-TW" dirty="0"/>
              <a:t>, ?: Z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98366" y="4216374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當輸入有</a:t>
            </a:r>
            <a:r>
              <a:rPr lang="en-US" altLang="zh-TW" dirty="0"/>
              <a:t>X</a:t>
            </a:r>
            <a:r>
              <a:rPr lang="zh-TW" altLang="en-US" dirty="0"/>
              <a:t>，以下電路</a:t>
            </a:r>
            <a:endParaRPr lang="en-US" altLang="zh-TW" dirty="0"/>
          </a:p>
          <a:p>
            <a:r>
              <a:rPr lang="zh-TW" altLang="en-US" dirty="0"/>
              <a:t>會全部</a:t>
            </a:r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6878" y="1418121"/>
            <a:ext cx="8534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prime1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4-bit input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 if input is prime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always_comb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casez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4'b0??1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4'b001?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4'b?011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4'b?101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endcase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317569"/>
              </p:ext>
            </p:extLst>
          </p:nvPr>
        </p:nvGraphicFramePr>
        <p:xfrm>
          <a:off x="4777638" y="3052806"/>
          <a:ext cx="69532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66700" imgH="622300" progId="Excel.Sheet.8">
                  <p:embed/>
                </p:oleObj>
              </mc:Choice>
              <mc:Fallback>
                <p:oleObj name="Worksheet" r:id="rId5" imgW="266700" imgH="6223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7638" y="3052806"/>
                        <a:ext cx="695325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0272464" y="6155994"/>
            <a:ext cx="16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7" action="ppaction://hlinksldjump"/>
              </a:rPr>
              <a:t>Priority encoder</a:t>
            </a:r>
            <a:endParaRPr lang="zh-TW" altLang="en-US" dirty="0"/>
          </a:p>
        </p:txBody>
      </p:sp>
      <p:pic>
        <p:nvPicPr>
          <p:cNvPr id="88" name="圖片 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3603" y="796434"/>
            <a:ext cx="2257651" cy="17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4-bit Prime Number Function in Verilog Code – </a:t>
            </a:r>
            <a:br>
              <a:rPr lang="en-US" altLang="zh-TW" dirty="0"/>
            </a:br>
            <a:r>
              <a:rPr lang="en-US" altLang="zh-TW" dirty="0"/>
              <a:t>Using </a:t>
            </a:r>
            <a:r>
              <a:rPr lang="en-US" altLang="zh-TW" dirty="0">
                <a:solidFill>
                  <a:srgbClr val="FF0000"/>
                </a:solidFill>
              </a:rPr>
              <a:t>assign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1"/>
          <p:cNvSpPr txBox="1">
            <a:spLocks noChangeArrowheads="1"/>
          </p:cNvSpPr>
          <p:nvPr/>
        </p:nvSpPr>
        <p:spPr bwMode="auto">
          <a:xfrm>
            <a:off x="7968208" y="4337646"/>
            <a:ext cx="403244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kumimoji="0" lang="zh-TW" altLang="en-US" b="1" i="1" dirty="0">
                <a:solidFill>
                  <a:srgbClr val="000000"/>
                </a:solidFill>
                <a:ea typeface="新細明體" panose="02020500000000000000" pitchFamily="18" charset="-120"/>
              </a:rPr>
              <a:t>簡單的化簡就留給</a:t>
            </a:r>
            <a:r>
              <a:rPr kumimoji="0" lang="en-US" altLang="zh-TW" b="1" i="1" dirty="0">
                <a:solidFill>
                  <a:srgbClr val="000000"/>
                </a:solidFill>
                <a:ea typeface="新細明體" panose="02020500000000000000" pitchFamily="18" charset="-120"/>
              </a:rPr>
              <a:t>EDA</a:t>
            </a:r>
            <a:r>
              <a:rPr kumimoji="0" lang="zh-TW" altLang="en-US" b="1" i="1" dirty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kumimoji="0" lang="en-US" altLang="zh-TW" b="1" i="1" dirty="0">
                <a:solidFill>
                  <a:srgbClr val="000000"/>
                </a:solidFill>
                <a:ea typeface="新細明體" panose="02020500000000000000" pitchFamily="18" charset="-120"/>
              </a:rPr>
              <a:t>tools </a:t>
            </a:r>
            <a:r>
              <a:rPr kumimoji="0" lang="zh-TW" altLang="en-US" b="1" i="1" dirty="0">
                <a:solidFill>
                  <a:srgbClr val="000000"/>
                </a:solidFill>
                <a:ea typeface="新細明體" panose="02020500000000000000" pitchFamily="18" charset="-120"/>
              </a:rPr>
              <a:t>做</a:t>
            </a:r>
            <a:endParaRPr kumimoji="0" lang="en-US" altLang="zh-TW" b="1" i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kumimoji="0" lang="en-US" altLang="zh-TW" b="1" i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kumimoji="0" lang="zh-TW" altLang="en-US" b="1" i="1" dirty="0">
                <a:solidFill>
                  <a:srgbClr val="000000"/>
                </a:solidFill>
                <a:ea typeface="新細明體" panose="02020500000000000000" pitchFamily="18" charset="-120"/>
              </a:rPr>
              <a:t>複雜的架構才值得花時間</a:t>
            </a:r>
            <a:endParaRPr kumimoji="0" lang="en-US" altLang="zh-TW" b="1" i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kumimoji="0" lang="en-US" altLang="zh-TW" b="1" i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kumimoji="0" lang="en-US" altLang="zh-TW" b="1" i="1" dirty="0">
                <a:solidFill>
                  <a:srgbClr val="000000"/>
                </a:solidFill>
                <a:ea typeface="新細明體" panose="02020500000000000000" pitchFamily="18" charset="-120"/>
              </a:rPr>
              <a:t>You don’t need to simplify logic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kumimoji="0" lang="en-US" altLang="zh-TW" b="1" i="1" dirty="0">
                <a:solidFill>
                  <a:srgbClr val="000000"/>
                </a:solidFill>
                <a:ea typeface="新細明體" panose="02020500000000000000" pitchFamily="18" charset="-120"/>
              </a:rPr>
              <a:t>by yourself, Left this to EDA tools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kumimoji="0" lang="zh-TW" altLang="en-US" b="1" i="1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9888" y="1700808"/>
            <a:ext cx="83464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prime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4-bit input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 if input is prime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82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4-bit Prime Number Function in Verilog Code – </a:t>
            </a:r>
            <a:br>
              <a:rPr lang="en-US" altLang="zh-TW" dirty="0"/>
            </a:br>
            <a:r>
              <a:rPr lang="en-US" altLang="zh-TW" dirty="0"/>
              <a:t>Result of synthesizing description using case</a:t>
            </a:r>
            <a:endParaRPr lang="zh-TW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832900"/>
              </p:ext>
            </p:extLst>
          </p:nvPr>
        </p:nvGraphicFramePr>
        <p:xfrm>
          <a:off x="2423592" y="3887788"/>
          <a:ext cx="6019800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24800" imgH="1541520" progId="Visio.Drawing.6">
                  <p:embed/>
                </p:oleObj>
              </mc:Choice>
              <mc:Fallback>
                <p:oleObj name="Visio" r:id="rId2" imgW="3124800" imgH="154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3887788"/>
                        <a:ext cx="6019800" cy="297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1"/>
          <p:cNvSpPr txBox="1">
            <a:spLocks noChangeArrowheads="1"/>
          </p:cNvSpPr>
          <p:nvPr/>
        </p:nvSpPr>
        <p:spPr bwMode="auto">
          <a:xfrm>
            <a:off x="8184232" y="4079794"/>
            <a:ext cx="36988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Quiz: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AutoNum type="arabicParenR"/>
            </a:pP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Where are these gates?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AutoNum type="arabicParenR"/>
            </a:pP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identify the critical path?</a:t>
            </a:r>
            <a:endParaRPr lang="zh-TW" altLang="en-US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" y="1427163"/>
            <a:ext cx="102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prime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pt-BR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n1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n2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n3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n4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OAI13 U1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INV   U2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INV   U3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XOR2  U4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OAI12 U5 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A1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]),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B1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n3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B2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n4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n2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2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ＭＳ Ｐゴシック" panose="020B0600070205080204" pitchFamily="34" charset="-128"/>
              </a:rPr>
              <a:t>Synthesis Reports</a:t>
            </a:r>
            <a:endParaRPr lang="zh-TW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2196" y="1412776"/>
            <a:ext cx="4305300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kumimoji="1"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****************************************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Report : area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Design : prime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Version: 2003.06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Date   : Sat Oct  4 11:38:08 2003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****************************************</a:t>
            </a:r>
          </a:p>
          <a:p>
            <a:pPr>
              <a:lnSpc>
                <a:spcPct val="80000"/>
              </a:lnSpc>
              <a:buFontTx/>
              <a:buNone/>
            </a:pPr>
            <a:endParaRPr kumimoji="0" lang="en-US" altLang="zh-TW" sz="900" kern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Library(s) Used:</a:t>
            </a:r>
          </a:p>
          <a:p>
            <a:pPr>
              <a:lnSpc>
                <a:spcPct val="80000"/>
              </a:lnSpc>
              <a:buFontTx/>
              <a:buNone/>
            </a:pPr>
            <a:endParaRPr kumimoji="0" lang="en-US" altLang="zh-TW" sz="900" kern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XXXXX</a:t>
            </a:r>
          </a:p>
          <a:p>
            <a:pPr>
              <a:lnSpc>
                <a:spcPct val="80000"/>
              </a:lnSpc>
              <a:buFontTx/>
              <a:buNone/>
            </a:pPr>
            <a:endParaRPr kumimoji="0" lang="en-US" altLang="zh-TW" sz="900" kern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Number of ports:                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Number of nets:                 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Number of cells:                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Number of references:           4</a:t>
            </a:r>
          </a:p>
          <a:p>
            <a:pPr>
              <a:lnSpc>
                <a:spcPct val="80000"/>
              </a:lnSpc>
              <a:buFontTx/>
              <a:buNone/>
            </a:pPr>
            <a:endParaRPr kumimoji="0" lang="en-US" altLang="zh-TW" sz="900" kern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Combinational area:          7.000000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Noncombinational</a:t>
            </a: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area:       0.000000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Net Interconnect area:      undefined  (Wire load has zero net area)</a:t>
            </a:r>
          </a:p>
          <a:p>
            <a:pPr>
              <a:lnSpc>
                <a:spcPct val="80000"/>
              </a:lnSpc>
              <a:buFontTx/>
              <a:buNone/>
            </a:pPr>
            <a:endParaRPr kumimoji="0" lang="en-US" altLang="zh-TW" sz="900" kern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Total cell area:             7.000000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Total area:                 undefined</a:t>
            </a:r>
          </a:p>
          <a:p>
            <a:pPr>
              <a:lnSpc>
                <a:spcPct val="80000"/>
              </a:lnSpc>
              <a:buFontTx/>
              <a:buNone/>
            </a:pPr>
            <a:endParaRPr kumimoji="0" lang="en-US" altLang="zh-TW" sz="900" kern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5159896" y="1412776"/>
            <a:ext cx="4305300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kumimoji="1"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****************************************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Report : timing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-path full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-delay max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-</a:t>
            </a:r>
            <a:r>
              <a:rPr kumimoji="0" lang="en-US" altLang="zh-TW" sz="900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max_paths</a:t>
            </a: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Design : prime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Version: 2003.06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Date   : Sat Oct  4 11:38:08 2003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****************************************</a:t>
            </a:r>
          </a:p>
          <a:p>
            <a:pPr>
              <a:lnSpc>
                <a:spcPct val="80000"/>
              </a:lnSpc>
              <a:buFontTx/>
              <a:buNone/>
            </a:pPr>
            <a:endParaRPr kumimoji="0" lang="en-US" altLang="zh-TW" sz="900" kern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Operating Conditions: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Wire Load Model Mode: enclosed</a:t>
            </a:r>
          </a:p>
          <a:p>
            <a:pPr>
              <a:lnSpc>
                <a:spcPct val="80000"/>
              </a:lnSpc>
              <a:buFontTx/>
              <a:buNone/>
            </a:pPr>
            <a:endParaRPr kumimoji="0" lang="en-US" altLang="zh-TW" sz="900" kern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kumimoji="0" lang="en-US" altLang="zh-TW" sz="900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Startpoint</a:t>
            </a: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: in[2] (input port)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Endpoint: </a:t>
            </a:r>
            <a:r>
              <a:rPr kumimoji="0" lang="en-US" altLang="zh-TW" sz="900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isprime</a:t>
            </a: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(output port)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Path Group: (none)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Path Type: max</a:t>
            </a:r>
          </a:p>
          <a:p>
            <a:pPr>
              <a:lnSpc>
                <a:spcPct val="80000"/>
              </a:lnSpc>
              <a:buFontTx/>
              <a:buNone/>
            </a:pPr>
            <a:endParaRPr kumimoji="0" lang="en-US" altLang="zh-TW" sz="900" kern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Des/</a:t>
            </a:r>
            <a:r>
              <a:rPr kumimoji="0" lang="en-US" altLang="zh-TW" sz="900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Clust</a:t>
            </a: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/Port     Wire Load Model       Library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------------------------------------------------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prime              2K_5LM                XXXXX</a:t>
            </a:r>
          </a:p>
          <a:p>
            <a:pPr>
              <a:lnSpc>
                <a:spcPct val="80000"/>
              </a:lnSpc>
              <a:buFontTx/>
              <a:buNone/>
            </a:pPr>
            <a:endParaRPr kumimoji="0" lang="en-US" altLang="zh-TW" sz="900" kern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Point                                    </a:t>
            </a:r>
            <a:r>
              <a:rPr kumimoji="0" lang="en-US" altLang="zh-TW" sz="900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Incr</a:t>
            </a: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Path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-----------------------------------------------------------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input external delay                    0.000      0.000 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in[2] (in)                              0.000      0.000 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U4/Y (EX210)                            0.191      0.191 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U5/Y (BF051)                            0.116      0.307 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U1/Y (BF052)                            0.168      0.475 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kumimoji="0" lang="en-US" altLang="zh-TW" sz="900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isprime</a:t>
            </a: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(out)                           0.000      0.475 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data arrival time                                  0.475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-----------------------------------------------------------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TW" sz="9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kumimoji="0" lang="en-US" altLang="zh-TW" sz="900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(Path is unconstrained)</a:t>
            </a:r>
          </a:p>
          <a:p>
            <a:pPr>
              <a:lnSpc>
                <a:spcPct val="80000"/>
              </a:lnSpc>
              <a:buFontTx/>
              <a:buNone/>
            </a:pPr>
            <a:endParaRPr kumimoji="0" lang="en-US" altLang="zh-TW" sz="900" kern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8" name="文字方塊 1"/>
          <p:cNvSpPr txBox="1">
            <a:spLocks noChangeArrowheads="1"/>
          </p:cNvSpPr>
          <p:nvPr/>
        </p:nvSpPr>
        <p:spPr bwMode="auto">
          <a:xfrm>
            <a:off x="824434" y="5610126"/>
            <a:ext cx="3135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TW" b="1">
                <a:solidFill>
                  <a:srgbClr val="000000"/>
                </a:solidFill>
                <a:ea typeface="新細明體" panose="02020500000000000000" pitchFamily="18" charset="-120"/>
              </a:rPr>
              <a:t>Left part: area report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TW" b="1">
                <a:solidFill>
                  <a:srgbClr val="000000"/>
                </a:solidFill>
                <a:ea typeface="新細明體" panose="02020500000000000000" pitchFamily="18" charset="-120"/>
              </a:rPr>
              <a:t>Right part: timing report</a:t>
            </a:r>
            <a:endParaRPr lang="zh-TW" altLang="en-US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47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File</a:t>
            </a:r>
            <a:endParaRPr lang="zh-TW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67408" y="1412776"/>
            <a:ext cx="8763000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kumimoji="0" lang="en-US" altLang="zh-TW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//</a:t>
            </a:r>
            <a:r>
              <a:rPr kumimoji="0" lang="zh-TW" altLang="en-US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設定</a:t>
            </a:r>
            <a:r>
              <a:rPr kumimoji="0" lang="en-US" altLang="zh-TW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clock, I/O </a:t>
            </a:r>
            <a:r>
              <a:rPr kumimoji="0" lang="zh-TW" altLang="en-US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限制</a:t>
            </a:r>
            <a:endParaRPr kumimoji="0" lang="en-US" altLang="zh-TW" b="1" kern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kumimoji="0" lang="en-US" altLang="zh-TW" b="1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create_clock</a:t>
            </a:r>
            <a:r>
              <a:rPr kumimoji="0" lang="en-US" altLang="zh-TW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"</a:t>
            </a:r>
            <a:r>
              <a:rPr kumimoji="0" lang="en-US" altLang="zh-TW" b="1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clk</a:t>
            </a:r>
            <a:r>
              <a:rPr kumimoji="0" lang="en-US" altLang="zh-TW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" -name </a:t>
            </a:r>
            <a:r>
              <a:rPr kumimoji="0" lang="en-US" altLang="zh-TW" b="1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clk</a:t>
            </a:r>
            <a:r>
              <a:rPr kumimoji="0" lang="en-US" altLang="zh-TW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-period </a:t>
            </a:r>
            <a:r>
              <a:rPr kumimoji="0" lang="en-US" altLang="zh-TW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  <a:r>
              <a:rPr kumimoji="0" lang="en-US" altLang="zh-TW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-waveform {0 1.7}</a:t>
            </a:r>
          </a:p>
          <a:p>
            <a:pPr>
              <a:buFontTx/>
              <a:buNone/>
            </a:pPr>
            <a:r>
              <a:rPr kumimoji="0" lang="en-US" altLang="zh-TW" b="1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set_clock_uncertainty</a:t>
            </a:r>
            <a:r>
              <a:rPr kumimoji="0" lang="en-US" altLang="zh-TW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0.2 </a:t>
            </a:r>
            <a:r>
              <a:rPr kumimoji="0" lang="en-US" altLang="zh-TW" b="1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clk</a:t>
            </a:r>
            <a:endParaRPr kumimoji="0" lang="en-US" altLang="zh-TW" b="1" kern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kumimoji="0" lang="en-US" altLang="zh-TW" b="1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set_fix_hold</a:t>
            </a:r>
            <a:r>
              <a:rPr kumimoji="0" lang="en-US" altLang="zh-TW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kumimoji="0" lang="en-US" altLang="zh-TW" b="1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all_clocks</a:t>
            </a:r>
            <a:r>
              <a:rPr kumimoji="0" lang="en-US" altLang="zh-TW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>
              <a:buFontTx/>
              <a:buNone/>
            </a:pPr>
            <a:r>
              <a:rPr kumimoji="0" lang="en-US" altLang="zh-TW" b="1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set_input_delay</a:t>
            </a:r>
            <a:r>
              <a:rPr kumimoji="0" lang="en-US" altLang="zh-TW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0.5 -clock </a:t>
            </a:r>
            <a:r>
              <a:rPr kumimoji="0" lang="en-US" altLang="zh-TW" b="1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clk</a:t>
            </a:r>
            <a:r>
              <a:rPr kumimoji="0" lang="en-US" altLang="zh-TW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{in}</a:t>
            </a:r>
          </a:p>
          <a:p>
            <a:pPr>
              <a:buNone/>
            </a:pPr>
            <a:r>
              <a:rPr kumimoji="0" lang="en-US" altLang="zh-TW" b="1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set_output_delay</a:t>
            </a:r>
            <a:r>
              <a:rPr kumimoji="0" lang="en-US" altLang="zh-TW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-max 0.8 -clock </a:t>
            </a:r>
            <a:r>
              <a:rPr kumimoji="0" lang="en-US" altLang="zh-TW" b="1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clk</a:t>
            </a:r>
            <a:r>
              <a:rPr kumimoji="0" lang="en-US" altLang="zh-TW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  <a:r>
              <a:rPr kumimoji="0" lang="en-US" altLang="zh-TW" b="1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isprime</a:t>
            </a:r>
            <a:r>
              <a:rPr kumimoji="0" lang="en-US" altLang="zh-TW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>
              <a:buNone/>
            </a:pPr>
            <a:r>
              <a:rPr kumimoji="0" lang="en-US" altLang="zh-TW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//</a:t>
            </a:r>
            <a:r>
              <a:rPr kumimoji="0" lang="zh-TW" altLang="en-US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設定 </a:t>
            </a:r>
            <a:r>
              <a:rPr kumimoji="0" lang="en-US" altLang="zh-TW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loading</a:t>
            </a:r>
          </a:p>
          <a:p>
            <a:pPr>
              <a:buNone/>
            </a:pPr>
            <a:r>
              <a:rPr kumimoji="0" lang="en-US" altLang="zh-TW" b="1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set_load</a:t>
            </a:r>
            <a:r>
              <a:rPr kumimoji="0" lang="en-US" altLang="zh-TW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-</a:t>
            </a:r>
            <a:r>
              <a:rPr kumimoji="0" lang="en-US" altLang="zh-TW" b="1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pin_load</a:t>
            </a:r>
            <a:r>
              <a:rPr kumimoji="0" lang="en-US" altLang="zh-TW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5 {</a:t>
            </a:r>
            <a:r>
              <a:rPr kumimoji="0" lang="en-US" altLang="zh-TW" b="1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isprime</a:t>
            </a:r>
            <a:r>
              <a:rPr kumimoji="0" lang="en-US" altLang="zh-TW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Tx/>
              <a:buNone/>
            </a:pPr>
            <a:endParaRPr kumimoji="0" lang="en-US" altLang="zh-TW" b="1" kern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" name="文字方塊 1"/>
          <p:cNvSpPr txBox="1">
            <a:spLocks noChangeArrowheads="1"/>
          </p:cNvSpPr>
          <p:nvPr/>
        </p:nvSpPr>
        <p:spPr bwMode="auto">
          <a:xfrm>
            <a:off x="1181746" y="5365651"/>
            <a:ext cx="7923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TW" b="1">
                <a:solidFill>
                  <a:srgbClr val="000000"/>
                </a:solidFill>
                <a:ea typeface="新細明體" panose="02020500000000000000" pitchFamily="18" charset="-120"/>
              </a:rPr>
              <a:t>//Note: these commands are for practical applications to include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TW" b="1">
                <a:solidFill>
                  <a:srgbClr val="000000"/>
                </a:solidFill>
                <a:ea typeface="新細明體" panose="02020500000000000000" pitchFamily="18" charset="-120"/>
              </a:rPr>
              <a:t>// clock jitter, input/output loading capacitances</a:t>
            </a:r>
            <a:endParaRPr lang="zh-TW" altLang="en-US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447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bench</a:t>
            </a:r>
            <a:endParaRPr lang="zh-TW" altLang="en-US" dirty="0"/>
          </a:p>
        </p:txBody>
      </p:sp>
      <p:sp>
        <p:nvSpPr>
          <p:cNvPr id="4" name="文字方塊 1"/>
          <p:cNvSpPr txBox="1">
            <a:spLocks noChangeArrowheads="1"/>
          </p:cNvSpPr>
          <p:nvPr/>
        </p:nvSpPr>
        <p:spPr bwMode="auto">
          <a:xfrm>
            <a:off x="7306225" y="1052736"/>
            <a:ext cx="4259262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TW" b="1" dirty="0">
                <a:solidFill>
                  <a:srgbClr val="000000"/>
                </a:solidFill>
                <a:ea typeface="新細明體" panose="02020500000000000000" pitchFamily="18" charset="-120"/>
              </a:rPr>
              <a:t>//this test module is included to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TW" b="1" dirty="0">
                <a:solidFill>
                  <a:srgbClr val="000000"/>
                </a:solidFill>
                <a:ea typeface="新細明體" panose="02020500000000000000" pitchFamily="18" charset="-120"/>
              </a:rPr>
              <a:t>//simulate the behavior of your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TW" b="1" dirty="0">
                <a:solidFill>
                  <a:srgbClr val="000000"/>
                </a:solidFill>
                <a:ea typeface="新細明體" panose="02020500000000000000" pitchFamily="18" charset="-120"/>
              </a:rPr>
              <a:t>//Verilog-HDL description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TW" b="1" dirty="0">
                <a:solidFill>
                  <a:srgbClr val="000000"/>
                </a:solidFill>
                <a:ea typeface="新細明體" panose="02020500000000000000" pitchFamily="18" charset="-120"/>
              </a:rPr>
              <a:t>//Note: very often input data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TW" b="1" dirty="0">
                <a:solidFill>
                  <a:srgbClr val="000000"/>
                </a:solidFill>
                <a:ea typeface="新細明體" panose="02020500000000000000" pitchFamily="18" charset="-120"/>
              </a:rPr>
              <a:t>//will be limited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en-US" altLang="zh-TW" b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en-US" altLang="zh-TW" b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Quiz: Why “divide-and-conquer”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Is often exploited in DCS design?</a:t>
            </a:r>
            <a:endParaRPr lang="zh-TW" altLang="en-US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7346" y="1247266"/>
            <a:ext cx="76909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test_prime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instantiate module to test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prime  p0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initial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in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repeat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altLang="zh-TW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$display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 = %2d </a:t>
            </a:r>
            <a:r>
              <a:rPr lang="en-US" altLang="zh-TW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%1b"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12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412776"/>
            <a:ext cx="6324600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0"/>
              </a:lnSpc>
              <a:spcBef>
                <a:spcPct val="80000"/>
              </a:spcBef>
              <a:spcAft>
                <a:spcPct val="0"/>
              </a:spcAft>
              <a:buSzTx/>
              <a:buFontTx/>
              <a:buNone/>
            </a:pPr>
            <a:endParaRPr kumimoji="0" lang="en-US" altLang="zh-TW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base">
              <a:lnSpc>
                <a:spcPct val="0"/>
              </a:lnSpc>
              <a:spcBef>
                <a:spcPct val="80000"/>
              </a:spcBef>
              <a:spcAft>
                <a:spcPct val="0"/>
              </a:spcAft>
              <a:buSzTx/>
              <a:buFontTx/>
              <a:buNone/>
            </a:pP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 in =  0 </a:t>
            </a:r>
            <a:r>
              <a:rPr kumimoji="0" lang="en-US" altLang="zh-TW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</a:t>
            </a:r>
          </a:p>
          <a:p>
            <a:pPr fontAlgn="base">
              <a:lnSpc>
                <a:spcPct val="0"/>
              </a:lnSpc>
              <a:spcBef>
                <a:spcPct val="80000"/>
              </a:spcBef>
              <a:spcAft>
                <a:spcPct val="0"/>
              </a:spcAft>
              <a:buSzTx/>
              <a:buFontTx/>
              <a:buNone/>
            </a:pP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 in =  1 </a:t>
            </a:r>
            <a:r>
              <a:rPr kumimoji="0" lang="en-US" altLang="zh-TW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</a:t>
            </a:r>
          </a:p>
          <a:p>
            <a:pPr fontAlgn="base">
              <a:lnSpc>
                <a:spcPct val="0"/>
              </a:lnSpc>
              <a:spcBef>
                <a:spcPct val="80000"/>
              </a:spcBef>
              <a:spcAft>
                <a:spcPct val="0"/>
              </a:spcAft>
              <a:buSzTx/>
              <a:buFontTx/>
              <a:buNone/>
            </a:pP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 in =  2 </a:t>
            </a:r>
            <a:r>
              <a:rPr kumimoji="0" lang="en-US" altLang="zh-TW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</a:t>
            </a:r>
          </a:p>
          <a:p>
            <a:pPr fontAlgn="base">
              <a:lnSpc>
                <a:spcPct val="0"/>
              </a:lnSpc>
              <a:spcBef>
                <a:spcPct val="80000"/>
              </a:spcBef>
              <a:spcAft>
                <a:spcPct val="0"/>
              </a:spcAft>
              <a:buSzTx/>
              <a:buFontTx/>
              <a:buNone/>
            </a:pP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 in =  3 </a:t>
            </a:r>
            <a:r>
              <a:rPr kumimoji="0" lang="en-US" altLang="zh-TW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</a:t>
            </a:r>
          </a:p>
          <a:p>
            <a:pPr fontAlgn="base">
              <a:lnSpc>
                <a:spcPct val="0"/>
              </a:lnSpc>
              <a:spcBef>
                <a:spcPct val="80000"/>
              </a:spcBef>
              <a:spcAft>
                <a:spcPct val="0"/>
              </a:spcAft>
              <a:buSzTx/>
              <a:buFontTx/>
              <a:buNone/>
            </a:pP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 in =  4 </a:t>
            </a:r>
            <a:r>
              <a:rPr kumimoji="0" lang="en-US" altLang="zh-TW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</a:t>
            </a:r>
          </a:p>
          <a:p>
            <a:pPr fontAlgn="base">
              <a:lnSpc>
                <a:spcPct val="0"/>
              </a:lnSpc>
              <a:spcBef>
                <a:spcPct val="80000"/>
              </a:spcBef>
              <a:spcAft>
                <a:spcPct val="0"/>
              </a:spcAft>
              <a:buSzTx/>
              <a:buFontTx/>
              <a:buNone/>
            </a:pP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 in =  5 </a:t>
            </a:r>
            <a:r>
              <a:rPr kumimoji="0" lang="en-US" altLang="zh-TW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</a:t>
            </a:r>
          </a:p>
          <a:p>
            <a:pPr fontAlgn="base">
              <a:lnSpc>
                <a:spcPct val="0"/>
              </a:lnSpc>
              <a:spcBef>
                <a:spcPct val="80000"/>
              </a:spcBef>
              <a:spcAft>
                <a:spcPct val="0"/>
              </a:spcAft>
              <a:buSzTx/>
              <a:buFontTx/>
              <a:buNone/>
            </a:pP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 in =  6 </a:t>
            </a:r>
            <a:r>
              <a:rPr kumimoji="0" lang="en-US" altLang="zh-TW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</a:t>
            </a:r>
          </a:p>
          <a:p>
            <a:pPr fontAlgn="base">
              <a:lnSpc>
                <a:spcPct val="0"/>
              </a:lnSpc>
              <a:spcBef>
                <a:spcPct val="80000"/>
              </a:spcBef>
              <a:spcAft>
                <a:spcPct val="0"/>
              </a:spcAft>
              <a:buSzTx/>
              <a:buFontTx/>
              <a:buNone/>
            </a:pP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 in =  7 </a:t>
            </a:r>
            <a:r>
              <a:rPr kumimoji="0" lang="en-US" altLang="zh-TW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</a:t>
            </a:r>
          </a:p>
          <a:p>
            <a:pPr fontAlgn="base">
              <a:lnSpc>
                <a:spcPct val="0"/>
              </a:lnSpc>
              <a:spcBef>
                <a:spcPct val="80000"/>
              </a:spcBef>
              <a:spcAft>
                <a:spcPct val="0"/>
              </a:spcAft>
              <a:buSzTx/>
              <a:buFontTx/>
              <a:buNone/>
            </a:pP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 in =  8 </a:t>
            </a:r>
            <a:r>
              <a:rPr kumimoji="0" lang="en-US" altLang="zh-TW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</a:t>
            </a:r>
          </a:p>
          <a:p>
            <a:pPr fontAlgn="base">
              <a:lnSpc>
                <a:spcPct val="0"/>
              </a:lnSpc>
              <a:spcBef>
                <a:spcPct val="80000"/>
              </a:spcBef>
              <a:spcAft>
                <a:spcPct val="0"/>
              </a:spcAft>
              <a:buSzTx/>
              <a:buFontTx/>
              <a:buNone/>
            </a:pP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 in =  9 </a:t>
            </a:r>
            <a:r>
              <a:rPr kumimoji="0" lang="en-US" altLang="zh-TW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</a:t>
            </a:r>
          </a:p>
          <a:p>
            <a:pPr fontAlgn="base">
              <a:lnSpc>
                <a:spcPct val="0"/>
              </a:lnSpc>
              <a:spcBef>
                <a:spcPct val="80000"/>
              </a:spcBef>
              <a:spcAft>
                <a:spcPct val="0"/>
              </a:spcAft>
              <a:buSzTx/>
              <a:buFontTx/>
              <a:buNone/>
            </a:pP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 in = 10 </a:t>
            </a:r>
            <a:r>
              <a:rPr kumimoji="0" lang="en-US" altLang="zh-TW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</a:t>
            </a:r>
          </a:p>
          <a:p>
            <a:pPr fontAlgn="base">
              <a:lnSpc>
                <a:spcPct val="0"/>
              </a:lnSpc>
              <a:spcBef>
                <a:spcPct val="80000"/>
              </a:spcBef>
              <a:spcAft>
                <a:spcPct val="0"/>
              </a:spcAft>
              <a:buSzTx/>
              <a:buFontTx/>
              <a:buNone/>
            </a:pP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 in = 11 </a:t>
            </a:r>
            <a:r>
              <a:rPr kumimoji="0" lang="en-US" altLang="zh-TW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</a:t>
            </a:r>
          </a:p>
          <a:p>
            <a:pPr fontAlgn="base">
              <a:lnSpc>
                <a:spcPct val="0"/>
              </a:lnSpc>
              <a:spcBef>
                <a:spcPct val="80000"/>
              </a:spcBef>
              <a:spcAft>
                <a:spcPct val="0"/>
              </a:spcAft>
              <a:buSzTx/>
              <a:buFontTx/>
              <a:buNone/>
            </a:pP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 in = 12 </a:t>
            </a:r>
            <a:r>
              <a:rPr kumimoji="0" lang="en-US" altLang="zh-TW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</a:t>
            </a:r>
          </a:p>
          <a:p>
            <a:pPr fontAlgn="base">
              <a:lnSpc>
                <a:spcPct val="0"/>
              </a:lnSpc>
              <a:spcBef>
                <a:spcPct val="80000"/>
              </a:spcBef>
              <a:spcAft>
                <a:spcPct val="0"/>
              </a:spcAft>
              <a:buSzTx/>
              <a:buFontTx/>
              <a:buNone/>
            </a:pP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 in = 13 </a:t>
            </a:r>
            <a:r>
              <a:rPr kumimoji="0" lang="en-US" altLang="zh-TW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</a:t>
            </a:r>
          </a:p>
          <a:p>
            <a:pPr fontAlgn="base">
              <a:lnSpc>
                <a:spcPct val="0"/>
              </a:lnSpc>
              <a:spcBef>
                <a:spcPct val="80000"/>
              </a:spcBef>
              <a:spcAft>
                <a:spcPct val="0"/>
              </a:spcAft>
              <a:buSzTx/>
              <a:buFontTx/>
              <a:buNone/>
            </a:pP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 in = 14 </a:t>
            </a:r>
            <a:r>
              <a:rPr kumimoji="0" lang="en-US" altLang="zh-TW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</a:t>
            </a:r>
          </a:p>
          <a:p>
            <a:pPr fontAlgn="base">
              <a:lnSpc>
                <a:spcPct val="0"/>
              </a:lnSpc>
              <a:spcBef>
                <a:spcPct val="80000"/>
              </a:spcBef>
              <a:spcAft>
                <a:spcPct val="0"/>
              </a:spcAft>
              <a:buSzTx/>
              <a:buFontTx/>
              <a:buNone/>
            </a:pP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 in = 15 </a:t>
            </a:r>
            <a:r>
              <a:rPr kumimoji="0" lang="en-US" altLang="zh-TW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</a:t>
            </a:r>
          </a:p>
          <a:p>
            <a:pPr fontAlgn="base">
              <a:lnSpc>
                <a:spcPct val="0"/>
              </a:lnSpc>
              <a:spcBef>
                <a:spcPct val="80000"/>
              </a:spcBef>
              <a:spcAft>
                <a:spcPct val="0"/>
              </a:spcAft>
              <a:buSzTx/>
              <a:buFontTx/>
              <a:buNone/>
            </a:pPr>
            <a:endParaRPr kumimoji="0" lang="en-US" altLang="zh-TW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base">
              <a:lnSpc>
                <a:spcPct val="0"/>
              </a:lnSpc>
              <a:spcBef>
                <a:spcPct val="80000"/>
              </a:spcBef>
              <a:spcAft>
                <a:spcPct val="0"/>
              </a:spcAft>
              <a:buSzTx/>
              <a:buFontTx/>
              <a:buNone/>
            </a:pPr>
            <a:endParaRPr kumimoji="0" lang="en-US" altLang="zh-TW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base">
              <a:lnSpc>
                <a:spcPct val="0"/>
              </a:lnSpc>
              <a:spcBef>
                <a:spcPct val="80000"/>
              </a:spcBef>
              <a:spcAft>
                <a:spcPct val="0"/>
              </a:spcAft>
              <a:buSzTx/>
              <a:buFontTx/>
              <a:buNone/>
            </a:pPr>
            <a:endParaRPr kumimoji="0" lang="en-US" altLang="zh-TW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9" y="1788219"/>
            <a:ext cx="868680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74546"/>
              </p:ext>
            </p:extLst>
          </p:nvPr>
        </p:nvGraphicFramePr>
        <p:xfrm>
          <a:off x="5951984" y="3717032"/>
          <a:ext cx="7445375" cy="452437"/>
        </p:xfrm>
        <a:graphic>
          <a:graphicData uri="http://schemas.openxmlformats.org/drawingml/2006/table">
            <a:tbl>
              <a:tblPr/>
              <a:tblGrid>
                <a:gridCol w="46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24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39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K-Map helps you understand how logic synthesizer works</a:t>
            </a:r>
          </a:p>
          <a:p>
            <a:pPr lvl="1"/>
            <a:r>
              <a:rPr lang="en-US" altLang="zh-TW" dirty="0"/>
              <a:t>But no need to do it by yourself</a:t>
            </a:r>
          </a:p>
          <a:p>
            <a:pPr lvl="1"/>
            <a:r>
              <a:rPr lang="en-US" altLang="zh-TW" dirty="0"/>
              <a:t>Synthesis tool will do the optimization</a:t>
            </a:r>
          </a:p>
          <a:p>
            <a:r>
              <a:rPr lang="en-US" altLang="zh-TW" dirty="0"/>
              <a:t>Use case</a:t>
            </a:r>
          </a:p>
          <a:p>
            <a:r>
              <a:rPr lang="en-US" altLang="zh-TW" dirty="0"/>
              <a:t>Or </a:t>
            </a:r>
            <a:r>
              <a:rPr lang="en-US" altLang="zh-TW" dirty="0" err="1">
                <a:solidFill>
                  <a:srgbClr val="FF0000"/>
                </a:solidFill>
              </a:rPr>
              <a:t>casez</a:t>
            </a:r>
            <a:r>
              <a:rPr lang="en-US" altLang="zh-TW" dirty="0">
                <a:solidFill>
                  <a:srgbClr val="FF0000"/>
                </a:solidFill>
              </a:rPr>
              <a:t> if you have don’t care input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Decoder and encoder</a:t>
            </a:r>
            <a:br>
              <a:rPr lang="en-US" altLang="zh-TW" dirty="0"/>
            </a:br>
            <a:r>
              <a:rPr lang="en-US" altLang="zh-TW" dirty="0"/>
              <a:t>(binary &lt;-&gt; one hot)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548680"/>
            <a:ext cx="5835730" cy="295232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040216" y="338925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mux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23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A12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 descr="Apple's A12 chip has 70% more transistors per square mm than the A11 ch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406901"/>
            <a:ext cx="8953500" cy="597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90500" y="6357939"/>
            <a:ext cx="10946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4"/>
              </a:rPr>
              <a:t>https://www.phonearena.com/news/Apples-A12-chip-packed-with-70-percent-more-transistors_id109291</a:t>
            </a:r>
            <a:endParaRPr lang="en-US" altLang="zh-TW" dirty="0"/>
          </a:p>
          <a:p>
            <a:r>
              <a:rPr lang="en-US" altLang="zh-TW" dirty="0"/>
              <a:t>https://www.loveios.net/2018/08/tsmc-virus-attack-may-affect-a12-production.html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6" y="2350570"/>
            <a:ext cx="3615324" cy="208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9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to One-Hot Representation (</a:t>
            </a:r>
            <a:r>
              <a:rPr lang="en-US" altLang="zh-TW" dirty="0">
                <a:solidFill>
                  <a:srgbClr val="FF0000"/>
                </a:solidFill>
              </a:rPr>
              <a:t>Decoder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86713" y="1334443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914400" algn="l"/>
                <a:tab pos="2743200" algn="l"/>
              </a:tabLst>
            </a:pPr>
            <a:r>
              <a:rPr lang="en-US" altLang="zh-TW" sz="2000" kern="0" dirty="0">
                <a:solidFill>
                  <a:srgbClr val="000000"/>
                </a:solidFill>
                <a:latin typeface="Arial"/>
                <a:ea typeface="ＭＳ Ｐゴシック" panose="020B0600070205080204" pitchFamily="34" charset="-128"/>
              </a:rPr>
              <a:t>            Binary	              One-hot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914400" algn="l"/>
                <a:tab pos="2743200" algn="l"/>
              </a:tabLst>
            </a:pPr>
            <a:r>
              <a:rPr lang="en-US" altLang="zh-TW" sz="2000" kern="0" dirty="0">
                <a:solidFill>
                  <a:srgbClr val="000000"/>
                </a:solidFill>
                <a:latin typeface="Arial"/>
                <a:ea typeface="ＭＳ Ｐゴシック" panose="020B0600070205080204" pitchFamily="34" charset="-128"/>
              </a:rPr>
              <a:t>		000		00000001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914400" algn="l"/>
                <a:tab pos="2743200" algn="l"/>
              </a:tabLst>
            </a:pPr>
            <a:r>
              <a:rPr lang="en-US" altLang="zh-TW" sz="2000" kern="0" dirty="0">
                <a:solidFill>
                  <a:srgbClr val="000000"/>
                </a:solidFill>
                <a:latin typeface="Arial"/>
                <a:ea typeface="ＭＳ Ｐゴシック" panose="020B0600070205080204" pitchFamily="34" charset="-128"/>
              </a:rPr>
              <a:t>		001		00000010       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914400" algn="l"/>
                <a:tab pos="2743200" algn="l"/>
              </a:tabLst>
            </a:pPr>
            <a:r>
              <a:rPr lang="en-US" altLang="zh-TW" sz="2000" kern="0" dirty="0">
                <a:solidFill>
                  <a:srgbClr val="000000"/>
                </a:solidFill>
                <a:latin typeface="Arial"/>
                <a:ea typeface="ＭＳ Ｐゴシック" panose="020B0600070205080204" pitchFamily="34" charset="-128"/>
              </a:rPr>
              <a:t>		010		00000100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914400" algn="l"/>
                <a:tab pos="2743200" algn="l"/>
              </a:tabLst>
            </a:pPr>
            <a:r>
              <a:rPr lang="en-US" altLang="zh-TW" sz="2000" kern="0" dirty="0">
                <a:solidFill>
                  <a:srgbClr val="000000"/>
                </a:solidFill>
                <a:latin typeface="Arial"/>
                <a:ea typeface="ＭＳ Ｐゴシック" panose="020B0600070205080204" pitchFamily="34" charset="-128"/>
              </a:rPr>
              <a:t>		…		…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914400" algn="l"/>
                <a:tab pos="2743200" algn="l"/>
              </a:tabLst>
            </a:pPr>
            <a:r>
              <a:rPr lang="en-US" altLang="zh-TW" sz="2000" kern="0" dirty="0">
                <a:solidFill>
                  <a:srgbClr val="000000"/>
                </a:solidFill>
                <a:latin typeface="Arial"/>
                <a:ea typeface="ＭＳ Ｐゴシック" panose="020B0600070205080204" pitchFamily="34" charset="-128"/>
              </a:rPr>
              <a:t>		110		01000000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914400" algn="l"/>
                <a:tab pos="2743200" algn="l"/>
              </a:tabLst>
            </a:pPr>
            <a:r>
              <a:rPr lang="en-US" altLang="zh-TW" sz="2000" kern="0" dirty="0">
                <a:solidFill>
                  <a:srgbClr val="000000"/>
                </a:solidFill>
                <a:latin typeface="Arial"/>
                <a:ea typeface="ＭＳ Ｐゴシック" panose="020B0600070205080204" pitchFamily="34" charset="-128"/>
              </a:rPr>
              <a:t>		111		10000000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606793" y="2108845"/>
            <a:ext cx="4405312" cy="738187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zh-TW" altLang="en-US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603697" y="4190801"/>
            <a:ext cx="4876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0" i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Binary input a to one-hot output b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b[</a:t>
            </a:r>
            <a:r>
              <a:rPr lang="en-US" altLang="zh-TW" sz="2400" b="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zh-TW" sz="24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] = 1 if a = </a:t>
            </a:r>
            <a:r>
              <a:rPr lang="en-US" altLang="zh-TW" sz="2400" b="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i</a:t>
            </a:r>
            <a:endParaRPr lang="en-US" altLang="zh-TW" sz="2400" b="0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b = 1&lt;&lt;a</a:t>
            </a:r>
          </a:p>
        </p:txBody>
      </p:sp>
      <p:grpSp>
        <p:nvGrpSpPr>
          <p:cNvPr id="23" name="Group 51"/>
          <p:cNvGrpSpPr>
            <a:grpSpLocks/>
          </p:cNvGrpSpPr>
          <p:nvPr/>
        </p:nvGrpSpPr>
        <p:grpSpPr bwMode="auto">
          <a:xfrm>
            <a:off x="5532760" y="4005064"/>
            <a:ext cx="4125912" cy="2082800"/>
            <a:chOff x="2811" y="2331"/>
            <a:chExt cx="2599" cy="1312"/>
          </a:xfrm>
        </p:grpSpPr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3668" y="2331"/>
              <a:ext cx="862" cy="1291"/>
            </a:xfrm>
            <a:custGeom>
              <a:avLst/>
              <a:gdLst>
                <a:gd name="T0" fmla="*/ 862 w 862"/>
                <a:gd name="T1" fmla="*/ 1291 h 1291"/>
                <a:gd name="T2" fmla="*/ 862 w 862"/>
                <a:gd name="T3" fmla="*/ 0 h 1291"/>
                <a:gd name="T4" fmla="*/ 0 w 862"/>
                <a:gd name="T5" fmla="*/ 0 h 1291"/>
                <a:gd name="T6" fmla="*/ 0 w 862"/>
                <a:gd name="T7" fmla="*/ 1291 h 1291"/>
                <a:gd name="T8" fmla="*/ 862 w 862"/>
                <a:gd name="T9" fmla="*/ 1291 h 1291"/>
                <a:gd name="T10" fmla="*/ 862 w 862"/>
                <a:gd name="T11" fmla="*/ 1291 h 12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62"/>
                <a:gd name="T19" fmla="*/ 0 h 1291"/>
                <a:gd name="T20" fmla="*/ 862 w 862"/>
                <a:gd name="T21" fmla="*/ 1291 h 12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62" h="1291">
                  <a:moveTo>
                    <a:pt x="862" y="1291"/>
                  </a:moveTo>
                  <a:lnTo>
                    <a:pt x="862" y="0"/>
                  </a:lnTo>
                  <a:lnTo>
                    <a:pt x="0" y="0"/>
                  </a:lnTo>
                  <a:lnTo>
                    <a:pt x="0" y="1291"/>
                  </a:lnTo>
                  <a:lnTo>
                    <a:pt x="862" y="1291"/>
                  </a:lnTo>
                  <a:close/>
                </a:path>
              </a:pathLst>
            </a:cu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Line 36"/>
            <p:cNvSpPr>
              <a:spLocks noChangeShapeType="1"/>
            </p:cNvSpPr>
            <p:nvPr/>
          </p:nvSpPr>
          <p:spPr bwMode="auto">
            <a:xfrm>
              <a:off x="2811" y="2983"/>
              <a:ext cx="86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 flipV="1">
              <a:off x="3189" y="2929"/>
              <a:ext cx="107" cy="1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3313" y="3029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8" name="Line 39"/>
            <p:cNvSpPr>
              <a:spLocks noChangeShapeType="1"/>
            </p:cNvSpPr>
            <p:nvPr/>
          </p:nvSpPr>
          <p:spPr bwMode="auto">
            <a:xfrm>
              <a:off x="4536" y="2983"/>
              <a:ext cx="86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Line 40"/>
            <p:cNvSpPr>
              <a:spLocks noChangeShapeType="1"/>
            </p:cNvSpPr>
            <p:nvPr/>
          </p:nvSpPr>
          <p:spPr bwMode="auto">
            <a:xfrm flipV="1">
              <a:off x="4913" y="2929"/>
              <a:ext cx="107" cy="1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5037" y="3029"/>
              <a:ext cx="1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m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3746" y="2868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5317" y="332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1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4880" y="3410"/>
              <a:ext cx="1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m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4" name="Rectangle 46"/>
            <p:cNvSpPr>
              <a:spLocks noChangeArrowheads="1"/>
            </p:cNvSpPr>
            <p:nvPr/>
          </p:nvSpPr>
          <p:spPr bwMode="auto">
            <a:xfrm>
              <a:off x="5228" y="341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 b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2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5" name="Rectangle 47"/>
            <p:cNvSpPr>
              <a:spLocks noChangeArrowheads="1"/>
            </p:cNvSpPr>
            <p:nvPr/>
          </p:nvSpPr>
          <p:spPr bwMode="auto">
            <a:xfrm>
              <a:off x="5091" y="3430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≤</a:t>
              </a:r>
            </a:p>
          </p:txBody>
        </p:sp>
        <p:sp>
          <p:nvSpPr>
            <p:cNvPr id="36" name="Rectangle 48"/>
            <p:cNvSpPr>
              <a:spLocks noChangeArrowheads="1"/>
            </p:cNvSpPr>
            <p:nvPr/>
          </p:nvSpPr>
          <p:spPr bwMode="auto">
            <a:xfrm>
              <a:off x="4382" y="2869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b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 rot="5400000">
              <a:off x="3633" y="2830"/>
              <a:ext cx="9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32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Decoder</a:t>
              </a:r>
              <a:endParaRPr lang="en-US" altLang="zh-TW" sz="2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38" name="文字方塊 2"/>
          <p:cNvSpPr txBox="1">
            <a:spLocks noChangeArrowheads="1"/>
          </p:cNvSpPr>
          <p:nvPr/>
        </p:nvSpPr>
        <p:spPr bwMode="auto">
          <a:xfrm>
            <a:off x="1771972" y="6054526"/>
            <a:ext cx="6683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*can be found in source and communication systems</a:t>
            </a:r>
            <a:endParaRPr kumimoji="1" lang="zh-TW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86934" y="1916832"/>
            <a:ext cx="367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常用於記憶體的</a:t>
            </a:r>
            <a:r>
              <a:rPr lang="en-US" altLang="zh-TW" dirty="0"/>
              <a:t>address decoder </a:t>
            </a:r>
          </a:p>
          <a:p>
            <a:r>
              <a:rPr lang="en-US" altLang="zh-TW" dirty="0"/>
              <a:t>Used in address decoder for memory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02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2" grpId="0"/>
      <p:bldP spid="38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 implementation of a decoder</a:t>
            </a:r>
            <a:endParaRPr lang="zh-TW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7408" y="1214438"/>
            <a:ext cx="55626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 - binary input   (n bits wide)</a:t>
            </a:r>
          </a:p>
          <a:p>
            <a:r>
              <a:rPr lang="en-US" altLang="zh-TW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b - one hot output (m bits wide)</a:t>
            </a:r>
          </a:p>
          <a:p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en-US" altLang="zh-TW" sz="1800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999683" y="3798888"/>
            <a:ext cx="4125912" cy="2082800"/>
            <a:chOff x="2811" y="2331"/>
            <a:chExt cx="2599" cy="1312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668" y="2331"/>
              <a:ext cx="862" cy="1291"/>
            </a:xfrm>
            <a:custGeom>
              <a:avLst/>
              <a:gdLst>
                <a:gd name="T0" fmla="*/ 862 w 862"/>
                <a:gd name="T1" fmla="*/ 1291 h 1291"/>
                <a:gd name="T2" fmla="*/ 862 w 862"/>
                <a:gd name="T3" fmla="*/ 0 h 1291"/>
                <a:gd name="T4" fmla="*/ 0 w 862"/>
                <a:gd name="T5" fmla="*/ 0 h 1291"/>
                <a:gd name="T6" fmla="*/ 0 w 862"/>
                <a:gd name="T7" fmla="*/ 1291 h 1291"/>
                <a:gd name="T8" fmla="*/ 862 w 862"/>
                <a:gd name="T9" fmla="*/ 1291 h 1291"/>
                <a:gd name="T10" fmla="*/ 862 w 862"/>
                <a:gd name="T11" fmla="*/ 1291 h 12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62"/>
                <a:gd name="T19" fmla="*/ 0 h 1291"/>
                <a:gd name="T20" fmla="*/ 862 w 862"/>
                <a:gd name="T21" fmla="*/ 1291 h 12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62" h="1291">
                  <a:moveTo>
                    <a:pt x="862" y="1291"/>
                  </a:moveTo>
                  <a:lnTo>
                    <a:pt x="862" y="0"/>
                  </a:lnTo>
                  <a:lnTo>
                    <a:pt x="0" y="0"/>
                  </a:lnTo>
                  <a:lnTo>
                    <a:pt x="0" y="1291"/>
                  </a:lnTo>
                  <a:lnTo>
                    <a:pt x="862" y="1291"/>
                  </a:lnTo>
                  <a:close/>
                </a:path>
              </a:pathLst>
            </a:cu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811" y="2983"/>
              <a:ext cx="86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189" y="2929"/>
              <a:ext cx="107" cy="1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322" y="3029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536" y="2983"/>
              <a:ext cx="86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4913" y="2929"/>
              <a:ext cx="107" cy="1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5046" y="3029"/>
              <a:ext cx="1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m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755" y="2868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5317" y="332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1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889" y="3410"/>
              <a:ext cx="1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m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5237" y="341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 b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2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5100" y="3430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≤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391" y="2869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b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 rot="5400000">
              <a:off x="3624" y="2830"/>
              <a:ext cx="9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32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Decoder</a:t>
              </a:r>
              <a:endParaRPr lang="en-US" altLang="zh-TW" sz="2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9" name="文字方塊 1"/>
          <p:cNvSpPr txBox="1">
            <a:spLocks noChangeArrowheads="1"/>
          </p:cNvSpPr>
          <p:nvPr/>
        </p:nvSpPr>
        <p:spPr bwMode="auto">
          <a:xfrm>
            <a:off x="4999683" y="1863725"/>
            <a:ext cx="41036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//this is a parameterized design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//you need to assign parameters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//when exploited.</a:t>
            </a:r>
            <a:endParaRPr kumimoji="1" lang="zh-TW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858608"/>
              </p:ext>
            </p:extLst>
          </p:nvPr>
        </p:nvGraphicFramePr>
        <p:xfrm>
          <a:off x="8720138" y="1108076"/>
          <a:ext cx="324167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752600" imgH="2057400" progId="Visio.Drawing.6">
                  <p:embed/>
                </p:oleObj>
              </mc:Choice>
              <mc:Fallback>
                <p:oleObj name="Visio" r:id="rId3" imgW="1752600" imgH="2057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0138" y="1108076"/>
                        <a:ext cx="3241675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814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2-&gt;4 decoder to 6-&gt;64 Decoder</a:t>
            </a:r>
            <a:br>
              <a:rPr lang="en-US" altLang="zh-TW" dirty="0"/>
            </a:br>
            <a:r>
              <a:rPr lang="zh-TW" altLang="en-US" dirty="0"/>
              <a:t>大的</a:t>
            </a:r>
            <a:r>
              <a:rPr lang="en-US" altLang="zh-TW" dirty="0"/>
              <a:t>Decoder </a:t>
            </a:r>
            <a:r>
              <a:rPr lang="zh-TW" altLang="en-US" dirty="0"/>
              <a:t>如何又快又省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Need hierarchical design </a:t>
            </a:r>
            <a:r>
              <a:rPr lang="zh-TW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階層式設計</a:t>
            </a:r>
            <a:endParaRPr lang="en-US" altLang="zh-TW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zh-TW" dirty="0">
                <a:ea typeface="ＭＳ Ｐゴシック" panose="020B0600070205080204" pitchFamily="34" charset="-128"/>
              </a:rPr>
              <a:t>6-&gt;64 decoder requires:</a:t>
            </a:r>
          </a:p>
          <a:p>
            <a:pPr lvl="1">
              <a:lnSpc>
                <a:spcPct val="110000"/>
              </a:lnSpc>
            </a:pPr>
            <a:r>
              <a:rPr lang="en-US" altLang="zh-TW" dirty="0">
                <a:ea typeface="ＭＳ Ｐゴシック" panose="020B0600070205080204" pitchFamily="34" charset="-128"/>
              </a:rPr>
              <a:t>64 6-input AND gates (384 inputs)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ea typeface="ＭＳ Ｐゴシック" panose="020B0600070205080204" pitchFamily="34" charset="-128"/>
              </a:rPr>
              <a:t>6-&gt;64 decoder using 2-&gt;4 decoders requires:</a:t>
            </a:r>
          </a:p>
          <a:p>
            <a:pPr lvl="1">
              <a:lnSpc>
                <a:spcPct val="110000"/>
              </a:lnSpc>
            </a:pPr>
            <a:r>
              <a:rPr lang="en-US" altLang="zh-TW" dirty="0">
                <a:ea typeface="ＭＳ Ｐゴシック" panose="020B0600070205080204" pitchFamily="34" charset="-128"/>
              </a:rPr>
              <a:t>12 2-input AND gates (24 inputs)</a:t>
            </a:r>
          </a:p>
          <a:p>
            <a:pPr lvl="1">
              <a:lnSpc>
                <a:spcPct val="110000"/>
              </a:lnSpc>
            </a:pPr>
            <a:r>
              <a:rPr lang="en-US" altLang="zh-TW" dirty="0">
                <a:ea typeface="ＭＳ Ｐゴシック" panose="020B0600070205080204" pitchFamily="34" charset="-128"/>
              </a:rPr>
              <a:t>64 3-input AND gates (192 inputs)</a:t>
            </a:r>
          </a:p>
          <a:p>
            <a:pPr>
              <a:lnSpc>
                <a:spcPct val="110000"/>
              </a:lnSpc>
            </a:pPr>
            <a:r>
              <a:rPr lang="en-US" altLang="zh-TW" b="1" dirty="0">
                <a:ea typeface="ＭＳ Ｐゴシック" panose="020B0600070205080204" pitchFamily="34" charset="-128"/>
              </a:rPr>
              <a:t>Faster, smaller, lower power performances can be achieved.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36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2-Stage decoders – the picture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600200" y="1447800"/>
          <a:ext cx="5338763" cy="457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67000" imgH="2286000" progId="Visio.Drawing.6">
                  <p:embed/>
                </p:oleObj>
              </mc:Choice>
              <mc:Fallback>
                <p:oleObj name="Visio" r:id="rId2" imgW="2667000" imgH="2286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47800"/>
                        <a:ext cx="5338763" cy="457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21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Encoder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929882"/>
              </p:ext>
            </p:extLst>
          </p:nvPr>
        </p:nvGraphicFramePr>
        <p:xfrm>
          <a:off x="606515" y="1772816"/>
          <a:ext cx="2819400" cy="1600201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6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67408" y="1227014"/>
            <a:ext cx="2196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 4 -&gt;  2 encoder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" name="Group 77"/>
          <p:cNvGrpSpPr>
            <a:grpSpLocks/>
          </p:cNvGrpSpPr>
          <p:nvPr/>
        </p:nvGrpSpPr>
        <p:grpSpPr bwMode="auto">
          <a:xfrm>
            <a:off x="5231904" y="1406255"/>
            <a:ext cx="3367087" cy="2006600"/>
            <a:chOff x="2887" y="2241"/>
            <a:chExt cx="2121" cy="1264"/>
          </a:xfrm>
        </p:grpSpPr>
        <p:sp>
          <p:nvSpPr>
            <p:cNvPr id="7" name="Line 51"/>
            <p:cNvSpPr>
              <a:spLocks noChangeShapeType="1"/>
            </p:cNvSpPr>
            <p:nvPr/>
          </p:nvSpPr>
          <p:spPr bwMode="auto">
            <a:xfrm flipV="1">
              <a:off x="2921" y="2418"/>
              <a:ext cx="1" cy="8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Rectangle 52"/>
            <p:cNvSpPr>
              <a:spLocks noChangeArrowheads="1"/>
            </p:cNvSpPr>
            <p:nvPr/>
          </p:nvSpPr>
          <p:spPr bwMode="auto">
            <a:xfrm rot="-5400000">
              <a:off x="2928" y="227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6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9" name="Rectangle 53"/>
            <p:cNvSpPr>
              <a:spLocks noChangeArrowheads="1"/>
            </p:cNvSpPr>
            <p:nvPr/>
          </p:nvSpPr>
          <p:spPr bwMode="auto">
            <a:xfrm rot="-5400000">
              <a:off x="2928" y="220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6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3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0" name="Line 54"/>
            <p:cNvSpPr>
              <a:spLocks noChangeShapeType="1"/>
            </p:cNvSpPr>
            <p:nvPr/>
          </p:nvSpPr>
          <p:spPr bwMode="auto">
            <a:xfrm flipV="1">
              <a:off x="3498" y="2418"/>
              <a:ext cx="1" cy="10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Rectangle 55"/>
            <p:cNvSpPr>
              <a:spLocks noChangeArrowheads="1"/>
            </p:cNvSpPr>
            <p:nvPr/>
          </p:nvSpPr>
          <p:spPr bwMode="auto">
            <a:xfrm rot="-5400000">
              <a:off x="3504" y="227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6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2" name="Rectangle 56"/>
            <p:cNvSpPr>
              <a:spLocks noChangeArrowheads="1"/>
            </p:cNvSpPr>
            <p:nvPr/>
          </p:nvSpPr>
          <p:spPr bwMode="auto">
            <a:xfrm rot="-5400000">
              <a:off x="3504" y="220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6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1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3" name="Line 57"/>
            <p:cNvSpPr>
              <a:spLocks noChangeShapeType="1"/>
            </p:cNvSpPr>
            <p:nvPr/>
          </p:nvSpPr>
          <p:spPr bwMode="auto">
            <a:xfrm flipV="1">
              <a:off x="3210" y="2418"/>
              <a:ext cx="1" cy="6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Rectangle 58"/>
            <p:cNvSpPr>
              <a:spLocks noChangeArrowheads="1"/>
            </p:cNvSpPr>
            <p:nvPr/>
          </p:nvSpPr>
          <p:spPr bwMode="auto">
            <a:xfrm rot="-5400000">
              <a:off x="3216" y="227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6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Rectangle 59"/>
            <p:cNvSpPr>
              <a:spLocks noChangeArrowheads="1"/>
            </p:cNvSpPr>
            <p:nvPr/>
          </p:nvSpPr>
          <p:spPr bwMode="auto">
            <a:xfrm rot="-5400000">
              <a:off x="3216" y="220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6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2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6" name="Line 60"/>
            <p:cNvSpPr>
              <a:spLocks noChangeShapeType="1"/>
            </p:cNvSpPr>
            <p:nvPr/>
          </p:nvSpPr>
          <p:spPr bwMode="auto">
            <a:xfrm flipV="1">
              <a:off x="3786" y="2418"/>
              <a:ext cx="1" cy="2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Rectangle 61"/>
            <p:cNvSpPr>
              <a:spLocks noChangeArrowheads="1"/>
            </p:cNvSpPr>
            <p:nvPr/>
          </p:nvSpPr>
          <p:spPr bwMode="auto">
            <a:xfrm rot="-5400000">
              <a:off x="3793" y="227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6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8" name="Rectangle 62"/>
            <p:cNvSpPr>
              <a:spLocks noChangeArrowheads="1"/>
            </p:cNvSpPr>
            <p:nvPr/>
          </p:nvSpPr>
          <p:spPr bwMode="auto">
            <a:xfrm rot="-5400000">
              <a:off x="3793" y="220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6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0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9" name="Freeform 63"/>
            <p:cNvSpPr>
              <a:spLocks/>
            </p:cNvSpPr>
            <p:nvPr/>
          </p:nvSpPr>
          <p:spPr bwMode="auto">
            <a:xfrm>
              <a:off x="4066" y="2784"/>
              <a:ext cx="374" cy="289"/>
            </a:xfrm>
            <a:custGeom>
              <a:avLst/>
              <a:gdLst>
                <a:gd name="T0" fmla="*/ 369 w 374"/>
                <a:gd name="T1" fmla="*/ 138 h 289"/>
                <a:gd name="T2" fmla="*/ 360 w 374"/>
                <a:gd name="T3" fmla="*/ 124 h 289"/>
                <a:gd name="T4" fmla="*/ 349 w 374"/>
                <a:gd name="T5" fmla="*/ 113 h 289"/>
                <a:gd name="T6" fmla="*/ 338 w 374"/>
                <a:gd name="T7" fmla="*/ 100 h 289"/>
                <a:gd name="T8" fmla="*/ 325 w 374"/>
                <a:gd name="T9" fmla="*/ 89 h 289"/>
                <a:gd name="T10" fmla="*/ 310 w 374"/>
                <a:gd name="T11" fmla="*/ 78 h 289"/>
                <a:gd name="T12" fmla="*/ 296 w 374"/>
                <a:gd name="T13" fmla="*/ 67 h 289"/>
                <a:gd name="T14" fmla="*/ 279 w 374"/>
                <a:gd name="T15" fmla="*/ 57 h 289"/>
                <a:gd name="T16" fmla="*/ 254 w 374"/>
                <a:gd name="T17" fmla="*/ 44 h 289"/>
                <a:gd name="T18" fmla="*/ 217 w 374"/>
                <a:gd name="T19" fmla="*/ 28 h 289"/>
                <a:gd name="T20" fmla="*/ 177 w 374"/>
                <a:gd name="T21" fmla="*/ 15 h 289"/>
                <a:gd name="T22" fmla="*/ 134 w 374"/>
                <a:gd name="T23" fmla="*/ 5 h 289"/>
                <a:gd name="T24" fmla="*/ 0 w 374"/>
                <a:gd name="T25" fmla="*/ 0 h 289"/>
                <a:gd name="T26" fmla="*/ 12 w 374"/>
                <a:gd name="T27" fmla="*/ 17 h 289"/>
                <a:gd name="T28" fmla="*/ 23 w 374"/>
                <a:gd name="T29" fmla="*/ 35 h 289"/>
                <a:gd name="T30" fmla="*/ 32 w 374"/>
                <a:gd name="T31" fmla="*/ 53 h 289"/>
                <a:gd name="T32" fmla="*/ 39 w 374"/>
                <a:gd name="T33" fmla="*/ 71 h 289"/>
                <a:gd name="T34" fmla="*/ 44 w 374"/>
                <a:gd name="T35" fmla="*/ 89 h 289"/>
                <a:gd name="T36" fmla="*/ 48 w 374"/>
                <a:gd name="T37" fmla="*/ 107 h 289"/>
                <a:gd name="T38" fmla="*/ 51 w 374"/>
                <a:gd name="T39" fmla="*/ 126 h 289"/>
                <a:gd name="T40" fmla="*/ 52 w 374"/>
                <a:gd name="T41" fmla="*/ 144 h 289"/>
                <a:gd name="T42" fmla="*/ 51 w 374"/>
                <a:gd name="T43" fmla="*/ 163 h 289"/>
                <a:gd name="T44" fmla="*/ 48 w 374"/>
                <a:gd name="T45" fmla="*/ 181 h 289"/>
                <a:gd name="T46" fmla="*/ 44 w 374"/>
                <a:gd name="T47" fmla="*/ 200 h 289"/>
                <a:gd name="T48" fmla="*/ 39 w 374"/>
                <a:gd name="T49" fmla="*/ 218 h 289"/>
                <a:gd name="T50" fmla="*/ 32 w 374"/>
                <a:gd name="T51" fmla="*/ 236 h 289"/>
                <a:gd name="T52" fmla="*/ 23 w 374"/>
                <a:gd name="T53" fmla="*/ 253 h 289"/>
                <a:gd name="T54" fmla="*/ 12 w 374"/>
                <a:gd name="T55" fmla="*/ 272 h 289"/>
                <a:gd name="T56" fmla="*/ 0 w 374"/>
                <a:gd name="T57" fmla="*/ 289 h 289"/>
                <a:gd name="T58" fmla="*/ 134 w 374"/>
                <a:gd name="T59" fmla="*/ 284 h 289"/>
                <a:gd name="T60" fmla="*/ 177 w 374"/>
                <a:gd name="T61" fmla="*/ 274 h 289"/>
                <a:gd name="T62" fmla="*/ 217 w 374"/>
                <a:gd name="T63" fmla="*/ 261 h 289"/>
                <a:gd name="T64" fmla="*/ 254 w 374"/>
                <a:gd name="T65" fmla="*/ 245 h 289"/>
                <a:gd name="T66" fmla="*/ 280 w 374"/>
                <a:gd name="T67" fmla="*/ 232 h 289"/>
                <a:gd name="T68" fmla="*/ 296 w 374"/>
                <a:gd name="T69" fmla="*/ 222 h 289"/>
                <a:gd name="T70" fmla="*/ 311 w 374"/>
                <a:gd name="T71" fmla="*/ 211 h 289"/>
                <a:gd name="T72" fmla="*/ 325 w 374"/>
                <a:gd name="T73" fmla="*/ 200 h 289"/>
                <a:gd name="T74" fmla="*/ 338 w 374"/>
                <a:gd name="T75" fmla="*/ 188 h 289"/>
                <a:gd name="T76" fmla="*/ 349 w 374"/>
                <a:gd name="T77" fmla="*/ 176 h 289"/>
                <a:gd name="T78" fmla="*/ 360 w 374"/>
                <a:gd name="T79" fmla="*/ 163 h 289"/>
                <a:gd name="T80" fmla="*/ 370 w 374"/>
                <a:gd name="T81" fmla="*/ 151 h 28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74"/>
                <a:gd name="T124" fmla="*/ 0 h 289"/>
                <a:gd name="T125" fmla="*/ 374 w 374"/>
                <a:gd name="T126" fmla="*/ 289 h 28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74" h="289">
                  <a:moveTo>
                    <a:pt x="374" y="144"/>
                  </a:moveTo>
                  <a:lnTo>
                    <a:pt x="369" y="138"/>
                  </a:lnTo>
                  <a:lnTo>
                    <a:pt x="365" y="131"/>
                  </a:lnTo>
                  <a:lnTo>
                    <a:pt x="360" y="124"/>
                  </a:lnTo>
                  <a:lnTo>
                    <a:pt x="355" y="118"/>
                  </a:lnTo>
                  <a:lnTo>
                    <a:pt x="349" y="113"/>
                  </a:lnTo>
                  <a:lnTo>
                    <a:pt x="344" y="106"/>
                  </a:lnTo>
                  <a:lnTo>
                    <a:pt x="338" y="100"/>
                  </a:lnTo>
                  <a:lnTo>
                    <a:pt x="331" y="94"/>
                  </a:lnTo>
                  <a:lnTo>
                    <a:pt x="325" y="89"/>
                  </a:lnTo>
                  <a:lnTo>
                    <a:pt x="318" y="84"/>
                  </a:lnTo>
                  <a:lnTo>
                    <a:pt x="310" y="78"/>
                  </a:lnTo>
                  <a:lnTo>
                    <a:pt x="303" y="73"/>
                  </a:lnTo>
                  <a:lnTo>
                    <a:pt x="296" y="67"/>
                  </a:lnTo>
                  <a:lnTo>
                    <a:pt x="288" y="63"/>
                  </a:lnTo>
                  <a:lnTo>
                    <a:pt x="279" y="57"/>
                  </a:lnTo>
                  <a:lnTo>
                    <a:pt x="271" y="53"/>
                  </a:lnTo>
                  <a:lnTo>
                    <a:pt x="254" y="44"/>
                  </a:lnTo>
                  <a:lnTo>
                    <a:pt x="236" y="35"/>
                  </a:lnTo>
                  <a:lnTo>
                    <a:pt x="217" y="28"/>
                  </a:lnTo>
                  <a:lnTo>
                    <a:pt x="197" y="21"/>
                  </a:lnTo>
                  <a:lnTo>
                    <a:pt x="177" y="15"/>
                  </a:lnTo>
                  <a:lnTo>
                    <a:pt x="156" y="9"/>
                  </a:lnTo>
                  <a:lnTo>
                    <a:pt x="134" y="5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5" y="9"/>
                  </a:lnTo>
                  <a:lnTo>
                    <a:pt x="12" y="17"/>
                  </a:lnTo>
                  <a:lnTo>
                    <a:pt x="17" y="26"/>
                  </a:lnTo>
                  <a:lnTo>
                    <a:pt x="23" y="35"/>
                  </a:lnTo>
                  <a:lnTo>
                    <a:pt x="27" y="44"/>
                  </a:lnTo>
                  <a:lnTo>
                    <a:pt x="32" y="53"/>
                  </a:lnTo>
                  <a:lnTo>
                    <a:pt x="35" y="62"/>
                  </a:lnTo>
                  <a:lnTo>
                    <a:pt x="39" y="71"/>
                  </a:lnTo>
                  <a:lnTo>
                    <a:pt x="42" y="80"/>
                  </a:lnTo>
                  <a:lnTo>
                    <a:pt x="44" y="89"/>
                  </a:lnTo>
                  <a:lnTo>
                    <a:pt x="46" y="98"/>
                  </a:lnTo>
                  <a:lnTo>
                    <a:pt x="48" y="107"/>
                  </a:lnTo>
                  <a:lnTo>
                    <a:pt x="50" y="116"/>
                  </a:lnTo>
                  <a:lnTo>
                    <a:pt x="51" y="126"/>
                  </a:lnTo>
                  <a:lnTo>
                    <a:pt x="52" y="135"/>
                  </a:lnTo>
                  <a:lnTo>
                    <a:pt x="52" y="144"/>
                  </a:lnTo>
                  <a:lnTo>
                    <a:pt x="52" y="153"/>
                  </a:lnTo>
                  <a:lnTo>
                    <a:pt x="51" y="163"/>
                  </a:lnTo>
                  <a:lnTo>
                    <a:pt x="50" y="172"/>
                  </a:lnTo>
                  <a:lnTo>
                    <a:pt x="48" y="181"/>
                  </a:lnTo>
                  <a:lnTo>
                    <a:pt x="46" y="191"/>
                  </a:lnTo>
                  <a:lnTo>
                    <a:pt x="44" y="200"/>
                  </a:lnTo>
                  <a:lnTo>
                    <a:pt x="42" y="209"/>
                  </a:lnTo>
                  <a:lnTo>
                    <a:pt x="39" y="218"/>
                  </a:lnTo>
                  <a:lnTo>
                    <a:pt x="35" y="227"/>
                  </a:lnTo>
                  <a:lnTo>
                    <a:pt x="32" y="236"/>
                  </a:lnTo>
                  <a:lnTo>
                    <a:pt x="27" y="244"/>
                  </a:lnTo>
                  <a:lnTo>
                    <a:pt x="23" y="253"/>
                  </a:lnTo>
                  <a:lnTo>
                    <a:pt x="17" y="262"/>
                  </a:lnTo>
                  <a:lnTo>
                    <a:pt x="12" y="272"/>
                  </a:lnTo>
                  <a:lnTo>
                    <a:pt x="5" y="280"/>
                  </a:lnTo>
                  <a:lnTo>
                    <a:pt x="0" y="289"/>
                  </a:lnTo>
                  <a:lnTo>
                    <a:pt x="112" y="289"/>
                  </a:lnTo>
                  <a:lnTo>
                    <a:pt x="134" y="284"/>
                  </a:lnTo>
                  <a:lnTo>
                    <a:pt x="156" y="280"/>
                  </a:lnTo>
                  <a:lnTo>
                    <a:pt x="177" y="274"/>
                  </a:lnTo>
                  <a:lnTo>
                    <a:pt x="198" y="268"/>
                  </a:lnTo>
                  <a:lnTo>
                    <a:pt x="217" y="261"/>
                  </a:lnTo>
                  <a:lnTo>
                    <a:pt x="236" y="253"/>
                  </a:lnTo>
                  <a:lnTo>
                    <a:pt x="254" y="245"/>
                  </a:lnTo>
                  <a:lnTo>
                    <a:pt x="271" y="236"/>
                  </a:lnTo>
                  <a:lnTo>
                    <a:pt x="280" y="232"/>
                  </a:lnTo>
                  <a:lnTo>
                    <a:pt x="288" y="226"/>
                  </a:lnTo>
                  <a:lnTo>
                    <a:pt x="296" y="222"/>
                  </a:lnTo>
                  <a:lnTo>
                    <a:pt x="304" y="216"/>
                  </a:lnTo>
                  <a:lnTo>
                    <a:pt x="311" y="211"/>
                  </a:lnTo>
                  <a:lnTo>
                    <a:pt x="318" y="205"/>
                  </a:lnTo>
                  <a:lnTo>
                    <a:pt x="325" y="200"/>
                  </a:lnTo>
                  <a:lnTo>
                    <a:pt x="331" y="194"/>
                  </a:lnTo>
                  <a:lnTo>
                    <a:pt x="338" y="188"/>
                  </a:lnTo>
                  <a:lnTo>
                    <a:pt x="344" y="183"/>
                  </a:lnTo>
                  <a:lnTo>
                    <a:pt x="349" y="176"/>
                  </a:lnTo>
                  <a:lnTo>
                    <a:pt x="355" y="170"/>
                  </a:lnTo>
                  <a:lnTo>
                    <a:pt x="360" y="163"/>
                  </a:lnTo>
                  <a:lnTo>
                    <a:pt x="365" y="157"/>
                  </a:lnTo>
                  <a:lnTo>
                    <a:pt x="370" y="151"/>
                  </a:lnTo>
                  <a:lnTo>
                    <a:pt x="374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Freeform 64"/>
            <p:cNvSpPr>
              <a:spLocks/>
            </p:cNvSpPr>
            <p:nvPr/>
          </p:nvSpPr>
          <p:spPr bwMode="auto">
            <a:xfrm>
              <a:off x="4057" y="2775"/>
              <a:ext cx="374" cy="289"/>
            </a:xfrm>
            <a:custGeom>
              <a:avLst/>
              <a:gdLst>
                <a:gd name="T0" fmla="*/ 369 w 374"/>
                <a:gd name="T1" fmla="*/ 138 h 289"/>
                <a:gd name="T2" fmla="*/ 360 w 374"/>
                <a:gd name="T3" fmla="*/ 124 h 289"/>
                <a:gd name="T4" fmla="*/ 349 w 374"/>
                <a:gd name="T5" fmla="*/ 113 h 289"/>
                <a:gd name="T6" fmla="*/ 337 w 374"/>
                <a:gd name="T7" fmla="*/ 100 h 289"/>
                <a:gd name="T8" fmla="*/ 325 w 374"/>
                <a:gd name="T9" fmla="*/ 89 h 289"/>
                <a:gd name="T10" fmla="*/ 310 w 374"/>
                <a:gd name="T11" fmla="*/ 78 h 289"/>
                <a:gd name="T12" fmla="*/ 296 w 374"/>
                <a:gd name="T13" fmla="*/ 67 h 289"/>
                <a:gd name="T14" fmla="*/ 279 w 374"/>
                <a:gd name="T15" fmla="*/ 57 h 289"/>
                <a:gd name="T16" fmla="*/ 254 w 374"/>
                <a:gd name="T17" fmla="*/ 44 h 289"/>
                <a:gd name="T18" fmla="*/ 217 w 374"/>
                <a:gd name="T19" fmla="*/ 28 h 289"/>
                <a:gd name="T20" fmla="*/ 177 w 374"/>
                <a:gd name="T21" fmla="*/ 15 h 289"/>
                <a:gd name="T22" fmla="*/ 134 w 374"/>
                <a:gd name="T23" fmla="*/ 5 h 289"/>
                <a:gd name="T24" fmla="*/ 0 w 374"/>
                <a:gd name="T25" fmla="*/ 0 h 289"/>
                <a:gd name="T26" fmla="*/ 12 w 374"/>
                <a:gd name="T27" fmla="*/ 17 h 289"/>
                <a:gd name="T28" fmla="*/ 22 w 374"/>
                <a:gd name="T29" fmla="*/ 35 h 289"/>
                <a:gd name="T30" fmla="*/ 32 w 374"/>
                <a:gd name="T31" fmla="*/ 53 h 289"/>
                <a:gd name="T32" fmla="*/ 39 w 374"/>
                <a:gd name="T33" fmla="*/ 71 h 289"/>
                <a:gd name="T34" fmla="*/ 44 w 374"/>
                <a:gd name="T35" fmla="*/ 89 h 289"/>
                <a:gd name="T36" fmla="*/ 48 w 374"/>
                <a:gd name="T37" fmla="*/ 107 h 289"/>
                <a:gd name="T38" fmla="*/ 51 w 374"/>
                <a:gd name="T39" fmla="*/ 126 h 289"/>
                <a:gd name="T40" fmla="*/ 52 w 374"/>
                <a:gd name="T41" fmla="*/ 144 h 289"/>
                <a:gd name="T42" fmla="*/ 51 w 374"/>
                <a:gd name="T43" fmla="*/ 162 h 289"/>
                <a:gd name="T44" fmla="*/ 48 w 374"/>
                <a:gd name="T45" fmla="*/ 181 h 289"/>
                <a:gd name="T46" fmla="*/ 44 w 374"/>
                <a:gd name="T47" fmla="*/ 200 h 289"/>
                <a:gd name="T48" fmla="*/ 39 w 374"/>
                <a:gd name="T49" fmla="*/ 218 h 289"/>
                <a:gd name="T50" fmla="*/ 32 w 374"/>
                <a:gd name="T51" fmla="*/ 236 h 289"/>
                <a:gd name="T52" fmla="*/ 22 w 374"/>
                <a:gd name="T53" fmla="*/ 253 h 289"/>
                <a:gd name="T54" fmla="*/ 12 w 374"/>
                <a:gd name="T55" fmla="*/ 271 h 289"/>
                <a:gd name="T56" fmla="*/ 0 w 374"/>
                <a:gd name="T57" fmla="*/ 289 h 289"/>
                <a:gd name="T58" fmla="*/ 111 w 374"/>
                <a:gd name="T59" fmla="*/ 289 h 289"/>
                <a:gd name="T60" fmla="*/ 156 w 374"/>
                <a:gd name="T61" fmla="*/ 280 h 289"/>
                <a:gd name="T62" fmla="*/ 198 w 374"/>
                <a:gd name="T63" fmla="*/ 268 h 289"/>
                <a:gd name="T64" fmla="*/ 236 w 374"/>
                <a:gd name="T65" fmla="*/ 253 h 289"/>
                <a:gd name="T66" fmla="*/ 271 w 374"/>
                <a:gd name="T67" fmla="*/ 236 h 289"/>
                <a:gd name="T68" fmla="*/ 288 w 374"/>
                <a:gd name="T69" fmla="*/ 226 h 289"/>
                <a:gd name="T70" fmla="*/ 304 w 374"/>
                <a:gd name="T71" fmla="*/ 216 h 289"/>
                <a:gd name="T72" fmla="*/ 318 w 374"/>
                <a:gd name="T73" fmla="*/ 205 h 289"/>
                <a:gd name="T74" fmla="*/ 331 w 374"/>
                <a:gd name="T75" fmla="*/ 194 h 289"/>
                <a:gd name="T76" fmla="*/ 344 w 374"/>
                <a:gd name="T77" fmla="*/ 182 h 289"/>
                <a:gd name="T78" fmla="*/ 355 w 374"/>
                <a:gd name="T79" fmla="*/ 170 h 289"/>
                <a:gd name="T80" fmla="*/ 365 w 374"/>
                <a:gd name="T81" fmla="*/ 157 h 289"/>
                <a:gd name="T82" fmla="*/ 374 w 374"/>
                <a:gd name="T83" fmla="*/ 144 h 28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74"/>
                <a:gd name="T127" fmla="*/ 0 h 289"/>
                <a:gd name="T128" fmla="*/ 374 w 374"/>
                <a:gd name="T129" fmla="*/ 289 h 28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74" h="289">
                  <a:moveTo>
                    <a:pt x="374" y="144"/>
                  </a:moveTo>
                  <a:lnTo>
                    <a:pt x="369" y="138"/>
                  </a:lnTo>
                  <a:lnTo>
                    <a:pt x="365" y="131"/>
                  </a:lnTo>
                  <a:lnTo>
                    <a:pt x="360" y="124"/>
                  </a:lnTo>
                  <a:lnTo>
                    <a:pt x="355" y="118"/>
                  </a:lnTo>
                  <a:lnTo>
                    <a:pt x="349" y="113"/>
                  </a:lnTo>
                  <a:lnTo>
                    <a:pt x="344" y="106"/>
                  </a:lnTo>
                  <a:lnTo>
                    <a:pt x="337" y="100"/>
                  </a:lnTo>
                  <a:lnTo>
                    <a:pt x="331" y="94"/>
                  </a:lnTo>
                  <a:lnTo>
                    <a:pt x="325" y="89"/>
                  </a:lnTo>
                  <a:lnTo>
                    <a:pt x="318" y="84"/>
                  </a:lnTo>
                  <a:lnTo>
                    <a:pt x="310" y="78"/>
                  </a:lnTo>
                  <a:lnTo>
                    <a:pt x="303" y="73"/>
                  </a:lnTo>
                  <a:lnTo>
                    <a:pt x="296" y="67"/>
                  </a:lnTo>
                  <a:lnTo>
                    <a:pt x="288" y="63"/>
                  </a:lnTo>
                  <a:lnTo>
                    <a:pt x="279" y="57"/>
                  </a:lnTo>
                  <a:lnTo>
                    <a:pt x="271" y="53"/>
                  </a:lnTo>
                  <a:lnTo>
                    <a:pt x="254" y="44"/>
                  </a:lnTo>
                  <a:lnTo>
                    <a:pt x="236" y="35"/>
                  </a:lnTo>
                  <a:lnTo>
                    <a:pt x="217" y="28"/>
                  </a:lnTo>
                  <a:lnTo>
                    <a:pt x="197" y="21"/>
                  </a:lnTo>
                  <a:lnTo>
                    <a:pt x="177" y="15"/>
                  </a:lnTo>
                  <a:lnTo>
                    <a:pt x="156" y="9"/>
                  </a:lnTo>
                  <a:lnTo>
                    <a:pt x="134" y="5"/>
                  </a:lnTo>
                  <a:lnTo>
                    <a:pt x="111" y="0"/>
                  </a:lnTo>
                  <a:lnTo>
                    <a:pt x="0" y="0"/>
                  </a:lnTo>
                  <a:lnTo>
                    <a:pt x="5" y="9"/>
                  </a:lnTo>
                  <a:lnTo>
                    <a:pt x="12" y="17"/>
                  </a:lnTo>
                  <a:lnTo>
                    <a:pt x="17" y="26"/>
                  </a:lnTo>
                  <a:lnTo>
                    <a:pt x="22" y="35"/>
                  </a:lnTo>
                  <a:lnTo>
                    <a:pt x="27" y="44"/>
                  </a:lnTo>
                  <a:lnTo>
                    <a:pt x="32" y="53"/>
                  </a:lnTo>
                  <a:lnTo>
                    <a:pt x="35" y="62"/>
                  </a:lnTo>
                  <a:lnTo>
                    <a:pt x="39" y="71"/>
                  </a:lnTo>
                  <a:lnTo>
                    <a:pt x="42" y="80"/>
                  </a:lnTo>
                  <a:lnTo>
                    <a:pt x="44" y="89"/>
                  </a:lnTo>
                  <a:lnTo>
                    <a:pt x="46" y="98"/>
                  </a:lnTo>
                  <a:lnTo>
                    <a:pt x="48" y="107"/>
                  </a:lnTo>
                  <a:lnTo>
                    <a:pt x="50" y="116"/>
                  </a:lnTo>
                  <a:lnTo>
                    <a:pt x="51" y="126"/>
                  </a:lnTo>
                  <a:lnTo>
                    <a:pt x="52" y="135"/>
                  </a:lnTo>
                  <a:lnTo>
                    <a:pt x="52" y="144"/>
                  </a:lnTo>
                  <a:lnTo>
                    <a:pt x="52" y="153"/>
                  </a:lnTo>
                  <a:lnTo>
                    <a:pt x="51" y="162"/>
                  </a:lnTo>
                  <a:lnTo>
                    <a:pt x="50" y="172"/>
                  </a:lnTo>
                  <a:lnTo>
                    <a:pt x="48" y="181"/>
                  </a:lnTo>
                  <a:lnTo>
                    <a:pt x="46" y="191"/>
                  </a:lnTo>
                  <a:lnTo>
                    <a:pt x="44" y="200"/>
                  </a:lnTo>
                  <a:lnTo>
                    <a:pt x="42" y="209"/>
                  </a:lnTo>
                  <a:lnTo>
                    <a:pt x="39" y="218"/>
                  </a:lnTo>
                  <a:lnTo>
                    <a:pt x="35" y="227"/>
                  </a:lnTo>
                  <a:lnTo>
                    <a:pt x="32" y="236"/>
                  </a:lnTo>
                  <a:lnTo>
                    <a:pt x="27" y="244"/>
                  </a:lnTo>
                  <a:lnTo>
                    <a:pt x="22" y="253"/>
                  </a:lnTo>
                  <a:lnTo>
                    <a:pt x="17" y="262"/>
                  </a:lnTo>
                  <a:lnTo>
                    <a:pt x="12" y="271"/>
                  </a:lnTo>
                  <a:lnTo>
                    <a:pt x="5" y="280"/>
                  </a:lnTo>
                  <a:lnTo>
                    <a:pt x="0" y="289"/>
                  </a:lnTo>
                  <a:lnTo>
                    <a:pt x="111" y="289"/>
                  </a:lnTo>
                  <a:lnTo>
                    <a:pt x="134" y="284"/>
                  </a:lnTo>
                  <a:lnTo>
                    <a:pt x="156" y="280"/>
                  </a:lnTo>
                  <a:lnTo>
                    <a:pt x="177" y="274"/>
                  </a:lnTo>
                  <a:lnTo>
                    <a:pt x="198" y="268"/>
                  </a:lnTo>
                  <a:lnTo>
                    <a:pt x="217" y="261"/>
                  </a:lnTo>
                  <a:lnTo>
                    <a:pt x="236" y="253"/>
                  </a:lnTo>
                  <a:lnTo>
                    <a:pt x="254" y="245"/>
                  </a:lnTo>
                  <a:lnTo>
                    <a:pt x="271" y="236"/>
                  </a:lnTo>
                  <a:lnTo>
                    <a:pt x="280" y="231"/>
                  </a:lnTo>
                  <a:lnTo>
                    <a:pt x="288" y="226"/>
                  </a:lnTo>
                  <a:lnTo>
                    <a:pt x="296" y="222"/>
                  </a:lnTo>
                  <a:lnTo>
                    <a:pt x="304" y="216"/>
                  </a:lnTo>
                  <a:lnTo>
                    <a:pt x="311" y="211"/>
                  </a:lnTo>
                  <a:lnTo>
                    <a:pt x="318" y="205"/>
                  </a:lnTo>
                  <a:lnTo>
                    <a:pt x="325" y="200"/>
                  </a:lnTo>
                  <a:lnTo>
                    <a:pt x="331" y="194"/>
                  </a:lnTo>
                  <a:lnTo>
                    <a:pt x="337" y="188"/>
                  </a:lnTo>
                  <a:lnTo>
                    <a:pt x="344" y="182"/>
                  </a:lnTo>
                  <a:lnTo>
                    <a:pt x="349" y="176"/>
                  </a:lnTo>
                  <a:lnTo>
                    <a:pt x="355" y="170"/>
                  </a:lnTo>
                  <a:lnTo>
                    <a:pt x="360" y="163"/>
                  </a:lnTo>
                  <a:lnTo>
                    <a:pt x="365" y="157"/>
                  </a:lnTo>
                  <a:lnTo>
                    <a:pt x="370" y="151"/>
                  </a:lnTo>
                  <a:lnTo>
                    <a:pt x="374" y="144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Line 65"/>
            <p:cNvSpPr>
              <a:spLocks noChangeShapeType="1"/>
            </p:cNvSpPr>
            <p:nvPr/>
          </p:nvSpPr>
          <p:spPr bwMode="auto">
            <a:xfrm>
              <a:off x="2921" y="2812"/>
              <a:ext cx="115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Line 66"/>
            <p:cNvSpPr>
              <a:spLocks noChangeShapeType="1"/>
            </p:cNvSpPr>
            <p:nvPr/>
          </p:nvSpPr>
          <p:spPr bwMode="auto">
            <a:xfrm>
              <a:off x="3210" y="3031"/>
              <a:ext cx="87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Freeform 67"/>
            <p:cNvSpPr>
              <a:spLocks/>
            </p:cNvSpPr>
            <p:nvPr/>
          </p:nvSpPr>
          <p:spPr bwMode="auto">
            <a:xfrm>
              <a:off x="4066" y="3216"/>
              <a:ext cx="374" cy="289"/>
            </a:xfrm>
            <a:custGeom>
              <a:avLst/>
              <a:gdLst>
                <a:gd name="T0" fmla="*/ 369 w 374"/>
                <a:gd name="T1" fmla="*/ 138 h 289"/>
                <a:gd name="T2" fmla="*/ 360 w 374"/>
                <a:gd name="T3" fmla="*/ 126 h 289"/>
                <a:gd name="T4" fmla="*/ 349 w 374"/>
                <a:gd name="T5" fmla="*/ 113 h 289"/>
                <a:gd name="T6" fmla="*/ 338 w 374"/>
                <a:gd name="T7" fmla="*/ 101 h 289"/>
                <a:gd name="T8" fmla="*/ 325 w 374"/>
                <a:gd name="T9" fmla="*/ 89 h 289"/>
                <a:gd name="T10" fmla="*/ 310 w 374"/>
                <a:gd name="T11" fmla="*/ 78 h 289"/>
                <a:gd name="T12" fmla="*/ 296 w 374"/>
                <a:gd name="T13" fmla="*/ 68 h 289"/>
                <a:gd name="T14" fmla="*/ 279 w 374"/>
                <a:gd name="T15" fmla="*/ 58 h 289"/>
                <a:gd name="T16" fmla="*/ 254 w 374"/>
                <a:gd name="T17" fmla="*/ 45 h 289"/>
                <a:gd name="T18" fmla="*/ 217 w 374"/>
                <a:gd name="T19" fmla="*/ 28 h 289"/>
                <a:gd name="T20" fmla="*/ 177 w 374"/>
                <a:gd name="T21" fmla="*/ 15 h 289"/>
                <a:gd name="T22" fmla="*/ 134 w 374"/>
                <a:gd name="T23" fmla="*/ 5 h 289"/>
                <a:gd name="T24" fmla="*/ 0 w 374"/>
                <a:gd name="T25" fmla="*/ 0 h 289"/>
                <a:gd name="T26" fmla="*/ 12 w 374"/>
                <a:gd name="T27" fmla="*/ 17 h 289"/>
                <a:gd name="T28" fmla="*/ 23 w 374"/>
                <a:gd name="T29" fmla="*/ 36 h 289"/>
                <a:gd name="T30" fmla="*/ 32 w 374"/>
                <a:gd name="T31" fmla="*/ 53 h 289"/>
                <a:gd name="T32" fmla="*/ 39 w 374"/>
                <a:gd name="T33" fmla="*/ 71 h 289"/>
                <a:gd name="T34" fmla="*/ 44 w 374"/>
                <a:gd name="T35" fmla="*/ 89 h 289"/>
                <a:gd name="T36" fmla="*/ 48 w 374"/>
                <a:gd name="T37" fmla="*/ 108 h 289"/>
                <a:gd name="T38" fmla="*/ 51 w 374"/>
                <a:gd name="T39" fmla="*/ 126 h 289"/>
                <a:gd name="T40" fmla="*/ 52 w 374"/>
                <a:gd name="T41" fmla="*/ 145 h 289"/>
                <a:gd name="T42" fmla="*/ 51 w 374"/>
                <a:gd name="T43" fmla="*/ 163 h 289"/>
                <a:gd name="T44" fmla="*/ 48 w 374"/>
                <a:gd name="T45" fmla="*/ 182 h 289"/>
                <a:gd name="T46" fmla="*/ 44 w 374"/>
                <a:gd name="T47" fmla="*/ 200 h 289"/>
                <a:gd name="T48" fmla="*/ 39 w 374"/>
                <a:gd name="T49" fmla="*/ 218 h 289"/>
                <a:gd name="T50" fmla="*/ 32 w 374"/>
                <a:gd name="T51" fmla="*/ 236 h 289"/>
                <a:gd name="T52" fmla="*/ 23 w 374"/>
                <a:gd name="T53" fmla="*/ 254 h 289"/>
                <a:gd name="T54" fmla="*/ 12 w 374"/>
                <a:gd name="T55" fmla="*/ 272 h 289"/>
                <a:gd name="T56" fmla="*/ 0 w 374"/>
                <a:gd name="T57" fmla="*/ 289 h 289"/>
                <a:gd name="T58" fmla="*/ 134 w 374"/>
                <a:gd name="T59" fmla="*/ 285 h 289"/>
                <a:gd name="T60" fmla="*/ 177 w 374"/>
                <a:gd name="T61" fmla="*/ 274 h 289"/>
                <a:gd name="T62" fmla="*/ 217 w 374"/>
                <a:gd name="T63" fmla="*/ 262 h 289"/>
                <a:gd name="T64" fmla="*/ 254 w 374"/>
                <a:gd name="T65" fmla="*/ 245 h 289"/>
                <a:gd name="T66" fmla="*/ 280 w 374"/>
                <a:gd name="T67" fmla="*/ 232 h 289"/>
                <a:gd name="T68" fmla="*/ 296 w 374"/>
                <a:gd name="T69" fmla="*/ 222 h 289"/>
                <a:gd name="T70" fmla="*/ 311 w 374"/>
                <a:gd name="T71" fmla="*/ 211 h 289"/>
                <a:gd name="T72" fmla="*/ 325 w 374"/>
                <a:gd name="T73" fmla="*/ 200 h 289"/>
                <a:gd name="T74" fmla="*/ 338 w 374"/>
                <a:gd name="T75" fmla="*/ 189 h 289"/>
                <a:gd name="T76" fmla="*/ 349 w 374"/>
                <a:gd name="T77" fmla="*/ 176 h 289"/>
                <a:gd name="T78" fmla="*/ 360 w 374"/>
                <a:gd name="T79" fmla="*/ 165 h 289"/>
                <a:gd name="T80" fmla="*/ 370 w 374"/>
                <a:gd name="T81" fmla="*/ 151 h 28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74"/>
                <a:gd name="T124" fmla="*/ 0 h 289"/>
                <a:gd name="T125" fmla="*/ 374 w 374"/>
                <a:gd name="T126" fmla="*/ 289 h 28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74" h="289">
                  <a:moveTo>
                    <a:pt x="374" y="145"/>
                  </a:moveTo>
                  <a:lnTo>
                    <a:pt x="369" y="138"/>
                  </a:lnTo>
                  <a:lnTo>
                    <a:pt x="365" y="132"/>
                  </a:lnTo>
                  <a:lnTo>
                    <a:pt x="360" y="126"/>
                  </a:lnTo>
                  <a:lnTo>
                    <a:pt x="355" y="119"/>
                  </a:lnTo>
                  <a:lnTo>
                    <a:pt x="349" y="113"/>
                  </a:lnTo>
                  <a:lnTo>
                    <a:pt x="344" y="106"/>
                  </a:lnTo>
                  <a:lnTo>
                    <a:pt x="338" y="101"/>
                  </a:lnTo>
                  <a:lnTo>
                    <a:pt x="331" y="95"/>
                  </a:lnTo>
                  <a:lnTo>
                    <a:pt x="325" y="89"/>
                  </a:lnTo>
                  <a:lnTo>
                    <a:pt x="318" y="84"/>
                  </a:lnTo>
                  <a:lnTo>
                    <a:pt x="310" y="78"/>
                  </a:lnTo>
                  <a:lnTo>
                    <a:pt x="303" y="73"/>
                  </a:lnTo>
                  <a:lnTo>
                    <a:pt x="296" y="68"/>
                  </a:lnTo>
                  <a:lnTo>
                    <a:pt x="288" y="63"/>
                  </a:lnTo>
                  <a:lnTo>
                    <a:pt x="279" y="58"/>
                  </a:lnTo>
                  <a:lnTo>
                    <a:pt x="271" y="53"/>
                  </a:lnTo>
                  <a:lnTo>
                    <a:pt x="254" y="45"/>
                  </a:lnTo>
                  <a:lnTo>
                    <a:pt x="236" y="36"/>
                  </a:lnTo>
                  <a:lnTo>
                    <a:pt x="217" y="28"/>
                  </a:lnTo>
                  <a:lnTo>
                    <a:pt x="197" y="21"/>
                  </a:lnTo>
                  <a:lnTo>
                    <a:pt x="177" y="15"/>
                  </a:lnTo>
                  <a:lnTo>
                    <a:pt x="156" y="9"/>
                  </a:lnTo>
                  <a:lnTo>
                    <a:pt x="134" y="5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5" y="9"/>
                  </a:lnTo>
                  <a:lnTo>
                    <a:pt x="12" y="17"/>
                  </a:lnTo>
                  <a:lnTo>
                    <a:pt x="17" y="27"/>
                  </a:lnTo>
                  <a:lnTo>
                    <a:pt x="23" y="36"/>
                  </a:lnTo>
                  <a:lnTo>
                    <a:pt x="27" y="45"/>
                  </a:lnTo>
                  <a:lnTo>
                    <a:pt x="32" y="53"/>
                  </a:lnTo>
                  <a:lnTo>
                    <a:pt x="35" y="62"/>
                  </a:lnTo>
                  <a:lnTo>
                    <a:pt x="39" y="71"/>
                  </a:lnTo>
                  <a:lnTo>
                    <a:pt x="42" y="80"/>
                  </a:lnTo>
                  <a:lnTo>
                    <a:pt x="44" y="89"/>
                  </a:lnTo>
                  <a:lnTo>
                    <a:pt x="46" y="98"/>
                  </a:lnTo>
                  <a:lnTo>
                    <a:pt x="48" y="108"/>
                  </a:lnTo>
                  <a:lnTo>
                    <a:pt x="50" y="117"/>
                  </a:lnTo>
                  <a:lnTo>
                    <a:pt x="51" y="126"/>
                  </a:lnTo>
                  <a:lnTo>
                    <a:pt x="52" y="136"/>
                  </a:lnTo>
                  <a:lnTo>
                    <a:pt x="52" y="145"/>
                  </a:lnTo>
                  <a:lnTo>
                    <a:pt x="52" y="154"/>
                  </a:lnTo>
                  <a:lnTo>
                    <a:pt x="51" y="163"/>
                  </a:lnTo>
                  <a:lnTo>
                    <a:pt x="50" y="173"/>
                  </a:lnTo>
                  <a:lnTo>
                    <a:pt x="48" y="182"/>
                  </a:lnTo>
                  <a:lnTo>
                    <a:pt x="46" y="191"/>
                  </a:lnTo>
                  <a:lnTo>
                    <a:pt x="44" y="200"/>
                  </a:lnTo>
                  <a:lnTo>
                    <a:pt x="42" y="209"/>
                  </a:lnTo>
                  <a:lnTo>
                    <a:pt x="39" y="218"/>
                  </a:lnTo>
                  <a:lnTo>
                    <a:pt x="35" y="227"/>
                  </a:lnTo>
                  <a:lnTo>
                    <a:pt x="32" y="236"/>
                  </a:lnTo>
                  <a:lnTo>
                    <a:pt x="27" y="245"/>
                  </a:lnTo>
                  <a:lnTo>
                    <a:pt x="23" y="254"/>
                  </a:lnTo>
                  <a:lnTo>
                    <a:pt x="17" y="263"/>
                  </a:lnTo>
                  <a:lnTo>
                    <a:pt x="12" y="272"/>
                  </a:lnTo>
                  <a:lnTo>
                    <a:pt x="5" y="280"/>
                  </a:lnTo>
                  <a:lnTo>
                    <a:pt x="0" y="289"/>
                  </a:lnTo>
                  <a:lnTo>
                    <a:pt x="112" y="289"/>
                  </a:lnTo>
                  <a:lnTo>
                    <a:pt x="134" y="285"/>
                  </a:lnTo>
                  <a:lnTo>
                    <a:pt x="156" y="280"/>
                  </a:lnTo>
                  <a:lnTo>
                    <a:pt x="177" y="274"/>
                  </a:lnTo>
                  <a:lnTo>
                    <a:pt x="198" y="268"/>
                  </a:lnTo>
                  <a:lnTo>
                    <a:pt x="217" y="262"/>
                  </a:lnTo>
                  <a:lnTo>
                    <a:pt x="236" y="254"/>
                  </a:lnTo>
                  <a:lnTo>
                    <a:pt x="254" y="245"/>
                  </a:lnTo>
                  <a:lnTo>
                    <a:pt x="271" y="236"/>
                  </a:lnTo>
                  <a:lnTo>
                    <a:pt x="280" y="232"/>
                  </a:lnTo>
                  <a:lnTo>
                    <a:pt x="288" y="227"/>
                  </a:lnTo>
                  <a:lnTo>
                    <a:pt x="296" y="222"/>
                  </a:lnTo>
                  <a:lnTo>
                    <a:pt x="304" y="216"/>
                  </a:lnTo>
                  <a:lnTo>
                    <a:pt x="311" y="211"/>
                  </a:lnTo>
                  <a:lnTo>
                    <a:pt x="318" y="205"/>
                  </a:lnTo>
                  <a:lnTo>
                    <a:pt x="325" y="200"/>
                  </a:lnTo>
                  <a:lnTo>
                    <a:pt x="331" y="195"/>
                  </a:lnTo>
                  <a:lnTo>
                    <a:pt x="338" y="189"/>
                  </a:lnTo>
                  <a:lnTo>
                    <a:pt x="344" y="183"/>
                  </a:lnTo>
                  <a:lnTo>
                    <a:pt x="349" y="176"/>
                  </a:lnTo>
                  <a:lnTo>
                    <a:pt x="355" y="171"/>
                  </a:lnTo>
                  <a:lnTo>
                    <a:pt x="360" y="165"/>
                  </a:lnTo>
                  <a:lnTo>
                    <a:pt x="365" y="158"/>
                  </a:lnTo>
                  <a:lnTo>
                    <a:pt x="370" y="151"/>
                  </a:lnTo>
                  <a:lnTo>
                    <a:pt x="374" y="1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Freeform 68"/>
            <p:cNvSpPr>
              <a:spLocks/>
            </p:cNvSpPr>
            <p:nvPr/>
          </p:nvSpPr>
          <p:spPr bwMode="auto">
            <a:xfrm>
              <a:off x="4057" y="3207"/>
              <a:ext cx="374" cy="289"/>
            </a:xfrm>
            <a:custGeom>
              <a:avLst/>
              <a:gdLst>
                <a:gd name="T0" fmla="*/ 369 w 374"/>
                <a:gd name="T1" fmla="*/ 138 h 289"/>
                <a:gd name="T2" fmla="*/ 360 w 374"/>
                <a:gd name="T3" fmla="*/ 125 h 289"/>
                <a:gd name="T4" fmla="*/ 349 w 374"/>
                <a:gd name="T5" fmla="*/ 113 h 289"/>
                <a:gd name="T6" fmla="*/ 337 w 374"/>
                <a:gd name="T7" fmla="*/ 101 h 289"/>
                <a:gd name="T8" fmla="*/ 325 w 374"/>
                <a:gd name="T9" fmla="*/ 89 h 289"/>
                <a:gd name="T10" fmla="*/ 310 w 374"/>
                <a:gd name="T11" fmla="*/ 78 h 289"/>
                <a:gd name="T12" fmla="*/ 296 w 374"/>
                <a:gd name="T13" fmla="*/ 68 h 289"/>
                <a:gd name="T14" fmla="*/ 279 w 374"/>
                <a:gd name="T15" fmla="*/ 58 h 289"/>
                <a:gd name="T16" fmla="*/ 254 w 374"/>
                <a:gd name="T17" fmla="*/ 45 h 289"/>
                <a:gd name="T18" fmla="*/ 217 w 374"/>
                <a:gd name="T19" fmla="*/ 28 h 289"/>
                <a:gd name="T20" fmla="*/ 177 w 374"/>
                <a:gd name="T21" fmla="*/ 15 h 289"/>
                <a:gd name="T22" fmla="*/ 134 w 374"/>
                <a:gd name="T23" fmla="*/ 5 h 289"/>
                <a:gd name="T24" fmla="*/ 111 w 374"/>
                <a:gd name="T25" fmla="*/ 0 h 289"/>
                <a:gd name="T26" fmla="*/ 5 w 374"/>
                <a:gd name="T27" fmla="*/ 9 h 289"/>
                <a:gd name="T28" fmla="*/ 17 w 374"/>
                <a:gd name="T29" fmla="*/ 26 h 289"/>
                <a:gd name="T30" fmla="*/ 27 w 374"/>
                <a:gd name="T31" fmla="*/ 45 h 289"/>
                <a:gd name="T32" fmla="*/ 35 w 374"/>
                <a:gd name="T33" fmla="*/ 62 h 289"/>
                <a:gd name="T34" fmla="*/ 42 w 374"/>
                <a:gd name="T35" fmla="*/ 80 h 289"/>
                <a:gd name="T36" fmla="*/ 46 w 374"/>
                <a:gd name="T37" fmla="*/ 98 h 289"/>
                <a:gd name="T38" fmla="*/ 50 w 374"/>
                <a:gd name="T39" fmla="*/ 117 h 289"/>
                <a:gd name="T40" fmla="*/ 52 w 374"/>
                <a:gd name="T41" fmla="*/ 135 h 289"/>
                <a:gd name="T42" fmla="*/ 52 w 374"/>
                <a:gd name="T43" fmla="*/ 154 h 289"/>
                <a:gd name="T44" fmla="*/ 50 w 374"/>
                <a:gd name="T45" fmla="*/ 173 h 289"/>
                <a:gd name="T46" fmla="*/ 46 w 374"/>
                <a:gd name="T47" fmla="*/ 191 h 289"/>
                <a:gd name="T48" fmla="*/ 42 w 374"/>
                <a:gd name="T49" fmla="*/ 209 h 289"/>
                <a:gd name="T50" fmla="*/ 35 w 374"/>
                <a:gd name="T51" fmla="*/ 227 h 289"/>
                <a:gd name="T52" fmla="*/ 27 w 374"/>
                <a:gd name="T53" fmla="*/ 245 h 289"/>
                <a:gd name="T54" fmla="*/ 17 w 374"/>
                <a:gd name="T55" fmla="*/ 263 h 289"/>
                <a:gd name="T56" fmla="*/ 5 w 374"/>
                <a:gd name="T57" fmla="*/ 280 h 289"/>
                <a:gd name="T58" fmla="*/ 0 w 374"/>
                <a:gd name="T59" fmla="*/ 289 h 289"/>
                <a:gd name="T60" fmla="*/ 134 w 374"/>
                <a:gd name="T61" fmla="*/ 285 h 289"/>
                <a:gd name="T62" fmla="*/ 177 w 374"/>
                <a:gd name="T63" fmla="*/ 274 h 289"/>
                <a:gd name="T64" fmla="*/ 217 w 374"/>
                <a:gd name="T65" fmla="*/ 262 h 289"/>
                <a:gd name="T66" fmla="*/ 254 w 374"/>
                <a:gd name="T67" fmla="*/ 245 h 289"/>
                <a:gd name="T68" fmla="*/ 280 w 374"/>
                <a:gd name="T69" fmla="*/ 232 h 289"/>
                <a:gd name="T70" fmla="*/ 296 w 374"/>
                <a:gd name="T71" fmla="*/ 222 h 289"/>
                <a:gd name="T72" fmla="*/ 311 w 374"/>
                <a:gd name="T73" fmla="*/ 211 h 289"/>
                <a:gd name="T74" fmla="*/ 325 w 374"/>
                <a:gd name="T75" fmla="*/ 200 h 289"/>
                <a:gd name="T76" fmla="*/ 337 w 374"/>
                <a:gd name="T77" fmla="*/ 189 h 289"/>
                <a:gd name="T78" fmla="*/ 349 w 374"/>
                <a:gd name="T79" fmla="*/ 176 h 289"/>
                <a:gd name="T80" fmla="*/ 360 w 374"/>
                <a:gd name="T81" fmla="*/ 164 h 289"/>
                <a:gd name="T82" fmla="*/ 370 w 374"/>
                <a:gd name="T83" fmla="*/ 151 h 289"/>
                <a:gd name="T84" fmla="*/ 374 w 374"/>
                <a:gd name="T85" fmla="*/ 145 h 28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4"/>
                <a:gd name="T130" fmla="*/ 0 h 289"/>
                <a:gd name="T131" fmla="*/ 374 w 374"/>
                <a:gd name="T132" fmla="*/ 289 h 28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4" h="289">
                  <a:moveTo>
                    <a:pt x="374" y="145"/>
                  </a:moveTo>
                  <a:lnTo>
                    <a:pt x="369" y="138"/>
                  </a:lnTo>
                  <a:lnTo>
                    <a:pt x="365" y="132"/>
                  </a:lnTo>
                  <a:lnTo>
                    <a:pt x="360" y="125"/>
                  </a:lnTo>
                  <a:lnTo>
                    <a:pt x="355" y="119"/>
                  </a:lnTo>
                  <a:lnTo>
                    <a:pt x="349" y="113"/>
                  </a:lnTo>
                  <a:lnTo>
                    <a:pt x="344" y="106"/>
                  </a:lnTo>
                  <a:lnTo>
                    <a:pt x="337" y="101"/>
                  </a:lnTo>
                  <a:lnTo>
                    <a:pt x="331" y="95"/>
                  </a:lnTo>
                  <a:lnTo>
                    <a:pt x="325" y="89"/>
                  </a:lnTo>
                  <a:lnTo>
                    <a:pt x="318" y="84"/>
                  </a:lnTo>
                  <a:lnTo>
                    <a:pt x="310" y="78"/>
                  </a:lnTo>
                  <a:lnTo>
                    <a:pt x="303" y="73"/>
                  </a:lnTo>
                  <a:lnTo>
                    <a:pt x="296" y="68"/>
                  </a:lnTo>
                  <a:lnTo>
                    <a:pt x="288" y="63"/>
                  </a:lnTo>
                  <a:lnTo>
                    <a:pt x="279" y="58"/>
                  </a:lnTo>
                  <a:lnTo>
                    <a:pt x="271" y="53"/>
                  </a:lnTo>
                  <a:lnTo>
                    <a:pt x="254" y="45"/>
                  </a:lnTo>
                  <a:lnTo>
                    <a:pt x="236" y="36"/>
                  </a:lnTo>
                  <a:lnTo>
                    <a:pt x="217" y="28"/>
                  </a:lnTo>
                  <a:lnTo>
                    <a:pt x="197" y="21"/>
                  </a:lnTo>
                  <a:lnTo>
                    <a:pt x="177" y="15"/>
                  </a:lnTo>
                  <a:lnTo>
                    <a:pt x="156" y="9"/>
                  </a:lnTo>
                  <a:lnTo>
                    <a:pt x="134" y="5"/>
                  </a:lnTo>
                  <a:lnTo>
                    <a:pt x="111" y="0"/>
                  </a:lnTo>
                  <a:lnTo>
                    <a:pt x="0" y="0"/>
                  </a:lnTo>
                  <a:lnTo>
                    <a:pt x="5" y="9"/>
                  </a:lnTo>
                  <a:lnTo>
                    <a:pt x="12" y="17"/>
                  </a:lnTo>
                  <a:lnTo>
                    <a:pt x="17" y="26"/>
                  </a:lnTo>
                  <a:lnTo>
                    <a:pt x="22" y="36"/>
                  </a:lnTo>
                  <a:lnTo>
                    <a:pt x="27" y="45"/>
                  </a:lnTo>
                  <a:lnTo>
                    <a:pt x="32" y="53"/>
                  </a:lnTo>
                  <a:lnTo>
                    <a:pt x="35" y="62"/>
                  </a:lnTo>
                  <a:lnTo>
                    <a:pt x="39" y="71"/>
                  </a:lnTo>
                  <a:lnTo>
                    <a:pt x="42" y="80"/>
                  </a:lnTo>
                  <a:lnTo>
                    <a:pt x="44" y="89"/>
                  </a:lnTo>
                  <a:lnTo>
                    <a:pt x="46" y="98"/>
                  </a:lnTo>
                  <a:lnTo>
                    <a:pt x="48" y="108"/>
                  </a:lnTo>
                  <a:lnTo>
                    <a:pt x="50" y="117"/>
                  </a:lnTo>
                  <a:lnTo>
                    <a:pt x="51" y="126"/>
                  </a:lnTo>
                  <a:lnTo>
                    <a:pt x="52" y="135"/>
                  </a:lnTo>
                  <a:lnTo>
                    <a:pt x="52" y="145"/>
                  </a:lnTo>
                  <a:lnTo>
                    <a:pt x="52" y="154"/>
                  </a:lnTo>
                  <a:lnTo>
                    <a:pt x="51" y="163"/>
                  </a:lnTo>
                  <a:lnTo>
                    <a:pt x="50" y="173"/>
                  </a:lnTo>
                  <a:lnTo>
                    <a:pt x="48" y="182"/>
                  </a:lnTo>
                  <a:lnTo>
                    <a:pt x="46" y="191"/>
                  </a:lnTo>
                  <a:lnTo>
                    <a:pt x="44" y="200"/>
                  </a:lnTo>
                  <a:lnTo>
                    <a:pt x="42" y="209"/>
                  </a:lnTo>
                  <a:lnTo>
                    <a:pt x="39" y="218"/>
                  </a:lnTo>
                  <a:lnTo>
                    <a:pt x="35" y="227"/>
                  </a:lnTo>
                  <a:lnTo>
                    <a:pt x="32" y="236"/>
                  </a:lnTo>
                  <a:lnTo>
                    <a:pt x="27" y="245"/>
                  </a:lnTo>
                  <a:lnTo>
                    <a:pt x="22" y="253"/>
                  </a:lnTo>
                  <a:lnTo>
                    <a:pt x="17" y="263"/>
                  </a:lnTo>
                  <a:lnTo>
                    <a:pt x="12" y="272"/>
                  </a:lnTo>
                  <a:lnTo>
                    <a:pt x="5" y="280"/>
                  </a:lnTo>
                  <a:lnTo>
                    <a:pt x="0" y="289"/>
                  </a:lnTo>
                  <a:lnTo>
                    <a:pt x="111" y="289"/>
                  </a:lnTo>
                  <a:lnTo>
                    <a:pt x="134" y="285"/>
                  </a:lnTo>
                  <a:lnTo>
                    <a:pt x="156" y="280"/>
                  </a:lnTo>
                  <a:lnTo>
                    <a:pt x="177" y="274"/>
                  </a:lnTo>
                  <a:lnTo>
                    <a:pt x="198" y="268"/>
                  </a:lnTo>
                  <a:lnTo>
                    <a:pt x="217" y="262"/>
                  </a:lnTo>
                  <a:lnTo>
                    <a:pt x="236" y="253"/>
                  </a:lnTo>
                  <a:lnTo>
                    <a:pt x="254" y="245"/>
                  </a:lnTo>
                  <a:lnTo>
                    <a:pt x="271" y="236"/>
                  </a:lnTo>
                  <a:lnTo>
                    <a:pt x="280" y="232"/>
                  </a:lnTo>
                  <a:lnTo>
                    <a:pt x="288" y="227"/>
                  </a:lnTo>
                  <a:lnTo>
                    <a:pt x="296" y="222"/>
                  </a:lnTo>
                  <a:lnTo>
                    <a:pt x="304" y="216"/>
                  </a:lnTo>
                  <a:lnTo>
                    <a:pt x="311" y="211"/>
                  </a:lnTo>
                  <a:lnTo>
                    <a:pt x="318" y="205"/>
                  </a:lnTo>
                  <a:lnTo>
                    <a:pt x="325" y="200"/>
                  </a:lnTo>
                  <a:lnTo>
                    <a:pt x="331" y="194"/>
                  </a:lnTo>
                  <a:lnTo>
                    <a:pt x="337" y="189"/>
                  </a:lnTo>
                  <a:lnTo>
                    <a:pt x="344" y="183"/>
                  </a:lnTo>
                  <a:lnTo>
                    <a:pt x="349" y="176"/>
                  </a:lnTo>
                  <a:lnTo>
                    <a:pt x="355" y="171"/>
                  </a:lnTo>
                  <a:lnTo>
                    <a:pt x="360" y="164"/>
                  </a:lnTo>
                  <a:lnTo>
                    <a:pt x="365" y="158"/>
                  </a:lnTo>
                  <a:lnTo>
                    <a:pt x="370" y="151"/>
                  </a:lnTo>
                  <a:lnTo>
                    <a:pt x="374" y="145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Line 69"/>
            <p:cNvSpPr>
              <a:spLocks noChangeShapeType="1"/>
            </p:cNvSpPr>
            <p:nvPr/>
          </p:nvSpPr>
          <p:spPr bwMode="auto">
            <a:xfrm>
              <a:off x="2921" y="3244"/>
              <a:ext cx="115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Line 70"/>
            <p:cNvSpPr>
              <a:spLocks noChangeShapeType="1"/>
            </p:cNvSpPr>
            <p:nvPr/>
          </p:nvSpPr>
          <p:spPr bwMode="auto">
            <a:xfrm>
              <a:off x="3498" y="3463"/>
              <a:ext cx="58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Line 71"/>
            <p:cNvSpPr>
              <a:spLocks noChangeShapeType="1"/>
            </p:cNvSpPr>
            <p:nvPr/>
          </p:nvSpPr>
          <p:spPr bwMode="auto">
            <a:xfrm>
              <a:off x="4434" y="2923"/>
              <a:ext cx="50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Rectangle 72"/>
            <p:cNvSpPr>
              <a:spLocks noChangeArrowheads="1"/>
            </p:cNvSpPr>
            <p:nvPr/>
          </p:nvSpPr>
          <p:spPr bwMode="auto">
            <a:xfrm>
              <a:off x="4866" y="277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6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b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9" name="Rectangle 73"/>
            <p:cNvSpPr>
              <a:spLocks noChangeArrowheads="1"/>
            </p:cNvSpPr>
            <p:nvPr/>
          </p:nvSpPr>
          <p:spPr bwMode="auto">
            <a:xfrm>
              <a:off x="4937" y="277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6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1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0" name="Line 74"/>
            <p:cNvSpPr>
              <a:spLocks noChangeShapeType="1"/>
            </p:cNvSpPr>
            <p:nvPr/>
          </p:nvSpPr>
          <p:spPr bwMode="auto">
            <a:xfrm>
              <a:off x="4434" y="3355"/>
              <a:ext cx="50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Rectangle 75"/>
            <p:cNvSpPr>
              <a:spLocks noChangeArrowheads="1"/>
            </p:cNvSpPr>
            <p:nvPr/>
          </p:nvSpPr>
          <p:spPr bwMode="auto">
            <a:xfrm>
              <a:off x="4866" y="320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6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b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2" name="Rectangle 76"/>
            <p:cNvSpPr>
              <a:spLocks noChangeArrowheads="1"/>
            </p:cNvSpPr>
            <p:nvPr/>
          </p:nvSpPr>
          <p:spPr bwMode="auto">
            <a:xfrm>
              <a:off x="4937" y="320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6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0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794484" y="3949760"/>
            <a:ext cx="301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那大的</a:t>
            </a:r>
            <a:r>
              <a:rPr lang="en-US" altLang="zh-TW" dirty="0"/>
              <a:t>Encoder</a:t>
            </a:r>
            <a:r>
              <a:rPr lang="zh-TW" altLang="en-US" dirty="0"/>
              <a:t>呢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E.g. 16-&gt;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972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16-&gt;4 Encoder</a:t>
            </a:r>
            <a:endParaRPr lang="zh-TW" altLang="en-US" dirty="0"/>
          </a:p>
        </p:txBody>
      </p:sp>
      <p:grpSp>
        <p:nvGrpSpPr>
          <p:cNvPr id="30" name="群組 29"/>
          <p:cNvGrpSpPr/>
          <p:nvPr/>
        </p:nvGrpSpPr>
        <p:grpSpPr>
          <a:xfrm>
            <a:off x="1271464" y="1916832"/>
            <a:ext cx="8288337" cy="4010025"/>
            <a:chOff x="636588" y="2160588"/>
            <a:chExt cx="8288337" cy="4010025"/>
          </a:xfrm>
        </p:grpSpPr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3265488" y="2449513"/>
              <a:ext cx="390525" cy="784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3252788" y="2438400"/>
              <a:ext cx="390525" cy="782638"/>
            </a:xfrm>
            <a:custGeom>
              <a:avLst/>
              <a:gdLst>
                <a:gd name="T0" fmla="*/ 2147483647 w 246"/>
                <a:gd name="T1" fmla="*/ 2147483647 h 493"/>
                <a:gd name="T2" fmla="*/ 2147483647 w 246"/>
                <a:gd name="T3" fmla="*/ 0 h 493"/>
                <a:gd name="T4" fmla="*/ 0 w 246"/>
                <a:gd name="T5" fmla="*/ 0 h 493"/>
                <a:gd name="T6" fmla="*/ 0 w 246"/>
                <a:gd name="T7" fmla="*/ 2147483647 h 493"/>
                <a:gd name="T8" fmla="*/ 2147483647 w 246"/>
                <a:gd name="T9" fmla="*/ 2147483647 h 493"/>
                <a:gd name="T10" fmla="*/ 2147483647 w 246"/>
                <a:gd name="T11" fmla="*/ 2147483647 h 4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6"/>
                <a:gd name="T19" fmla="*/ 0 h 493"/>
                <a:gd name="T20" fmla="*/ 246 w 246"/>
                <a:gd name="T21" fmla="*/ 493 h 4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6" h="493">
                  <a:moveTo>
                    <a:pt x="246" y="493"/>
                  </a:moveTo>
                  <a:lnTo>
                    <a:pt x="246" y="0"/>
                  </a:lnTo>
                  <a:lnTo>
                    <a:pt x="0" y="0"/>
                  </a:lnTo>
                  <a:lnTo>
                    <a:pt x="0" y="493"/>
                  </a:lnTo>
                  <a:lnTo>
                    <a:pt x="246" y="493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3265488" y="3429000"/>
              <a:ext cx="390525" cy="782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3252788" y="3416300"/>
              <a:ext cx="390525" cy="784225"/>
            </a:xfrm>
            <a:custGeom>
              <a:avLst/>
              <a:gdLst>
                <a:gd name="T0" fmla="*/ 2147483647 w 246"/>
                <a:gd name="T1" fmla="*/ 2147483647 h 494"/>
                <a:gd name="T2" fmla="*/ 2147483647 w 246"/>
                <a:gd name="T3" fmla="*/ 0 h 494"/>
                <a:gd name="T4" fmla="*/ 0 w 246"/>
                <a:gd name="T5" fmla="*/ 0 h 494"/>
                <a:gd name="T6" fmla="*/ 0 w 246"/>
                <a:gd name="T7" fmla="*/ 2147483647 h 494"/>
                <a:gd name="T8" fmla="*/ 2147483647 w 246"/>
                <a:gd name="T9" fmla="*/ 2147483647 h 494"/>
                <a:gd name="T10" fmla="*/ 2147483647 w 246"/>
                <a:gd name="T11" fmla="*/ 2147483647 h 4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6"/>
                <a:gd name="T19" fmla="*/ 0 h 494"/>
                <a:gd name="T20" fmla="*/ 246 w 246"/>
                <a:gd name="T21" fmla="*/ 494 h 4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6" h="494">
                  <a:moveTo>
                    <a:pt x="246" y="494"/>
                  </a:moveTo>
                  <a:lnTo>
                    <a:pt x="246" y="0"/>
                  </a:lnTo>
                  <a:lnTo>
                    <a:pt x="0" y="0"/>
                  </a:lnTo>
                  <a:lnTo>
                    <a:pt x="0" y="494"/>
                  </a:lnTo>
                  <a:lnTo>
                    <a:pt x="246" y="494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3265488" y="4408488"/>
              <a:ext cx="390525" cy="7826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auto">
            <a:xfrm>
              <a:off x="3252788" y="4395788"/>
              <a:ext cx="390525" cy="784225"/>
            </a:xfrm>
            <a:custGeom>
              <a:avLst/>
              <a:gdLst>
                <a:gd name="T0" fmla="*/ 2147483647 w 246"/>
                <a:gd name="T1" fmla="*/ 2147483647 h 494"/>
                <a:gd name="T2" fmla="*/ 2147483647 w 246"/>
                <a:gd name="T3" fmla="*/ 0 h 494"/>
                <a:gd name="T4" fmla="*/ 0 w 246"/>
                <a:gd name="T5" fmla="*/ 0 h 494"/>
                <a:gd name="T6" fmla="*/ 0 w 246"/>
                <a:gd name="T7" fmla="*/ 2147483647 h 494"/>
                <a:gd name="T8" fmla="*/ 2147483647 w 246"/>
                <a:gd name="T9" fmla="*/ 2147483647 h 494"/>
                <a:gd name="T10" fmla="*/ 2147483647 w 246"/>
                <a:gd name="T11" fmla="*/ 2147483647 h 4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6"/>
                <a:gd name="T19" fmla="*/ 0 h 494"/>
                <a:gd name="T20" fmla="*/ 246 w 246"/>
                <a:gd name="T21" fmla="*/ 494 h 4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6" h="494">
                  <a:moveTo>
                    <a:pt x="246" y="494"/>
                  </a:moveTo>
                  <a:lnTo>
                    <a:pt x="246" y="0"/>
                  </a:lnTo>
                  <a:lnTo>
                    <a:pt x="0" y="0"/>
                  </a:lnTo>
                  <a:lnTo>
                    <a:pt x="0" y="494"/>
                  </a:lnTo>
                  <a:lnTo>
                    <a:pt x="246" y="494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7" name="Rectangle 21"/>
            <p:cNvSpPr>
              <a:spLocks noChangeArrowheads="1"/>
            </p:cNvSpPr>
            <p:nvPr/>
          </p:nvSpPr>
          <p:spPr bwMode="auto">
            <a:xfrm>
              <a:off x="3265488" y="5387975"/>
              <a:ext cx="390525" cy="782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3252788" y="5375275"/>
              <a:ext cx="390525" cy="782638"/>
            </a:xfrm>
            <a:custGeom>
              <a:avLst/>
              <a:gdLst>
                <a:gd name="T0" fmla="*/ 2147483647 w 246"/>
                <a:gd name="T1" fmla="*/ 2147483647 h 493"/>
                <a:gd name="T2" fmla="*/ 2147483647 w 246"/>
                <a:gd name="T3" fmla="*/ 0 h 493"/>
                <a:gd name="T4" fmla="*/ 0 w 246"/>
                <a:gd name="T5" fmla="*/ 0 h 493"/>
                <a:gd name="T6" fmla="*/ 0 w 246"/>
                <a:gd name="T7" fmla="*/ 2147483647 h 493"/>
                <a:gd name="T8" fmla="*/ 2147483647 w 246"/>
                <a:gd name="T9" fmla="*/ 2147483647 h 493"/>
                <a:gd name="T10" fmla="*/ 2147483647 w 246"/>
                <a:gd name="T11" fmla="*/ 2147483647 h 4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6"/>
                <a:gd name="T19" fmla="*/ 0 h 493"/>
                <a:gd name="T20" fmla="*/ 246 w 246"/>
                <a:gd name="T21" fmla="*/ 493 h 4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6" h="493">
                  <a:moveTo>
                    <a:pt x="246" y="493"/>
                  </a:moveTo>
                  <a:lnTo>
                    <a:pt x="246" y="0"/>
                  </a:lnTo>
                  <a:lnTo>
                    <a:pt x="0" y="0"/>
                  </a:lnTo>
                  <a:lnTo>
                    <a:pt x="0" y="493"/>
                  </a:lnTo>
                  <a:lnTo>
                    <a:pt x="246" y="493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2082800" y="2835275"/>
              <a:ext cx="1174750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174875" y="2633663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a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" name="Rectangle 28"/>
            <p:cNvSpPr>
              <a:spLocks noChangeArrowheads="1"/>
            </p:cNvSpPr>
            <p:nvPr/>
          </p:nvSpPr>
          <p:spPr bwMode="auto">
            <a:xfrm>
              <a:off x="2271713" y="2633663"/>
              <a:ext cx="492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[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" name="Rectangle 29"/>
            <p:cNvSpPr>
              <a:spLocks noChangeArrowheads="1"/>
            </p:cNvSpPr>
            <p:nvPr/>
          </p:nvSpPr>
          <p:spPr bwMode="auto">
            <a:xfrm>
              <a:off x="2319338" y="2633663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" name="Rectangle 30"/>
            <p:cNvSpPr>
              <a:spLocks noChangeArrowheads="1"/>
            </p:cNvSpPr>
            <p:nvPr/>
          </p:nvSpPr>
          <p:spPr bwMode="auto">
            <a:xfrm>
              <a:off x="2416175" y="2633663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5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" name="Rectangle 31"/>
            <p:cNvSpPr>
              <a:spLocks noChangeArrowheads="1"/>
            </p:cNvSpPr>
            <p:nvPr/>
          </p:nvSpPr>
          <p:spPr bwMode="auto">
            <a:xfrm>
              <a:off x="2511425" y="2633663"/>
              <a:ext cx="49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: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" name="Rectangle 32"/>
            <p:cNvSpPr>
              <a:spLocks noChangeArrowheads="1"/>
            </p:cNvSpPr>
            <p:nvPr/>
          </p:nvSpPr>
          <p:spPr bwMode="auto">
            <a:xfrm>
              <a:off x="2560638" y="2633663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6" name="Rectangle 33"/>
            <p:cNvSpPr>
              <a:spLocks noChangeArrowheads="1"/>
            </p:cNvSpPr>
            <p:nvPr/>
          </p:nvSpPr>
          <p:spPr bwMode="auto">
            <a:xfrm>
              <a:off x="2655888" y="2633663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>
              <a:off x="2752725" y="2633663"/>
              <a:ext cx="49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]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8" name="Line 35"/>
            <p:cNvSpPr>
              <a:spLocks noChangeShapeType="1"/>
            </p:cNvSpPr>
            <p:nvPr/>
          </p:nvSpPr>
          <p:spPr bwMode="auto">
            <a:xfrm flipV="1">
              <a:off x="3011488" y="2786063"/>
              <a:ext cx="100012" cy="984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>
              <a:off x="3106738" y="2882900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4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0" name="Line 37"/>
            <p:cNvSpPr>
              <a:spLocks noChangeShapeType="1"/>
            </p:cNvSpPr>
            <p:nvPr/>
          </p:nvSpPr>
          <p:spPr bwMode="auto">
            <a:xfrm>
              <a:off x="2082800" y="3814763"/>
              <a:ext cx="1174750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2174875" y="3611563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a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2271713" y="3611563"/>
              <a:ext cx="492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[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3" name="Rectangle 40"/>
            <p:cNvSpPr>
              <a:spLocks noChangeArrowheads="1"/>
            </p:cNvSpPr>
            <p:nvPr/>
          </p:nvSpPr>
          <p:spPr bwMode="auto">
            <a:xfrm>
              <a:off x="2319338" y="3611563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4" name="Rectangle 41"/>
            <p:cNvSpPr>
              <a:spLocks noChangeArrowheads="1"/>
            </p:cNvSpPr>
            <p:nvPr/>
          </p:nvSpPr>
          <p:spPr bwMode="auto">
            <a:xfrm>
              <a:off x="2416175" y="3611563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5" name="Rectangle 42"/>
            <p:cNvSpPr>
              <a:spLocks noChangeArrowheads="1"/>
            </p:cNvSpPr>
            <p:nvPr/>
          </p:nvSpPr>
          <p:spPr bwMode="auto">
            <a:xfrm>
              <a:off x="2511425" y="3611563"/>
              <a:ext cx="49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: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2560638" y="3611563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8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2655888" y="3611563"/>
              <a:ext cx="492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]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8" name="Line 45"/>
            <p:cNvSpPr>
              <a:spLocks noChangeShapeType="1"/>
            </p:cNvSpPr>
            <p:nvPr/>
          </p:nvSpPr>
          <p:spPr bwMode="auto">
            <a:xfrm flipV="1">
              <a:off x="3011488" y="3763963"/>
              <a:ext cx="100012" cy="984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3106738" y="386238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4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0" name="Line 47"/>
            <p:cNvSpPr>
              <a:spLocks noChangeShapeType="1"/>
            </p:cNvSpPr>
            <p:nvPr/>
          </p:nvSpPr>
          <p:spPr bwMode="auto">
            <a:xfrm>
              <a:off x="2082800" y="4792663"/>
              <a:ext cx="1174750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1" name="Rectangle 48"/>
            <p:cNvSpPr>
              <a:spLocks noChangeArrowheads="1"/>
            </p:cNvSpPr>
            <p:nvPr/>
          </p:nvSpPr>
          <p:spPr bwMode="auto">
            <a:xfrm>
              <a:off x="2174875" y="4591050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a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2" name="Rectangle 49"/>
            <p:cNvSpPr>
              <a:spLocks noChangeArrowheads="1"/>
            </p:cNvSpPr>
            <p:nvPr/>
          </p:nvSpPr>
          <p:spPr bwMode="auto">
            <a:xfrm>
              <a:off x="2271713" y="4591050"/>
              <a:ext cx="492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[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3" name="Rectangle 50"/>
            <p:cNvSpPr>
              <a:spLocks noChangeArrowheads="1"/>
            </p:cNvSpPr>
            <p:nvPr/>
          </p:nvSpPr>
          <p:spPr bwMode="auto">
            <a:xfrm>
              <a:off x="2319338" y="4591050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7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4" name="Rectangle 51"/>
            <p:cNvSpPr>
              <a:spLocks noChangeArrowheads="1"/>
            </p:cNvSpPr>
            <p:nvPr/>
          </p:nvSpPr>
          <p:spPr bwMode="auto">
            <a:xfrm>
              <a:off x="2416175" y="4591050"/>
              <a:ext cx="49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: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5" name="Rectangle 52"/>
            <p:cNvSpPr>
              <a:spLocks noChangeArrowheads="1"/>
            </p:cNvSpPr>
            <p:nvPr/>
          </p:nvSpPr>
          <p:spPr bwMode="auto">
            <a:xfrm>
              <a:off x="2463800" y="4591050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4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" name="Rectangle 53"/>
            <p:cNvSpPr>
              <a:spLocks noChangeArrowheads="1"/>
            </p:cNvSpPr>
            <p:nvPr/>
          </p:nvSpPr>
          <p:spPr bwMode="auto">
            <a:xfrm>
              <a:off x="2560638" y="4591050"/>
              <a:ext cx="492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]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7" name="Line 54"/>
            <p:cNvSpPr>
              <a:spLocks noChangeShapeType="1"/>
            </p:cNvSpPr>
            <p:nvPr/>
          </p:nvSpPr>
          <p:spPr bwMode="auto">
            <a:xfrm flipV="1">
              <a:off x="3011488" y="4743450"/>
              <a:ext cx="100012" cy="984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8" name="Rectangle 55"/>
            <p:cNvSpPr>
              <a:spLocks noChangeArrowheads="1"/>
            </p:cNvSpPr>
            <p:nvPr/>
          </p:nvSpPr>
          <p:spPr bwMode="auto">
            <a:xfrm>
              <a:off x="3106738" y="4841875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4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9" name="Line 56"/>
            <p:cNvSpPr>
              <a:spLocks noChangeShapeType="1"/>
            </p:cNvSpPr>
            <p:nvPr/>
          </p:nvSpPr>
          <p:spPr bwMode="auto">
            <a:xfrm>
              <a:off x="2082800" y="5770563"/>
              <a:ext cx="1174750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0" name="Rectangle 57"/>
            <p:cNvSpPr>
              <a:spLocks noChangeArrowheads="1"/>
            </p:cNvSpPr>
            <p:nvPr/>
          </p:nvSpPr>
          <p:spPr bwMode="auto">
            <a:xfrm>
              <a:off x="2174875" y="5568950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a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1" name="Rectangle 58"/>
            <p:cNvSpPr>
              <a:spLocks noChangeArrowheads="1"/>
            </p:cNvSpPr>
            <p:nvPr/>
          </p:nvSpPr>
          <p:spPr bwMode="auto">
            <a:xfrm>
              <a:off x="2271713" y="5568950"/>
              <a:ext cx="492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[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2" name="Rectangle 59"/>
            <p:cNvSpPr>
              <a:spLocks noChangeArrowheads="1"/>
            </p:cNvSpPr>
            <p:nvPr/>
          </p:nvSpPr>
          <p:spPr bwMode="auto">
            <a:xfrm>
              <a:off x="2319338" y="5568950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3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3" name="Rectangle 60"/>
            <p:cNvSpPr>
              <a:spLocks noChangeArrowheads="1"/>
            </p:cNvSpPr>
            <p:nvPr/>
          </p:nvSpPr>
          <p:spPr bwMode="auto">
            <a:xfrm>
              <a:off x="2416175" y="5568950"/>
              <a:ext cx="49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: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4" name="Rectangle 61"/>
            <p:cNvSpPr>
              <a:spLocks noChangeArrowheads="1"/>
            </p:cNvSpPr>
            <p:nvPr/>
          </p:nvSpPr>
          <p:spPr bwMode="auto">
            <a:xfrm>
              <a:off x="2463800" y="5568950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5" name="Rectangle 62"/>
            <p:cNvSpPr>
              <a:spLocks noChangeArrowheads="1"/>
            </p:cNvSpPr>
            <p:nvPr/>
          </p:nvSpPr>
          <p:spPr bwMode="auto">
            <a:xfrm>
              <a:off x="2560638" y="5568950"/>
              <a:ext cx="492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]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" name="Line 63"/>
            <p:cNvSpPr>
              <a:spLocks noChangeShapeType="1"/>
            </p:cNvSpPr>
            <p:nvPr/>
          </p:nvSpPr>
          <p:spPr bwMode="auto">
            <a:xfrm flipV="1">
              <a:off x="3011488" y="5722938"/>
              <a:ext cx="100012" cy="984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7" name="Rectangle 64"/>
            <p:cNvSpPr>
              <a:spLocks noChangeArrowheads="1"/>
            </p:cNvSpPr>
            <p:nvPr/>
          </p:nvSpPr>
          <p:spPr bwMode="auto">
            <a:xfrm>
              <a:off x="3106738" y="5821363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4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" name="Line 65"/>
            <p:cNvSpPr>
              <a:spLocks noChangeShapeType="1"/>
            </p:cNvSpPr>
            <p:nvPr/>
          </p:nvSpPr>
          <p:spPr bwMode="auto">
            <a:xfrm>
              <a:off x="3648075" y="5770563"/>
              <a:ext cx="1579563" cy="158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9" name="Line 66"/>
            <p:cNvSpPr>
              <a:spLocks noChangeShapeType="1"/>
            </p:cNvSpPr>
            <p:nvPr/>
          </p:nvSpPr>
          <p:spPr bwMode="auto">
            <a:xfrm flipV="1">
              <a:off x="3844925" y="5722938"/>
              <a:ext cx="96838" cy="984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0" name="Rectangle 67"/>
            <p:cNvSpPr>
              <a:spLocks noChangeArrowheads="1"/>
            </p:cNvSpPr>
            <p:nvPr/>
          </p:nvSpPr>
          <p:spPr bwMode="auto">
            <a:xfrm>
              <a:off x="3938588" y="5821363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" name="Rectangle 68"/>
            <p:cNvSpPr>
              <a:spLocks noChangeArrowheads="1"/>
            </p:cNvSpPr>
            <p:nvPr/>
          </p:nvSpPr>
          <p:spPr bwMode="auto">
            <a:xfrm>
              <a:off x="5419725" y="3429000"/>
              <a:ext cx="392113" cy="782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2" name="Freeform 69"/>
            <p:cNvSpPr>
              <a:spLocks/>
            </p:cNvSpPr>
            <p:nvPr/>
          </p:nvSpPr>
          <p:spPr bwMode="auto">
            <a:xfrm>
              <a:off x="5407025" y="3416300"/>
              <a:ext cx="392113" cy="784225"/>
            </a:xfrm>
            <a:custGeom>
              <a:avLst/>
              <a:gdLst>
                <a:gd name="T0" fmla="*/ 2147483647 w 247"/>
                <a:gd name="T1" fmla="*/ 2147483647 h 494"/>
                <a:gd name="T2" fmla="*/ 2147483647 w 247"/>
                <a:gd name="T3" fmla="*/ 0 h 494"/>
                <a:gd name="T4" fmla="*/ 0 w 247"/>
                <a:gd name="T5" fmla="*/ 0 h 494"/>
                <a:gd name="T6" fmla="*/ 0 w 247"/>
                <a:gd name="T7" fmla="*/ 2147483647 h 494"/>
                <a:gd name="T8" fmla="*/ 2147483647 w 247"/>
                <a:gd name="T9" fmla="*/ 2147483647 h 494"/>
                <a:gd name="T10" fmla="*/ 2147483647 w 247"/>
                <a:gd name="T11" fmla="*/ 2147483647 h 4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7"/>
                <a:gd name="T19" fmla="*/ 0 h 494"/>
                <a:gd name="T20" fmla="*/ 247 w 247"/>
                <a:gd name="T21" fmla="*/ 494 h 4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7" h="494">
                  <a:moveTo>
                    <a:pt x="247" y="494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494"/>
                  </a:lnTo>
                  <a:lnTo>
                    <a:pt x="247" y="494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3" name="Freeform 73"/>
            <p:cNvSpPr>
              <a:spLocks/>
            </p:cNvSpPr>
            <p:nvPr/>
          </p:nvSpPr>
          <p:spPr bwMode="auto">
            <a:xfrm>
              <a:off x="3648075" y="4106863"/>
              <a:ext cx="1763713" cy="1371600"/>
            </a:xfrm>
            <a:custGeom>
              <a:avLst/>
              <a:gdLst>
                <a:gd name="T0" fmla="*/ 0 w 1111"/>
                <a:gd name="T1" fmla="*/ 2147483647 h 864"/>
                <a:gd name="T2" fmla="*/ 2147483647 w 1111"/>
                <a:gd name="T3" fmla="*/ 2147483647 h 864"/>
                <a:gd name="T4" fmla="*/ 2147483647 w 1111"/>
                <a:gd name="T5" fmla="*/ 2147483647 h 864"/>
                <a:gd name="T6" fmla="*/ 2147483647 w 1111"/>
                <a:gd name="T7" fmla="*/ 2147483647 h 864"/>
                <a:gd name="T8" fmla="*/ 2147483647 w 1111"/>
                <a:gd name="T9" fmla="*/ 0 h 864"/>
                <a:gd name="T10" fmla="*/ 2147483647 w 1111"/>
                <a:gd name="T11" fmla="*/ 0 h 8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1"/>
                <a:gd name="T19" fmla="*/ 0 h 864"/>
                <a:gd name="T20" fmla="*/ 1111 w 1111"/>
                <a:gd name="T21" fmla="*/ 864 h 8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1" h="864">
                  <a:moveTo>
                    <a:pt x="0" y="864"/>
                  </a:moveTo>
                  <a:lnTo>
                    <a:pt x="124" y="864"/>
                  </a:lnTo>
                  <a:lnTo>
                    <a:pt x="124" y="740"/>
                  </a:lnTo>
                  <a:lnTo>
                    <a:pt x="865" y="740"/>
                  </a:lnTo>
                  <a:lnTo>
                    <a:pt x="865" y="0"/>
                  </a:lnTo>
                  <a:lnTo>
                    <a:pt x="1111" y="0"/>
                  </a:lnTo>
                </a:path>
              </a:pathLst>
            </a:custGeom>
            <a:noFill/>
            <a:ln w="28575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4" name="Freeform 74"/>
            <p:cNvSpPr>
              <a:spLocks/>
            </p:cNvSpPr>
            <p:nvPr/>
          </p:nvSpPr>
          <p:spPr bwMode="auto">
            <a:xfrm>
              <a:off x="3648075" y="3911600"/>
              <a:ext cx="1763713" cy="587375"/>
            </a:xfrm>
            <a:custGeom>
              <a:avLst/>
              <a:gdLst>
                <a:gd name="T0" fmla="*/ 0 w 1111"/>
                <a:gd name="T1" fmla="*/ 2147483647 h 370"/>
                <a:gd name="T2" fmla="*/ 2147483647 w 1111"/>
                <a:gd name="T3" fmla="*/ 2147483647 h 370"/>
                <a:gd name="T4" fmla="*/ 2147483647 w 1111"/>
                <a:gd name="T5" fmla="*/ 0 h 370"/>
                <a:gd name="T6" fmla="*/ 2147483647 w 1111"/>
                <a:gd name="T7" fmla="*/ 0 h 3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1"/>
                <a:gd name="T13" fmla="*/ 0 h 370"/>
                <a:gd name="T14" fmla="*/ 1111 w 1111"/>
                <a:gd name="T15" fmla="*/ 370 h 3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1" h="370">
                  <a:moveTo>
                    <a:pt x="0" y="370"/>
                  </a:moveTo>
                  <a:lnTo>
                    <a:pt x="741" y="370"/>
                  </a:lnTo>
                  <a:lnTo>
                    <a:pt x="741" y="0"/>
                  </a:lnTo>
                  <a:lnTo>
                    <a:pt x="1111" y="0"/>
                  </a:lnTo>
                </a:path>
              </a:pathLst>
            </a:custGeom>
            <a:noFill/>
            <a:ln w="28575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5" name="Freeform 75"/>
            <p:cNvSpPr>
              <a:spLocks/>
            </p:cNvSpPr>
            <p:nvPr/>
          </p:nvSpPr>
          <p:spPr bwMode="auto">
            <a:xfrm>
              <a:off x="3648075" y="3521075"/>
              <a:ext cx="1763713" cy="193675"/>
            </a:xfrm>
            <a:custGeom>
              <a:avLst/>
              <a:gdLst>
                <a:gd name="T0" fmla="*/ 0 w 1111"/>
                <a:gd name="T1" fmla="*/ 0 h 122"/>
                <a:gd name="T2" fmla="*/ 2147483647 w 1111"/>
                <a:gd name="T3" fmla="*/ 0 h 122"/>
                <a:gd name="T4" fmla="*/ 2147483647 w 1111"/>
                <a:gd name="T5" fmla="*/ 2147483647 h 122"/>
                <a:gd name="T6" fmla="*/ 2147483647 w 1111"/>
                <a:gd name="T7" fmla="*/ 2147483647 h 1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1"/>
                <a:gd name="T13" fmla="*/ 0 h 122"/>
                <a:gd name="T14" fmla="*/ 1111 w 1111"/>
                <a:gd name="T15" fmla="*/ 122 h 1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1" h="122">
                  <a:moveTo>
                    <a:pt x="0" y="0"/>
                  </a:moveTo>
                  <a:lnTo>
                    <a:pt x="741" y="0"/>
                  </a:lnTo>
                  <a:lnTo>
                    <a:pt x="741" y="122"/>
                  </a:lnTo>
                  <a:lnTo>
                    <a:pt x="1111" y="122"/>
                  </a:lnTo>
                </a:path>
              </a:pathLst>
            </a:custGeom>
            <a:noFill/>
            <a:ln w="28575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6" name="Freeform 76"/>
            <p:cNvSpPr>
              <a:spLocks/>
            </p:cNvSpPr>
            <p:nvPr/>
          </p:nvSpPr>
          <p:spPr bwMode="auto">
            <a:xfrm>
              <a:off x="3648075" y="2541588"/>
              <a:ext cx="1763713" cy="979487"/>
            </a:xfrm>
            <a:custGeom>
              <a:avLst/>
              <a:gdLst>
                <a:gd name="T0" fmla="*/ 0 w 1111"/>
                <a:gd name="T1" fmla="*/ 0 h 617"/>
                <a:gd name="T2" fmla="*/ 2147483647 w 1111"/>
                <a:gd name="T3" fmla="*/ 0 h 617"/>
                <a:gd name="T4" fmla="*/ 2147483647 w 1111"/>
                <a:gd name="T5" fmla="*/ 2147483647 h 617"/>
                <a:gd name="T6" fmla="*/ 2147483647 w 1111"/>
                <a:gd name="T7" fmla="*/ 2147483647 h 6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1"/>
                <a:gd name="T13" fmla="*/ 0 h 617"/>
                <a:gd name="T14" fmla="*/ 1111 w 1111"/>
                <a:gd name="T15" fmla="*/ 617 h 6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1" h="617">
                  <a:moveTo>
                    <a:pt x="0" y="0"/>
                  </a:moveTo>
                  <a:lnTo>
                    <a:pt x="865" y="0"/>
                  </a:lnTo>
                  <a:lnTo>
                    <a:pt x="865" y="617"/>
                  </a:lnTo>
                  <a:lnTo>
                    <a:pt x="1111" y="617"/>
                  </a:lnTo>
                </a:path>
              </a:pathLst>
            </a:custGeom>
            <a:noFill/>
            <a:ln w="28575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7" name="Freeform 77"/>
            <p:cNvSpPr>
              <a:spLocks/>
            </p:cNvSpPr>
            <p:nvPr/>
          </p:nvSpPr>
          <p:spPr bwMode="auto">
            <a:xfrm>
              <a:off x="3648075" y="4792663"/>
              <a:ext cx="1614488" cy="881062"/>
            </a:xfrm>
            <a:custGeom>
              <a:avLst/>
              <a:gdLst>
                <a:gd name="T0" fmla="*/ 0 w 1017"/>
                <a:gd name="T1" fmla="*/ 0 h 555"/>
                <a:gd name="T2" fmla="*/ 2147483647 w 1017"/>
                <a:gd name="T3" fmla="*/ 0 h 555"/>
                <a:gd name="T4" fmla="*/ 2147483647 w 1017"/>
                <a:gd name="T5" fmla="*/ 2147483647 h 555"/>
                <a:gd name="T6" fmla="*/ 2147483647 w 1017"/>
                <a:gd name="T7" fmla="*/ 2147483647 h 5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7"/>
                <a:gd name="T13" fmla="*/ 0 h 555"/>
                <a:gd name="T14" fmla="*/ 1017 w 1017"/>
                <a:gd name="T15" fmla="*/ 555 h 5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7" h="555">
                  <a:moveTo>
                    <a:pt x="0" y="0"/>
                  </a:moveTo>
                  <a:lnTo>
                    <a:pt x="248" y="0"/>
                  </a:lnTo>
                  <a:lnTo>
                    <a:pt x="248" y="555"/>
                  </a:lnTo>
                  <a:lnTo>
                    <a:pt x="1017" y="555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8" name="Freeform 78"/>
            <p:cNvSpPr>
              <a:spLocks/>
            </p:cNvSpPr>
            <p:nvPr/>
          </p:nvSpPr>
          <p:spPr bwMode="auto">
            <a:xfrm>
              <a:off x="3648075" y="3814763"/>
              <a:ext cx="1616075" cy="1762125"/>
            </a:xfrm>
            <a:custGeom>
              <a:avLst/>
              <a:gdLst>
                <a:gd name="T0" fmla="*/ 0 w 1018"/>
                <a:gd name="T1" fmla="*/ 0 h 1110"/>
                <a:gd name="T2" fmla="*/ 2147483647 w 1018"/>
                <a:gd name="T3" fmla="*/ 0 h 1110"/>
                <a:gd name="T4" fmla="*/ 2147483647 w 1018"/>
                <a:gd name="T5" fmla="*/ 2147483647 h 1110"/>
                <a:gd name="T6" fmla="*/ 2147483647 w 1018"/>
                <a:gd name="T7" fmla="*/ 2147483647 h 1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8"/>
                <a:gd name="T13" fmla="*/ 0 h 1110"/>
                <a:gd name="T14" fmla="*/ 1018 w 1018"/>
                <a:gd name="T15" fmla="*/ 1110 h 1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8" h="1110">
                  <a:moveTo>
                    <a:pt x="0" y="0"/>
                  </a:moveTo>
                  <a:lnTo>
                    <a:pt x="371" y="0"/>
                  </a:lnTo>
                  <a:lnTo>
                    <a:pt x="371" y="1110"/>
                  </a:lnTo>
                  <a:lnTo>
                    <a:pt x="1018" y="111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9" name="Line 79"/>
            <p:cNvSpPr>
              <a:spLocks noChangeShapeType="1"/>
            </p:cNvSpPr>
            <p:nvPr/>
          </p:nvSpPr>
          <p:spPr bwMode="auto">
            <a:xfrm flipV="1">
              <a:off x="3795713" y="4743450"/>
              <a:ext cx="98425" cy="984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0" name="Rectangle 80"/>
            <p:cNvSpPr>
              <a:spLocks noChangeArrowheads="1"/>
            </p:cNvSpPr>
            <p:nvPr/>
          </p:nvSpPr>
          <p:spPr bwMode="auto">
            <a:xfrm>
              <a:off x="3889375" y="4841875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 flipV="1">
              <a:off x="3795713" y="3763963"/>
              <a:ext cx="98425" cy="984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2" name="Rectangle 82"/>
            <p:cNvSpPr>
              <a:spLocks noChangeArrowheads="1"/>
            </p:cNvSpPr>
            <p:nvPr/>
          </p:nvSpPr>
          <p:spPr bwMode="auto">
            <a:xfrm>
              <a:off x="3889375" y="386238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3" name="Line 83"/>
            <p:cNvSpPr>
              <a:spLocks noChangeShapeType="1"/>
            </p:cNvSpPr>
            <p:nvPr/>
          </p:nvSpPr>
          <p:spPr bwMode="auto">
            <a:xfrm flipV="1">
              <a:off x="3748088" y="2786063"/>
              <a:ext cx="96837" cy="984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4" name="Rectangle 84"/>
            <p:cNvSpPr>
              <a:spLocks noChangeArrowheads="1"/>
            </p:cNvSpPr>
            <p:nvPr/>
          </p:nvSpPr>
          <p:spPr bwMode="auto">
            <a:xfrm>
              <a:off x="3840163" y="2882900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5" name="Freeform 85"/>
            <p:cNvSpPr>
              <a:spLocks/>
            </p:cNvSpPr>
            <p:nvPr/>
          </p:nvSpPr>
          <p:spPr bwMode="auto">
            <a:xfrm>
              <a:off x="3648075" y="2835275"/>
              <a:ext cx="1566863" cy="2643188"/>
            </a:xfrm>
            <a:custGeom>
              <a:avLst/>
              <a:gdLst>
                <a:gd name="T0" fmla="*/ 0 w 987"/>
                <a:gd name="T1" fmla="*/ 0 h 1665"/>
                <a:gd name="T2" fmla="*/ 2147483647 w 987"/>
                <a:gd name="T3" fmla="*/ 0 h 1665"/>
                <a:gd name="T4" fmla="*/ 2147483647 w 987"/>
                <a:gd name="T5" fmla="*/ 2147483647 h 1665"/>
                <a:gd name="T6" fmla="*/ 2147483647 w 987"/>
                <a:gd name="T7" fmla="*/ 2147483647 h 16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7"/>
                <a:gd name="T13" fmla="*/ 0 h 1665"/>
                <a:gd name="T14" fmla="*/ 987 w 987"/>
                <a:gd name="T15" fmla="*/ 1665 h 16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7" h="1665">
                  <a:moveTo>
                    <a:pt x="0" y="0"/>
                  </a:moveTo>
                  <a:lnTo>
                    <a:pt x="494" y="0"/>
                  </a:lnTo>
                  <a:lnTo>
                    <a:pt x="494" y="1665"/>
                  </a:lnTo>
                  <a:lnTo>
                    <a:pt x="987" y="1665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6" name="Freeform 86"/>
            <p:cNvSpPr>
              <a:spLocks/>
            </p:cNvSpPr>
            <p:nvPr/>
          </p:nvSpPr>
          <p:spPr bwMode="auto">
            <a:xfrm>
              <a:off x="5203825" y="5435600"/>
              <a:ext cx="509588" cy="392113"/>
            </a:xfrm>
            <a:custGeom>
              <a:avLst/>
              <a:gdLst>
                <a:gd name="T0" fmla="*/ 2147483647 w 321"/>
                <a:gd name="T1" fmla="*/ 2147483647 h 247"/>
                <a:gd name="T2" fmla="*/ 2147483647 w 321"/>
                <a:gd name="T3" fmla="*/ 2147483647 h 247"/>
                <a:gd name="T4" fmla="*/ 2147483647 w 321"/>
                <a:gd name="T5" fmla="*/ 2147483647 h 247"/>
                <a:gd name="T6" fmla="*/ 2147483647 w 321"/>
                <a:gd name="T7" fmla="*/ 2147483647 h 247"/>
                <a:gd name="T8" fmla="*/ 2147483647 w 321"/>
                <a:gd name="T9" fmla="*/ 2147483647 h 247"/>
                <a:gd name="T10" fmla="*/ 2147483647 w 321"/>
                <a:gd name="T11" fmla="*/ 2147483647 h 247"/>
                <a:gd name="T12" fmla="*/ 2147483647 w 321"/>
                <a:gd name="T13" fmla="*/ 2147483647 h 247"/>
                <a:gd name="T14" fmla="*/ 2147483647 w 321"/>
                <a:gd name="T15" fmla="*/ 2147483647 h 247"/>
                <a:gd name="T16" fmla="*/ 2147483647 w 321"/>
                <a:gd name="T17" fmla="*/ 2147483647 h 247"/>
                <a:gd name="T18" fmla="*/ 2147483647 w 321"/>
                <a:gd name="T19" fmla="*/ 2147483647 h 247"/>
                <a:gd name="T20" fmla="*/ 2147483647 w 321"/>
                <a:gd name="T21" fmla="*/ 2147483647 h 247"/>
                <a:gd name="T22" fmla="*/ 2147483647 w 321"/>
                <a:gd name="T23" fmla="*/ 2147483647 h 247"/>
                <a:gd name="T24" fmla="*/ 0 w 321"/>
                <a:gd name="T25" fmla="*/ 2147483647 h 247"/>
                <a:gd name="T26" fmla="*/ 2147483647 w 321"/>
                <a:gd name="T27" fmla="*/ 2147483647 h 247"/>
                <a:gd name="T28" fmla="*/ 2147483647 w 321"/>
                <a:gd name="T29" fmla="*/ 2147483647 h 247"/>
                <a:gd name="T30" fmla="*/ 2147483647 w 321"/>
                <a:gd name="T31" fmla="*/ 2147483647 h 247"/>
                <a:gd name="T32" fmla="*/ 2147483647 w 321"/>
                <a:gd name="T33" fmla="*/ 2147483647 h 247"/>
                <a:gd name="T34" fmla="*/ 2147483647 w 321"/>
                <a:gd name="T35" fmla="*/ 2147483647 h 247"/>
                <a:gd name="T36" fmla="*/ 2147483647 w 321"/>
                <a:gd name="T37" fmla="*/ 2147483647 h 247"/>
                <a:gd name="T38" fmla="*/ 2147483647 w 321"/>
                <a:gd name="T39" fmla="*/ 2147483647 h 247"/>
                <a:gd name="T40" fmla="*/ 2147483647 w 321"/>
                <a:gd name="T41" fmla="*/ 2147483647 h 247"/>
                <a:gd name="T42" fmla="*/ 2147483647 w 321"/>
                <a:gd name="T43" fmla="*/ 2147483647 h 247"/>
                <a:gd name="T44" fmla="*/ 2147483647 w 321"/>
                <a:gd name="T45" fmla="*/ 2147483647 h 247"/>
                <a:gd name="T46" fmla="*/ 2147483647 w 321"/>
                <a:gd name="T47" fmla="*/ 2147483647 h 247"/>
                <a:gd name="T48" fmla="*/ 2147483647 w 321"/>
                <a:gd name="T49" fmla="*/ 2147483647 h 247"/>
                <a:gd name="T50" fmla="*/ 2147483647 w 321"/>
                <a:gd name="T51" fmla="*/ 2147483647 h 247"/>
                <a:gd name="T52" fmla="*/ 2147483647 w 321"/>
                <a:gd name="T53" fmla="*/ 2147483647 h 247"/>
                <a:gd name="T54" fmla="*/ 2147483647 w 321"/>
                <a:gd name="T55" fmla="*/ 2147483647 h 247"/>
                <a:gd name="T56" fmla="*/ 0 w 321"/>
                <a:gd name="T57" fmla="*/ 0 h 247"/>
                <a:gd name="T58" fmla="*/ 2147483647 w 321"/>
                <a:gd name="T59" fmla="*/ 2147483647 h 247"/>
                <a:gd name="T60" fmla="*/ 2147483647 w 321"/>
                <a:gd name="T61" fmla="*/ 2147483647 h 247"/>
                <a:gd name="T62" fmla="*/ 2147483647 w 321"/>
                <a:gd name="T63" fmla="*/ 2147483647 h 247"/>
                <a:gd name="T64" fmla="*/ 2147483647 w 321"/>
                <a:gd name="T65" fmla="*/ 2147483647 h 247"/>
                <a:gd name="T66" fmla="*/ 2147483647 w 321"/>
                <a:gd name="T67" fmla="*/ 2147483647 h 247"/>
                <a:gd name="T68" fmla="*/ 2147483647 w 321"/>
                <a:gd name="T69" fmla="*/ 2147483647 h 247"/>
                <a:gd name="T70" fmla="*/ 2147483647 w 321"/>
                <a:gd name="T71" fmla="*/ 2147483647 h 247"/>
                <a:gd name="T72" fmla="*/ 2147483647 w 321"/>
                <a:gd name="T73" fmla="*/ 2147483647 h 247"/>
                <a:gd name="T74" fmla="*/ 2147483647 w 321"/>
                <a:gd name="T75" fmla="*/ 2147483647 h 247"/>
                <a:gd name="T76" fmla="*/ 2147483647 w 321"/>
                <a:gd name="T77" fmla="*/ 2147483647 h 247"/>
                <a:gd name="T78" fmla="*/ 2147483647 w 321"/>
                <a:gd name="T79" fmla="*/ 2147483647 h 247"/>
                <a:gd name="T80" fmla="*/ 2147483647 w 321"/>
                <a:gd name="T81" fmla="*/ 2147483647 h 24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21"/>
                <a:gd name="T124" fmla="*/ 0 h 247"/>
                <a:gd name="T125" fmla="*/ 321 w 321"/>
                <a:gd name="T126" fmla="*/ 247 h 24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21" h="247">
                  <a:moveTo>
                    <a:pt x="321" y="124"/>
                  </a:moveTo>
                  <a:lnTo>
                    <a:pt x="317" y="130"/>
                  </a:lnTo>
                  <a:lnTo>
                    <a:pt x="313" y="135"/>
                  </a:lnTo>
                  <a:lnTo>
                    <a:pt x="309" y="141"/>
                  </a:lnTo>
                  <a:lnTo>
                    <a:pt x="304" y="146"/>
                  </a:lnTo>
                  <a:lnTo>
                    <a:pt x="300" y="151"/>
                  </a:lnTo>
                  <a:lnTo>
                    <a:pt x="295" y="156"/>
                  </a:lnTo>
                  <a:lnTo>
                    <a:pt x="290" y="162"/>
                  </a:lnTo>
                  <a:lnTo>
                    <a:pt x="284" y="166"/>
                  </a:lnTo>
                  <a:lnTo>
                    <a:pt x="279" y="171"/>
                  </a:lnTo>
                  <a:lnTo>
                    <a:pt x="272" y="176"/>
                  </a:lnTo>
                  <a:lnTo>
                    <a:pt x="266" y="180"/>
                  </a:lnTo>
                  <a:lnTo>
                    <a:pt x="260" y="185"/>
                  </a:lnTo>
                  <a:lnTo>
                    <a:pt x="254" y="190"/>
                  </a:lnTo>
                  <a:lnTo>
                    <a:pt x="247" y="194"/>
                  </a:lnTo>
                  <a:lnTo>
                    <a:pt x="240" y="198"/>
                  </a:lnTo>
                  <a:lnTo>
                    <a:pt x="233" y="202"/>
                  </a:lnTo>
                  <a:lnTo>
                    <a:pt x="218" y="210"/>
                  </a:lnTo>
                  <a:lnTo>
                    <a:pt x="202" y="217"/>
                  </a:lnTo>
                  <a:lnTo>
                    <a:pt x="186" y="223"/>
                  </a:lnTo>
                  <a:lnTo>
                    <a:pt x="169" y="229"/>
                  </a:lnTo>
                  <a:lnTo>
                    <a:pt x="152" y="235"/>
                  </a:lnTo>
                  <a:lnTo>
                    <a:pt x="134" y="239"/>
                  </a:lnTo>
                  <a:lnTo>
                    <a:pt x="115" y="243"/>
                  </a:lnTo>
                  <a:lnTo>
                    <a:pt x="96" y="247"/>
                  </a:lnTo>
                  <a:lnTo>
                    <a:pt x="0" y="247"/>
                  </a:lnTo>
                  <a:lnTo>
                    <a:pt x="5" y="239"/>
                  </a:lnTo>
                  <a:lnTo>
                    <a:pt x="11" y="232"/>
                  </a:lnTo>
                  <a:lnTo>
                    <a:pt x="15" y="225"/>
                  </a:lnTo>
                  <a:lnTo>
                    <a:pt x="20" y="217"/>
                  </a:lnTo>
                  <a:lnTo>
                    <a:pt x="24" y="210"/>
                  </a:lnTo>
                  <a:lnTo>
                    <a:pt x="27" y="202"/>
                  </a:lnTo>
                  <a:lnTo>
                    <a:pt x="31" y="194"/>
                  </a:lnTo>
                  <a:lnTo>
                    <a:pt x="33" y="187"/>
                  </a:lnTo>
                  <a:lnTo>
                    <a:pt x="36" y="179"/>
                  </a:lnTo>
                  <a:lnTo>
                    <a:pt x="39" y="171"/>
                  </a:lnTo>
                  <a:lnTo>
                    <a:pt x="40" y="163"/>
                  </a:lnTo>
                  <a:lnTo>
                    <a:pt x="42" y="155"/>
                  </a:lnTo>
                  <a:lnTo>
                    <a:pt x="43" y="148"/>
                  </a:lnTo>
                  <a:lnTo>
                    <a:pt x="44" y="139"/>
                  </a:lnTo>
                  <a:lnTo>
                    <a:pt x="45" y="131"/>
                  </a:lnTo>
                  <a:lnTo>
                    <a:pt x="45" y="124"/>
                  </a:lnTo>
                  <a:lnTo>
                    <a:pt x="45" y="116"/>
                  </a:lnTo>
                  <a:lnTo>
                    <a:pt x="44" y="108"/>
                  </a:lnTo>
                  <a:lnTo>
                    <a:pt x="43" y="100"/>
                  </a:lnTo>
                  <a:lnTo>
                    <a:pt x="42" y="93"/>
                  </a:lnTo>
                  <a:lnTo>
                    <a:pt x="40" y="84"/>
                  </a:lnTo>
                  <a:lnTo>
                    <a:pt x="39" y="76"/>
                  </a:lnTo>
                  <a:lnTo>
                    <a:pt x="36" y="68"/>
                  </a:lnTo>
                  <a:lnTo>
                    <a:pt x="33" y="61"/>
                  </a:lnTo>
                  <a:lnTo>
                    <a:pt x="31" y="53"/>
                  </a:lnTo>
                  <a:lnTo>
                    <a:pt x="27" y="45"/>
                  </a:lnTo>
                  <a:lnTo>
                    <a:pt x="24" y="38"/>
                  </a:lnTo>
                  <a:lnTo>
                    <a:pt x="20" y="30"/>
                  </a:lnTo>
                  <a:lnTo>
                    <a:pt x="15" y="23"/>
                  </a:lnTo>
                  <a:lnTo>
                    <a:pt x="11" y="15"/>
                  </a:lnTo>
                  <a:lnTo>
                    <a:pt x="5" y="8"/>
                  </a:lnTo>
                  <a:lnTo>
                    <a:pt x="0" y="0"/>
                  </a:lnTo>
                  <a:lnTo>
                    <a:pt x="96" y="0"/>
                  </a:lnTo>
                  <a:lnTo>
                    <a:pt x="115" y="4"/>
                  </a:lnTo>
                  <a:lnTo>
                    <a:pt x="134" y="8"/>
                  </a:lnTo>
                  <a:lnTo>
                    <a:pt x="152" y="13"/>
                  </a:lnTo>
                  <a:lnTo>
                    <a:pt x="170" y="18"/>
                  </a:lnTo>
                  <a:lnTo>
                    <a:pt x="186" y="24"/>
                  </a:lnTo>
                  <a:lnTo>
                    <a:pt x="202" y="30"/>
                  </a:lnTo>
                  <a:lnTo>
                    <a:pt x="218" y="37"/>
                  </a:lnTo>
                  <a:lnTo>
                    <a:pt x="233" y="45"/>
                  </a:lnTo>
                  <a:lnTo>
                    <a:pt x="240" y="49"/>
                  </a:lnTo>
                  <a:lnTo>
                    <a:pt x="247" y="54"/>
                  </a:lnTo>
                  <a:lnTo>
                    <a:pt x="254" y="58"/>
                  </a:lnTo>
                  <a:lnTo>
                    <a:pt x="260" y="62"/>
                  </a:lnTo>
                  <a:lnTo>
                    <a:pt x="267" y="67"/>
                  </a:lnTo>
                  <a:lnTo>
                    <a:pt x="272" y="72"/>
                  </a:lnTo>
                  <a:lnTo>
                    <a:pt x="279" y="76"/>
                  </a:lnTo>
                  <a:lnTo>
                    <a:pt x="284" y="81"/>
                  </a:lnTo>
                  <a:lnTo>
                    <a:pt x="290" y="86"/>
                  </a:lnTo>
                  <a:lnTo>
                    <a:pt x="295" y="91"/>
                  </a:lnTo>
                  <a:lnTo>
                    <a:pt x="300" y="96"/>
                  </a:lnTo>
                  <a:lnTo>
                    <a:pt x="304" y="102"/>
                  </a:lnTo>
                  <a:lnTo>
                    <a:pt x="309" y="107"/>
                  </a:lnTo>
                  <a:lnTo>
                    <a:pt x="313" y="113"/>
                  </a:lnTo>
                  <a:lnTo>
                    <a:pt x="317" y="118"/>
                  </a:lnTo>
                  <a:lnTo>
                    <a:pt x="321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7" name="Freeform 87"/>
            <p:cNvSpPr>
              <a:spLocks/>
            </p:cNvSpPr>
            <p:nvPr/>
          </p:nvSpPr>
          <p:spPr bwMode="auto">
            <a:xfrm>
              <a:off x="5191125" y="5422900"/>
              <a:ext cx="509588" cy="392113"/>
            </a:xfrm>
            <a:custGeom>
              <a:avLst/>
              <a:gdLst>
                <a:gd name="T0" fmla="*/ 2147483647 w 321"/>
                <a:gd name="T1" fmla="*/ 2147483647 h 247"/>
                <a:gd name="T2" fmla="*/ 2147483647 w 321"/>
                <a:gd name="T3" fmla="*/ 2147483647 h 247"/>
                <a:gd name="T4" fmla="*/ 2147483647 w 321"/>
                <a:gd name="T5" fmla="*/ 2147483647 h 247"/>
                <a:gd name="T6" fmla="*/ 2147483647 w 321"/>
                <a:gd name="T7" fmla="*/ 2147483647 h 247"/>
                <a:gd name="T8" fmla="*/ 2147483647 w 321"/>
                <a:gd name="T9" fmla="*/ 2147483647 h 247"/>
                <a:gd name="T10" fmla="*/ 2147483647 w 321"/>
                <a:gd name="T11" fmla="*/ 2147483647 h 247"/>
                <a:gd name="T12" fmla="*/ 2147483647 w 321"/>
                <a:gd name="T13" fmla="*/ 2147483647 h 247"/>
                <a:gd name="T14" fmla="*/ 2147483647 w 321"/>
                <a:gd name="T15" fmla="*/ 2147483647 h 247"/>
                <a:gd name="T16" fmla="*/ 2147483647 w 321"/>
                <a:gd name="T17" fmla="*/ 2147483647 h 247"/>
                <a:gd name="T18" fmla="*/ 2147483647 w 321"/>
                <a:gd name="T19" fmla="*/ 2147483647 h 247"/>
                <a:gd name="T20" fmla="*/ 2147483647 w 321"/>
                <a:gd name="T21" fmla="*/ 2147483647 h 247"/>
                <a:gd name="T22" fmla="*/ 2147483647 w 321"/>
                <a:gd name="T23" fmla="*/ 2147483647 h 247"/>
                <a:gd name="T24" fmla="*/ 0 w 321"/>
                <a:gd name="T25" fmla="*/ 2147483647 h 247"/>
                <a:gd name="T26" fmla="*/ 2147483647 w 321"/>
                <a:gd name="T27" fmla="*/ 2147483647 h 247"/>
                <a:gd name="T28" fmla="*/ 2147483647 w 321"/>
                <a:gd name="T29" fmla="*/ 2147483647 h 247"/>
                <a:gd name="T30" fmla="*/ 2147483647 w 321"/>
                <a:gd name="T31" fmla="*/ 2147483647 h 247"/>
                <a:gd name="T32" fmla="*/ 2147483647 w 321"/>
                <a:gd name="T33" fmla="*/ 2147483647 h 247"/>
                <a:gd name="T34" fmla="*/ 2147483647 w 321"/>
                <a:gd name="T35" fmla="*/ 2147483647 h 247"/>
                <a:gd name="T36" fmla="*/ 2147483647 w 321"/>
                <a:gd name="T37" fmla="*/ 2147483647 h 247"/>
                <a:gd name="T38" fmla="*/ 2147483647 w 321"/>
                <a:gd name="T39" fmla="*/ 2147483647 h 247"/>
                <a:gd name="T40" fmla="*/ 2147483647 w 321"/>
                <a:gd name="T41" fmla="*/ 2147483647 h 247"/>
                <a:gd name="T42" fmla="*/ 2147483647 w 321"/>
                <a:gd name="T43" fmla="*/ 2147483647 h 247"/>
                <a:gd name="T44" fmla="*/ 2147483647 w 321"/>
                <a:gd name="T45" fmla="*/ 2147483647 h 247"/>
                <a:gd name="T46" fmla="*/ 2147483647 w 321"/>
                <a:gd name="T47" fmla="*/ 2147483647 h 247"/>
                <a:gd name="T48" fmla="*/ 2147483647 w 321"/>
                <a:gd name="T49" fmla="*/ 2147483647 h 247"/>
                <a:gd name="T50" fmla="*/ 2147483647 w 321"/>
                <a:gd name="T51" fmla="*/ 2147483647 h 247"/>
                <a:gd name="T52" fmla="*/ 2147483647 w 321"/>
                <a:gd name="T53" fmla="*/ 2147483647 h 247"/>
                <a:gd name="T54" fmla="*/ 2147483647 w 321"/>
                <a:gd name="T55" fmla="*/ 2147483647 h 247"/>
                <a:gd name="T56" fmla="*/ 0 w 321"/>
                <a:gd name="T57" fmla="*/ 0 h 247"/>
                <a:gd name="T58" fmla="*/ 2147483647 w 321"/>
                <a:gd name="T59" fmla="*/ 0 h 247"/>
                <a:gd name="T60" fmla="*/ 2147483647 w 321"/>
                <a:gd name="T61" fmla="*/ 2147483647 h 247"/>
                <a:gd name="T62" fmla="*/ 2147483647 w 321"/>
                <a:gd name="T63" fmla="*/ 2147483647 h 247"/>
                <a:gd name="T64" fmla="*/ 2147483647 w 321"/>
                <a:gd name="T65" fmla="*/ 2147483647 h 247"/>
                <a:gd name="T66" fmla="*/ 2147483647 w 321"/>
                <a:gd name="T67" fmla="*/ 2147483647 h 247"/>
                <a:gd name="T68" fmla="*/ 2147483647 w 321"/>
                <a:gd name="T69" fmla="*/ 2147483647 h 247"/>
                <a:gd name="T70" fmla="*/ 2147483647 w 321"/>
                <a:gd name="T71" fmla="*/ 2147483647 h 247"/>
                <a:gd name="T72" fmla="*/ 2147483647 w 321"/>
                <a:gd name="T73" fmla="*/ 2147483647 h 247"/>
                <a:gd name="T74" fmla="*/ 2147483647 w 321"/>
                <a:gd name="T75" fmla="*/ 2147483647 h 247"/>
                <a:gd name="T76" fmla="*/ 2147483647 w 321"/>
                <a:gd name="T77" fmla="*/ 2147483647 h 247"/>
                <a:gd name="T78" fmla="*/ 2147483647 w 321"/>
                <a:gd name="T79" fmla="*/ 2147483647 h 247"/>
                <a:gd name="T80" fmla="*/ 2147483647 w 321"/>
                <a:gd name="T81" fmla="*/ 2147483647 h 247"/>
                <a:gd name="T82" fmla="*/ 2147483647 w 321"/>
                <a:gd name="T83" fmla="*/ 2147483647 h 2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1"/>
                <a:gd name="T127" fmla="*/ 0 h 247"/>
                <a:gd name="T128" fmla="*/ 321 w 321"/>
                <a:gd name="T129" fmla="*/ 247 h 2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1" h="247">
                  <a:moveTo>
                    <a:pt x="321" y="124"/>
                  </a:moveTo>
                  <a:lnTo>
                    <a:pt x="317" y="130"/>
                  </a:lnTo>
                  <a:lnTo>
                    <a:pt x="313" y="136"/>
                  </a:lnTo>
                  <a:lnTo>
                    <a:pt x="309" y="141"/>
                  </a:lnTo>
                  <a:lnTo>
                    <a:pt x="305" y="146"/>
                  </a:lnTo>
                  <a:lnTo>
                    <a:pt x="300" y="151"/>
                  </a:lnTo>
                  <a:lnTo>
                    <a:pt x="295" y="157"/>
                  </a:lnTo>
                  <a:lnTo>
                    <a:pt x="290" y="162"/>
                  </a:lnTo>
                  <a:lnTo>
                    <a:pt x="284" y="167"/>
                  </a:lnTo>
                  <a:lnTo>
                    <a:pt x="279" y="171"/>
                  </a:lnTo>
                  <a:lnTo>
                    <a:pt x="273" y="176"/>
                  </a:lnTo>
                  <a:lnTo>
                    <a:pt x="266" y="181"/>
                  </a:lnTo>
                  <a:lnTo>
                    <a:pt x="260" y="185"/>
                  </a:lnTo>
                  <a:lnTo>
                    <a:pt x="254" y="190"/>
                  </a:lnTo>
                  <a:lnTo>
                    <a:pt x="247" y="194"/>
                  </a:lnTo>
                  <a:lnTo>
                    <a:pt x="240" y="198"/>
                  </a:lnTo>
                  <a:lnTo>
                    <a:pt x="233" y="202"/>
                  </a:lnTo>
                  <a:lnTo>
                    <a:pt x="218" y="210"/>
                  </a:lnTo>
                  <a:lnTo>
                    <a:pt x="203" y="217"/>
                  </a:lnTo>
                  <a:lnTo>
                    <a:pt x="186" y="223"/>
                  </a:lnTo>
                  <a:lnTo>
                    <a:pt x="169" y="230"/>
                  </a:lnTo>
                  <a:lnTo>
                    <a:pt x="152" y="235"/>
                  </a:lnTo>
                  <a:lnTo>
                    <a:pt x="134" y="240"/>
                  </a:lnTo>
                  <a:lnTo>
                    <a:pt x="116" y="244"/>
                  </a:lnTo>
                  <a:lnTo>
                    <a:pt x="96" y="247"/>
                  </a:lnTo>
                  <a:lnTo>
                    <a:pt x="0" y="247"/>
                  </a:lnTo>
                  <a:lnTo>
                    <a:pt x="5" y="240"/>
                  </a:lnTo>
                  <a:lnTo>
                    <a:pt x="11" y="233"/>
                  </a:lnTo>
                  <a:lnTo>
                    <a:pt x="15" y="225"/>
                  </a:lnTo>
                  <a:lnTo>
                    <a:pt x="20" y="217"/>
                  </a:lnTo>
                  <a:lnTo>
                    <a:pt x="24" y="210"/>
                  </a:lnTo>
                  <a:lnTo>
                    <a:pt x="27" y="202"/>
                  </a:lnTo>
                  <a:lnTo>
                    <a:pt x="31" y="195"/>
                  </a:lnTo>
                  <a:lnTo>
                    <a:pt x="33" y="187"/>
                  </a:lnTo>
                  <a:lnTo>
                    <a:pt x="36" y="179"/>
                  </a:lnTo>
                  <a:lnTo>
                    <a:pt x="39" y="171"/>
                  </a:lnTo>
                  <a:lnTo>
                    <a:pt x="40" y="163"/>
                  </a:lnTo>
                  <a:lnTo>
                    <a:pt x="42" y="156"/>
                  </a:lnTo>
                  <a:lnTo>
                    <a:pt x="43" y="148"/>
                  </a:lnTo>
                  <a:lnTo>
                    <a:pt x="44" y="139"/>
                  </a:lnTo>
                  <a:lnTo>
                    <a:pt x="45" y="132"/>
                  </a:lnTo>
                  <a:lnTo>
                    <a:pt x="45" y="124"/>
                  </a:lnTo>
                  <a:lnTo>
                    <a:pt x="45" y="116"/>
                  </a:lnTo>
                  <a:lnTo>
                    <a:pt x="44" y="108"/>
                  </a:lnTo>
                  <a:lnTo>
                    <a:pt x="43" y="101"/>
                  </a:lnTo>
                  <a:lnTo>
                    <a:pt x="42" y="93"/>
                  </a:lnTo>
                  <a:lnTo>
                    <a:pt x="40" y="84"/>
                  </a:lnTo>
                  <a:lnTo>
                    <a:pt x="39" y="76"/>
                  </a:lnTo>
                  <a:lnTo>
                    <a:pt x="36" y="69"/>
                  </a:lnTo>
                  <a:lnTo>
                    <a:pt x="33" y="61"/>
                  </a:lnTo>
                  <a:lnTo>
                    <a:pt x="31" y="53"/>
                  </a:lnTo>
                  <a:lnTo>
                    <a:pt x="27" y="45"/>
                  </a:lnTo>
                  <a:lnTo>
                    <a:pt x="24" y="38"/>
                  </a:lnTo>
                  <a:lnTo>
                    <a:pt x="20" y="31"/>
                  </a:lnTo>
                  <a:lnTo>
                    <a:pt x="15" y="23"/>
                  </a:lnTo>
                  <a:lnTo>
                    <a:pt x="11" y="15"/>
                  </a:lnTo>
                  <a:lnTo>
                    <a:pt x="5" y="8"/>
                  </a:lnTo>
                  <a:lnTo>
                    <a:pt x="0" y="0"/>
                  </a:lnTo>
                  <a:lnTo>
                    <a:pt x="96" y="0"/>
                  </a:lnTo>
                  <a:lnTo>
                    <a:pt x="116" y="4"/>
                  </a:lnTo>
                  <a:lnTo>
                    <a:pt x="134" y="8"/>
                  </a:lnTo>
                  <a:lnTo>
                    <a:pt x="152" y="13"/>
                  </a:lnTo>
                  <a:lnTo>
                    <a:pt x="170" y="18"/>
                  </a:lnTo>
                  <a:lnTo>
                    <a:pt x="186" y="24"/>
                  </a:lnTo>
                  <a:lnTo>
                    <a:pt x="203" y="31"/>
                  </a:lnTo>
                  <a:lnTo>
                    <a:pt x="218" y="38"/>
                  </a:lnTo>
                  <a:lnTo>
                    <a:pt x="233" y="45"/>
                  </a:lnTo>
                  <a:lnTo>
                    <a:pt x="240" y="49"/>
                  </a:lnTo>
                  <a:lnTo>
                    <a:pt x="247" y="54"/>
                  </a:lnTo>
                  <a:lnTo>
                    <a:pt x="254" y="58"/>
                  </a:lnTo>
                  <a:lnTo>
                    <a:pt x="260" y="63"/>
                  </a:lnTo>
                  <a:lnTo>
                    <a:pt x="267" y="67"/>
                  </a:lnTo>
                  <a:lnTo>
                    <a:pt x="273" y="72"/>
                  </a:lnTo>
                  <a:lnTo>
                    <a:pt x="279" y="76"/>
                  </a:lnTo>
                  <a:lnTo>
                    <a:pt x="284" y="81"/>
                  </a:lnTo>
                  <a:lnTo>
                    <a:pt x="290" y="87"/>
                  </a:lnTo>
                  <a:lnTo>
                    <a:pt x="295" y="91"/>
                  </a:lnTo>
                  <a:lnTo>
                    <a:pt x="300" y="97"/>
                  </a:lnTo>
                  <a:lnTo>
                    <a:pt x="305" y="102"/>
                  </a:lnTo>
                  <a:lnTo>
                    <a:pt x="309" y="108"/>
                  </a:lnTo>
                  <a:lnTo>
                    <a:pt x="313" y="113"/>
                  </a:lnTo>
                  <a:lnTo>
                    <a:pt x="317" y="118"/>
                  </a:lnTo>
                  <a:lnTo>
                    <a:pt x="321" y="124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5702300" y="5627688"/>
              <a:ext cx="885825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9" name="Rectangle 89"/>
            <p:cNvSpPr>
              <a:spLocks noChangeArrowheads="1"/>
            </p:cNvSpPr>
            <p:nvPr/>
          </p:nvSpPr>
          <p:spPr bwMode="auto">
            <a:xfrm>
              <a:off x="6243638" y="5426075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b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" name="Rectangle 90"/>
            <p:cNvSpPr>
              <a:spLocks noChangeArrowheads="1"/>
            </p:cNvSpPr>
            <p:nvPr/>
          </p:nvSpPr>
          <p:spPr bwMode="auto">
            <a:xfrm>
              <a:off x="6340475" y="5426075"/>
              <a:ext cx="49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[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1" name="Rectangle 91"/>
            <p:cNvSpPr>
              <a:spLocks noChangeArrowheads="1"/>
            </p:cNvSpPr>
            <p:nvPr/>
          </p:nvSpPr>
          <p:spPr bwMode="auto">
            <a:xfrm>
              <a:off x="6388100" y="5426075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2" name="Rectangle 92"/>
            <p:cNvSpPr>
              <a:spLocks noChangeArrowheads="1"/>
            </p:cNvSpPr>
            <p:nvPr/>
          </p:nvSpPr>
          <p:spPr bwMode="auto">
            <a:xfrm>
              <a:off x="6484938" y="5426075"/>
              <a:ext cx="492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: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3" name="Rectangle 93"/>
            <p:cNvSpPr>
              <a:spLocks noChangeArrowheads="1"/>
            </p:cNvSpPr>
            <p:nvPr/>
          </p:nvSpPr>
          <p:spPr bwMode="auto">
            <a:xfrm>
              <a:off x="6532563" y="5426075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4" name="Rectangle 94"/>
            <p:cNvSpPr>
              <a:spLocks noChangeArrowheads="1"/>
            </p:cNvSpPr>
            <p:nvPr/>
          </p:nvSpPr>
          <p:spPr bwMode="auto">
            <a:xfrm>
              <a:off x="6627813" y="5426075"/>
              <a:ext cx="492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]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5" name="Line 95"/>
            <p:cNvSpPr>
              <a:spLocks noChangeShapeType="1"/>
            </p:cNvSpPr>
            <p:nvPr/>
          </p:nvSpPr>
          <p:spPr bwMode="auto">
            <a:xfrm>
              <a:off x="5803900" y="3814763"/>
              <a:ext cx="784225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6" name="Rectangle 96"/>
            <p:cNvSpPr>
              <a:spLocks noChangeArrowheads="1"/>
            </p:cNvSpPr>
            <p:nvPr/>
          </p:nvSpPr>
          <p:spPr bwMode="auto">
            <a:xfrm>
              <a:off x="6243638" y="3611563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b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7" name="Rectangle 97"/>
            <p:cNvSpPr>
              <a:spLocks noChangeArrowheads="1"/>
            </p:cNvSpPr>
            <p:nvPr/>
          </p:nvSpPr>
          <p:spPr bwMode="auto">
            <a:xfrm>
              <a:off x="6340475" y="3611563"/>
              <a:ext cx="49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[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8" name="Rectangle 98"/>
            <p:cNvSpPr>
              <a:spLocks noChangeArrowheads="1"/>
            </p:cNvSpPr>
            <p:nvPr/>
          </p:nvSpPr>
          <p:spPr bwMode="auto">
            <a:xfrm>
              <a:off x="6388100" y="3611563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3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9" name="Rectangle 99"/>
            <p:cNvSpPr>
              <a:spLocks noChangeArrowheads="1"/>
            </p:cNvSpPr>
            <p:nvPr/>
          </p:nvSpPr>
          <p:spPr bwMode="auto">
            <a:xfrm>
              <a:off x="6484938" y="3611563"/>
              <a:ext cx="492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: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0" name="Rectangle 100"/>
            <p:cNvSpPr>
              <a:spLocks noChangeArrowheads="1"/>
            </p:cNvSpPr>
            <p:nvPr/>
          </p:nvSpPr>
          <p:spPr bwMode="auto">
            <a:xfrm>
              <a:off x="6532563" y="3611563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1" name="Rectangle 101"/>
            <p:cNvSpPr>
              <a:spLocks noChangeArrowheads="1"/>
            </p:cNvSpPr>
            <p:nvPr/>
          </p:nvSpPr>
          <p:spPr bwMode="auto">
            <a:xfrm>
              <a:off x="6627813" y="3611563"/>
              <a:ext cx="492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]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 flipV="1">
              <a:off x="5851525" y="5576888"/>
              <a:ext cx="100013" cy="968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3" name="Rectangle 103"/>
            <p:cNvSpPr>
              <a:spLocks noChangeArrowheads="1"/>
            </p:cNvSpPr>
            <p:nvPr/>
          </p:nvSpPr>
          <p:spPr bwMode="auto">
            <a:xfrm>
              <a:off x="5946775" y="5673725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 flipV="1">
              <a:off x="5951538" y="3763963"/>
              <a:ext cx="96837" cy="984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auto">
            <a:xfrm>
              <a:off x="6043613" y="386238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  <a:endPara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6" name="Text Box 108"/>
            <p:cNvSpPr txBox="1">
              <a:spLocks noChangeArrowheads="1"/>
            </p:cNvSpPr>
            <p:nvPr/>
          </p:nvSpPr>
          <p:spPr bwMode="auto">
            <a:xfrm rot="-5400000">
              <a:off x="5437188" y="3619500"/>
              <a:ext cx="282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4:2</a:t>
              </a:r>
            </a:p>
          </p:txBody>
        </p:sp>
        <p:sp>
          <p:nvSpPr>
            <p:cNvPr id="117" name="Text Box 109"/>
            <p:cNvSpPr txBox="1">
              <a:spLocks noChangeArrowheads="1"/>
            </p:cNvSpPr>
            <p:nvPr/>
          </p:nvSpPr>
          <p:spPr bwMode="auto">
            <a:xfrm rot="-5400000">
              <a:off x="3289300" y="5551488"/>
              <a:ext cx="282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4:2</a:t>
              </a:r>
            </a:p>
          </p:txBody>
        </p:sp>
        <p:sp>
          <p:nvSpPr>
            <p:cNvPr id="118" name="Text Box 110"/>
            <p:cNvSpPr txBox="1">
              <a:spLocks noChangeArrowheads="1"/>
            </p:cNvSpPr>
            <p:nvPr/>
          </p:nvSpPr>
          <p:spPr bwMode="auto">
            <a:xfrm rot="-5400000">
              <a:off x="3287713" y="4618038"/>
              <a:ext cx="282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4:2</a:t>
              </a:r>
            </a:p>
          </p:txBody>
        </p:sp>
        <p:sp>
          <p:nvSpPr>
            <p:cNvPr id="119" name="Text Box 111"/>
            <p:cNvSpPr txBox="1">
              <a:spLocks noChangeArrowheads="1"/>
            </p:cNvSpPr>
            <p:nvPr/>
          </p:nvSpPr>
          <p:spPr bwMode="auto">
            <a:xfrm rot="-5400000">
              <a:off x="3281363" y="3636963"/>
              <a:ext cx="282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4:2</a:t>
              </a:r>
            </a:p>
          </p:txBody>
        </p:sp>
        <p:sp>
          <p:nvSpPr>
            <p:cNvPr id="120" name="Text Box 112"/>
            <p:cNvSpPr txBox="1">
              <a:spLocks noChangeArrowheads="1"/>
            </p:cNvSpPr>
            <p:nvPr/>
          </p:nvSpPr>
          <p:spPr bwMode="auto">
            <a:xfrm rot="-5400000">
              <a:off x="3279775" y="2649538"/>
              <a:ext cx="282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4:2</a:t>
              </a:r>
            </a:p>
          </p:txBody>
        </p:sp>
        <p:sp>
          <p:nvSpPr>
            <p:cNvPr id="121" name="Line 113"/>
            <p:cNvSpPr>
              <a:spLocks noChangeShapeType="1"/>
            </p:cNvSpPr>
            <p:nvPr/>
          </p:nvSpPr>
          <p:spPr bwMode="auto">
            <a:xfrm>
              <a:off x="6389688" y="2647950"/>
              <a:ext cx="55721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2" name="Line 114"/>
            <p:cNvSpPr>
              <a:spLocks noChangeShapeType="1"/>
            </p:cNvSpPr>
            <p:nvPr/>
          </p:nvSpPr>
          <p:spPr bwMode="auto">
            <a:xfrm>
              <a:off x="6389688" y="2305050"/>
              <a:ext cx="557212" cy="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3" name="Text Box 115"/>
            <p:cNvSpPr txBox="1">
              <a:spLocks noChangeArrowheads="1"/>
            </p:cNvSpPr>
            <p:nvPr/>
          </p:nvSpPr>
          <p:spPr bwMode="auto">
            <a:xfrm>
              <a:off x="7032625" y="2160588"/>
              <a:ext cx="9890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High bits</a:t>
              </a:r>
            </a:p>
          </p:txBody>
        </p:sp>
        <p:sp>
          <p:nvSpPr>
            <p:cNvPr id="124" name="Text Box 116"/>
            <p:cNvSpPr txBox="1">
              <a:spLocks noChangeArrowheads="1"/>
            </p:cNvSpPr>
            <p:nvPr/>
          </p:nvSpPr>
          <p:spPr bwMode="auto">
            <a:xfrm>
              <a:off x="7032625" y="2522538"/>
              <a:ext cx="9318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Low bits</a:t>
              </a:r>
            </a:p>
          </p:txBody>
        </p:sp>
        <p:sp>
          <p:nvSpPr>
            <p:cNvPr id="125" name="Text Box 117"/>
            <p:cNvSpPr txBox="1">
              <a:spLocks noChangeArrowheads="1"/>
            </p:cNvSpPr>
            <p:nvPr/>
          </p:nvSpPr>
          <p:spPr bwMode="auto">
            <a:xfrm>
              <a:off x="636588" y="3954463"/>
              <a:ext cx="903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One hot</a:t>
              </a:r>
            </a:p>
          </p:txBody>
        </p:sp>
        <p:sp>
          <p:nvSpPr>
            <p:cNvPr id="126" name="文字方塊 1"/>
            <p:cNvSpPr txBox="1">
              <a:spLocks noChangeArrowheads="1"/>
            </p:cNvSpPr>
            <p:nvPr/>
          </p:nvSpPr>
          <p:spPr bwMode="auto">
            <a:xfrm>
              <a:off x="6189663" y="4346575"/>
              <a:ext cx="2735262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Quiz: how to achieve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This structure?</a:t>
              </a:r>
              <a:endParaRPr kumimoji="1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7" name="文字方塊 2"/>
            <p:cNvSpPr txBox="1">
              <a:spLocks noChangeArrowheads="1"/>
            </p:cNvSpPr>
            <p:nvPr/>
          </p:nvSpPr>
          <p:spPr bwMode="auto">
            <a:xfrm>
              <a:off x="6677025" y="3563938"/>
              <a:ext cx="17287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//for 2 MSB’s</a:t>
              </a:r>
              <a:endParaRPr kumimoji="1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8" name="文字方塊 101"/>
            <p:cNvSpPr txBox="1">
              <a:spLocks noChangeArrowheads="1"/>
            </p:cNvSpPr>
            <p:nvPr/>
          </p:nvSpPr>
          <p:spPr bwMode="auto">
            <a:xfrm>
              <a:off x="6677025" y="5413375"/>
              <a:ext cx="17287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//for 2 LSB’s</a:t>
              </a:r>
              <a:endParaRPr kumimoji="1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71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writing styles </a:t>
            </a:r>
            <a:r>
              <a:rPr lang="zh-TW" altLang="en-US" dirty="0"/>
              <a:t>兩種寫法</a:t>
            </a:r>
          </a:p>
        </p:txBody>
      </p:sp>
      <p:sp>
        <p:nvSpPr>
          <p:cNvPr id="8" name="矩形 7"/>
          <p:cNvSpPr/>
          <p:nvPr/>
        </p:nvSpPr>
        <p:spPr>
          <a:xfrm>
            <a:off x="263352" y="1255638"/>
            <a:ext cx="417646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encoder - fixed width 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Enc42a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39816" y="1255638"/>
            <a:ext cx="8136904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encoder - fixed width 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Enc42a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always_comb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4'b0001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2'd0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4'b0010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2'd1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4'b0100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2'd2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4'b1000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2'd3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4'b0000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2'd0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to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faciltate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large encoder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2'dxx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endcase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84032" y="6098152"/>
            <a:ext cx="150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Behavior level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11424" y="3916441"/>
            <a:ext cx="206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More like schematic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488488" y="6282818"/>
            <a:ext cx="61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Vote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16169" y="6056952"/>
            <a:ext cx="5090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To avoid simulation and synthesis mismatch,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Set default value to one of the options. E.g. b = 2’d0;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3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Encoder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 is 1-hot</a:t>
            </a:r>
            <a:endParaRPr lang="zh-TW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83432" y="1988840"/>
            <a:ext cx="84582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// Simple binary encoder (input is 1-hot)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module encode (A,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input  [7:0] A;	 	// 8-bit input vector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output [2:0] Y;		// 3-bit encoded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reg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[2:0] Y;		// target of assignment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always @(A)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case 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8’b00000001: Y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8’b00000010: Y =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8’b00000100: Y 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8’b00001000: Y = 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8’b00010000: Y = 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8’b00100000: Y = 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8’b01000000: Y = 6;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8’b10000000: Y = 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default:     Y = 3’bXXX;	// Don’t care when input is not 1-hot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endcase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endmodule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82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Cases are executed sequentially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9416" y="2217625"/>
            <a:ext cx="84582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// Priority encoder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module encode (A,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input  [7:0] A;	 	// 8-bit input vector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output [2:0] Y;		// 3-bit encoded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reg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[2:0] Y;		// target of assignment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always @(A)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case (1’b1)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A[0]:    Y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A[1]:    Y =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A[2]:    Y 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A[3]:    Y = 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A[4]:    Y = 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A[5]:    Y = 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A[6]:    Y = 6;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A[7]:    Y = 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default: Y = 3’bXXX;// Don’t care when input is all 0’s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endcase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endmodule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74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multiplexer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620688"/>
            <a:ext cx="5834378" cy="29507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040216" y="338925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mux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930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506" name="Picture 2" descr="ãDSP Memory space mapping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3004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2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Multiplexer</a:t>
            </a:r>
            <a:r>
              <a:rPr lang="zh-TW" altLang="en-US" dirty="0"/>
              <a:t> </a:t>
            </a:r>
            <a:r>
              <a:rPr lang="en-US" altLang="zh-TW" dirty="0"/>
              <a:t>(one-hot selection signals)</a:t>
            </a:r>
            <a:endParaRPr lang="zh-TW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altLang="zh-TW" b="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Multiplexer: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lang="en-US" altLang="zh-TW" b="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b="0" i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k-bit</a:t>
            </a:r>
            <a:r>
              <a:rPr lang="en-US" altLang="zh-TW" b="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inputs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lang="en-US" altLang="zh-TW" b="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n-bit</a:t>
            </a:r>
            <a:r>
              <a:rPr lang="en-US" altLang="zh-TW" b="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one-hot select signal s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lang="en-US" altLang="zh-TW" b="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Multiplexers are commonly used as </a:t>
            </a:r>
            <a:r>
              <a:rPr lang="en-US" altLang="zh-TW" b="0" i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data selectors</a:t>
            </a:r>
            <a:endParaRPr lang="en-US" altLang="zh-TW" b="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4267200" y="3124200"/>
          <a:ext cx="3903663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308100" imgH="965200" progId="Visio.Drawing.6">
                  <p:embed/>
                </p:oleObj>
              </mc:Choice>
              <mc:Fallback>
                <p:oleObj name="Visio" r:id="rId2" imgW="1308100" imgH="965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124200"/>
                        <a:ext cx="3903663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8600" y="3810000"/>
            <a:ext cx="3962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TW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Selects one of n k-bit inputs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TW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 must be one-hot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TW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b=a[</a:t>
            </a:r>
            <a:r>
              <a:rPr lang="en-US" altLang="zh-TW" b="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] if s [</a:t>
            </a:r>
            <a:r>
              <a:rPr lang="en-US" altLang="zh-TW" b="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] = 1</a:t>
            </a:r>
          </a:p>
        </p:txBody>
      </p:sp>
    </p:spTree>
    <p:extLst>
      <p:ext uri="{BB962C8B-B14F-4D97-AF65-F5344CB8AC3E}">
        <p14:creationId xmlns:p14="http://schemas.microsoft.com/office/powerpoint/2010/main" val="39185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ＭＳ Ｐゴシック" panose="020B0600070205080204" pitchFamily="34" charset="-128"/>
              </a:rPr>
              <a:t>兩種架構，哪個好</a:t>
            </a:r>
            <a:r>
              <a:rPr lang="en-US" altLang="zh-TW" dirty="0">
                <a:ea typeface="ＭＳ Ｐゴシック" panose="020B0600070205080204" pitchFamily="34" charset="-128"/>
              </a:rPr>
              <a:t>?</a:t>
            </a:r>
            <a:endParaRPr lang="zh-TW" alt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838200" y="2028825"/>
          <a:ext cx="3271838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38300" imgH="1397000" progId="Visio.Drawing.6">
                  <p:embed/>
                </p:oleObj>
              </mc:Choice>
              <mc:Fallback>
                <p:oleObj name="Visio" r:id="rId2" imgW="1638300" imgH="1397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28825"/>
                        <a:ext cx="3271838" cy="28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0" y="2209800"/>
          <a:ext cx="2359025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181100" imgH="1371600" progId="Visio.Drawing.6">
                  <p:embed/>
                </p:oleObj>
              </mc:Choice>
              <mc:Fallback>
                <p:oleObj name="Visio" r:id="rId4" imgW="1181100" imgH="137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09800"/>
                        <a:ext cx="2359025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1"/>
          <p:cNvSpPr txBox="1">
            <a:spLocks noChangeArrowheads="1"/>
          </p:cNvSpPr>
          <p:nvPr/>
        </p:nvSpPr>
        <p:spPr bwMode="auto">
          <a:xfrm>
            <a:off x="838200" y="1336675"/>
            <a:ext cx="2393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AND-OR structure</a:t>
            </a:r>
            <a:endParaRPr kumimoji="1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文字方塊 6"/>
          <p:cNvSpPr txBox="1">
            <a:spLocks noChangeArrowheads="1"/>
          </p:cNvSpPr>
          <p:nvPr/>
        </p:nvSpPr>
        <p:spPr bwMode="auto">
          <a:xfrm>
            <a:off x="5299075" y="1489075"/>
            <a:ext cx="236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Tri-state structure</a:t>
            </a:r>
            <a:endParaRPr kumimoji="1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文字方塊 2"/>
          <p:cNvSpPr txBox="1">
            <a:spLocks noChangeArrowheads="1"/>
          </p:cNvSpPr>
          <p:nvPr/>
        </p:nvSpPr>
        <p:spPr bwMode="auto">
          <a:xfrm>
            <a:off x="838200" y="5284788"/>
            <a:ext cx="8097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Quiz: What’s the difference between these two implementations?</a:t>
            </a:r>
            <a:endParaRPr kumimoji="1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035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MUX4 </a:t>
            </a:r>
            <a:r>
              <a:rPr lang="en-US" altLang="zh-TW" dirty="0" err="1"/>
              <a:t>v.s</a:t>
            </a:r>
            <a:r>
              <a:rPr lang="en-US" altLang="zh-TW" dirty="0"/>
              <a:t>. MUX3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84032" y="6098152"/>
            <a:ext cx="150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Behavior level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19091" y="4302790"/>
            <a:ext cx="206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More like schematic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488488" y="6282818"/>
            <a:ext cx="61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Vote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47928" y="1285320"/>
            <a:ext cx="69344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mux3a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a2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a1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a0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a2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inputs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s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one-hot select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always_comb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3'b001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a0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3'b010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3'b100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a2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1'bx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}}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//don’t care “X”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endcase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032" y="130731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Mux4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a3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a2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a1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a0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a3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zh-TW" alt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s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one-hot select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]}}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]}}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]}}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]}}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194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Select MUX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04"/>
          <a:stretch/>
        </p:blipFill>
        <p:spPr>
          <a:xfrm>
            <a:off x="767408" y="1753460"/>
            <a:ext cx="3528392" cy="367240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2"/>
          <a:stretch/>
        </p:blipFill>
        <p:spPr>
          <a:xfrm>
            <a:off x="6456040" y="1740104"/>
            <a:ext cx="480051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6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兩種寫法</a:t>
            </a:r>
          </a:p>
        </p:txBody>
      </p:sp>
      <p:sp>
        <p:nvSpPr>
          <p:cNvPr id="3" name="矩形 2"/>
          <p:cNvSpPr/>
          <p:nvPr/>
        </p:nvSpPr>
        <p:spPr>
          <a:xfrm>
            <a:off x="575701" y="1214438"/>
            <a:ext cx="10824864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3:1 multiplexer with binary select (arbitrary width)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Muxb3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a2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inputs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sb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binary select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s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#(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sb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Decoder converts binary to one-hot  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mux3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m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multiplexer selects input </a:t>
            </a: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5374" y="4581128"/>
            <a:ext cx="6096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always_comb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1'bx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12224" y="5589240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那大的</a:t>
            </a:r>
            <a:r>
              <a:rPr lang="en-US" altLang="zh-TW" dirty="0">
                <a:solidFill>
                  <a:srgbClr val="FF0000"/>
                </a:solidFill>
              </a:rPr>
              <a:t>MUX</a:t>
            </a:r>
            <a:r>
              <a:rPr lang="zh-TW" altLang="en-US" dirty="0">
                <a:solidFill>
                  <a:srgbClr val="FF0000"/>
                </a:solidFill>
              </a:rPr>
              <a:t>怎麼辦</a:t>
            </a:r>
            <a:r>
              <a:rPr lang="en-US" altLang="zh-TW" dirty="0">
                <a:solidFill>
                  <a:srgbClr val="FF0000"/>
                </a:solidFill>
              </a:rPr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Arbiter and priority encoder</a:t>
            </a:r>
            <a:br>
              <a:rPr lang="en-US" altLang="zh-TW" dirty="0"/>
            </a:br>
            <a:r>
              <a:rPr lang="zh-TW" altLang="en-US" dirty="0"/>
              <a:t>找第一個</a:t>
            </a:r>
            <a:r>
              <a:rPr lang="en-US" altLang="zh-TW" dirty="0"/>
              <a:t>1</a:t>
            </a:r>
            <a:br>
              <a:rPr lang="en-US" altLang="zh-TW" dirty="0"/>
            </a:br>
            <a:r>
              <a:rPr lang="en-US" altLang="zh-TW" dirty="0"/>
              <a:t>0000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0111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260648"/>
            <a:ext cx="4480108" cy="43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Arbiter</a:t>
            </a:r>
            <a:endParaRPr lang="zh-TW" altLang="en-US" dirty="0"/>
          </a:p>
        </p:txBody>
      </p:sp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Arbiter handles requests from multiple devices to use a single resource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For bus arbitration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Normalization in floating point operations </a:t>
            </a:r>
          </a:p>
          <a:p>
            <a:endParaRPr lang="zh-TW" alt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791744" y="3212976"/>
            <a:ext cx="1368425" cy="2049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769519" y="3190751"/>
            <a:ext cx="1368425" cy="2049462"/>
          </a:xfrm>
          <a:custGeom>
            <a:avLst/>
            <a:gdLst>
              <a:gd name="T0" fmla="*/ 2147483647 w 862"/>
              <a:gd name="T1" fmla="*/ 2147483647 h 1291"/>
              <a:gd name="T2" fmla="*/ 2147483647 w 862"/>
              <a:gd name="T3" fmla="*/ 0 h 1291"/>
              <a:gd name="T4" fmla="*/ 0 w 862"/>
              <a:gd name="T5" fmla="*/ 0 h 1291"/>
              <a:gd name="T6" fmla="*/ 0 w 862"/>
              <a:gd name="T7" fmla="*/ 2147483647 h 1291"/>
              <a:gd name="T8" fmla="*/ 2147483647 w 862"/>
              <a:gd name="T9" fmla="*/ 2147483647 h 1291"/>
              <a:gd name="T10" fmla="*/ 2147483647 w 862"/>
              <a:gd name="T11" fmla="*/ 2147483647 h 12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2"/>
              <a:gd name="T19" fmla="*/ 0 h 1291"/>
              <a:gd name="T20" fmla="*/ 862 w 862"/>
              <a:gd name="T21" fmla="*/ 1291 h 12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2" h="1291">
                <a:moveTo>
                  <a:pt x="862" y="1291"/>
                </a:moveTo>
                <a:lnTo>
                  <a:pt x="862" y="0"/>
                </a:lnTo>
                <a:lnTo>
                  <a:pt x="0" y="0"/>
                </a:lnTo>
                <a:lnTo>
                  <a:pt x="0" y="1291"/>
                </a:lnTo>
                <a:lnTo>
                  <a:pt x="862" y="1291"/>
                </a:lnTo>
                <a:close/>
              </a:path>
            </a:pathLst>
          </a:custGeom>
          <a:noFill/>
          <a:ln w="460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409032" y="4225801"/>
            <a:ext cx="13684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V="1">
            <a:off x="3009107" y="4140076"/>
            <a:ext cx="169862" cy="1698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3201194" y="4298826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0">
                <a:solidFill>
                  <a:srgbClr val="000000"/>
                </a:solidFill>
                <a:ea typeface="ＭＳ Ｐゴシック" panose="020B0600070205080204" pitchFamily="34" charset="-128"/>
              </a:rPr>
              <a:t>n</a:t>
            </a:r>
            <a:endParaRPr lang="en-US" altLang="zh-TW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5147469" y="4225801"/>
            <a:ext cx="13684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V="1">
            <a:off x="5745957" y="4140076"/>
            <a:ext cx="169862" cy="1698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5938044" y="4298826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0">
                <a:solidFill>
                  <a:srgbClr val="000000"/>
                </a:solidFill>
                <a:ea typeface="ＭＳ Ｐゴシック" panose="020B0600070205080204" pitchFamily="34" charset="-128"/>
              </a:rPr>
              <a:t>n</a:t>
            </a:r>
            <a:endParaRPr lang="en-US" altLang="zh-TW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048544" y="5681538"/>
            <a:ext cx="6781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Finds first </a:t>
            </a:r>
            <a:r>
              <a:rPr lang="ja-JP" altLang="en-US" sz="24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24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1</a:t>
            </a:r>
            <a:r>
              <a:rPr lang="ja-JP" altLang="en-US" sz="24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24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bit in r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g[</a:t>
            </a:r>
            <a:r>
              <a:rPr lang="en-US" altLang="zh-TW" sz="2400" b="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zh-TW" sz="24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]=1 if r[</a:t>
            </a:r>
            <a:r>
              <a:rPr lang="en-US" altLang="zh-TW" sz="2400" b="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zh-TW" sz="24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]=1 and r[j]=0 for </a:t>
            </a:r>
            <a:r>
              <a:rPr lang="en-US" altLang="zh-TW" sz="2400" b="0" u="sng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j&gt;</a:t>
            </a:r>
            <a:r>
              <a:rPr lang="en-US" altLang="zh-TW" sz="2400" b="0" u="sng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i</a:t>
            </a:r>
            <a:endParaRPr lang="en-US" altLang="zh-TW" sz="2400" b="0" u="sng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 rot="5400000">
            <a:off x="3830638" y="3982119"/>
            <a:ext cx="11969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3200" b="0">
                <a:solidFill>
                  <a:srgbClr val="000000"/>
                </a:solidFill>
                <a:ea typeface="ＭＳ Ｐゴシック" panose="020B0600070205080204" pitchFamily="34" charset="-128"/>
              </a:rPr>
              <a:t>Arbiter</a:t>
            </a: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3971132" y="4016251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0">
                <a:solidFill>
                  <a:srgbClr val="000000"/>
                </a:solidFill>
                <a:ea typeface="ＭＳ Ｐゴシック" panose="020B0600070205080204" pitchFamily="34" charset="-128"/>
              </a:rPr>
              <a:t>r</a:t>
            </a:r>
            <a:endParaRPr lang="en-US" altLang="zh-TW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4856957" y="4016251"/>
            <a:ext cx="169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0">
                <a:solidFill>
                  <a:srgbClr val="000000"/>
                </a:solidFill>
                <a:ea typeface="ＭＳ Ｐゴシック" panose="020B0600070205080204" pitchFamily="34" charset="-128"/>
              </a:rPr>
              <a:t>g</a:t>
            </a:r>
            <a:endParaRPr lang="en-US" altLang="zh-TW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447930" y="3671495"/>
            <a:ext cx="3991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e.g. </a:t>
            </a:r>
            <a:r>
              <a:rPr lang="en-US" altLang="zh-TW" sz="2400" dirty="0">
                <a:solidFill>
                  <a:srgbClr val="FF0000"/>
                </a:solidFill>
              </a:rPr>
              <a:t>LSB has the higher priority</a:t>
            </a:r>
          </a:p>
          <a:p>
            <a:r>
              <a:rPr lang="en-US" altLang="zh-TW" sz="2400" dirty="0"/>
              <a:t>        input       0101_1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en-US" altLang="zh-TW" sz="2400" dirty="0"/>
              <a:t>00</a:t>
            </a:r>
          </a:p>
          <a:p>
            <a:r>
              <a:rPr lang="en-US" altLang="zh-TW" sz="2400" dirty="0"/>
              <a:t>       Output     0000_0100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8112224" y="5681538"/>
            <a:ext cx="224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Leading one detector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63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5" grpId="0"/>
      <p:bldP spid="16" grpId="0"/>
      <p:bldP spid="17" grpId="0"/>
      <p:bldP spid="18" grpId="0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1-Bit and 4-bit Arbiters</a:t>
            </a:r>
            <a:endParaRPr lang="zh-TW" altLang="en-US" dirty="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878979" y="2852440"/>
            <a:ext cx="2068513" cy="2085975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267131"/>
              </p:ext>
            </p:extLst>
          </p:nvPr>
        </p:nvGraphicFramePr>
        <p:xfrm>
          <a:off x="393204" y="1347490"/>
          <a:ext cx="3346450" cy="528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485900" imgH="2349500" progId="Visio.Drawing.6">
                  <p:embed/>
                </p:oleObj>
              </mc:Choice>
              <mc:Fallback>
                <p:oleObj name="Visio" r:id="rId3" imgW="1485900" imgH="234950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04" y="1347490"/>
                        <a:ext cx="3346450" cy="528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1"/>
          <p:cNvSpPr txBox="1">
            <a:spLocks noChangeArrowheads="1"/>
          </p:cNvSpPr>
          <p:nvPr/>
        </p:nvSpPr>
        <p:spPr bwMode="auto">
          <a:xfrm>
            <a:off x="2274392" y="1912640"/>
            <a:ext cx="201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//initial value=1</a:t>
            </a:r>
            <a:endParaRPr kumimoji="1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文字方塊 3"/>
          <p:cNvSpPr txBox="1">
            <a:spLocks noChangeArrowheads="1"/>
          </p:cNvSpPr>
          <p:nvPr/>
        </p:nvSpPr>
        <p:spPr bwMode="auto">
          <a:xfrm>
            <a:off x="3104654" y="4655840"/>
            <a:ext cx="183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//as a leaf cell</a:t>
            </a:r>
            <a:endParaRPr kumimoji="1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186618"/>
              </p:ext>
            </p:extLst>
          </p:nvPr>
        </p:nvGraphicFramePr>
        <p:xfrm>
          <a:off x="5231904" y="1988840"/>
          <a:ext cx="2200275" cy="438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473200" imgH="2921000" progId="Visio.Drawing.6">
                  <p:embed/>
                </p:oleObj>
              </mc:Choice>
              <mc:Fallback>
                <p:oleObj name="Visio" r:id="rId5" imgW="1473200" imgH="2921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1988840"/>
                        <a:ext cx="2200275" cy="438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63679" y="1607840"/>
            <a:ext cx="1538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b="0">
                <a:solidFill>
                  <a:srgbClr val="000000"/>
                </a:solidFill>
                <a:ea typeface="ＭＳ Ｐゴシック" panose="020B0600070205080204" pitchFamily="34" charset="-128"/>
              </a:rPr>
              <a:t>Using Bit-Cell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000309"/>
              </p:ext>
            </p:extLst>
          </p:nvPr>
        </p:nvGraphicFramePr>
        <p:xfrm>
          <a:off x="8197835" y="2684933"/>
          <a:ext cx="3271838" cy="245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638300" imgH="1231900" progId="Visio.Drawing.6">
                  <p:embed/>
                </p:oleObj>
              </mc:Choice>
              <mc:Fallback>
                <p:oleObj name="Visio" r:id="rId7" imgW="1638300" imgH="1231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835" y="2684933"/>
                        <a:ext cx="3271838" cy="245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885223" y="1618133"/>
            <a:ext cx="2089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lang="en-US" altLang="zh-TW" b="0">
                <a:ea typeface="ＭＳ Ｐゴシック" panose="020B0600070205080204" pitchFamily="34" charset="-128"/>
              </a:rPr>
              <a:t>Using Look-Ahead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425315" y="6343056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Iterative circuit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"/>
          <p:cNvSpPr txBox="1">
            <a:spLocks noChangeArrowheads="1"/>
          </p:cNvSpPr>
          <p:nvPr/>
        </p:nvSpPr>
        <p:spPr bwMode="auto">
          <a:xfrm>
            <a:off x="7544579" y="5663903"/>
            <a:ext cx="457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Quiz: What’s the difference between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These two?</a:t>
            </a:r>
            <a:endParaRPr kumimoji="1" lang="zh-TW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9530" y="6266120"/>
            <a:ext cx="3020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g[</a:t>
            </a:r>
            <a:r>
              <a:rPr lang="en-US" altLang="zh-TW" dirty="0" err="1"/>
              <a:t>i</a:t>
            </a:r>
            <a:r>
              <a:rPr lang="en-US" altLang="zh-TW" dirty="0"/>
              <a:t>]=1 if r[</a:t>
            </a:r>
            <a:r>
              <a:rPr lang="en-US" altLang="zh-TW" dirty="0" err="1"/>
              <a:t>i</a:t>
            </a:r>
            <a:r>
              <a:rPr lang="en-US" altLang="zh-TW" dirty="0"/>
              <a:t>]=1 and r[j]=0 for j&gt;</a:t>
            </a:r>
            <a:r>
              <a:rPr lang="en-US" altLang="zh-TW" dirty="0" err="1"/>
              <a:t>i</a:t>
            </a:r>
            <a:endParaRPr lang="en-US" altLang="zh-TW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467136" y="5754092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目前</a:t>
            </a:r>
            <a:r>
              <a:rPr lang="en-US" altLang="zh-TW" dirty="0" err="1"/>
              <a:t>req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583964" y="5674022"/>
            <a:ext cx="165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更高權限的</a:t>
            </a:r>
            <a:r>
              <a:rPr lang="en-US" altLang="zh-TW" dirty="0" err="1"/>
              <a:t>req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2947492" y="6123424"/>
            <a:ext cx="0" cy="26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3863752" y="6017915"/>
            <a:ext cx="288032" cy="35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4542B0E-ED17-48A3-8729-63B819B1C81C}"/>
              </a:ext>
            </a:extLst>
          </p:cNvPr>
          <p:cNvSpPr/>
          <p:nvPr/>
        </p:nvSpPr>
        <p:spPr>
          <a:xfrm>
            <a:off x="8847580" y="7765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TW" dirty="0"/>
              <a:t>G0=r0,</a:t>
            </a:r>
          </a:p>
          <a:p>
            <a:r>
              <a:rPr lang="pt-BR" altLang="zh-TW" dirty="0"/>
              <a:t>G1=none &amp; r1 = r0’ &amp; r1;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3F58602-A855-D4CA-20A7-6FA2DD4B480A}"/>
              </a:ext>
            </a:extLst>
          </p:cNvPr>
          <p:cNvSpPr txBox="1"/>
          <p:nvPr/>
        </p:nvSpPr>
        <p:spPr>
          <a:xfrm>
            <a:off x="956304" y="987802"/>
            <a:ext cx="165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更高權限的</a:t>
            </a:r>
            <a:r>
              <a:rPr lang="en-US" altLang="zh-TW" dirty="0" err="1"/>
              <a:t>req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FB7D610-419B-49C5-A61F-9197E17CB22D}"/>
              </a:ext>
            </a:extLst>
          </p:cNvPr>
          <p:cNvSpPr txBox="1"/>
          <p:nvPr/>
        </p:nvSpPr>
        <p:spPr>
          <a:xfrm>
            <a:off x="-1846" y="2474673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目前</a:t>
            </a:r>
            <a:r>
              <a:rPr lang="en-US" altLang="zh-TW" dirty="0" err="1"/>
              <a:t>req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294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8" grpId="0"/>
      <p:bldP spid="10" grpId="0"/>
      <p:bldP spid="11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Implementing Arbitrary Width Arbiter Using Verilog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9376" y="1556792"/>
            <a:ext cx="648072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arbiter (arbitrary width), </a:t>
            </a:r>
          </a:p>
          <a:p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LSB is the highest priority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pt-BR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 c = {(~r[n-2:0] &amp; c[n-2:0</a:t>
            </a:r>
            <a:r>
              <a:rPr lang="pt-BR" altLang="zh-TW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]),1'b1} </a:t>
            </a:r>
            <a:r>
              <a:rPr lang="pt-BR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603930" y="4869160"/>
            <a:ext cx="450056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hangingPunct="0"/>
            <a:r>
              <a:rPr lang="en-US" altLang="zh-TW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Bit-slice coding style using </a:t>
            </a:r>
          </a:p>
          <a:p>
            <a:pPr eaLnBrk="0" hangingPunct="0"/>
            <a:r>
              <a:rPr lang="en-US" altLang="zh-TW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	concatenation  {a, b}</a:t>
            </a:r>
          </a:p>
          <a:p>
            <a:pPr eaLnBrk="0" hangingPunct="0"/>
            <a:r>
              <a:rPr lang="en-US" altLang="zh-TW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	index ranges c[n-2:0]</a:t>
            </a:r>
          </a:p>
          <a:p>
            <a:pPr eaLnBrk="0" hangingPunct="0"/>
            <a:r>
              <a:rPr lang="en-US" altLang="zh-TW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	c is 1s up to first 1 in r, then 0s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404591"/>
              </p:ext>
            </p:extLst>
          </p:nvPr>
        </p:nvGraphicFramePr>
        <p:xfrm>
          <a:off x="5902063" y="3557809"/>
          <a:ext cx="2116066" cy="334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485900" imgH="2349500" progId="Visio.Drawing.6">
                  <p:embed/>
                </p:oleObj>
              </mc:Choice>
              <mc:Fallback>
                <p:oleObj name="Visio" r:id="rId3" imgW="1485900" imgH="234950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063" y="3557809"/>
                        <a:ext cx="2116066" cy="3343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248128" y="1964072"/>
            <a:ext cx="4608512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always_comb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casez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4'b0000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4'b0000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4'b???1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4'b0001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4'b??10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4'b0010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4'b?100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4'b0100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4'b1000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4'b1000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4'hx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endcase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6" y="6236595"/>
            <a:ext cx="3020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g[</a:t>
            </a:r>
            <a:r>
              <a:rPr lang="en-US" altLang="zh-TW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]=1 if r[</a:t>
            </a:r>
            <a:r>
              <a:rPr lang="en-US" altLang="zh-TW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]=1 and r[j]=0 for </a:t>
            </a:r>
            <a:r>
              <a:rPr lang="en-US" altLang="zh-TW" u="sng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j&gt;</a:t>
            </a:r>
            <a:r>
              <a:rPr lang="en-US" altLang="zh-TW" u="sng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i</a:t>
            </a:r>
            <a:endParaRPr lang="en-US" altLang="zh-TW" u="sng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818871" y="654114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Priority Encoder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buSzPct val="100000"/>
              <a:buFontTx/>
              <a:buChar char="•"/>
            </a:pPr>
            <a:r>
              <a:rPr lang="en-US" altLang="zh-TW" dirty="0">
                <a:ea typeface="ＭＳ Ｐゴシック" panose="020B0600070205080204" pitchFamily="34" charset="-128"/>
              </a:rPr>
              <a:t>Priority Encoder:</a:t>
            </a:r>
          </a:p>
          <a:p>
            <a:pPr lvl="1" eaLnBrk="0" hangingPunct="0">
              <a:buSzPct val="100000"/>
              <a:buFontTx/>
              <a:buChar char="–"/>
            </a:pPr>
            <a:r>
              <a:rPr lang="en-US" altLang="zh-TW" dirty="0">
                <a:ea typeface="ＭＳ Ｐゴシック" panose="020B0600070205080204" pitchFamily="34" charset="-128"/>
              </a:rPr>
              <a:t>n-bit input signal 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a</a:t>
            </a:r>
          </a:p>
          <a:p>
            <a:pPr lvl="1" eaLnBrk="0" hangingPunct="0">
              <a:buSzPct val="100000"/>
              <a:buFontTx/>
              <a:buChar char="–"/>
            </a:pPr>
            <a:r>
              <a:rPr lang="en-US" altLang="zh-TW" dirty="0">
                <a:ea typeface="ＭＳ Ｐゴシック" panose="020B0600070205080204" pitchFamily="34" charset="-128"/>
              </a:rPr>
              <a:t>m-bit output signal 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b</a:t>
            </a:r>
          </a:p>
          <a:p>
            <a:pPr lvl="2" eaLnBrk="0" hangingPunct="0">
              <a:buSzPct val="100000"/>
              <a:buFontTx/>
              <a:buChar char="–"/>
            </a:pPr>
            <a:r>
              <a:rPr lang="en-US" altLang="zh-TW" dirty="0">
                <a:ea typeface="ＭＳ Ｐゴシック" panose="020B0600070205080204" pitchFamily="34" charset="-128"/>
              </a:rPr>
              <a:t>b indicates the position of the first 1 bit in 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a</a:t>
            </a:r>
            <a:endParaRPr lang="en-US" altLang="zh-TW" dirty="0">
              <a:ea typeface="ＭＳ Ｐゴシック" panose="020B0600070205080204" pitchFamily="34" charset="-128"/>
            </a:endParaRPr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4149080"/>
            <a:ext cx="8604951" cy="19891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52184" y="1052736"/>
            <a:ext cx="417646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always_comb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casez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4'b???1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2'd0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4'b??10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2'd1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4'b?100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2'd2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4'b1000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2'd3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2'dx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endcase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91391" y="6188705"/>
            <a:ext cx="5264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Check example 8.3 for programmable priority encoder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080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on a Chip (SOC)</a:t>
            </a:r>
          </a:p>
        </p:txBody>
      </p:sp>
      <p:pic>
        <p:nvPicPr>
          <p:cNvPr id="60419" name="Picture 3" descr="so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828801"/>
            <a:ext cx="792480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2546350" y="1524000"/>
            <a:ext cx="17859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5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2000" b="1">
                <a:solidFill>
                  <a:schemeClr val="hlink"/>
                </a:solidFill>
                <a:ea typeface="新細明體" charset="-120"/>
              </a:rPr>
              <a:t>Source: ARM</a:t>
            </a:r>
          </a:p>
        </p:txBody>
      </p:sp>
    </p:spTree>
    <p:extLst>
      <p:ext uri="{BB962C8B-B14F-4D97-AF65-F5344CB8AC3E}">
        <p14:creationId xmlns:p14="http://schemas.microsoft.com/office/powerpoint/2010/main" val="362198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Priority Encoder with if-else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24880" y="180230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valid_in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//</a:t>
            </a:r>
            <a:r>
              <a:rPr lang="zh-TW" alt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檢查不合法輸入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y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2'bx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1781176"/>
            <a:ext cx="5472113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7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5400" y="744538"/>
            <a:ext cx="8534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pri_encoder_using_if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binary_out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 2 bit binary output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encoder_in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 4-bit input 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enable   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 Enable for the encoder</a:t>
            </a:r>
          </a:p>
          <a:p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//--------------Code Starts Here----------------------- </a:t>
            </a: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always_comb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binary_out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enable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encoder_in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binary_out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encoder_in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binary_out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encoder_in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binary_out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841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Priority Encoder with Priority if-else</a:t>
            </a:r>
            <a:r>
              <a:rPr lang="zh-TW" altLang="en-US" dirty="0"/>
              <a:t> </a:t>
            </a:r>
            <a:r>
              <a:rPr lang="en-US" altLang="zh-TW" dirty="0"/>
              <a:t>(Optional)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Priority (</a:t>
            </a:r>
            <a:r>
              <a:rPr lang="en-US" altLang="zh-TW" dirty="0" err="1"/>
              <a:t>SystemVerilog</a:t>
            </a:r>
            <a:r>
              <a:rPr lang="en-US" altLang="zh-TW" dirty="0"/>
              <a:t> syntax)</a:t>
            </a:r>
          </a:p>
          <a:p>
            <a:pPr lvl="1"/>
            <a:r>
              <a:rPr lang="zh-TW" altLang="en-US" dirty="0"/>
              <a:t>告訴</a:t>
            </a:r>
            <a:r>
              <a:rPr lang="en-US" altLang="zh-TW" dirty="0"/>
              <a:t>simulator/synthesizer </a:t>
            </a:r>
            <a:r>
              <a:rPr lang="zh-TW" altLang="en-US" dirty="0"/>
              <a:t>就照這個順序執行，沒列在上面的就當作</a:t>
            </a:r>
            <a:r>
              <a:rPr lang="en-US" altLang="zh-TW" dirty="0"/>
              <a:t>don’t care</a:t>
            </a:r>
            <a:r>
              <a:rPr lang="zh-TW" altLang="en-US" dirty="0"/>
              <a:t>，可以被化簡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7408" y="3140968"/>
            <a:ext cx="80885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encoder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in0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in2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in3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encoded_output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always_comb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priority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in0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encoded_output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’b0001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encoded_output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’b0010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in2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encoded_output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’b0100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in3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encoded_output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’b1000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3352" y="6541744"/>
            <a:ext cx="10320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http://www.sutherland-hdl.com/papers/2005-SNUG-paper_SystemVerilog_unique_and_priority.pdf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518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Priority Encoder if-else</a:t>
            </a:r>
            <a:r>
              <a:rPr lang="zh-TW" altLang="en-US" dirty="0"/>
              <a:t> </a:t>
            </a:r>
            <a:r>
              <a:rPr lang="en-US" altLang="zh-TW" dirty="0"/>
              <a:t>(?:) </a:t>
            </a:r>
            <a:r>
              <a:rPr lang="en-US" altLang="zh-TW" dirty="0" err="1"/>
              <a:t>v.s</a:t>
            </a:r>
            <a:r>
              <a:rPr lang="en-US" altLang="zh-TW" dirty="0"/>
              <a:t>. case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5400" y="1124744"/>
            <a:ext cx="89289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mux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in0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in1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in2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in3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mux_out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in0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in1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in2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in3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mux_out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mux_out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@(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in0 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in1 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in2 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in3 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 </a:t>
            </a:r>
            <a:r>
              <a:rPr lang="en-US" altLang="zh-TW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2'b00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mux_out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in0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 </a:t>
            </a:r>
            <a:r>
              <a:rPr lang="en-US" altLang="zh-TW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2'b01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mux_out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in1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 </a:t>
            </a:r>
            <a:r>
              <a:rPr lang="en-US" altLang="zh-TW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2'b10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mux_out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in2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 </a:t>
            </a:r>
            <a:r>
              <a:rPr lang="en-US" altLang="zh-TW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altLang="zh-TW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mux_out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in3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altLang="zh-TW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endcase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695400" y="3779518"/>
            <a:ext cx="8620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p_encoder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in0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in1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in2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in3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p_encoder_out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in0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in1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in2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in3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p_encoder_out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p_encoder_out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@(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in0 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in1 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in2 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in3 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2'b00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p_encoder_out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in0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2'b01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p_encoder_out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in1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2'b10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 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p_encoder_out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in2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p_encoder_out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in3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sz="1200" dirty="0"/>
          </a:p>
        </p:txBody>
      </p: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7133122" y="1484784"/>
            <a:ext cx="3001962" cy="1600200"/>
            <a:chOff x="3533" y="912"/>
            <a:chExt cx="1891" cy="1008"/>
          </a:xfrm>
        </p:grpSpPr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 rot="-5400000">
              <a:off x="3936" y="1104"/>
              <a:ext cx="768" cy="38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3533" y="912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in0</a:t>
              </a: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3533" y="1104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in1</a:t>
              </a: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533" y="1296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in2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533" y="1488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in3</a:t>
              </a: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4910" y="1200"/>
              <a:ext cx="5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mux_out</a:t>
              </a:r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 flipV="1">
              <a:off x="4368" y="1536"/>
              <a:ext cx="0" cy="24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4271" y="1728"/>
              <a:ext cx="24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sel</a:t>
              </a:r>
            </a:p>
          </p:txBody>
        </p:sp>
        <p:sp>
          <p:nvSpPr>
            <p:cNvPr id="15" name="Line 55"/>
            <p:cNvSpPr>
              <a:spLocks noChangeShapeType="1"/>
            </p:cNvSpPr>
            <p:nvPr/>
          </p:nvSpPr>
          <p:spPr bwMode="auto">
            <a:xfrm>
              <a:off x="3744" y="1008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>
              <a:off x="3744" y="120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" name="Line 57"/>
            <p:cNvSpPr>
              <a:spLocks noChangeShapeType="1"/>
            </p:cNvSpPr>
            <p:nvPr/>
          </p:nvSpPr>
          <p:spPr bwMode="auto">
            <a:xfrm>
              <a:off x="3744" y="1392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" name="Line 58"/>
            <p:cNvSpPr>
              <a:spLocks noChangeShapeType="1"/>
            </p:cNvSpPr>
            <p:nvPr/>
          </p:nvSpPr>
          <p:spPr bwMode="auto">
            <a:xfrm>
              <a:off x="3744" y="15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" name="Line 59"/>
            <p:cNvSpPr>
              <a:spLocks noChangeShapeType="1"/>
            </p:cNvSpPr>
            <p:nvPr/>
          </p:nvSpPr>
          <p:spPr bwMode="auto">
            <a:xfrm>
              <a:off x="4512" y="12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0" name="AutoShape 24"/>
          <p:cNvSpPr>
            <a:spLocks noChangeArrowheads="1"/>
          </p:cNvSpPr>
          <p:nvPr/>
        </p:nvSpPr>
        <p:spPr bwMode="auto">
          <a:xfrm rot="16200000">
            <a:off x="7769709" y="4818534"/>
            <a:ext cx="7239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1" name="AutoShape 33"/>
          <p:cNvSpPr>
            <a:spLocks noChangeArrowheads="1"/>
          </p:cNvSpPr>
          <p:nvPr/>
        </p:nvSpPr>
        <p:spPr bwMode="auto">
          <a:xfrm rot="16200000">
            <a:off x="7083909" y="4589934"/>
            <a:ext cx="7239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2" name="AutoShape 34"/>
          <p:cNvSpPr>
            <a:spLocks noChangeArrowheads="1"/>
          </p:cNvSpPr>
          <p:nvPr/>
        </p:nvSpPr>
        <p:spPr bwMode="auto">
          <a:xfrm rot="16200000">
            <a:off x="8455509" y="5047134"/>
            <a:ext cx="7239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3" name="Line 40"/>
          <p:cNvSpPr>
            <a:spLocks noChangeShapeType="1"/>
          </p:cNvSpPr>
          <p:nvPr/>
        </p:nvSpPr>
        <p:spPr bwMode="auto">
          <a:xfrm flipV="1">
            <a:off x="7369659" y="5066184"/>
            <a:ext cx="0" cy="304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4" name="Line 41"/>
          <p:cNvSpPr>
            <a:spLocks noChangeShapeType="1"/>
          </p:cNvSpPr>
          <p:nvPr/>
        </p:nvSpPr>
        <p:spPr bwMode="auto">
          <a:xfrm flipV="1">
            <a:off x="8055459" y="5294784"/>
            <a:ext cx="0" cy="304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5" name="Line 42"/>
          <p:cNvSpPr>
            <a:spLocks noChangeShapeType="1"/>
          </p:cNvSpPr>
          <p:nvPr/>
        </p:nvSpPr>
        <p:spPr bwMode="auto">
          <a:xfrm flipV="1">
            <a:off x="8741259" y="5523384"/>
            <a:ext cx="0" cy="304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6" name="Text Box 45"/>
          <p:cNvSpPr txBox="1">
            <a:spLocks noChangeArrowheads="1"/>
          </p:cNvSpPr>
          <p:nvPr/>
        </p:nvSpPr>
        <p:spPr bwMode="auto">
          <a:xfrm>
            <a:off x="8101497" y="5294784"/>
            <a:ext cx="411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  <a:latin typeface="Times New Roman" panose="02020603050405020304" pitchFamily="18" charset="0"/>
              </a:rPr>
              <a:t>in0</a:t>
            </a:r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7415697" y="5066184"/>
            <a:ext cx="411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  <a:latin typeface="Times New Roman" panose="02020603050405020304" pitchFamily="18" charset="0"/>
              </a:rPr>
              <a:t>in1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6501297" y="4837584"/>
            <a:ext cx="411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  <a:latin typeface="Times New Roman" panose="02020603050405020304" pitchFamily="18" charset="0"/>
              </a:rPr>
              <a:t>in2</a:t>
            </a: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6501297" y="4456584"/>
            <a:ext cx="411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  <a:latin typeface="Times New Roman" panose="02020603050405020304" pitchFamily="18" charset="0"/>
              </a:rPr>
              <a:t>in3</a:t>
            </a:r>
          </a:p>
        </p:txBody>
      </p:sp>
      <p:sp>
        <p:nvSpPr>
          <p:cNvPr id="30" name="Text Box 49"/>
          <p:cNvSpPr txBox="1">
            <a:spLocks noChangeArrowheads="1"/>
          </p:cNvSpPr>
          <p:nvPr/>
        </p:nvSpPr>
        <p:spPr bwMode="auto">
          <a:xfrm>
            <a:off x="8436459" y="5828184"/>
            <a:ext cx="660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  <a:latin typeface="Times New Roman" panose="02020603050405020304" pitchFamily="18" charset="0"/>
              </a:rPr>
              <a:t>sel=00</a:t>
            </a:r>
          </a:p>
        </p:txBody>
      </p:sp>
      <p:sp>
        <p:nvSpPr>
          <p:cNvPr id="31" name="Text Box 50"/>
          <p:cNvSpPr txBox="1">
            <a:spLocks noChangeArrowheads="1"/>
          </p:cNvSpPr>
          <p:nvPr/>
        </p:nvSpPr>
        <p:spPr bwMode="auto">
          <a:xfrm>
            <a:off x="7699859" y="5599584"/>
            <a:ext cx="660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  <a:latin typeface="Times New Roman" panose="02020603050405020304" pitchFamily="18" charset="0"/>
              </a:rPr>
              <a:t>sel=01</a:t>
            </a:r>
          </a:p>
        </p:txBody>
      </p:sp>
      <p:sp>
        <p:nvSpPr>
          <p:cNvPr id="32" name="Text Box 51"/>
          <p:cNvSpPr txBox="1">
            <a:spLocks noChangeArrowheads="1"/>
          </p:cNvSpPr>
          <p:nvPr/>
        </p:nvSpPr>
        <p:spPr bwMode="auto">
          <a:xfrm>
            <a:off x="7014059" y="5370984"/>
            <a:ext cx="660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  <a:latin typeface="Times New Roman" panose="02020603050405020304" pitchFamily="18" charset="0"/>
              </a:rPr>
              <a:t>sel=10</a:t>
            </a:r>
          </a:p>
        </p:txBody>
      </p:sp>
      <p:sp>
        <p:nvSpPr>
          <p:cNvPr id="33" name="Text Box 53"/>
          <p:cNvSpPr txBox="1">
            <a:spLocks noChangeArrowheads="1"/>
          </p:cNvSpPr>
          <p:nvPr/>
        </p:nvSpPr>
        <p:spPr bwMode="auto">
          <a:xfrm>
            <a:off x="9068284" y="5218584"/>
            <a:ext cx="1241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  <a:latin typeface="Times New Roman" panose="02020603050405020304" pitchFamily="18" charset="0"/>
              </a:rPr>
              <a:t>p_encoder_out</a:t>
            </a:r>
          </a:p>
        </p:txBody>
      </p:sp>
      <p:sp>
        <p:nvSpPr>
          <p:cNvPr id="34" name="Line 64"/>
          <p:cNvSpPr>
            <a:spLocks noChangeShapeType="1"/>
          </p:cNvSpPr>
          <p:nvPr/>
        </p:nvSpPr>
        <p:spPr bwMode="auto">
          <a:xfrm>
            <a:off x="7598259" y="4761384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5" name="Line 65"/>
          <p:cNvSpPr>
            <a:spLocks noChangeShapeType="1"/>
          </p:cNvSpPr>
          <p:nvPr/>
        </p:nvSpPr>
        <p:spPr bwMode="auto">
          <a:xfrm>
            <a:off x="8284059" y="4989984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6" name="Line 66"/>
          <p:cNvSpPr>
            <a:spLocks noChangeShapeType="1"/>
          </p:cNvSpPr>
          <p:nvPr/>
        </p:nvSpPr>
        <p:spPr bwMode="auto">
          <a:xfrm>
            <a:off x="6912459" y="4989984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7" name="Line 67"/>
          <p:cNvSpPr>
            <a:spLocks noChangeShapeType="1"/>
          </p:cNvSpPr>
          <p:nvPr/>
        </p:nvSpPr>
        <p:spPr bwMode="auto">
          <a:xfrm>
            <a:off x="6912459" y="4608984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8" name="Line 68"/>
          <p:cNvSpPr>
            <a:spLocks noChangeShapeType="1"/>
          </p:cNvSpPr>
          <p:nvPr/>
        </p:nvSpPr>
        <p:spPr bwMode="auto">
          <a:xfrm>
            <a:off x="7750659" y="5218584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9" name="Line 69"/>
          <p:cNvSpPr>
            <a:spLocks noChangeShapeType="1"/>
          </p:cNvSpPr>
          <p:nvPr/>
        </p:nvSpPr>
        <p:spPr bwMode="auto">
          <a:xfrm>
            <a:off x="8436459" y="5447184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0" name="Line 70"/>
          <p:cNvSpPr>
            <a:spLocks noChangeShapeType="1"/>
          </p:cNvSpPr>
          <p:nvPr/>
        </p:nvSpPr>
        <p:spPr bwMode="auto">
          <a:xfrm>
            <a:off x="8969859" y="5218584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Text Box 78"/>
          <p:cNvSpPr txBox="1">
            <a:spLocks noChangeArrowheads="1"/>
          </p:cNvSpPr>
          <p:nvPr/>
        </p:nvSpPr>
        <p:spPr bwMode="auto">
          <a:xfrm>
            <a:off x="6553684" y="3084984"/>
            <a:ext cx="3886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Generally, If-Else is </a:t>
            </a:r>
            <a:r>
              <a:rPr lang="en-US" altLang="zh-TW" b="1" u="sng" dirty="0">
                <a:solidFill>
                  <a:srgbClr val="000000"/>
                </a:solidFill>
                <a:latin typeface="Arial" panose="020B0604020202020204" pitchFamily="34" charset="0"/>
              </a:rPr>
              <a:t>slower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 unless you intend to build a priority encoder!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9624392" y="1484784"/>
            <a:ext cx="24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case </a:t>
            </a:r>
            <a:r>
              <a:rPr lang="zh-TW" altLang="en-US" dirty="0">
                <a:solidFill>
                  <a:srgbClr val="FF0000"/>
                </a:solidFill>
              </a:rPr>
              <a:t>合成的電路比較快</a:t>
            </a:r>
          </a:p>
        </p:txBody>
      </p:sp>
    </p:spTree>
    <p:extLst>
      <p:ext uri="{BB962C8B-B14F-4D97-AF65-F5344CB8AC3E}">
        <p14:creationId xmlns:p14="http://schemas.microsoft.com/office/powerpoint/2010/main" val="262557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7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Priority Encoder “if-then-else”</a:t>
            </a:r>
            <a:br>
              <a:rPr lang="en-US" altLang="zh-TW" dirty="0"/>
            </a:br>
            <a:r>
              <a:rPr lang="en-US" altLang="zh-TW" dirty="0"/>
              <a:t>When to use?</a:t>
            </a:r>
            <a:endParaRPr lang="zh-TW" altLang="en-US" dirty="0"/>
          </a:p>
        </p:txBody>
      </p:sp>
      <p:sp>
        <p:nvSpPr>
          <p:cNvPr id="31" name="內容版面配置區 30"/>
          <p:cNvSpPr>
            <a:spLocks noGrp="1"/>
          </p:cNvSpPr>
          <p:nvPr>
            <p:ph idx="1"/>
          </p:nvPr>
        </p:nvSpPr>
        <p:spPr>
          <a:xfrm>
            <a:off x="609600" y="5590828"/>
            <a:ext cx="10972800" cy="11715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Assign highest priority to a late arriving critical signal</a:t>
            </a:r>
          </a:p>
          <a:p>
            <a:r>
              <a:rPr lang="en-US" altLang="zh-TW" dirty="0"/>
              <a:t>Nested “if-then-else” can increase area and delay</a:t>
            </a:r>
          </a:p>
          <a:p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Use “case” statement if possible to describe the same function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735960" y="2404095"/>
            <a:ext cx="4686300" cy="1997075"/>
            <a:chOff x="2816" y="1432"/>
            <a:chExt cx="2952" cy="1258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auto">
            <a:xfrm rot="-5400000">
              <a:off x="3124" y="1612"/>
              <a:ext cx="624" cy="26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2872" y="1632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872" y="1864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3448" y="1973"/>
              <a:ext cx="0" cy="259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 rot="-5400000">
              <a:off x="3740" y="1732"/>
              <a:ext cx="624" cy="26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3568" y="1760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 rot="-5400000">
              <a:off x="4324" y="1844"/>
              <a:ext cx="624" cy="26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 rot="-5400000">
              <a:off x="4908" y="1916"/>
              <a:ext cx="624" cy="26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V="1">
              <a:off x="5352" y="207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816" y="1448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in [4]</a:t>
              </a:r>
              <a:endParaRPr kumimoji="0" lang="en-US" altLang="zh-TW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816" y="1683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in [3]</a:t>
              </a:r>
              <a:endParaRPr kumimoji="0" lang="en-US" altLang="zh-TW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3368" y="2192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</a:t>
              </a:r>
              <a:endParaRPr kumimoji="0" lang="en-US" altLang="zh-TW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984" y="2322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</a:t>
              </a:r>
              <a:endParaRPr kumimoji="0" lang="en-US" altLang="zh-TW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4552" y="2421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</a:t>
              </a:r>
              <a:endParaRPr kumimoji="0" lang="en-US" altLang="zh-TW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5144" y="2498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</a:t>
              </a:r>
              <a:endParaRPr kumimoji="0" lang="en-US" altLang="zh-TW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3496" y="1976"/>
              <a:ext cx="4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in [2]</a:t>
              </a:r>
              <a:endParaRPr kumimoji="0" lang="en-US" altLang="zh-TW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4088" y="2077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in [1]</a:t>
              </a:r>
              <a:endParaRPr kumimoji="0" lang="en-US" altLang="zh-TW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4672" y="2184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in [0]</a:t>
              </a:r>
              <a:endParaRPr kumimoji="0" lang="en-US" altLang="zh-TW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640" y="2205"/>
              <a:ext cx="0" cy="259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5232" y="2277"/>
              <a:ext cx="0" cy="259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064" y="2096"/>
              <a:ext cx="0" cy="259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3752" y="2009"/>
              <a:ext cx="1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4184" y="1856"/>
              <a:ext cx="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4760" y="1968"/>
              <a:ext cx="328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4336" y="2105"/>
              <a:ext cx="1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4920" y="2209"/>
              <a:ext cx="1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707628" y="14226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always_comb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3'h0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out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3'h1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out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3'h2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out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3'h3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out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3'h4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out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out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250560" y="47251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最慢到的輸入放在最靠近輸出</a:t>
            </a:r>
          </a:p>
        </p:txBody>
      </p:sp>
      <p:cxnSp>
        <p:nvCxnSpPr>
          <p:cNvPr id="34" name="直線單箭頭接點 33"/>
          <p:cNvCxnSpPr>
            <a:endCxn id="17" idx="0"/>
          </p:cNvCxnSpPr>
          <p:nvPr/>
        </p:nvCxnSpPr>
        <p:spPr>
          <a:xfrm flipV="1">
            <a:off x="8987160" y="3974133"/>
            <a:ext cx="0" cy="6207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7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30" grpId="0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B7EA07-CF27-4AB6-B638-FD1CA9CF86DD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8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TW"/>
              <a:t>copyright © 2004</a:t>
            </a:r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TLDR:</a:t>
            </a:r>
            <a:r>
              <a:rPr lang="zh-TW" altLang="en-US" dirty="0"/>
              <a:t>　</a:t>
            </a:r>
            <a:r>
              <a:rPr lang="en-US" altLang="zh-TW" dirty="0"/>
              <a:t>if-then-else vs. case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chemeClr val="accent2"/>
                </a:solidFill>
              </a:rPr>
              <a:t>If-then-else</a:t>
            </a:r>
            <a:r>
              <a:rPr lang="en-US" altLang="zh-TW" dirty="0"/>
              <a:t> often infers a cascaded encoder</a:t>
            </a:r>
          </a:p>
          <a:p>
            <a:pPr lvl="1"/>
            <a:r>
              <a:rPr lang="en-US" altLang="zh-TW" dirty="0"/>
              <a:t>inputs signals with different arrival time</a:t>
            </a:r>
          </a:p>
          <a:p>
            <a:r>
              <a:rPr lang="en-US" altLang="zh-TW" i="1" dirty="0">
                <a:solidFill>
                  <a:schemeClr val="accent2"/>
                </a:solidFill>
              </a:rPr>
              <a:t>case</a:t>
            </a:r>
            <a:r>
              <a:rPr lang="en-US" altLang="zh-TW" dirty="0"/>
              <a:t> infers a single-level mux</a:t>
            </a:r>
          </a:p>
          <a:p>
            <a:pPr lvl="1"/>
            <a:r>
              <a:rPr lang="en-US" altLang="zh-TW" i="1" dirty="0"/>
              <a:t>case</a:t>
            </a:r>
            <a:r>
              <a:rPr lang="en-US" altLang="zh-TW" dirty="0"/>
              <a:t> is better if priority encoding is not required</a:t>
            </a:r>
          </a:p>
          <a:p>
            <a:pPr lvl="1"/>
            <a:r>
              <a:rPr lang="en-US" altLang="zh-TW" i="1" dirty="0"/>
              <a:t>case</a:t>
            </a:r>
            <a:r>
              <a:rPr lang="en-US" altLang="zh-TW" dirty="0"/>
              <a:t> is generally simulated faster than </a:t>
            </a:r>
            <a:r>
              <a:rPr lang="en-US" altLang="zh-TW" i="1" dirty="0"/>
              <a:t>if-then-else</a:t>
            </a:r>
            <a:endParaRPr lang="en-US" altLang="zh-TW" dirty="0"/>
          </a:p>
          <a:p>
            <a:r>
              <a:rPr lang="en-US" altLang="zh-TW" i="1" dirty="0">
                <a:solidFill>
                  <a:schemeClr val="accent2"/>
                </a:solidFill>
              </a:rPr>
              <a:t>conditional assignment </a:t>
            </a:r>
            <a:r>
              <a:rPr lang="en-US" altLang="zh-TW" dirty="0">
                <a:solidFill>
                  <a:schemeClr val="accent2"/>
                </a:solidFill>
              </a:rPr>
              <a:t>(? :)</a:t>
            </a:r>
            <a:endParaRPr lang="en-US" altLang="zh-TW" dirty="0"/>
          </a:p>
          <a:p>
            <a:pPr lvl="1"/>
            <a:r>
              <a:rPr lang="en-US" altLang="zh-TW" dirty="0"/>
              <a:t>infers a mux with slower simulation performance</a:t>
            </a:r>
          </a:p>
          <a:p>
            <a:pPr lvl="1"/>
            <a:r>
              <a:rPr lang="en-US" altLang="zh-TW" dirty="0"/>
              <a:t>better avoided</a:t>
            </a:r>
          </a:p>
          <a:p>
            <a:endParaRPr lang="en-US" altLang="zh-TW" dirty="0"/>
          </a:p>
        </p:txBody>
      </p:sp>
      <p:graphicFrame>
        <p:nvGraphicFramePr>
          <p:cNvPr id="455684" name="Object 4"/>
          <p:cNvGraphicFramePr>
            <a:graphicFrameLocks noChangeAspect="1"/>
          </p:cNvGraphicFramePr>
          <p:nvPr/>
        </p:nvGraphicFramePr>
        <p:xfrm>
          <a:off x="3216275" y="5100638"/>
          <a:ext cx="2897188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514486" imgH="1501902" progId="Visio.Drawing.6">
                  <p:embed/>
                </p:oleObj>
              </mc:Choice>
              <mc:Fallback>
                <p:oleObj name="Visio" r:id="rId3" imgW="2514486" imgH="150190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100638"/>
                        <a:ext cx="2897188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5" name="Object 5"/>
          <p:cNvGraphicFramePr>
            <a:graphicFrameLocks noChangeAspect="1"/>
          </p:cNvGraphicFramePr>
          <p:nvPr/>
        </p:nvGraphicFramePr>
        <p:xfrm>
          <a:off x="8093076" y="4764089"/>
          <a:ext cx="1497013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898398" imgH="1796453" progId="Visio.Drawing.6">
                  <p:embed/>
                </p:oleObj>
              </mc:Choice>
              <mc:Fallback>
                <p:oleObj name="Visio" r:id="rId5" imgW="898398" imgH="179645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076" y="4764089"/>
                        <a:ext cx="1497013" cy="190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87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comparators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48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Magnitude Comparator</a:t>
            </a:r>
            <a:endParaRPr lang="zh-TW" altLang="en-US" dirty="0"/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4733925" y="1638300"/>
          <a:ext cx="2643188" cy="2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384300" imgH="1473200" progId="Visio.Drawing.6">
                  <p:embed/>
                </p:oleObj>
              </mc:Choice>
              <mc:Fallback>
                <p:oleObj name="Visio" r:id="rId2" imgW="1384300" imgH="1473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1638300"/>
                        <a:ext cx="2643188" cy="280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群組 1"/>
          <p:cNvGrpSpPr/>
          <p:nvPr/>
        </p:nvGrpSpPr>
        <p:grpSpPr>
          <a:xfrm>
            <a:off x="892175" y="1663700"/>
            <a:ext cx="2695575" cy="1730375"/>
            <a:chOff x="892175" y="1663700"/>
            <a:chExt cx="2695575" cy="1730375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730375" y="1677988"/>
              <a:ext cx="1036638" cy="1657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716088" y="1663700"/>
              <a:ext cx="1036637" cy="1658938"/>
            </a:xfrm>
            <a:custGeom>
              <a:avLst/>
              <a:gdLst>
                <a:gd name="T0" fmla="*/ 2147483647 w 653"/>
                <a:gd name="T1" fmla="*/ 2147483647 h 1045"/>
                <a:gd name="T2" fmla="*/ 2147483647 w 653"/>
                <a:gd name="T3" fmla="*/ 0 h 1045"/>
                <a:gd name="T4" fmla="*/ 0 w 653"/>
                <a:gd name="T5" fmla="*/ 0 h 1045"/>
                <a:gd name="T6" fmla="*/ 0 w 653"/>
                <a:gd name="T7" fmla="*/ 2147483647 h 1045"/>
                <a:gd name="T8" fmla="*/ 2147483647 w 653"/>
                <a:gd name="T9" fmla="*/ 2147483647 h 1045"/>
                <a:gd name="T10" fmla="*/ 2147483647 w 653"/>
                <a:gd name="T11" fmla="*/ 2147483647 h 10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3"/>
                <a:gd name="T19" fmla="*/ 0 h 1045"/>
                <a:gd name="T20" fmla="*/ 653 w 653"/>
                <a:gd name="T21" fmla="*/ 1045 h 10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3" h="1045">
                  <a:moveTo>
                    <a:pt x="653" y="1045"/>
                  </a:moveTo>
                  <a:lnTo>
                    <a:pt x="653" y="0"/>
                  </a:lnTo>
                  <a:lnTo>
                    <a:pt x="0" y="0"/>
                  </a:lnTo>
                  <a:lnTo>
                    <a:pt x="0" y="1045"/>
                  </a:lnTo>
                  <a:lnTo>
                    <a:pt x="653" y="1045"/>
                  </a:lnTo>
                  <a:close/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Rectangle 27"/>
            <p:cNvSpPr>
              <a:spLocks noChangeArrowheads="1"/>
            </p:cNvSpPr>
            <p:nvPr/>
          </p:nvSpPr>
          <p:spPr bwMode="auto">
            <a:xfrm>
              <a:off x="1892300" y="1766888"/>
              <a:ext cx="1063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500" b="0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</a:t>
              </a:r>
              <a:endParaRPr lang="en-US" altLang="zh-TW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8" name="Line 30"/>
            <p:cNvSpPr>
              <a:spLocks noChangeShapeType="1"/>
            </p:cNvSpPr>
            <p:nvPr/>
          </p:nvSpPr>
          <p:spPr bwMode="auto">
            <a:xfrm>
              <a:off x="2759075" y="2500313"/>
              <a:ext cx="828675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Line 31"/>
            <p:cNvSpPr>
              <a:spLocks noChangeShapeType="1"/>
            </p:cNvSpPr>
            <p:nvPr/>
          </p:nvSpPr>
          <p:spPr bwMode="auto">
            <a:xfrm>
              <a:off x="892175" y="1876425"/>
              <a:ext cx="830263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 flipV="1">
              <a:off x="1255713" y="1825625"/>
              <a:ext cx="103187" cy="1031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Rectangle 33"/>
            <p:cNvSpPr>
              <a:spLocks noChangeArrowheads="1"/>
            </p:cNvSpPr>
            <p:nvPr/>
          </p:nvSpPr>
          <p:spPr bwMode="auto">
            <a:xfrm>
              <a:off x="1374775" y="2128838"/>
              <a:ext cx="1063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5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1892300" y="3009900"/>
              <a:ext cx="1063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5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b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892175" y="3121025"/>
              <a:ext cx="830263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 flipV="1">
              <a:off x="1255713" y="3068638"/>
              <a:ext cx="103187" cy="1031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1374775" y="3165475"/>
              <a:ext cx="1063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5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7" name="Text Box 38"/>
            <p:cNvSpPr txBox="1">
              <a:spLocks noChangeArrowheads="1"/>
            </p:cNvSpPr>
            <p:nvPr/>
          </p:nvSpPr>
          <p:spPr bwMode="auto">
            <a:xfrm rot="5400000">
              <a:off x="1663701" y="2227262"/>
              <a:ext cx="12065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8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Magnitude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8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Comparator</a:t>
              </a:r>
            </a:p>
          </p:txBody>
        </p:sp>
        <p:sp>
          <p:nvSpPr>
            <p:cNvPr id="18" name="Rectangle 39"/>
            <p:cNvSpPr>
              <a:spLocks noChangeArrowheads="1"/>
            </p:cNvSpPr>
            <p:nvPr/>
          </p:nvSpPr>
          <p:spPr bwMode="auto">
            <a:xfrm>
              <a:off x="2520950" y="2387600"/>
              <a:ext cx="1587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500" b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gt</a:t>
              </a:r>
              <a:endParaRPr lang="en-US" altLang="zh-TW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9" name="文字方塊 1"/>
          <p:cNvSpPr txBox="1">
            <a:spLocks noChangeArrowheads="1"/>
          </p:cNvSpPr>
          <p:nvPr/>
        </p:nvSpPr>
        <p:spPr bwMode="auto">
          <a:xfrm>
            <a:off x="3587750" y="977900"/>
            <a:ext cx="51863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//bit-slice</a:t>
            </a:r>
            <a:r>
              <a:rPr kumimoji="1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design</a:t>
            </a:r>
            <a:r>
              <a:rPr kumimoji="1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with</a:t>
            </a:r>
            <a:r>
              <a:rPr kumimoji="1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leaf</a:t>
            </a:r>
            <a:r>
              <a:rPr kumimoji="1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cell</a:t>
            </a:r>
            <a:r>
              <a:rPr kumimoji="1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(from</a:t>
            </a:r>
            <a:r>
              <a:rPr kumimoji="1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LSB)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/</a:t>
            </a: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/note</a:t>
            </a:r>
            <a:r>
              <a:rPr kumimoji="1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that</a:t>
            </a:r>
            <a:r>
              <a:rPr kumimoji="1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initial</a:t>
            </a:r>
            <a:r>
              <a:rPr kumimoji="1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value</a:t>
            </a:r>
            <a:r>
              <a:rPr kumimoji="1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to</a:t>
            </a:r>
            <a:r>
              <a:rPr kumimoji="1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be</a:t>
            </a:r>
            <a:r>
              <a:rPr kumimoji="1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considered</a:t>
            </a:r>
            <a:endParaRPr kumimoji="1" lang="zh-TW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79376" y="4229762"/>
            <a:ext cx="9144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magnitude comparator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module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MagComp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(a, b,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gt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 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parameter k=8 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input  [k-1:0] a, b 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output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gt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wire   [k-1:0]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eqi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a ~^ b 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wire   [k-1:0]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gti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a &amp; ~b 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wire   [k:0]  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gtb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{((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eqi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[k-1:0] &amp;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gtb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[k-1:0]) |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gti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[k-1:0]), 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  <a:r>
              <a:rPr lang="ja-JP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b0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 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wire  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gt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zh-TW" sz="16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gtb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[k]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;//MSB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is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selected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as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output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gt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endmodule</a:t>
            </a:r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96200" y="4954380"/>
            <a:ext cx="4055919" cy="4247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assign </a:t>
            </a:r>
            <a:r>
              <a:rPr lang="en-US" altLang="zh-TW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gt</a:t>
            </a:r>
            <a:r>
              <a:rPr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(a &gt; b) ;</a:t>
            </a:r>
          </a:p>
        </p:txBody>
      </p:sp>
    </p:spTree>
    <p:extLst>
      <p:ext uri="{BB962C8B-B14F-4D97-AF65-F5344CB8AC3E}">
        <p14:creationId xmlns:p14="http://schemas.microsoft.com/office/powerpoint/2010/main" val="3156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Modeling Memories</a:t>
            </a:r>
          </a:p>
        </p:txBody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TW">
              <a:ea typeface="標楷體" pitchFamily="65" charset="-120"/>
            </a:endParaRPr>
          </a:p>
          <a:p>
            <a:endParaRPr lang="en-US" altLang="zh-TW">
              <a:ea typeface="標楷體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TW" b="1"/>
              <a:t>Objectives</a:t>
            </a:r>
          </a:p>
          <a:p>
            <a:r>
              <a:rPr lang="en-US" altLang="zh-TW"/>
              <a:t>Learn how to </a:t>
            </a:r>
            <a:r>
              <a:rPr lang="en-US" altLang="zh-TW" u="sng"/>
              <a:t>model memories</a:t>
            </a:r>
            <a:r>
              <a:rPr lang="en-US" altLang="zh-TW"/>
              <a:t> with Verilog.</a:t>
            </a:r>
          </a:p>
          <a:p>
            <a:r>
              <a:rPr lang="en-US" altLang="zh-TW"/>
              <a:t>Learn how to </a:t>
            </a:r>
            <a:r>
              <a:rPr lang="en-US" altLang="zh-TW" u="sng"/>
              <a:t>model a bidirectional port</a:t>
            </a:r>
            <a:r>
              <a:rPr lang="en-US" altLang="zh-TW"/>
              <a:t> in Verilog.</a:t>
            </a:r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Modeling Memories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CA6DAF-32F8-499B-A85B-A3B99FD64F69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PYNQ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340768"/>
            <a:ext cx="8502536" cy="512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3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TW" dirty="0"/>
              <a:t>A memory device must do </a:t>
            </a:r>
            <a:r>
              <a:rPr lang="en-US" altLang="zh-TW" u="sng" dirty="0"/>
              <a:t>two things</a:t>
            </a:r>
            <a:r>
              <a:rPr lang="en-US" altLang="zh-TW" dirty="0"/>
              <a:t>: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Declare a memory of appropriate </a:t>
            </a:r>
            <a:r>
              <a:rPr lang="en-US" altLang="zh-TW" dirty="0">
                <a:solidFill>
                  <a:srgbClr val="FF0000"/>
                </a:solidFill>
              </a:rPr>
              <a:t>size</a:t>
            </a:r>
            <a:r>
              <a:rPr lang="en-US" altLang="zh-TW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altLang="zh-TW" dirty="0" err="1"/>
              <a:t>reg</a:t>
            </a:r>
            <a:r>
              <a:rPr lang="en-US" altLang="zh-TW" dirty="0"/>
              <a:t> [MSB : LSB] &lt;</a:t>
            </a:r>
            <a:r>
              <a:rPr lang="en-US" altLang="zh-TW" dirty="0" err="1"/>
              <a:t>memory_name</a:t>
            </a:r>
            <a:r>
              <a:rPr lang="en-US" altLang="zh-TW" dirty="0"/>
              <a:t>&gt; [</a:t>
            </a:r>
            <a:r>
              <a:rPr lang="en-US" altLang="zh-TW" dirty="0" err="1"/>
              <a:t>first_addr</a:t>
            </a:r>
            <a:r>
              <a:rPr lang="en-US" altLang="zh-TW" dirty="0"/>
              <a:t> : </a:t>
            </a:r>
            <a:r>
              <a:rPr lang="en-US" altLang="zh-TW" dirty="0" err="1"/>
              <a:t>last_addr</a:t>
            </a:r>
            <a:r>
              <a:rPr lang="en-US" altLang="zh-TW" dirty="0"/>
              <a:t>];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TW" dirty="0"/>
              <a:t>	Ex: </a:t>
            </a:r>
            <a:r>
              <a:rPr lang="en-US" altLang="zh-TW" dirty="0" err="1"/>
              <a:t>reg</a:t>
            </a:r>
            <a:r>
              <a:rPr lang="en-US" altLang="zh-TW" dirty="0"/>
              <a:t> [3:0] </a:t>
            </a:r>
            <a:r>
              <a:rPr lang="en-US" altLang="zh-TW" dirty="0" err="1"/>
              <a:t>mem</a:t>
            </a:r>
            <a:r>
              <a:rPr lang="en-US" altLang="zh-TW" dirty="0"/>
              <a:t> [0:15];   // 4 bits, 16 words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Provide some level of </a:t>
            </a:r>
            <a:r>
              <a:rPr lang="en-US" altLang="zh-TW" dirty="0">
                <a:solidFill>
                  <a:srgbClr val="FF0000"/>
                </a:solidFill>
              </a:rPr>
              <a:t>access</a:t>
            </a:r>
            <a:r>
              <a:rPr lang="en-US" altLang="zh-TW" dirty="0"/>
              <a:t> to its contents, such as:</a:t>
            </a:r>
          </a:p>
          <a:p>
            <a:pPr lvl="1">
              <a:spcBef>
                <a:spcPts val="600"/>
              </a:spcBef>
            </a:pPr>
            <a:r>
              <a:rPr lang="en-US" altLang="zh-TW" dirty="0"/>
              <a:t>Read only</a:t>
            </a:r>
          </a:p>
          <a:p>
            <a:pPr lvl="1">
              <a:spcBef>
                <a:spcPts val="600"/>
              </a:spcBef>
            </a:pPr>
            <a:r>
              <a:rPr lang="en-US" altLang="zh-TW" dirty="0"/>
              <a:t>Read and write</a:t>
            </a:r>
          </a:p>
          <a:p>
            <a:pPr lvl="1">
              <a:spcBef>
                <a:spcPts val="600"/>
              </a:spcBef>
            </a:pPr>
            <a:r>
              <a:rPr lang="en-US" altLang="zh-TW" dirty="0"/>
              <a:t>Write and simultaneous read</a:t>
            </a:r>
          </a:p>
          <a:p>
            <a:pPr lvl="1">
              <a:spcBef>
                <a:spcPts val="600"/>
              </a:spcBef>
            </a:pPr>
            <a:r>
              <a:rPr lang="en-US" altLang="zh-TW" dirty="0"/>
              <a:t>Multiple reads, simultaneous to a single write</a:t>
            </a:r>
          </a:p>
          <a:p>
            <a:pPr lvl="1">
              <a:spcBef>
                <a:spcPts val="600"/>
              </a:spcBef>
            </a:pPr>
            <a:r>
              <a:rPr lang="en-US" altLang="zh-TW" dirty="0"/>
              <a:t>Multiple simultaneous reads and writes, with some method of ensuring consistency</a:t>
            </a:r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Modeling a Memory Device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4E2923-D019-4839-951A-BA1DBCE7DD24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 memory element is addressed by the index to the memory array. You can only reference one word of memory at a time.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/>
              <a:t>module mems;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/>
              <a:t>reg [8:1] mema [0:255];    // declare memory called mema 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/>
              <a:t>reg [8:1] mem_word;	       // temp register called mem_word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/>
              <a:t> ...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/>
              <a:t>initial begin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/>
              <a:t>       //Display </a:t>
            </a:r>
            <a:r>
              <a:rPr lang="en-US" altLang="zh-TW" sz="1800" b="1">
                <a:solidFill>
                  <a:srgbClr val="FF0000"/>
                </a:solidFill>
              </a:rPr>
              <a:t>contents</a:t>
            </a:r>
            <a:r>
              <a:rPr lang="en-US" altLang="zh-TW" sz="1800" b="1"/>
              <a:t> of the 6</a:t>
            </a:r>
            <a:r>
              <a:rPr lang="en-US" altLang="zh-TW" sz="1800" b="1" baseline="30000"/>
              <a:t>th</a:t>
            </a:r>
            <a:r>
              <a:rPr lang="en-US" altLang="zh-TW" sz="1800" b="1"/>
              <a:t> memory address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/>
              <a:t>       $displayb (mema[5]);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/>
              <a:t>       //Display the </a:t>
            </a:r>
            <a:r>
              <a:rPr lang="en-US" altLang="zh-TW" sz="1800" b="1">
                <a:solidFill>
                  <a:srgbClr val="FF0000"/>
                </a:solidFill>
              </a:rPr>
              <a:t>MSB</a:t>
            </a:r>
            <a:r>
              <a:rPr lang="en-US" altLang="zh-TW" sz="1800" b="1"/>
              <a:t> of the 6</a:t>
            </a:r>
            <a:r>
              <a:rPr lang="en-US" altLang="zh-TW" sz="1800" b="1" baseline="30000"/>
              <a:t>th</a:t>
            </a:r>
            <a:r>
              <a:rPr lang="en-US" altLang="zh-TW" sz="1800" b="1"/>
              <a:t> memory word 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/>
              <a:t>       mem_word = mema[5]; 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/>
              <a:t>       $displayb (mem_word[8]);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/>
              <a:t>end 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/>
              <a:t>endmodule</a:t>
            </a:r>
            <a:endParaRPr lang="en-US" altLang="zh-TW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Memory Addressing</a:t>
            </a: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826070-5239-471F-A7C7-6024FC00EE9D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8256589" y="3501728"/>
          <a:ext cx="1806575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67297" imgH="3027590" progId="">
                  <p:embed/>
                </p:oleObj>
              </mc:Choice>
              <mc:Fallback>
                <p:oleObj name="Visio" r:id="rId2" imgW="1767297" imgH="3027590" progId="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9" y="3501728"/>
                        <a:ext cx="1806575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8688388" y="2925464"/>
            <a:ext cx="647700" cy="0"/>
          </a:xfrm>
          <a:prstGeom prst="line">
            <a:avLst/>
          </a:prstGeom>
          <a:noFill/>
          <a:ln w="25400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9336088" y="2925465"/>
            <a:ext cx="0" cy="792163"/>
          </a:xfrm>
          <a:prstGeom prst="line">
            <a:avLst/>
          </a:prstGeom>
          <a:noFill/>
          <a:ln w="25400">
            <a:solidFill>
              <a:srgbClr val="339933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7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TW" sz="2200" dirty="0"/>
              <a:t>You can load a ROM or RAM with data by using a </a:t>
            </a:r>
            <a:r>
              <a:rPr lang="en-US" altLang="zh-TW" sz="2200" b="1" i="1" dirty="0">
                <a:solidFill>
                  <a:srgbClr val="FF0000"/>
                </a:solidFill>
              </a:rPr>
              <a:t>$</a:t>
            </a:r>
            <a:r>
              <a:rPr lang="en-US" altLang="zh-TW" sz="2200" b="1" i="1" dirty="0" err="1">
                <a:solidFill>
                  <a:srgbClr val="FF0000"/>
                </a:solidFill>
              </a:rPr>
              <a:t>readmem</a:t>
            </a:r>
            <a:r>
              <a:rPr lang="en-US" altLang="zh-TW" sz="2200" b="1" dirty="0">
                <a:solidFill>
                  <a:srgbClr val="FF0000"/>
                </a:solidFill>
              </a:rPr>
              <a:t> </a:t>
            </a:r>
            <a:r>
              <a:rPr lang="en-US" altLang="zh-TW" sz="2200" dirty="0"/>
              <a:t>task</a:t>
            </a:r>
          </a:p>
          <a:p>
            <a:r>
              <a:rPr lang="en-US" altLang="zh-TW" dirty="0"/>
              <a:t>Assign values to each word of the memory array in a loop.</a:t>
            </a:r>
          </a:p>
          <a:p>
            <a:pPr lvl="1">
              <a:buFont typeface="Wingdings" pitchFamily="2" charset="2"/>
              <a:buNone/>
            </a:pPr>
            <a:r>
              <a:rPr lang="en-US" altLang="zh-TW" dirty="0"/>
              <a:t>	for (</a:t>
            </a:r>
            <a:r>
              <a:rPr lang="en-US" altLang="zh-TW" dirty="0" err="1"/>
              <a:t>i</a:t>
            </a:r>
            <a:r>
              <a:rPr lang="en-US" altLang="zh-TW" dirty="0"/>
              <a:t>=0;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memsize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 = i+1)    // initialize memory</a:t>
            </a:r>
          </a:p>
          <a:p>
            <a:pPr lvl="1">
              <a:buFont typeface="Wingdings" pitchFamily="2" charset="2"/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mema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{</a:t>
            </a:r>
            <a:r>
              <a:rPr lang="en-US" altLang="zh-TW" dirty="0" err="1"/>
              <a:t>wordsize</a:t>
            </a:r>
            <a:r>
              <a:rPr lang="en-US" altLang="zh-TW" dirty="0"/>
              <a:t>{1'b1}};</a:t>
            </a:r>
          </a:p>
          <a:p>
            <a:r>
              <a:rPr lang="en-US" altLang="zh-TW" dirty="0"/>
              <a:t>Call to the </a:t>
            </a:r>
            <a:r>
              <a:rPr lang="en-US" altLang="zh-TW" b="1" i="1" dirty="0"/>
              <a:t>$</a:t>
            </a:r>
            <a:r>
              <a:rPr lang="en-US" altLang="zh-TW" b="1" i="1" dirty="0" err="1"/>
              <a:t>readmem</a:t>
            </a:r>
            <a:r>
              <a:rPr lang="en-US" altLang="zh-TW" b="1" dirty="0"/>
              <a:t> </a:t>
            </a:r>
            <a:r>
              <a:rPr lang="en-US" altLang="zh-TW" dirty="0"/>
              <a:t>system task.</a:t>
            </a:r>
          </a:p>
          <a:p>
            <a:pPr lvl="1">
              <a:buFont typeface="Wingdings" pitchFamily="2" charset="2"/>
              <a:buNone/>
            </a:pPr>
            <a:r>
              <a:rPr lang="en-US" altLang="zh-TW" dirty="0"/>
              <a:t>	// load memory data from a file</a:t>
            </a:r>
          </a:p>
          <a:p>
            <a:pPr lvl="1">
              <a:buFont typeface="Wingdings" pitchFamily="2" charset="2"/>
              <a:buNone/>
            </a:pPr>
            <a:r>
              <a:rPr lang="en-US" altLang="zh-TW" dirty="0"/>
              <a:t>	$</a:t>
            </a:r>
            <a:r>
              <a:rPr lang="en-US" altLang="zh-TW" dirty="0" err="1"/>
              <a:t>readmemb</a:t>
            </a:r>
            <a:r>
              <a:rPr lang="en-US" altLang="zh-TW" dirty="0"/>
              <a:t>("mem_file.txt", </a:t>
            </a:r>
            <a:r>
              <a:rPr lang="en-US" altLang="zh-TW" dirty="0" err="1"/>
              <a:t>mema</a:t>
            </a:r>
            <a:r>
              <a:rPr lang="en-US" altLang="zh-TW" dirty="0"/>
              <a:t>);</a:t>
            </a:r>
          </a:p>
        </p:txBody>
      </p:sp>
      <p:sp>
        <p:nvSpPr>
          <p:cNvPr id="177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Loading a Memory Device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84D9A0-127D-466B-9BFB-235F154376E0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8048" y="3573016"/>
            <a:ext cx="4968552" cy="27893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2000" b="1" dirty="0"/>
              <a:t>The data for the ROM is stored in a separate file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 err="1"/>
              <a:t>myrom.v</a:t>
            </a:r>
            <a:endParaRPr lang="en-US" altLang="zh-TW" sz="2000" b="1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/>
              <a:t>`timescale 1ns/10ps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/>
              <a:t>module </a:t>
            </a:r>
            <a:r>
              <a:rPr lang="en-US" altLang="zh-TW" sz="1800" b="1" dirty="0" err="1"/>
              <a:t>myrom</a:t>
            </a:r>
            <a:r>
              <a:rPr lang="en-US" altLang="zh-TW" sz="1800" b="1" dirty="0"/>
              <a:t> (</a:t>
            </a:r>
            <a:r>
              <a:rPr lang="en-US" altLang="zh-TW" sz="1800" b="1" dirty="0" err="1"/>
              <a:t>read_data</a:t>
            </a:r>
            <a:r>
              <a:rPr lang="en-US" altLang="zh-TW" sz="1800" b="1" dirty="0"/>
              <a:t>, </a:t>
            </a:r>
            <a:r>
              <a:rPr lang="en-US" altLang="zh-TW" sz="1800" b="1" dirty="0" err="1"/>
              <a:t>addr</a:t>
            </a:r>
            <a:r>
              <a:rPr lang="en-US" altLang="zh-TW" sz="1800" b="1" dirty="0"/>
              <a:t>, </a:t>
            </a:r>
            <a:r>
              <a:rPr lang="en-US" altLang="zh-TW" sz="1800" b="1" dirty="0" err="1"/>
              <a:t>read_en</a:t>
            </a:r>
            <a:r>
              <a:rPr lang="en-US" altLang="zh-TW" sz="1800" b="1" dirty="0"/>
              <a:t>_);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/>
              <a:t>input </a:t>
            </a:r>
            <a:r>
              <a:rPr lang="en-US" altLang="zh-TW" sz="1800" b="1" dirty="0" err="1"/>
              <a:t>read_en</a:t>
            </a:r>
            <a:r>
              <a:rPr lang="en-US" altLang="zh-TW" sz="1800" b="1" dirty="0"/>
              <a:t>_;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/>
              <a:t>input [3:0] </a:t>
            </a:r>
            <a:r>
              <a:rPr lang="en-US" altLang="zh-TW" sz="1800" b="1" dirty="0" err="1"/>
              <a:t>addr</a:t>
            </a:r>
            <a:r>
              <a:rPr lang="en-US" altLang="zh-TW" sz="1800" b="1" dirty="0"/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/>
              <a:t>output [3:0] </a:t>
            </a:r>
            <a:r>
              <a:rPr lang="en-US" altLang="zh-TW" sz="1800" b="1" dirty="0" err="1"/>
              <a:t>read_data</a:t>
            </a:r>
            <a:r>
              <a:rPr lang="en-US" altLang="zh-TW" sz="1800" b="1" dirty="0"/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err="1"/>
              <a:t>reg</a:t>
            </a:r>
            <a:r>
              <a:rPr lang="en-US" altLang="zh-TW" sz="1800" b="1" dirty="0"/>
              <a:t> [3:0] </a:t>
            </a:r>
            <a:r>
              <a:rPr lang="en-US" altLang="zh-TW" sz="1800" b="1" dirty="0" err="1"/>
              <a:t>read_data</a:t>
            </a:r>
            <a:r>
              <a:rPr lang="en-US" altLang="zh-TW" sz="1800" b="1" dirty="0"/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err="1">
                <a:solidFill>
                  <a:srgbClr val="339933"/>
                </a:solidFill>
              </a:rPr>
              <a:t>reg</a:t>
            </a:r>
            <a:r>
              <a:rPr lang="en-US" altLang="zh-TW" sz="1800" b="1" dirty="0">
                <a:solidFill>
                  <a:srgbClr val="339933"/>
                </a:solidFill>
              </a:rPr>
              <a:t> [3:0] </a:t>
            </a:r>
            <a:r>
              <a:rPr lang="en-US" altLang="zh-TW" sz="1800" b="1" dirty="0" err="1">
                <a:solidFill>
                  <a:srgbClr val="339933"/>
                </a:solidFill>
              </a:rPr>
              <a:t>mem</a:t>
            </a:r>
            <a:r>
              <a:rPr lang="en-US" altLang="zh-TW" sz="1800" b="1" dirty="0">
                <a:solidFill>
                  <a:srgbClr val="339933"/>
                </a:solidFill>
              </a:rPr>
              <a:t> [0:15];   // 4 bits, 16 words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/>
              <a:t>initial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/>
              <a:t>	</a:t>
            </a:r>
            <a:r>
              <a:rPr lang="en-US" altLang="zh-TW" sz="1800" b="1" dirty="0">
                <a:solidFill>
                  <a:srgbClr val="FF0000"/>
                </a:solidFill>
              </a:rPr>
              <a:t>$</a:t>
            </a:r>
            <a:r>
              <a:rPr lang="en-US" altLang="zh-TW" sz="1800" b="1" dirty="0" err="1">
                <a:solidFill>
                  <a:srgbClr val="FF0000"/>
                </a:solidFill>
              </a:rPr>
              <a:t>readmemb</a:t>
            </a:r>
            <a:r>
              <a:rPr lang="en-US" altLang="zh-TW" sz="1800" b="1" dirty="0">
                <a:solidFill>
                  <a:srgbClr val="FF0000"/>
                </a:solidFill>
              </a:rPr>
              <a:t> (“</a:t>
            </a:r>
            <a:r>
              <a:rPr lang="en-US" altLang="zh-TW" sz="1800" b="1" dirty="0" err="1">
                <a:solidFill>
                  <a:srgbClr val="FF0000"/>
                </a:solidFill>
              </a:rPr>
              <a:t>my_rom_data</a:t>
            </a:r>
            <a:r>
              <a:rPr lang="en-US" altLang="zh-TW" sz="1800" b="1" dirty="0">
                <a:solidFill>
                  <a:srgbClr val="FF0000"/>
                </a:solidFill>
              </a:rPr>
              <a:t>”, </a:t>
            </a:r>
            <a:r>
              <a:rPr lang="en-US" altLang="zh-TW" sz="1800" b="1" dirty="0" err="1">
                <a:solidFill>
                  <a:srgbClr val="FF0000"/>
                </a:solidFill>
              </a:rPr>
              <a:t>mem</a:t>
            </a:r>
            <a:r>
              <a:rPr lang="en-US" altLang="zh-TW" sz="1800" b="1" dirty="0">
                <a:solidFill>
                  <a:srgbClr val="FF0000"/>
                </a:solidFill>
              </a:rPr>
              <a:t>); </a:t>
            </a:r>
            <a:r>
              <a:rPr lang="en-US" altLang="zh-TW" sz="1800" dirty="0">
                <a:solidFill>
                  <a:srgbClr val="FF0000"/>
                </a:solidFill>
                <a:latin typeface="+mj-lt"/>
                <a:ea typeface="標楷體" pitchFamily="65" charset="-120"/>
              </a:rPr>
              <a:t>(</a:t>
            </a:r>
            <a:r>
              <a:rPr lang="zh-TW" altLang="en-US" sz="1800" dirty="0">
                <a:solidFill>
                  <a:srgbClr val="FF0000"/>
                </a:solidFill>
                <a:latin typeface="+mj-lt"/>
                <a:ea typeface="標楷體" pitchFamily="65" charset="-120"/>
              </a:rPr>
              <a:t>參考前面投影片</a:t>
            </a:r>
            <a:r>
              <a:rPr lang="en-US" altLang="zh-TW" sz="1800" dirty="0">
                <a:solidFill>
                  <a:srgbClr val="FF0000"/>
                </a:solidFill>
                <a:latin typeface="+mj-lt"/>
                <a:ea typeface="標楷體" pitchFamily="65" charset="-120"/>
              </a:rPr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/>
              <a:t>always @(</a:t>
            </a:r>
            <a:r>
              <a:rPr lang="en-US" altLang="zh-TW" sz="1800" b="1" dirty="0" err="1"/>
              <a:t>addr</a:t>
            </a:r>
            <a:r>
              <a:rPr lang="en-US" altLang="zh-TW" sz="1800" b="1" dirty="0"/>
              <a:t> or </a:t>
            </a:r>
            <a:r>
              <a:rPr lang="en-US" altLang="zh-TW" sz="1800" b="1" dirty="0" err="1"/>
              <a:t>read_en</a:t>
            </a:r>
            <a:r>
              <a:rPr lang="en-US" altLang="zh-TW" sz="1800" b="1" dirty="0"/>
              <a:t>_)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/>
              <a:t>	if (!</a:t>
            </a:r>
            <a:r>
              <a:rPr lang="en-US" altLang="zh-TW" sz="1800" b="1" dirty="0" err="1"/>
              <a:t>read_en</a:t>
            </a:r>
            <a:r>
              <a:rPr lang="en-US" altLang="zh-TW" sz="1800" b="1" dirty="0"/>
              <a:t>_)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/>
              <a:t>		</a:t>
            </a:r>
            <a:r>
              <a:rPr lang="en-US" altLang="zh-TW" sz="1800" b="1" dirty="0" err="1"/>
              <a:t>read_data</a:t>
            </a:r>
            <a:r>
              <a:rPr lang="en-US" altLang="zh-TW" sz="1800" b="1" dirty="0"/>
              <a:t> = </a:t>
            </a:r>
            <a:r>
              <a:rPr lang="en-US" altLang="zh-TW" sz="1800" b="1" dirty="0" err="1"/>
              <a:t>mem</a:t>
            </a:r>
            <a:r>
              <a:rPr lang="en-US" altLang="zh-TW" sz="1800" b="1" dirty="0"/>
              <a:t>[</a:t>
            </a:r>
            <a:r>
              <a:rPr lang="en-US" altLang="zh-TW" sz="1800" b="1" dirty="0" err="1"/>
              <a:t>addr</a:t>
            </a:r>
            <a:r>
              <a:rPr lang="en-US" altLang="zh-TW" sz="1800" b="1" dirty="0"/>
              <a:t>];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err="1"/>
              <a:t>endmodule</a:t>
            </a:r>
            <a:endParaRPr lang="en-US" altLang="zh-TW" sz="1800" b="1" dirty="0"/>
          </a:p>
        </p:txBody>
      </p:sp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Modeling a Simple ROM</a:t>
            </a:r>
          </a:p>
        </p:txBody>
      </p:sp>
      <p:sp>
        <p:nvSpPr>
          <p:cNvPr id="6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E6DF1D-8781-493C-9765-0A9C95F1A23E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6221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51876" y="908051"/>
            <a:ext cx="2016125" cy="561657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TW" sz="1800" b="1" dirty="0"/>
          </a:p>
          <a:p>
            <a:pPr>
              <a:lnSpc>
                <a:spcPct val="90000"/>
              </a:lnSpc>
            </a:pPr>
            <a:endParaRPr lang="en-US" altLang="zh-TW" sz="1800" b="1" dirty="0"/>
          </a:p>
          <a:p>
            <a:pPr>
              <a:lnSpc>
                <a:spcPct val="90000"/>
              </a:lnSpc>
              <a:buNone/>
            </a:pPr>
            <a:r>
              <a:rPr lang="en-US" altLang="zh-TW" sz="2000" b="1" dirty="0" err="1"/>
              <a:t>my_rom_data</a:t>
            </a:r>
            <a:endParaRPr lang="en-US" altLang="zh-TW" sz="2000" b="1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/>
              <a:t>0000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/>
              <a:t>0101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/>
              <a:t>1100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/>
              <a:t>0011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/>
              <a:t>1101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/>
              <a:t>0010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/>
              <a:t>0011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/>
              <a:t>1111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/>
              <a:t>1000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/>
              <a:t>1001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/>
              <a:t>1000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/>
              <a:t>0001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/>
              <a:t>1101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/>
              <a:t>1010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/>
              <a:t>0001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/>
              <a:t>1101</a:t>
            </a:r>
          </a:p>
        </p:txBody>
      </p:sp>
    </p:spTree>
    <p:extLst>
      <p:ext uri="{BB962C8B-B14F-4D97-AF65-F5344CB8AC3E}">
        <p14:creationId xmlns:p14="http://schemas.microsoft.com/office/powerpoint/2010/main" val="367201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66"/>
              </a:buClr>
            </a:pPr>
            <a:r>
              <a:rPr lang="en-US" altLang="zh-TW" sz="2000" dirty="0"/>
              <a:t>RAM models are slightly more complicated than ROM models because there must be </a:t>
            </a:r>
            <a:r>
              <a:rPr lang="en-US" altLang="zh-TW" sz="2000" u="sng" dirty="0"/>
              <a:t>both read and write capability, usually with the same data bus</a:t>
            </a:r>
            <a:r>
              <a:rPr lang="en-US" altLang="zh-TW" sz="2000" dirty="0"/>
              <a:t>. This requirement necessitates a new modeling technique to handle the </a:t>
            </a:r>
            <a:r>
              <a:rPr lang="en-US" altLang="zh-TW" sz="2000" dirty="0">
                <a:solidFill>
                  <a:srgbClr val="FF0000"/>
                </a:solidFill>
              </a:rPr>
              <a:t>bidirectional buses</a:t>
            </a:r>
          </a:p>
          <a:p>
            <a:pPr>
              <a:buClr>
                <a:srgbClr val="000066"/>
              </a:buClr>
            </a:pPr>
            <a:r>
              <a:rPr lang="en-US" altLang="zh-TW" sz="2000" b="1" dirty="0"/>
              <a:t>Modeling 256*16 Memory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module   </a:t>
            </a:r>
            <a:r>
              <a:rPr lang="en-US" altLang="zh-TW" sz="1800" dirty="0" err="1"/>
              <a:t>mem_model</a:t>
            </a:r>
            <a:r>
              <a:rPr lang="en-US" altLang="zh-TW" sz="1800" dirty="0"/>
              <a:t> (</a:t>
            </a:r>
            <a:r>
              <a:rPr lang="en-US" altLang="zh-TW" sz="1800" dirty="0" err="1"/>
              <a:t>data_bus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addr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oeb</a:t>
            </a:r>
            <a:r>
              <a:rPr lang="en-US" altLang="zh-TW" sz="1800" dirty="0"/>
              <a:t>, web);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err="1">
                <a:solidFill>
                  <a:srgbClr val="FF00FF"/>
                </a:solidFill>
              </a:rPr>
              <a:t>inout</a:t>
            </a:r>
            <a:r>
              <a:rPr lang="en-US" altLang="zh-TW" sz="1800" b="1" dirty="0">
                <a:solidFill>
                  <a:srgbClr val="FF00FF"/>
                </a:solidFill>
              </a:rPr>
              <a:t>  [15:0]  </a:t>
            </a:r>
            <a:r>
              <a:rPr lang="en-US" altLang="zh-TW" sz="1800" b="1" dirty="0" err="1">
                <a:solidFill>
                  <a:srgbClr val="FF00FF"/>
                </a:solidFill>
              </a:rPr>
              <a:t>databus</a:t>
            </a:r>
            <a:r>
              <a:rPr lang="en-US" altLang="zh-TW" sz="1800" b="1" dirty="0">
                <a:solidFill>
                  <a:srgbClr val="FF00FF"/>
                </a:solidFill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input  [  7:0]  </a:t>
            </a:r>
            <a:r>
              <a:rPr lang="en-US" altLang="zh-TW" sz="1800" dirty="0" err="1"/>
              <a:t>addr</a:t>
            </a:r>
            <a:r>
              <a:rPr lang="en-US" altLang="zh-TW" sz="1800" dirty="0"/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input             </a:t>
            </a:r>
            <a:r>
              <a:rPr lang="en-US" altLang="zh-TW" sz="1800" dirty="0" err="1"/>
              <a:t>oeb</a:t>
            </a:r>
            <a:r>
              <a:rPr lang="en-US" altLang="zh-TW" sz="1800" dirty="0"/>
              <a:t>,  web;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 err="1"/>
              <a:t>reg</a:t>
            </a:r>
            <a:r>
              <a:rPr lang="en-US" altLang="zh-TW" sz="1800" dirty="0"/>
              <a:t>   [15:0]   </a:t>
            </a:r>
            <a:r>
              <a:rPr lang="en-US" altLang="zh-TW" sz="1800" dirty="0" err="1"/>
              <a:t>mem</a:t>
            </a:r>
            <a:r>
              <a:rPr lang="en-US" altLang="zh-TW" sz="1800" dirty="0"/>
              <a:t>  [0:255];</a:t>
            </a:r>
          </a:p>
          <a:p>
            <a:pPr lvl="1">
              <a:buFont typeface="Wingdings" pitchFamily="2" charset="2"/>
              <a:buNone/>
            </a:pPr>
            <a:endParaRPr lang="en-US" altLang="zh-TW" sz="1800" dirty="0"/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assign  </a:t>
            </a:r>
            <a:r>
              <a:rPr lang="en-US" altLang="zh-TW" sz="1800" dirty="0" err="1"/>
              <a:t>databus</a:t>
            </a:r>
            <a:r>
              <a:rPr lang="en-US" altLang="zh-TW" sz="1800" dirty="0"/>
              <a:t> = (~</a:t>
            </a:r>
            <a:r>
              <a:rPr lang="en-US" altLang="zh-TW" sz="1800" dirty="0" err="1"/>
              <a:t>oeb</a:t>
            </a:r>
            <a:r>
              <a:rPr lang="en-US" altLang="zh-TW" sz="1800" dirty="0"/>
              <a:t>) ? </a:t>
            </a:r>
            <a:r>
              <a:rPr lang="en-US" altLang="zh-TW" sz="1800" dirty="0" err="1"/>
              <a:t>mem</a:t>
            </a:r>
            <a:r>
              <a:rPr lang="en-US" altLang="zh-TW" sz="1800" dirty="0"/>
              <a:t> [</a:t>
            </a:r>
            <a:r>
              <a:rPr lang="en-US" altLang="zh-TW" sz="1800" dirty="0" err="1"/>
              <a:t>addr</a:t>
            </a:r>
            <a:r>
              <a:rPr lang="en-US" altLang="zh-TW" sz="1800" dirty="0"/>
              <a:t>] : 16’bz;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always@(</a:t>
            </a:r>
            <a:r>
              <a:rPr lang="en-US" altLang="zh-TW" sz="1800" dirty="0" err="1"/>
              <a:t>negedge</a:t>
            </a:r>
            <a:r>
              <a:rPr lang="en-US" altLang="zh-TW" sz="1800" dirty="0"/>
              <a:t>  web)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        </a:t>
            </a:r>
            <a:r>
              <a:rPr lang="en-US" altLang="zh-TW" sz="1800" dirty="0" err="1"/>
              <a:t>mem</a:t>
            </a:r>
            <a:r>
              <a:rPr lang="en-US" altLang="zh-TW" sz="1800" dirty="0"/>
              <a:t> [</a:t>
            </a:r>
            <a:r>
              <a:rPr lang="en-US" altLang="zh-TW" sz="1800" dirty="0" err="1"/>
              <a:t>addr</a:t>
            </a:r>
            <a:r>
              <a:rPr lang="en-US" altLang="zh-TW" sz="1800" dirty="0"/>
              <a:t>]  &lt;=  </a:t>
            </a:r>
            <a:r>
              <a:rPr lang="en-US" altLang="zh-TW" sz="1800" dirty="0" err="1"/>
              <a:t>databus</a:t>
            </a:r>
            <a:r>
              <a:rPr lang="en-US" altLang="zh-TW" sz="1800" dirty="0"/>
              <a:t>; </a:t>
            </a:r>
          </a:p>
          <a:p>
            <a:pPr lvl="1">
              <a:buFont typeface="Wingdings" pitchFamily="2" charset="2"/>
              <a:buNone/>
            </a:pPr>
            <a:endParaRPr lang="en-US" altLang="zh-TW" sz="1800" dirty="0"/>
          </a:p>
          <a:p>
            <a:pPr lvl="1">
              <a:buFont typeface="Wingdings" pitchFamily="2" charset="2"/>
              <a:buNone/>
            </a:pPr>
            <a:r>
              <a:rPr lang="en-US" altLang="zh-TW" sz="1800" dirty="0" err="1"/>
              <a:t>endmodule</a:t>
            </a:r>
            <a:endParaRPr lang="en-US" altLang="zh-TW" sz="1800" dirty="0"/>
          </a:p>
        </p:txBody>
      </p:sp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Modeling a Simple RAM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CAAAD-BE3C-4008-AC1B-BA8AB6E52223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2" name="物件 1"/>
          <p:cNvGraphicFramePr>
            <a:graphicFrameLocks noGrp="1" noChangeAspect="1"/>
          </p:cNvGraphicFramePr>
          <p:nvPr/>
        </p:nvGraphicFramePr>
        <p:xfrm>
          <a:off x="7372350" y="3284538"/>
          <a:ext cx="3201988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57729" imgH="3193762" progId="">
                  <p:embed/>
                </p:oleObj>
              </mc:Choice>
              <mc:Fallback>
                <p:oleObj name="Visio" r:id="rId2" imgW="4057729" imgH="3193762" progId="">
                  <p:embed/>
                  <p:pic>
                    <p:nvPicPr>
                      <p:cNvPr id="2" name="物件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350" y="3284538"/>
                        <a:ext cx="3201988" cy="252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733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TW"/>
              <a:t>You declare bidirectional ports with the </a:t>
            </a:r>
            <a:r>
              <a:rPr lang="en-US" altLang="zh-TW" b="1"/>
              <a:t>inout </a:t>
            </a:r>
            <a:r>
              <a:rPr lang="en-US" altLang="zh-TW"/>
              <a:t>keyword.</a:t>
            </a:r>
          </a:p>
          <a:p>
            <a:pPr lvl="1">
              <a:buFont typeface="Wingdings" pitchFamily="2" charset="2"/>
              <a:buNone/>
            </a:pPr>
            <a:r>
              <a:rPr lang="en-US" altLang="zh-TW" b="1"/>
              <a:t>	inout [7:0] databus;</a:t>
            </a:r>
          </a:p>
          <a:p>
            <a:pPr lvl="1">
              <a:buFont typeface="Wingdings" pitchFamily="2" charset="2"/>
              <a:buNone/>
            </a:pPr>
            <a:endParaRPr lang="en-US" altLang="zh-TW" b="1"/>
          </a:p>
          <a:p>
            <a:pPr>
              <a:buFont typeface="Wingdings 2" pitchFamily="18" charset="2"/>
              <a:buNone/>
            </a:pPr>
            <a:r>
              <a:rPr lang="en-US" altLang="zh-TW"/>
              <a:t>Bidirectional ports follow these rules:</a:t>
            </a:r>
          </a:p>
          <a:p>
            <a:r>
              <a:rPr lang="en-US" altLang="zh-TW" sz="2200"/>
              <a:t>An </a:t>
            </a:r>
            <a:r>
              <a:rPr lang="en-US" altLang="zh-TW" sz="2200" b="1"/>
              <a:t>inout </a:t>
            </a:r>
            <a:r>
              <a:rPr lang="en-US" altLang="zh-TW" sz="2200"/>
              <a:t>port </a:t>
            </a:r>
            <a:r>
              <a:rPr lang="en-US" altLang="zh-TW" sz="2200" u="sng"/>
              <a:t>cannot</a:t>
            </a:r>
            <a:r>
              <a:rPr lang="en-US" altLang="zh-TW" sz="2200"/>
              <a:t> be declared as a </a:t>
            </a:r>
            <a:r>
              <a:rPr lang="en-US" altLang="zh-TW" sz="2200" u="sng"/>
              <a:t>register</a:t>
            </a:r>
            <a:r>
              <a:rPr lang="en-US" altLang="zh-TW" sz="2200"/>
              <a:t>, it is </a:t>
            </a:r>
            <a:r>
              <a:rPr lang="en-US" altLang="zh-TW" sz="2200" u="sng"/>
              <a:t>always a </a:t>
            </a:r>
            <a:r>
              <a:rPr lang="en-US" altLang="zh-TW" sz="2200" u="sng">
                <a:solidFill>
                  <a:srgbClr val="FF0000"/>
                </a:solidFill>
              </a:rPr>
              <a:t>net</a:t>
            </a:r>
            <a:r>
              <a:rPr lang="en-US" altLang="zh-TW" sz="2200"/>
              <a:t>.</a:t>
            </a:r>
          </a:p>
          <a:p>
            <a:pPr lvl="1"/>
            <a:r>
              <a:rPr lang="en-US" altLang="zh-TW"/>
              <a:t>So the simulator can determine the resulting value of multiple drivers.</a:t>
            </a:r>
          </a:p>
          <a:p>
            <a:r>
              <a:rPr lang="en-US" altLang="zh-TW" sz="2200"/>
              <a:t>Your design should drive an </a:t>
            </a:r>
            <a:r>
              <a:rPr lang="en-US" altLang="zh-TW" sz="2200" b="1"/>
              <a:t>inout </a:t>
            </a:r>
            <a:r>
              <a:rPr lang="en-US" altLang="zh-TW" sz="2200"/>
              <a:t>port from </a:t>
            </a:r>
            <a:r>
              <a:rPr lang="en-US" altLang="zh-TW" sz="2200" u="sng"/>
              <a:t>only one direction at a time</a:t>
            </a:r>
            <a:r>
              <a:rPr lang="en-US" altLang="zh-TW" sz="2200"/>
              <a:t>.</a:t>
            </a:r>
          </a:p>
          <a:p>
            <a:pPr lvl="1"/>
            <a:r>
              <a:rPr lang="en-US" altLang="zh-TW"/>
              <a:t>For example, if you drive </a:t>
            </a:r>
            <a:r>
              <a:rPr lang="en-US" altLang="zh-TW">
                <a:solidFill>
                  <a:srgbClr val="FF0000"/>
                </a:solidFill>
              </a:rPr>
              <a:t>write data</a:t>
            </a:r>
            <a:r>
              <a:rPr lang="en-US" altLang="zh-TW"/>
              <a:t> onto the bidirectional data bus of a RAM model while you are using the bus to </a:t>
            </a:r>
            <a:r>
              <a:rPr lang="en-US" altLang="zh-TW">
                <a:solidFill>
                  <a:srgbClr val="FF0000"/>
                </a:solidFill>
              </a:rPr>
              <a:t>read RAM data</a:t>
            </a:r>
            <a:r>
              <a:rPr lang="en-US" altLang="zh-TW"/>
              <a:t>, a logic conflict may result, causing the bus to become </a:t>
            </a:r>
            <a:r>
              <a:rPr lang="en-US" altLang="zh-TW" u="sng"/>
              <a:t>unknown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You must design logic around the </a:t>
            </a:r>
            <a:r>
              <a:rPr lang="en-US" altLang="zh-TW" b="1"/>
              <a:t>inout </a:t>
            </a:r>
            <a:r>
              <a:rPr lang="en-US" altLang="zh-TW"/>
              <a:t>port to ensure proper operation.</a:t>
            </a:r>
          </a:p>
        </p:txBody>
      </p:sp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Using Bidirectional Ports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E51A9F-22B1-4A30-B8EF-61C846F1E0BA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only memories (ROM)</a:t>
            </a:r>
            <a:br>
              <a:rPr lang="en-US" altLang="zh-TW" dirty="0"/>
            </a:br>
            <a:r>
              <a:rPr lang="en-US" altLang="zh-TW" dirty="0"/>
              <a:t>Random access Memory (RAM)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More examples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30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ＭＳ Ｐゴシック" panose="020B0600070205080204" pitchFamily="34" charset="-128"/>
              </a:rPr>
              <a:t>Read-only memory (ROM)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09600" y="1357314"/>
            <a:ext cx="5342384" cy="5000625"/>
          </a:xfrm>
        </p:spPr>
        <p:txBody>
          <a:bodyPr/>
          <a:lstStyle/>
          <a:p>
            <a:r>
              <a:rPr lang="zh-TW" altLang="en-US" dirty="0"/>
              <a:t>存常數值，</a:t>
            </a:r>
            <a:endParaRPr lang="en-US" altLang="zh-TW" dirty="0"/>
          </a:p>
          <a:p>
            <a:r>
              <a:rPr lang="zh-TW" altLang="en-US" dirty="0"/>
              <a:t>可實現任意函數</a:t>
            </a:r>
            <a:endParaRPr lang="en-US" altLang="zh-TW" dirty="0"/>
          </a:p>
          <a:p>
            <a:r>
              <a:rPr lang="zh-TW" altLang="en-US" dirty="0"/>
              <a:t>需要</a:t>
            </a:r>
            <a:r>
              <a:rPr lang="en-US" altLang="zh-TW" dirty="0"/>
              <a:t>address decoder</a:t>
            </a:r>
            <a:r>
              <a:rPr lang="zh-TW" altLang="en-US" dirty="0"/>
              <a:t>，所以大小夠大才划算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918167"/>
              </p:ext>
            </p:extLst>
          </p:nvPr>
        </p:nvGraphicFramePr>
        <p:xfrm>
          <a:off x="636272" y="3356992"/>
          <a:ext cx="5100637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552700" imgH="965200" progId="Visio.Drawing.6">
                  <p:embed/>
                </p:oleObj>
              </mc:Choice>
              <mc:Fallback>
                <p:oleObj name="Visio" r:id="rId2" imgW="2552700" imgH="965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2" y="3356992"/>
                        <a:ext cx="5100637" cy="191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2"/>
          <p:cNvSpPr txBox="1">
            <a:spLocks noChangeArrowheads="1"/>
          </p:cNvSpPr>
          <p:nvPr/>
        </p:nvSpPr>
        <p:spPr bwMode="auto">
          <a:xfrm>
            <a:off x="1531622" y="5301680"/>
            <a:ext cx="2357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d[m]</a:t>
            </a:r>
            <a:r>
              <a:rPr kumimoji="1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kumimoji="1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=</a:t>
            </a:r>
            <a:r>
              <a:rPr kumimoji="1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kumimoji="1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ROM[a[n]];</a:t>
            </a:r>
            <a:endParaRPr kumimoji="1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6096000" y="274638"/>
            <a:ext cx="5980112" cy="6338888"/>
            <a:chOff x="6096000" y="274638"/>
            <a:chExt cx="5980112" cy="6338888"/>
          </a:xfrm>
        </p:grpSpPr>
        <p:graphicFrame>
          <p:nvGraphicFramePr>
            <p:cNvPr id="1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4579420"/>
                </p:ext>
              </p:extLst>
            </p:nvPr>
          </p:nvGraphicFramePr>
          <p:xfrm>
            <a:off x="6096000" y="274638"/>
            <a:ext cx="4699000" cy="6338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2349500" imgH="3175000" progId="Visio.Drawing.6">
                    <p:embed/>
                  </p:oleObj>
                </mc:Choice>
                <mc:Fallback>
                  <p:oleObj name="Visio" r:id="rId4" imgW="2349500" imgH="31750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0" y="274638"/>
                          <a:ext cx="4699000" cy="6338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字方塊 2"/>
            <p:cNvSpPr txBox="1">
              <a:spLocks noChangeArrowheads="1"/>
            </p:cNvSpPr>
            <p:nvPr/>
          </p:nvSpPr>
          <p:spPr bwMode="auto">
            <a:xfrm>
              <a:off x="6438900" y="3557588"/>
              <a:ext cx="1168400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address</a:t>
              </a:r>
              <a:endParaRPr kumimoji="1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" name="文字方塊 4"/>
            <p:cNvSpPr txBox="1">
              <a:spLocks noChangeArrowheads="1"/>
            </p:cNvSpPr>
            <p:nvPr/>
          </p:nvSpPr>
          <p:spPr bwMode="auto">
            <a:xfrm>
              <a:off x="8101012" y="5345113"/>
              <a:ext cx="1824038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  <a:r>
                <a:rPr kumimoji="1" lang="en-US" altLang="zh-TW" sz="2000" b="1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n</a:t>
              </a:r>
              <a:r>
                <a:rPr kumimoji="1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 word lines</a:t>
              </a:r>
              <a:endParaRPr kumimoji="1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7" name="文字方塊 5"/>
            <p:cNvSpPr txBox="1">
              <a:spLocks noChangeArrowheads="1"/>
            </p:cNvSpPr>
            <p:nvPr/>
          </p:nvSpPr>
          <p:spPr bwMode="auto">
            <a:xfrm>
              <a:off x="10621962" y="5683251"/>
              <a:ext cx="1454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m bit lines</a:t>
              </a:r>
              <a:endParaRPr kumimoji="1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58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551473"/>
              </p:ext>
            </p:extLst>
          </p:nvPr>
        </p:nvGraphicFramePr>
        <p:xfrm>
          <a:off x="1559496" y="987425"/>
          <a:ext cx="8720138" cy="587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130800" imgH="3454400" progId="Visio.Drawing.6">
                  <p:embed/>
                </p:oleObj>
              </mc:Choice>
              <mc:Fallback>
                <p:oleObj name="Visio" r:id="rId2" imgW="5130800" imgH="3454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987425"/>
                        <a:ext cx="8720138" cy="587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233096" y="228600"/>
            <a:ext cx="42687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800">
                <a:solidFill>
                  <a:srgbClr val="0000FF"/>
                </a:solidFill>
                <a:ea typeface="ＭＳ Ｐゴシック" panose="020B0600070205080204" pitchFamily="34" charset="-128"/>
              </a:rPr>
              <a:t>2-D array implementation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4683696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ＭＳ Ｐゴシック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lang="en-US" altLang="zh-TW" sz="1000" b="0">
                <a:solidFill>
                  <a:srgbClr val="000000"/>
                </a:solidFill>
                <a:ea typeface="ＭＳ Ｐゴシック" panose="020B0600070205080204" pitchFamily="34" charset="-128"/>
              </a:rPr>
              <a:t>(c) 2005-2012 W. J. Dally </a:t>
            </a:r>
          </a:p>
        </p:txBody>
      </p:sp>
      <p:sp>
        <p:nvSpPr>
          <p:cNvPr id="8" name="文字方塊 1"/>
          <p:cNvSpPr txBox="1">
            <a:spLocks noChangeArrowheads="1"/>
          </p:cNvSpPr>
          <p:nvPr/>
        </p:nvSpPr>
        <p:spPr bwMode="auto">
          <a:xfrm>
            <a:off x="2359596" y="2320925"/>
            <a:ext cx="1787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Row selector</a:t>
            </a:r>
            <a:endParaRPr kumimoji="1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文字方塊 5"/>
          <p:cNvSpPr txBox="1">
            <a:spLocks noChangeArrowheads="1"/>
          </p:cNvSpPr>
          <p:nvPr/>
        </p:nvSpPr>
        <p:spPr bwMode="auto">
          <a:xfrm>
            <a:off x="4323334" y="5875338"/>
            <a:ext cx="2197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Column selector</a:t>
            </a:r>
            <a:endParaRPr kumimoji="1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621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1484784"/>
            <a:ext cx="10454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rom_using_file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address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Address input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Data output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read_en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Read Enable 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Chip Enable</a:t>
            </a:r>
          </a:p>
          <a:p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</a:t>
            </a: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read_en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?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address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8'b0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initial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altLang="zh-TW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readmemb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memory.list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memory_list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 memory file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ROM</a:t>
            </a:r>
            <a:r>
              <a:rPr lang="zh-TW" altLang="en-US" dirty="0"/>
              <a:t> </a:t>
            </a:r>
            <a:r>
              <a:rPr lang="en-US" altLang="zh-TW" dirty="0"/>
              <a:t>Model: loading data from file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9376" y="6556444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http://www.asic-world.com/code/sv_examples/rom_using_file.sv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08168" y="1340768"/>
            <a:ext cx="1031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11001</a:t>
            </a:r>
          </a:p>
          <a:p>
            <a:r>
              <a:rPr lang="en-US" altLang="zh-TW" dirty="0"/>
              <a:t>11010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08168" y="1987099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@5 11001000 // </a:t>
            </a:r>
            <a:r>
              <a:rPr lang="zh-CN" altLang="en-US" dirty="0"/>
              <a:t>将</a:t>
            </a:r>
            <a:r>
              <a:rPr lang="en-US" altLang="zh-CN" dirty="0"/>
              <a:t>11001</a:t>
            </a:r>
            <a:r>
              <a:rPr lang="zh-CN" altLang="en-US" dirty="0"/>
              <a:t>存入</a:t>
            </a:r>
            <a:r>
              <a:rPr lang="en-US" altLang="zh-CN" dirty="0"/>
              <a:t>mem[5]</a:t>
            </a:r>
          </a:p>
          <a:p>
            <a:r>
              <a:rPr lang="en-US" altLang="zh-CN" dirty="0"/>
              <a:t>@2 11010000 //</a:t>
            </a:r>
            <a:r>
              <a:rPr lang="zh-CN" altLang="en-US" dirty="0"/>
              <a:t>将</a:t>
            </a:r>
            <a:r>
              <a:rPr lang="en-US" altLang="zh-CN" dirty="0"/>
              <a:t>11010</a:t>
            </a:r>
            <a:r>
              <a:rPr lang="zh-CN" altLang="en-US" dirty="0"/>
              <a:t>存入</a:t>
            </a:r>
            <a:r>
              <a:rPr lang="en-US" altLang="zh-CN" dirty="0"/>
              <a:t>mem[2]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618185" y="2651566"/>
            <a:ext cx="39504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@7  //</a:t>
            </a:r>
            <a:r>
              <a:rPr lang="zh-CN" altLang="en-US" dirty="0"/>
              <a:t>直至</a:t>
            </a:r>
            <a:r>
              <a:rPr lang="en-US" altLang="zh-CN" dirty="0"/>
              <a:t>7</a:t>
            </a:r>
            <a:r>
              <a:rPr lang="zh-CN" altLang="en-US" dirty="0"/>
              <a:t>开始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11001000</a:t>
            </a:r>
          </a:p>
          <a:p>
            <a:r>
              <a:rPr lang="en-US" altLang="zh-CN" dirty="0"/>
              <a:t> 00000000</a:t>
            </a:r>
          </a:p>
          <a:p>
            <a:r>
              <a:rPr lang="en-US" altLang="zh-CN" dirty="0"/>
              <a:t> 111111111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18185" y="102977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memory.list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316606" y="5657903"/>
            <a:ext cx="197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適合大的</a:t>
            </a:r>
            <a:r>
              <a:rPr lang="en-US" altLang="zh-TW" dirty="0"/>
              <a:t>ROM size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661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Breakdown of Modern SOC Design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Core</a:t>
            </a:r>
          </a:p>
          <a:p>
            <a:pPr lvl="1"/>
            <a:r>
              <a:rPr lang="en-US" altLang="zh-TW" dirty="0"/>
              <a:t>CPU/DSPs/GPUs</a:t>
            </a:r>
          </a:p>
          <a:p>
            <a:pPr lvl="1"/>
            <a:r>
              <a:rPr lang="en-US" altLang="zh-TW" dirty="0"/>
              <a:t>Hardware accelerators (AI engine/video codec/MP3 codec)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Complex data path + FSMs (pipeline/parallel)</a:t>
            </a:r>
          </a:p>
          <a:p>
            <a:r>
              <a:rPr lang="en-US" altLang="zh-TW" dirty="0"/>
              <a:t>Bus</a:t>
            </a:r>
          </a:p>
          <a:p>
            <a:pPr lvl="1"/>
            <a:r>
              <a:rPr lang="en-US" altLang="zh-TW" dirty="0"/>
              <a:t>Connect core and peripherals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MUX/arbiters</a:t>
            </a:r>
          </a:p>
          <a:p>
            <a:r>
              <a:rPr lang="en-US" altLang="zh-TW" dirty="0"/>
              <a:t>Peripheral</a:t>
            </a:r>
          </a:p>
          <a:p>
            <a:pPr lvl="1"/>
            <a:r>
              <a:rPr lang="en-US" altLang="zh-TW" dirty="0"/>
              <a:t>Interface from/to the external </a:t>
            </a:r>
          </a:p>
          <a:p>
            <a:pPr lvl="1"/>
            <a:r>
              <a:rPr lang="en-US" altLang="zh-TW" dirty="0"/>
              <a:t>speech/audio, camera/display, I2S/I2C, GPIO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Serial to parallel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parallel to serial + FSM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6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ROM with case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15880" y="548680"/>
            <a:ext cx="688808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rom_using_case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address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Address input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Data output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read_en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Read Enable 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Chip Enable</a:t>
            </a:r>
          </a:p>
          <a:p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always_comb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address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244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……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13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8'h90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8'h70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8'h90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endcase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9376" y="6550323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http://www.asic-world.com/code/sv_examples/rom_using_case.sv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768408" y="4149080"/>
            <a:ext cx="22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適合很小的</a:t>
            </a:r>
            <a:r>
              <a:rPr lang="en-US" altLang="zh-TW" dirty="0"/>
              <a:t>ROM size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55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RAM Model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11424" y="1052736"/>
            <a:ext cx="11616952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ram_sp_sr_sw 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#(</a:t>
            </a:r>
            <a:r>
              <a:rPr lang="pt-BR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DATA_WIDTH 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pt-BR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ADDR_WIDTH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RAM_DEPTH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ADDR_WIDTH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))(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Clock Input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ADDR_WIDTH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address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Address Input</a:t>
            </a:r>
          </a:p>
          <a:p>
            <a:r>
              <a:rPr lang="en-US" altLang="zh-TW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inout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DATA_WIDTH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    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// Data bi-directional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Chip Select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we   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Write Enable/Read Enable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Output Enable</a:t>
            </a:r>
          </a:p>
          <a:p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//--------------Internal variables---------------- </a:t>
            </a: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DATA_WIDTH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data_out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Use Associative array to save memory footprint</a:t>
            </a: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ADDR_WIDTH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mem_addr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DATA_WIDTH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mem_addr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360" y="6517159"/>
            <a:ext cx="9480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http://www.asic-world.com/code/sv_examples/ram_sp_sr_sw.sv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917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331096" y="131158"/>
            <a:ext cx="98887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//--------------Code Starts Here------------------ </a:t>
            </a:r>
            <a:endParaRPr lang="zh-TW" alt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Tri-State Buffer control </a:t>
            </a:r>
            <a:endParaRPr lang="zh-TW" altLang="en-US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output : When we = 0,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oe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1,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1</a:t>
            </a:r>
            <a:endParaRPr lang="zh-TW" alt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&amp;&amp;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oe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&amp;&amp;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?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data_out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8'bz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Memory Write Block </a:t>
            </a:r>
            <a:endParaRPr lang="zh-TW" alt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Write Operation : When we = 1,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1</a:t>
            </a:r>
            <a:endParaRPr lang="zh-TW" alt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posedge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MEM_WRITE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&amp;&amp;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mem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address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Memory Read Block </a:t>
            </a:r>
            <a:endParaRPr lang="zh-TW" alt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Read Operation : When we = 0,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oe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1,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1</a:t>
            </a:r>
            <a:endParaRPr lang="zh-TW" alt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posedge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MEM_READ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&amp;&amp;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&amp;&amp;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data_out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mem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address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End of Module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ram_sp_sr_sw</a:t>
            </a:r>
            <a:endParaRPr lang="zh-TW" alt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8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[Dally] Ch. 7. 8. 9</a:t>
            </a:r>
          </a:p>
          <a:p>
            <a:r>
              <a:rPr lang="en-US" altLang="zh-TW" dirty="0"/>
              <a:t>[Roth] Ch. 4</a:t>
            </a:r>
          </a:p>
          <a:p>
            <a:r>
              <a:rPr lang="en-US" altLang="zh-TW" dirty="0">
                <a:hlinkClick r:id="rId2"/>
              </a:rPr>
              <a:t>http://www.asic-world.com/index.html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121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B03269F-36B8-416C-925A-71EA73C47DF9}" type="slidenum">
              <a:rPr lang="en-US" altLang="zh-TW" sz="1200"/>
              <a:pPr eaLnBrk="1" hangingPunct="1"/>
              <a:t>8</a:t>
            </a:fld>
            <a:endParaRPr lang="en-US" altLang="zh-TW" sz="1200"/>
          </a:p>
        </p:txBody>
      </p:sp>
      <p:sp>
        <p:nvSpPr>
          <p:cNvPr id="3076" name="日期版面配置區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copyright © 2004</a:t>
            </a: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An Example AMBA System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057400" y="1514475"/>
          <a:ext cx="8458200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6035563" imgH="3330229" progId="Paint.Picture">
                  <p:embed/>
                </p:oleObj>
              </mc:Choice>
              <mc:Fallback>
                <p:oleObj name="點陣圖影像" r:id="rId3" imgW="6035563" imgH="3330229" progId="Paint.Picture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14475"/>
                        <a:ext cx="8458200" cy="466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44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C Array to Memory Access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5360" y="6500815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http://www.phatcode.net/res/260/files/html/SystemOrganizationa2.html</a:t>
            </a:r>
            <a:endParaRPr lang="zh-TW" altLang="en-US" dirty="0"/>
          </a:p>
        </p:txBody>
      </p:sp>
      <p:pic>
        <p:nvPicPr>
          <p:cNvPr id="18434" name="Picture 2" descr="http://www.phatcode.net/res/260/files/html/images/SystemOrganization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2" y="2204864"/>
            <a:ext cx="5905056" cy="289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://www.phatcode.net/res/260/files/html/images/SystemOrganization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466" y="2074927"/>
            <a:ext cx="5747432" cy="279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559496" y="5165410"/>
            <a:ext cx="3263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Memory Write Operation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26209" y="5177442"/>
            <a:ext cx="3231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 Black" panose="020B0A04020102020204" pitchFamily="34" charset="0"/>
              </a:rPr>
              <a:t>Memory Read Operation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0136" y="1552362"/>
            <a:ext cx="362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Arial Black" panose="020B0A04020102020204" pitchFamily="34" charset="0"/>
              </a:rPr>
              <a:t>CPU = Memory [125]</a:t>
            </a:r>
            <a:endParaRPr lang="zh-TW" altLang="en-US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15480" y="1613262"/>
            <a:ext cx="3107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Arial Black" panose="020B0A04020102020204" pitchFamily="34" charset="0"/>
              </a:rPr>
              <a:t>Memory [125] = 0</a:t>
            </a:r>
            <a:endParaRPr lang="zh-TW" altLang="en-US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5250</TotalTime>
  <Words>6751</Words>
  <Application>Microsoft Office PowerPoint</Application>
  <PresentationFormat>寬螢幕</PresentationFormat>
  <Paragraphs>1241</Paragraphs>
  <Slides>73</Slides>
  <Notes>23</Notes>
  <HiddenSlides>1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3</vt:i4>
      </vt:variant>
      <vt:variant>
        <vt:lpstr>內嵌 OLE 伺服程式</vt:lpstr>
      </vt:variant>
      <vt:variant>
        <vt:i4>5</vt:i4>
      </vt:variant>
      <vt:variant>
        <vt:lpstr>投影片標題</vt:lpstr>
      </vt:variant>
      <vt:variant>
        <vt:i4>73</vt:i4>
      </vt:variant>
    </vt:vector>
  </HeadingPairs>
  <TitlesOfParts>
    <vt:vector size="93" baseType="lpstr">
      <vt:lpstr>Arial Unicode MS</vt:lpstr>
      <vt:lpstr>ＭＳ Ｐゴシック</vt:lpstr>
      <vt:lpstr>新細明體</vt:lpstr>
      <vt:lpstr>標楷體</vt:lpstr>
      <vt:lpstr>Arial</vt:lpstr>
      <vt:lpstr>Arial Black</vt:lpstr>
      <vt:lpstr>Calibri</vt:lpstr>
      <vt:lpstr>Courier New</vt:lpstr>
      <vt:lpstr>Tahoma</vt:lpstr>
      <vt:lpstr>Times New Roman</vt:lpstr>
      <vt:lpstr>Wingdings</vt:lpstr>
      <vt:lpstr>Wingdings 2</vt:lpstr>
      <vt:lpstr>佈景主題1</vt:lpstr>
      <vt:lpstr>1_佈景主題1</vt:lpstr>
      <vt:lpstr>8_佈景主題1</vt:lpstr>
      <vt:lpstr>點陣圖影像</vt:lpstr>
      <vt:lpstr>Equation</vt:lpstr>
      <vt:lpstr>工作表</vt:lpstr>
      <vt:lpstr>Visio</vt:lpstr>
      <vt:lpstr>Worksheet</vt:lpstr>
      <vt:lpstr>Digital Circuits and Systems Lecture 4 Modeling Combinational Logic</vt:lpstr>
      <vt:lpstr>System view</vt:lpstr>
      <vt:lpstr>A12</vt:lpstr>
      <vt:lpstr>PowerPoint 簡報</vt:lpstr>
      <vt:lpstr>System on a Chip (SOC)</vt:lpstr>
      <vt:lpstr>PYNQ</vt:lpstr>
      <vt:lpstr>Breakdown of Modern SOC Design</vt:lpstr>
      <vt:lpstr>An Example AMBA System</vt:lpstr>
      <vt:lpstr>From C Array to Memory Access</vt:lpstr>
      <vt:lpstr>How CPU access these I/O interface?</vt:lpstr>
      <vt:lpstr>Example: USB sub system memory map in Beagle board</vt:lpstr>
      <vt:lpstr>AHB-Lite</vt:lpstr>
      <vt:lpstr>AHB Interconnect</vt:lpstr>
      <vt:lpstr>Outline</vt:lpstr>
      <vt:lpstr>學習重點</vt:lpstr>
      <vt:lpstr>From K-map to Verilog 從手動化簡到自動化電路 case/casez/casex</vt:lpstr>
      <vt:lpstr>Prime Number Detection</vt:lpstr>
      <vt:lpstr>Karnaugh Map of 4-bit Prime Number</vt:lpstr>
      <vt:lpstr>更進一步化簡 Decimal Prime: includes don’t cares</vt:lpstr>
      <vt:lpstr>4-bit Prime Number Function in Verilog Code –  Using case</vt:lpstr>
      <vt:lpstr>4-bit Prime Number Function in Verilog Code –  Using casez</vt:lpstr>
      <vt:lpstr>4-bit Prime Number Function in Verilog Code –  Using assign</vt:lpstr>
      <vt:lpstr>4-bit Prime Number Function in Verilog Code –  Result of synthesizing description using case</vt:lpstr>
      <vt:lpstr>Synthesis Reports</vt:lpstr>
      <vt:lpstr>Constraint File</vt:lpstr>
      <vt:lpstr>Test bench</vt:lpstr>
      <vt:lpstr>PowerPoint 簡報</vt:lpstr>
      <vt:lpstr>Summary</vt:lpstr>
      <vt:lpstr>Decoder and encoder (binary &lt;-&gt; one hot)</vt:lpstr>
      <vt:lpstr>Binary to One-Hot Representation (Decoder)</vt:lpstr>
      <vt:lpstr>Verilog implementation of a decoder</vt:lpstr>
      <vt:lpstr>From 2-&gt;4 decoder to 6-&gt;64 Decoder 大的Decoder 如何又快又省</vt:lpstr>
      <vt:lpstr>2-Stage decoders – the picture</vt:lpstr>
      <vt:lpstr>Encoder</vt:lpstr>
      <vt:lpstr>16-&gt;4 Encoder</vt:lpstr>
      <vt:lpstr>Two writing styles 兩種寫法</vt:lpstr>
      <vt:lpstr>Binary Encoder</vt:lpstr>
      <vt:lpstr>PowerPoint 簡報</vt:lpstr>
      <vt:lpstr>multiplexer</vt:lpstr>
      <vt:lpstr>Multiplexer (one-hot selection signals)</vt:lpstr>
      <vt:lpstr>兩種架構，哪個好?</vt:lpstr>
      <vt:lpstr>MUX4 v.s. MUX3</vt:lpstr>
      <vt:lpstr>Binary Select MUX</vt:lpstr>
      <vt:lpstr>兩種寫法</vt:lpstr>
      <vt:lpstr>Arbiter and priority encoder 找第一個1 000010111</vt:lpstr>
      <vt:lpstr>Arbiter</vt:lpstr>
      <vt:lpstr>1-Bit and 4-bit Arbiters</vt:lpstr>
      <vt:lpstr>Implementing Arbitrary Width Arbiter Using Verilog</vt:lpstr>
      <vt:lpstr>Priority Encoder</vt:lpstr>
      <vt:lpstr>Priority Encoder with if-else</vt:lpstr>
      <vt:lpstr>PowerPoint 簡報</vt:lpstr>
      <vt:lpstr>Priority Encoder with Priority if-else (Optional)</vt:lpstr>
      <vt:lpstr>Priority Encoder if-else (?:) v.s. case</vt:lpstr>
      <vt:lpstr>Priority Encoder “if-then-else” When to use?</vt:lpstr>
      <vt:lpstr>TLDR:　if-then-else vs. case</vt:lpstr>
      <vt:lpstr>comparators</vt:lpstr>
      <vt:lpstr>Magnitude Comparator</vt:lpstr>
      <vt:lpstr>Modeling Memories</vt:lpstr>
      <vt:lpstr>Modeling Memories</vt:lpstr>
      <vt:lpstr>Modeling a Memory Device</vt:lpstr>
      <vt:lpstr>Memory Addressing</vt:lpstr>
      <vt:lpstr>Loading a Memory Device</vt:lpstr>
      <vt:lpstr>Modeling a Simple ROM</vt:lpstr>
      <vt:lpstr>Modeling a Simple RAM</vt:lpstr>
      <vt:lpstr>Using Bidirectional Ports</vt:lpstr>
      <vt:lpstr>Read only memories (ROM) Random access Memory (RAM)</vt:lpstr>
      <vt:lpstr>Read-only memory (ROM)</vt:lpstr>
      <vt:lpstr>PowerPoint 簡報</vt:lpstr>
      <vt:lpstr>ROM Model: loading data from file</vt:lpstr>
      <vt:lpstr>ROM with case</vt:lpstr>
      <vt:lpstr>RAM Model</vt:lpstr>
      <vt:lpstr>PowerPoint 簡報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Survey An Efficient Perception-based Adaptive Color to Gray Transformation</dc:title>
  <dc:creator>yucheng</dc:creator>
  <cp:lastModifiedBy>Sheuan</cp:lastModifiedBy>
  <cp:revision>183</cp:revision>
  <dcterms:created xsi:type="dcterms:W3CDTF">2009-12-14T10:41:03Z</dcterms:created>
  <dcterms:modified xsi:type="dcterms:W3CDTF">2024-02-17T02:23:46Z</dcterms:modified>
</cp:coreProperties>
</file>