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698" r:id="rId3"/>
  </p:sldMasterIdLst>
  <p:notesMasterIdLst>
    <p:notesMasterId r:id="rId36"/>
  </p:notesMasterIdLst>
  <p:handoutMasterIdLst>
    <p:handoutMasterId r:id="rId37"/>
  </p:handoutMasterIdLst>
  <p:sldIdLst>
    <p:sldId id="319" r:id="rId4"/>
    <p:sldId id="329" r:id="rId5"/>
    <p:sldId id="320" r:id="rId6"/>
    <p:sldId id="322" r:id="rId7"/>
    <p:sldId id="323" r:id="rId8"/>
    <p:sldId id="324" r:id="rId9"/>
    <p:sldId id="325" r:id="rId10"/>
    <p:sldId id="330" r:id="rId11"/>
    <p:sldId id="321" r:id="rId12"/>
    <p:sldId id="332" r:id="rId13"/>
    <p:sldId id="333" r:id="rId14"/>
    <p:sldId id="334" r:id="rId15"/>
    <p:sldId id="326" r:id="rId16"/>
    <p:sldId id="336" r:id="rId17"/>
    <p:sldId id="327" r:id="rId18"/>
    <p:sldId id="338" r:id="rId19"/>
    <p:sldId id="339" r:id="rId20"/>
    <p:sldId id="328" r:id="rId21"/>
    <p:sldId id="314" r:id="rId22"/>
    <p:sldId id="315" r:id="rId23"/>
    <p:sldId id="331" r:id="rId24"/>
    <p:sldId id="335" r:id="rId25"/>
    <p:sldId id="337" r:id="rId26"/>
    <p:sldId id="306" r:id="rId27"/>
    <p:sldId id="305" r:id="rId28"/>
    <p:sldId id="307" r:id="rId29"/>
    <p:sldId id="308" r:id="rId30"/>
    <p:sldId id="309" r:id="rId31"/>
    <p:sldId id="310" r:id="rId32"/>
    <p:sldId id="311" r:id="rId33"/>
    <p:sldId id="312" r:id="rId34"/>
    <p:sldId id="313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4881EF9-4C34-4E90-9041-DA1141035E81}">
          <p14:sldIdLst/>
        </p14:section>
        <p14:section name="How to read timing report" id="{EF102EAB-04EE-4F9C-A075-AB9B6AB45A69}">
          <p14:sldIdLst>
            <p14:sldId id="319"/>
            <p14:sldId id="329"/>
            <p14:sldId id="320"/>
            <p14:sldId id="322"/>
            <p14:sldId id="323"/>
            <p14:sldId id="324"/>
            <p14:sldId id="325"/>
            <p14:sldId id="330"/>
            <p14:sldId id="321"/>
            <p14:sldId id="332"/>
            <p14:sldId id="333"/>
            <p14:sldId id="334"/>
            <p14:sldId id="326"/>
            <p14:sldId id="336"/>
            <p14:sldId id="327"/>
            <p14:sldId id="338"/>
            <p14:sldId id="339"/>
            <p14:sldId id="328"/>
          </p14:sldIdLst>
        </p14:section>
        <p14:section name="未命名的章節" id="{AB9BEC78-C919-413C-AD49-FCC3E4F9151F}">
          <p14:sldIdLst>
            <p14:sldId id="314"/>
            <p14:sldId id="315"/>
            <p14:sldId id="331"/>
            <p14:sldId id="335"/>
            <p14:sldId id="337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未命名的章節" id="{3C52A94E-6ABD-4482-8E17-658AAB5C992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60" autoAdjust="0"/>
  </p:normalViewPr>
  <p:slideViewPr>
    <p:cSldViewPr>
      <p:cViewPr varScale="1">
        <p:scale>
          <a:sx n="61" d="100"/>
          <a:sy n="61" d="100"/>
        </p:scale>
        <p:origin x="1493" y="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2EBC8-B13E-4527-B005-505465D02C0C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6F18-A175-41EF-B0E0-E518334B7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45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輸入在</a:t>
            </a:r>
            <a:r>
              <a:rPr lang="en-US" altLang="zh-TW" dirty="0"/>
              <a:t>activate clock edge </a:t>
            </a:r>
            <a:r>
              <a:rPr lang="zh-TW" altLang="en-US" dirty="0"/>
              <a:t>前後不能變動的時間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625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1/27/2005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539145-05E1-4EA8-98CF-F2E29BBA99E8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80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610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Timing Verification of FF2: Setup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77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1/27/2005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EC0D57-C804-4E7F-9180-FA0D526FFA21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9889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A94F99-BBE2-483B-B95C-71EF1F9FCF95}" type="slidenum">
              <a:rPr lang="en-US" altLang="zh-TW" sz="1200"/>
              <a:pPr eaLnBrk="1" hangingPunct="1"/>
              <a:t>6</a:t>
            </a:fld>
            <a:endParaRPr lang="en-US" altLang="zh-TW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What we care</a:t>
            </a:r>
          </a:p>
          <a:p>
            <a:pPr lvl="1"/>
            <a:r>
              <a:rPr lang="zh-TW" altLang="en-US" dirty="0"/>
              <a:t>系統最快可以跑多快</a:t>
            </a:r>
            <a:r>
              <a:rPr lang="en-US" altLang="zh-TW" dirty="0"/>
              <a:t>?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baseline="-25000" dirty="0">
                <a:solidFill>
                  <a:srgbClr val="FF0000"/>
                </a:solidFill>
              </a:rPr>
              <a:t>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zh-TW" altLang="en-US" dirty="0"/>
              <a:t>組合邏輯可以有的最長計算時間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FF0000"/>
                </a:solidFill>
              </a:rPr>
              <a:t>T</a:t>
            </a:r>
            <a:r>
              <a:rPr lang="en-US" altLang="zh-TW" baseline="-25000" dirty="0" err="1">
                <a:solidFill>
                  <a:srgbClr val="FF0000"/>
                </a:solidFill>
              </a:rPr>
              <a:t>pd</a:t>
            </a:r>
            <a:endParaRPr lang="en-US" altLang="zh-TW" dirty="0">
              <a:solidFill>
                <a:srgbClr val="FF0000"/>
              </a:solidFill>
            </a:endParaRPr>
          </a:p>
          <a:p>
            <a:pPr eaLnBrk="1" hangingPunct="1"/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32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/>
              <a:t>10 1 10 1</a:t>
            </a:r>
            <a:endParaRPr lang="en-I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28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243AA-D6D7-4A76-9951-5FC689AD9EC0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128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如果不等式不成立，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(comb. Logic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delay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太短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 time violation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DFF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值會不對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怎麼降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clock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速度都沒用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增加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(e.g.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delay, buffer)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20141117</a:t>
            </a:r>
            <a:r>
              <a:rPr lang="en-US" altLang="zh-TW" baseline="0" dirty="0"/>
              <a:t> DIC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For example, a pipeline can use back-to-back registers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to sequence along an instruction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opcode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without modifying it. However, if the hold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time is large and the contamination delay is small, data can incorrectly propagate through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two successive elements on one clock edge, corrupting the state of the system. This is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called a </a:t>
            </a:r>
            <a:r>
              <a:rPr lang="en-US" altLang="zh-TW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race condition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altLang="zh-TW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hold-time failure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or </a:t>
            </a:r>
            <a:r>
              <a:rPr lang="en-US" altLang="zh-TW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min-delay failure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It can only be fixed by redesigning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logic, not by slowing the clock. Therefore, designers should be very conservative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in avoiding such failures because modifying and refabricating a chip is catastrophically</a:t>
            </a:r>
          </a:p>
          <a:p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expensive and time-consuming.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419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http://www.vlsi-expert.com/2011/03/static-timing-analysis-sta-basic-timing.html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4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1/27/2005</a:t>
            </a:r>
          </a:p>
        </p:txBody>
      </p:sp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8A50C40-D102-4334-B56D-DD378FFF8850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250&lt;=150+100 met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Minimum cycle time 150+850+150 = 1150</a:t>
            </a:r>
          </a:p>
          <a:p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8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1/27/2005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2891CD-DD0E-46DB-A5AD-870A4470F12E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Skew</a:t>
            </a:r>
            <a:r>
              <a:rPr lang="en-US" altLang="zh-TW" baseline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+ =&gt; </a:t>
            </a:r>
            <a:r>
              <a:rPr lang="zh-TW" altLang="en-US" baseline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後面</a:t>
            </a:r>
            <a:r>
              <a:rPr lang="en-US" altLang="zh-TW" baseline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DFF</a:t>
            </a:r>
            <a:r>
              <a:rPr lang="zh-TW" altLang="en-US" baseline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的</a:t>
            </a:r>
            <a:r>
              <a:rPr lang="en-US" altLang="zh-TW" baseline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clock </a:t>
            </a:r>
            <a:r>
              <a:rPr lang="zh-TW" altLang="en-US" baseline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到達時間比較晚</a:t>
            </a:r>
            <a:endParaRPr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8556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http://www.vlsi-expert.com/2011/05/example-of-setup-and-hold-time-static.html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39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4A47DFC-D78F-9BB7-B124-D3C54CB2A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150245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114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695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6514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029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6258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7949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753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372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88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0787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67644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Arial Unicode MS" pitchFamily="34" charset="-120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Arial Unicode MS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02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0085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6860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0116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4759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470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8743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9145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7591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7979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846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Platform Based Design Group</a:t>
            </a: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NCTU.EE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</a:t>
            </a: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Hsinchu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7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4BAB45-CC32-4EA4-861C-55A130FC9389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ED870F-9485-4D56-AFF4-B9828BB10F8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Platform Based Design Group</a:t>
            </a:r>
            <a:endParaRPr kumimoji="0" lang="zh-TW" altLang="en-US" sz="1200" b="1" i="0" u="none" strike="noStrike" kern="1200" cap="none" spc="0" normalizeH="0" baseline="0" noProof="0" dirty="0">
              <a:ln w="12700">
                <a:noFill/>
                <a:prstDash val="solid"/>
              </a:ln>
              <a:solidFill>
                <a:prstClr val="black">
                  <a:lumMod val="95000"/>
                  <a:lumOff val="5000"/>
                </a:prst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NCTU.EE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</a:t>
            </a: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Hsinchu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, Taiwan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Times New Roman" pitchFamily="18" charset="0"/>
              </a:rPr>
              <a:t>VLSI Signal Processing Lab.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3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0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emf"/><Relationship Id="rId11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6.emf"/><Relationship Id="rId1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cs typeface="Arial Unicode MS" panose="020B0604020202020204" pitchFamily="34" charset="-120"/>
              </a:rPr>
              <a:t>Lecture 5 Timing</a:t>
            </a:r>
            <a:endParaRPr lang="zh-TW" altLang="en-US" dirty="0">
              <a:latin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Tian Sheuan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0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749"/>
            <a:ext cx="7520186" cy="68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07" y="222542"/>
            <a:ext cx="7520186" cy="66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74638"/>
            <a:ext cx="9176072" cy="60833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9376" y="6500815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https://sites.google.com/site/kennethnote/technology-detail/sta-timing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380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316463" y="1774826"/>
            <a:ext cx="5777544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0" dirty="0" err="1">
                <a:latin typeface="Tahoma" panose="020B0604030504040204" pitchFamily="34" charset="0"/>
                <a:ea typeface="MS PGothic" panose="020B0600070205080204" pitchFamily="34" charset="-128"/>
              </a:rPr>
              <a:t>t</a:t>
            </a:r>
            <a:r>
              <a:rPr lang="en-US" altLang="zh-TW" sz="2400" b="0" baseline="-25000" dirty="0" err="1">
                <a:latin typeface="Tahoma" panose="020B0604030504040204" pitchFamily="34" charset="0"/>
                <a:ea typeface="MS PGothic" panose="020B0600070205080204" pitchFamily="34" charset="-128"/>
              </a:rPr>
              <a:t>dCQ</a:t>
            </a:r>
            <a:r>
              <a:rPr lang="en-US" altLang="zh-TW" sz="2400" b="0" baseline="-25000" dirty="0">
                <a:latin typeface="Tahoma" panose="020B0604030504040204" pitchFamily="34" charset="0"/>
                <a:ea typeface="MS PGothic" panose="020B0600070205080204" pitchFamily="34" charset="-128"/>
              </a:rPr>
              <a:t> </a:t>
            </a:r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= </a:t>
            </a:r>
            <a:r>
              <a:rPr lang="en-US" altLang="zh-TW" sz="2400" b="0" dirty="0" err="1">
                <a:latin typeface="Tahoma" panose="020B0604030504040204" pitchFamily="34" charset="0"/>
                <a:ea typeface="MS PGothic" panose="020B0600070205080204" pitchFamily="34" charset="-128"/>
              </a:rPr>
              <a:t>t</a:t>
            </a:r>
            <a:r>
              <a:rPr lang="en-US" altLang="zh-TW" sz="2400" b="0" baseline="-25000" dirty="0" err="1">
                <a:latin typeface="Tahoma" panose="020B0604030504040204" pitchFamily="34" charset="0"/>
                <a:ea typeface="MS PGothic" panose="020B0600070205080204" pitchFamily="34" charset="-128"/>
              </a:rPr>
              <a:t>cCQ</a:t>
            </a:r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 = </a:t>
            </a:r>
            <a:r>
              <a:rPr lang="en-US" altLang="zh-TW" sz="2400" b="0" dirty="0" err="1">
                <a:latin typeface="Tahoma" panose="020B0604030504040204" pitchFamily="34" charset="0"/>
                <a:ea typeface="MS PGothic" panose="020B0600070205080204" pitchFamily="34" charset="-128"/>
              </a:rPr>
              <a:t>t</a:t>
            </a:r>
            <a:r>
              <a:rPr lang="en-US" altLang="zh-TW" sz="2400" b="0" baseline="-25000" dirty="0" err="1">
                <a:latin typeface="Tahoma" panose="020B0604030504040204" pitchFamily="34" charset="0"/>
                <a:ea typeface="MS PGothic" panose="020B0600070205080204" pitchFamily="34" charset="-128"/>
              </a:rPr>
              <a:t>s</a:t>
            </a:r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 = 150ps</a:t>
            </a:r>
          </a:p>
          <a:p>
            <a:r>
              <a:rPr lang="en-US" altLang="zh-TW" sz="2400" b="0" dirty="0" err="1">
                <a:latin typeface="Tahoma" panose="020B0604030504040204" pitchFamily="34" charset="0"/>
                <a:ea typeface="MS PGothic" panose="020B0600070205080204" pitchFamily="34" charset="-128"/>
              </a:rPr>
              <a:t>t</a:t>
            </a:r>
            <a:r>
              <a:rPr lang="en-US" altLang="zh-TW" sz="2400" b="0" baseline="-25000" dirty="0" err="1">
                <a:latin typeface="Tahoma" panose="020B0604030504040204" pitchFamily="34" charset="0"/>
                <a:ea typeface="MS PGothic" panose="020B0600070205080204" pitchFamily="34" charset="-128"/>
              </a:rPr>
              <a:t>h</a:t>
            </a:r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 = 250ps</a:t>
            </a:r>
          </a:p>
          <a:p>
            <a:r>
              <a:rPr lang="en-US" altLang="zh-TW" sz="2400" b="0" dirty="0" err="1">
                <a:latin typeface="Tahoma" panose="020B0604030504040204" pitchFamily="34" charset="0"/>
                <a:ea typeface="MS PGothic" panose="020B0600070205080204" pitchFamily="34" charset="-128"/>
              </a:rPr>
              <a:t>t</a:t>
            </a:r>
            <a:r>
              <a:rPr lang="en-US" altLang="zh-TW" sz="2400" b="0" baseline="-25000" dirty="0" err="1">
                <a:latin typeface="Tahoma" panose="020B0604030504040204" pitchFamily="34" charset="0"/>
                <a:ea typeface="MS PGothic" panose="020B0600070205080204" pitchFamily="34" charset="-128"/>
              </a:rPr>
              <a:t>dMax</a:t>
            </a:r>
            <a:r>
              <a:rPr lang="en-US" altLang="zh-TW" sz="2400" b="0" baseline="-25000" dirty="0">
                <a:latin typeface="Tahoma" panose="020B0604030504040204" pitchFamily="34" charset="0"/>
                <a:ea typeface="MS PGothic" panose="020B0600070205080204" pitchFamily="34" charset="-128"/>
              </a:rPr>
              <a:t> </a:t>
            </a:r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= 850ps</a:t>
            </a:r>
          </a:p>
          <a:p>
            <a:r>
              <a:rPr lang="en-US" altLang="zh-TW" sz="2400" b="0" dirty="0" err="1">
                <a:latin typeface="Tahoma" panose="020B0604030504040204" pitchFamily="34" charset="0"/>
                <a:ea typeface="MS PGothic" panose="020B0600070205080204" pitchFamily="34" charset="-128"/>
              </a:rPr>
              <a:t>t</a:t>
            </a:r>
            <a:r>
              <a:rPr lang="en-US" altLang="zh-TW" sz="2400" b="0" baseline="-25000" dirty="0" err="1">
                <a:latin typeface="Tahoma" panose="020B0604030504040204" pitchFamily="34" charset="0"/>
                <a:ea typeface="MS PGothic" panose="020B0600070205080204" pitchFamily="34" charset="-128"/>
              </a:rPr>
              <a:t>cMin</a:t>
            </a:r>
            <a:r>
              <a:rPr lang="en-US" altLang="zh-TW" sz="2400" b="0" baseline="-25000" dirty="0">
                <a:latin typeface="Tahoma" panose="020B0604030504040204" pitchFamily="34" charset="0"/>
                <a:ea typeface="MS PGothic" panose="020B0600070205080204" pitchFamily="34" charset="-128"/>
              </a:rPr>
              <a:t> </a:t>
            </a:r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= 100ps</a:t>
            </a:r>
          </a:p>
          <a:p>
            <a:endParaRPr lang="en-US" altLang="zh-TW" sz="2400" b="0" dirty="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Is hold time constraint met?</a:t>
            </a:r>
          </a:p>
          <a:p>
            <a:r>
              <a:rPr lang="zh-TW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 </a:t>
            </a:r>
            <a:r>
              <a:rPr lang="zh-TW" altLang="en-US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                         </a:t>
            </a:r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250ps</a:t>
            </a:r>
            <a:r>
              <a:rPr lang="zh-TW" altLang="en-US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 </a:t>
            </a:r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&lt;= 100+ 150ps</a:t>
            </a:r>
          </a:p>
          <a:p>
            <a:endParaRPr lang="en-US" altLang="zh-TW" sz="2400" b="0" dirty="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What is the minimum cycle time?</a:t>
            </a:r>
          </a:p>
          <a:p>
            <a:r>
              <a:rPr lang="zh-TW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 </a:t>
            </a:r>
            <a:r>
              <a:rPr lang="zh-TW" altLang="en-US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                                  </a:t>
            </a:r>
            <a:r>
              <a:rPr lang="en-US" altLang="zh-TW" sz="2400" b="0" dirty="0" err="1">
                <a:latin typeface="Tahoma" panose="020B0604030504040204" pitchFamily="34" charset="0"/>
                <a:ea typeface="MS PGothic" panose="020B0600070205080204" pitchFamily="34" charset="-128"/>
              </a:rPr>
              <a:t>t</a:t>
            </a:r>
            <a:r>
              <a:rPr lang="en-US" altLang="zh-TW" sz="2400" b="0" baseline="-25000" dirty="0" err="1">
                <a:latin typeface="Tahoma" panose="020B0604030504040204" pitchFamily="34" charset="0"/>
                <a:ea typeface="MS PGothic" panose="020B0600070205080204" pitchFamily="34" charset="-128"/>
              </a:rPr>
              <a:t>cy</a:t>
            </a:r>
            <a:r>
              <a:rPr lang="zh-TW" altLang="en-US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 </a:t>
            </a:r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&gt;=</a:t>
            </a:r>
            <a:r>
              <a:rPr lang="zh-TW" altLang="en-US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 </a:t>
            </a:r>
            <a:r>
              <a:rPr lang="en-US" altLang="zh-TW" sz="2400" b="0" dirty="0">
                <a:latin typeface="Tahoma" panose="020B0604030504040204" pitchFamily="34" charset="0"/>
                <a:ea typeface="MS PGothic" panose="020B0600070205080204" pitchFamily="34" charset="-128"/>
              </a:rPr>
              <a:t>1150ps</a:t>
            </a:r>
          </a:p>
          <a:p>
            <a:r>
              <a:rPr lang="zh-TW" altLang="zh-TW" sz="2400" b="0" baseline="-25000" dirty="0">
                <a:latin typeface="Tahoma" panose="020B0604030504040204" pitchFamily="34" charset="0"/>
                <a:ea typeface="MS PGothic" panose="020B0600070205080204" pitchFamily="34" charset="-128"/>
              </a:rPr>
              <a:t> </a:t>
            </a:r>
            <a:r>
              <a:rPr lang="zh-TW" altLang="en-US" sz="2400" b="0" baseline="-25000" dirty="0">
                <a:latin typeface="Tahoma" panose="020B0604030504040204" pitchFamily="34" charset="0"/>
                <a:ea typeface="MS PGothic" panose="020B0600070205080204" pitchFamily="34" charset="-128"/>
              </a:rPr>
              <a:t>                                                 </a:t>
            </a:r>
            <a:endParaRPr lang="en-US" altLang="zh-TW" sz="2400" b="0" baseline="-25000" dirty="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Example</a:t>
            </a:r>
          </a:p>
        </p:txBody>
      </p:sp>
      <p:graphicFrame>
        <p:nvGraphicFramePr>
          <p:cNvPr id="5530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905986" y="4001419"/>
          <a:ext cx="2913063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08200" imgH="1841500" progId="Visio.Drawing.6">
                  <p:embed/>
                </p:oleObj>
              </mc:Choice>
              <mc:Fallback>
                <p:oleObj name="Visio" r:id="rId3" imgW="2108200" imgH="1841500" progId="Visio.Drawing.6">
                  <p:embed/>
                  <p:pic>
                    <p:nvPicPr>
                      <p:cNvPr id="5530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986" y="4001419"/>
                        <a:ext cx="2913063" cy="253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831374" y="1340768"/>
          <a:ext cx="2987675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108200" imgH="1841500" progId="Visio.Drawing.6">
                  <p:embed/>
                </p:oleObj>
              </mc:Choice>
              <mc:Fallback>
                <p:oleObj name="Visio" r:id="rId5" imgW="2108200" imgH="1841500" progId="Visio.Drawing.6">
                  <p:embed/>
                  <p:pic>
                    <p:nvPicPr>
                      <p:cNvPr id="5530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374" y="1340768"/>
                        <a:ext cx="2987675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群組 2"/>
          <p:cNvGrpSpPr/>
          <p:nvPr/>
        </p:nvGrpSpPr>
        <p:grpSpPr>
          <a:xfrm>
            <a:off x="1199456" y="3978548"/>
            <a:ext cx="2325687" cy="533400"/>
            <a:chOff x="1840274" y="4230018"/>
            <a:chExt cx="2325687" cy="533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5302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9898394"/>
                    </p:ext>
                  </p:extLst>
                </p:nvPr>
              </p:nvGraphicFramePr>
              <p:xfrm>
                <a:off x="1840274" y="4230018"/>
                <a:ext cx="2325687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7" imgW="774700" imgH="177800" progId="Equation.3">
                        <p:embed/>
                      </p:oleObj>
                    </mc:Choice>
                    <mc:Fallback>
                      <p:oleObj name="Equation" r:id="rId7" imgW="774700" imgH="177800" progId="Equation.3">
                        <p:embed/>
                        <p:pic>
                          <p:nvPicPr>
                            <p:cNvPr id="55302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40274" y="4230018"/>
                              <a:ext cx="2325687" cy="533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5302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9898394"/>
                    </p:ext>
                  </p:extLst>
                </p:nvPr>
              </p:nvGraphicFramePr>
              <p:xfrm>
                <a:off x="1840274" y="4230018"/>
                <a:ext cx="2325687" cy="5334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600" name="Equation" r:id="rId10" imgW="774700" imgH="177800" progId="Equation.3">
                        <p:embed/>
                      </p:oleObj>
                    </mc:Choice>
                    <mc:Fallback>
                      <p:oleObj name="Equation" r:id="rId10" imgW="774700" imgH="177800" progId="Equation.3">
                        <p:embed/>
                        <p:pic>
                          <p:nvPicPr>
                            <p:cNvPr id="55302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40274" y="4230018"/>
                              <a:ext cx="2325687" cy="5334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2207568" y="4358218"/>
                  <a:ext cx="22602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568" y="4358218"/>
                  <a:ext cx="22602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4324" r="-24324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/>
          <p:cNvGrpSpPr/>
          <p:nvPr/>
        </p:nvGrpSpPr>
        <p:grpSpPr>
          <a:xfrm>
            <a:off x="1199456" y="5102489"/>
            <a:ext cx="3125787" cy="571500"/>
            <a:chOff x="1840274" y="5323806"/>
            <a:chExt cx="3125787" cy="5715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5303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0630634"/>
                    </p:ext>
                  </p:extLst>
                </p:nvPr>
              </p:nvGraphicFramePr>
              <p:xfrm>
                <a:off x="1840274" y="5323806"/>
                <a:ext cx="3125787" cy="571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3" imgW="1041400" imgH="190500" progId="Equation.3">
                        <p:embed/>
                      </p:oleObj>
                    </mc:Choice>
                    <mc:Fallback>
                      <p:oleObj name="Equation" r:id="rId13" imgW="1041400" imgH="190500" progId="Equation.3">
                        <p:embed/>
                        <p:pic>
                          <p:nvPicPr>
                            <p:cNvPr id="55303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40274" y="5323806"/>
                              <a:ext cx="3125787" cy="571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5303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0630634"/>
                    </p:ext>
                  </p:extLst>
                </p:nvPr>
              </p:nvGraphicFramePr>
              <p:xfrm>
                <a:off x="1840274" y="5323806"/>
                <a:ext cx="3125787" cy="571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601" name="Equation" r:id="rId15" imgW="1041400" imgH="190500" progId="Equation.3">
                        <p:embed/>
                      </p:oleObj>
                    </mc:Choice>
                    <mc:Fallback>
                      <p:oleObj name="Equation" r:id="rId15" imgW="1041400" imgH="190500" progId="Equation.3">
                        <p:embed/>
                        <p:pic>
                          <p:nvPicPr>
                            <p:cNvPr id="55303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40274" y="5323806"/>
                              <a:ext cx="3125787" cy="571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/>
                <p:cNvSpPr txBox="1"/>
                <p:nvPr/>
              </p:nvSpPr>
              <p:spPr>
                <a:xfrm>
                  <a:off x="2320580" y="5425273"/>
                  <a:ext cx="22602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" name="文字方塊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580" y="5425273"/>
                  <a:ext cx="22602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7027" r="-21622" b="-1111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520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357314"/>
            <a:ext cx="9431729" cy="51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1991544" y="1484784"/>
          <a:ext cx="3144837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84400" imgH="1855800" progId="Visio.Drawing.6">
                  <p:embed/>
                </p:oleObj>
              </mc:Choice>
              <mc:Fallback>
                <p:oleObj name="Visio" r:id="rId3" imgW="2084400" imgH="1855800" progId="Visio.Drawing.6">
                  <p:embed/>
                  <p:pic>
                    <p:nvPicPr>
                      <p:cNvPr id="337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484784"/>
                        <a:ext cx="3144837" cy="280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3"/>
          <p:cNvGraphicFramePr>
            <a:graphicFrameLocks noChangeAspect="1"/>
          </p:cNvGraphicFramePr>
          <p:nvPr/>
        </p:nvGraphicFramePr>
        <p:xfrm>
          <a:off x="5384030" y="3537423"/>
          <a:ext cx="4579938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044520" imgH="1837440" progId="Visio.Drawing.6">
                  <p:embed/>
                </p:oleObj>
              </mc:Choice>
              <mc:Fallback>
                <p:oleObj name="Visio" r:id="rId5" imgW="3044520" imgH="1837440" progId="Visio.Drawing.6">
                  <p:embed/>
                  <p:pic>
                    <p:nvPicPr>
                      <p:cNvPr id="3379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030" y="3537423"/>
                        <a:ext cx="4579938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6250806" y="1522884"/>
          <a:ext cx="33178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6920" imgH="319680" progId="Equation.3">
                  <p:embed/>
                </p:oleObj>
              </mc:Choice>
              <mc:Fallback>
                <p:oleObj name="Equation" r:id="rId7" imgW="1096920" imgH="319680" progId="Equation.3">
                  <p:embed/>
                  <p:pic>
                    <p:nvPicPr>
                      <p:cNvPr id="337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806" y="1522884"/>
                        <a:ext cx="33178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Add Clock Skew</a:t>
            </a:r>
            <a:r>
              <a:rPr lang="zh-TW" altLang="en-US" dirty="0">
                <a:ea typeface="ＭＳ Ｐゴシック" panose="020B0600070205080204" pitchFamily="34" charset="-128"/>
              </a:rPr>
              <a:t> </a:t>
            </a:r>
            <a:r>
              <a:rPr lang="en-US" altLang="zh-TW" dirty="0" err="1">
                <a:ea typeface="ＭＳ Ｐゴシック" panose="020B0600070205080204" pitchFamily="34" charset="-128"/>
              </a:rPr>
              <a:t>t</a:t>
            </a:r>
            <a:r>
              <a:rPr lang="en-US" altLang="zh-TW" baseline="-25000" dirty="0" err="1">
                <a:ea typeface="ＭＳ Ｐゴシック" panose="020B0600070205080204" pitchFamily="34" charset="-128"/>
              </a:rPr>
              <a:t>k</a:t>
            </a:r>
            <a:r>
              <a:rPr lang="en-US" altLang="zh-TW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7032104" y="5373216"/>
            <a:ext cx="576064" cy="93598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80527" y="4738644"/>
            <a:ext cx="475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 skew: arrival time of clock signal difference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3672" y="3717032"/>
            <a:ext cx="708322" cy="4320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206088" y="2840787"/>
            <a:ext cx="349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Skew always reduces slack (margin)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56240" y="2081435"/>
            <a:ext cx="708322" cy="4320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991351" y="1522884"/>
            <a:ext cx="708322" cy="4320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963968" y="1554242"/>
            <a:ext cx="162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Cycle get larger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640993" y="2110070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Hold time tighter</a:t>
            </a:r>
            <a:endParaRPr lang="zh-TW" altLang="en-US" dirty="0"/>
          </a:p>
        </p:txBody>
      </p:sp>
      <p:cxnSp>
        <p:nvCxnSpPr>
          <p:cNvPr id="17" name="直線箭頭接點 3"/>
          <p:cNvCxnSpPr>
            <a:cxnSpLocks noChangeShapeType="1"/>
          </p:cNvCxnSpPr>
          <p:nvPr/>
        </p:nvCxnSpPr>
        <p:spPr bwMode="auto">
          <a:xfrm flipH="1">
            <a:off x="7032104" y="3717032"/>
            <a:ext cx="0" cy="2020887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sys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6577825" y="6304141"/>
            <a:ext cx="36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check timing path as in timing report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1" grpId="0" animBg="1"/>
      <p:bldP spid="12" grpId="0" animBg="1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9" y="92109"/>
            <a:ext cx="8682858" cy="35725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23632" y="29236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Setup time check</a:t>
            </a:r>
          </a:p>
          <a:p>
            <a:r>
              <a:rPr lang="en-US" altLang="zh-TW" dirty="0"/>
              <a:t>Maximum Delay along the data path.</a:t>
            </a:r>
          </a:p>
          <a:p>
            <a:r>
              <a:rPr lang="en-US" altLang="zh-TW" dirty="0"/>
              <a:t>Minimum Delay along the clock path.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5066" y="3807496"/>
            <a:ext cx="11136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Delay in Data path</a:t>
            </a:r>
          </a:p>
          <a:p>
            <a:r>
              <a:rPr lang="en-US" altLang="zh-TW" dirty="0"/>
              <a:t>= max(wire delay to the clock input of FF1) + max(</a:t>
            </a:r>
            <a:r>
              <a:rPr lang="en-US" altLang="zh-TW" dirty="0" err="1"/>
              <a:t>Clk</a:t>
            </a:r>
            <a:r>
              <a:rPr lang="en-US" altLang="zh-TW" dirty="0"/>
              <a:t>-to-Q delay of FF1) +max(cell delay of inverter) + max(2 wire delay- "</a:t>
            </a:r>
            <a:r>
              <a:rPr lang="en-US" altLang="zh-TW" dirty="0" err="1"/>
              <a:t>Qof</a:t>
            </a:r>
            <a:r>
              <a:rPr lang="en-US" altLang="zh-TW" dirty="0"/>
              <a:t> FF1-to-inverter"and "inverter-to-D of FF2")</a:t>
            </a:r>
          </a:p>
          <a:p>
            <a:r>
              <a:rPr lang="en-US" altLang="zh-TW" dirty="0"/>
              <a:t>=Td = 2+11+9+(2+2) = 26ns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3632" y="4960325"/>
            <a:ext cx="11400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Clock path Delay</a:t>
            </a:r>
          </a:p>
          <a:p>
            <a:r>
              <a:rPr lang="en-US" altLang="zh-TW" dirty="0"/>
              <a:t>= (Clock period) + min(wire delay from CLK to Buffer input) + min(cell delay of Buffer) + min(wire delay from Buffer output to FF2/CLK pin) -(Setup time of FF2)</a:t>
            </a:r>
          </a:p>
          <a:p>
            <a:r>
              <a:rPr lang="en-US" altLang="zh-TW" dirty="0"/>
              <a:t>=</a:t>
            </a:r>
            <a:r>
              <a:rPr lang="en-US" altLang="zh-TW" dirty="0" err="1"/>
              <a:t>Tclk</a:t>
            </a:r>
            <a:r>
              <a:rPr lang="en-US" altLang="zh-TW" dirty="0"/>
              <a:t> = 15+2+5+2-4=20ns</a:t>
            </a:r>
          </a:p>
        </p:txBody>
      </p:sp>
      <p:sp>
        <p:nvSpPr>
          <p:cNvPr id="9" name="矩形 8"/>
          <p:cNvSpPr/>
          <p:nvPr/>
        </p:nvSpPr>
        <p:spPr>
          <a:xfrm>
            <a:off x="723632" y="61104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Setup Slack = </a:t>
            </a:r>
            <a:r>
              <a:rPr lang="en-US" altLang="zh-TW" dirty="0" err="1">
                <a:solidFill>
                  <a:srgbClr val="FF0000"/>
                </a:solidFill>
              </a:rPr>
              <a:t>Tclk</a:t>
            </a:r>
            <a:r>
              <a:rPr lang="en-US" altLang="zh-TW" dirty="0">
                <a:solidFill>
                  <a:srgbClr val="FF0000"/>
                </a:solidFill>
              </a:rPr>
              <a:t> - Td = 20ns - 26ns = -6ns.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Since Setup Slack is negative -&gt; Setup violation.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57126" y="57875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If Clock period is 22ns then</a:t>
            </a:r>
          </a:p>
          <a:p>
            <a:r>
              <a:rPr lang="en-US" altLang="zh-TW" dirty="0" err="1"/>
              <a:t>Tclk</a:t>
            </a:r>
            <a:r>
              <a:rPr lang="en-US" altLang="zh-TW" dirty="0"/>
              <a:t> = 22+2+5+2-4=31-4=27ns AND Td = 26ns</a:t>
            </a:r>
          </a:p>
          <a:p>
            <a:r>
              <a:rPr lang="en-US" altLang="zh-TW" dirty="0"/>
              <a:t>Setup Slack = </a:t>
            </a:r>
            <a:r>
              <a:rPr lang="en-US" altLang="zh-TW" dirty="0" err="1"/>
              <a:t>Tclk</a:t>
            </a:r>
            <a:r>
              <a:rPr lang="en-US" altLang="zh-TW" dirty="0"/>
              <a:t> - Td = 27-26=1ns (No Violation)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2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51869"/>
            <a:ext cx="8682858" cy="357251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" y="2636912"/>
            <a:ext cx="37107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Hold Analysis</a:t>
            </a:r>
          </a:p>
          <a:p>
            <a:r>
              <a:rPr lang="en-US" altLang="zh-TW" dirty="0"/>
              <a:t>Minimum Delay along the data path.</a:t>
            </a:r>
          </a:p>
          <a:p>
            <a:r>
              <a:rPr lang="en-US" altLang="zh-TW" dirty="0"/>
              <a:t>Maximum Delay along the clock path.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" y="3503381"/>
            <a:ext cx="10104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Delay in Data path</a:t>
            </a:r>
          </a:p>
          <a:p>
            <a:r>
              <a:rPr lang="en-US" altLang="zh-TW" dirty="0"/>
              <a:t>= min(wire delay to the clock input of FF1) + min(</a:t>
            </a:r>
            <a:r>
              <a:rPr lang="en-US" altLang="zh-TW" dirty="0" err="1"/>
              <a:t>Clk</a:t>
            </a:r>
            <a:r>
              <a:rPr lang="en-US" altLang="zh-TW" dirty="0"/>
              <a:t>-to-Q delay of FF1) +min(cell delay of inverter) + min(2 wire delay- "</a:t>
            </a:r>
            <a:r>
              <a:rPr lang="en-US" altLang="zh-TW" dirty="0" err="1"/>
              <a:t>Qof</a:t>
            </a:r>
            <a:r>
              <a:rPr lang="en-US" altLang="zh-TW" dirty="0"/>
              <a:t> FF1-to-inverter" </a:t>
            </a:r>
            <a:r>
              <a:rPr lang="en-US" altLang="zh-TW" dirty="0" err="1"/>
              <a:t>and"inverter</a:t>
            </a:r>
            <a:r>
              <a:rPr lang="en-US" altLang="zh-TW" dirty="0"/>
              <a:t>-to-D of FF2")</a:t>
            </a:r>
          </a:p>
          <a:p>
            <a:r>
              <a:rPr lang="en-US" altLang="zh-TW" dirty="0"/>
              <a:t>=Td = 1+9+6+(1+1)=18ns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7564" y="4581128"/>
            <a:ext cx="10896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Clock path Delay</a:t>
            </a:r>
          </a:p>
          <a:p>
            <a:r>
              <a:rPr lang="en-US" altLang="zh-TW" dirty="0"/>
              <a:t>= max(wire delay from CLK to Buffer input) + max(cell delay of Buffer) + max(wire delay from Buffer output to FF2/CLK pin) + (hold time of FF2)</a:t>
            </a:r>
          </a:p>
          <a:p>
            <a:r>
              <a:rPr lang="en-US" altLang="zh-TW" dirty="0"/>
              <a:t>=</a:t>
            </a:r>
            <a:r>
              <a:rPr lang="en-US" altLang="zh-TW" dirty="0" err="1"/>
              <a:t>Tclk</a:t>
            </a:r>
            <a:r>
              <a:rPr lang="en-US" altLang="zh-TW" dirty="0"/>
              <a:t> = 3+9+3+2 = 17 ns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8343" y="57814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Hold Slack = Td - </a:t>
            </a:r>
            <a:r>
              <a:rPr lang="en-US" altLang="zh-TW" dirty="0" err="1">
                <a:solidFill>
                  <a:srgbClr val="FF0000"/>
                </a:solidFill>
              </a:rPr>
              <a:t>Tclk</a:t>
            </a:r>
            <a:r>
              <a:rPr lang="en-US" altLang="zh-TW" dirty="0">
                <a:solidFill>
                  <a:srgbClr val="FF0000"/>
                </a:solidFill>
              </a:rPr>
              <a:t> = 18ns -17ns = 1ns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Since Hold Slack is positive-&gt; No hold Violation.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9097" y="51931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Note:</a:t>
            </a:r>
          </a:p>
          <a:p>
            <a:r>
              <a:rPr lang="en-US" altLang="zh-TW" dirty="0"/>
              <a:t>If the hold time had been 4 ns instead of 2 ns, then there would have been a hold violation.</a:t>
            </a:r>
          </a:p>
          <a:p>
            <a:r>
              <a:rPr lang="en-US" altLang="zh-TW" dirty="0"/>
              <a:t>Td=18ns and </a:t>
            </a:r>
            <a:r>
              <a:rPr lang="en-US" altLang="zh-TW" dirty="0" err="1"/>
              <a:t>Tclk</a:t>
            </a:r>
            <a:r>
              <a:rPr lang="en-US" altLang="zh-TW" dirty="0"/>
              <a:t> = 3+9+3+4=19ns</a:t>
            </a:r>
          </a:p>
          <a:p>
            <a:r>
              <a:rPr lang="en-US" altLang="zh-TW" dirty="0"/>
              <a:t>So Hold Slack=Td - </a:t>
            </a:r>
            <a:r>
              <a:rPr lang="en-US" altLang="zh-TW" dirty="0" err="1"/>
              <a:t>Tclk</a:t>
            </a:r>
            <a:r>
              <a:rPr lang="en-US" altLang="zh-TW" dirty="0"/>
              <a:t> = 18ns - 19ns = -1ns (Violation)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9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/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Delays in digital systems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Propagation delay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Contamination delay</a:t>
            </a:r>
          </a:p>
          <a:p>
            <a:r>
              <a:rPr lang="en-US" altLang="zh-TW" dirty="0">
                <a:ea typeface="ＭＳ Ｐゴシック" panose="020B0600070205080204" pitchFamily="34" charset="-128"/>
              </a:rPr>
              <a:t>Flip-flop timing constraints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Setup time (</a:t>
            </a:r>
            <a:r>
              <a:rPr lang="en-US" altLang="zh-TW" dirty="0" err="1">
                <a:ea typeface="ＭＳ Ｐゴシック" panose="020B0600070205080204" pitchFamily="34" charset="-128"/>
              </a:rPr>
              <a:t>t</a:t>
            </a:r>
            <a:r>
              <a:rPr lang="en-US" altLang="zh-TW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zh-TW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Hold time (</a:t>
            </a:r>
            <a:r>
              <a:rPr lang="en-US" altLang="zh-TW" dirty="0" err="1">
                <a:ea typeface="ＭＳ Ｐゴシック" panose="020B0600070205080204" pitchFamily="34" charset="-128"/>
              </a:rPr>
              <a:t>t</a:t>
            </a:r>
            <a:r>
              <a:rPr lang="en-US" altLang="zh-TW" baseline="-25000" dirty="0" err="1">
                <a:ea typeface="ＭＳ Ｐゴシック" panose="020B0600070205080204" pitchFamily="34" charset="-128"/>
              </a:rPr>
              <a:t>h</a:t>
            </a:r>
            <a:r>
              <a:rPr lang="en-US" altLang="zh-TW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zh-TW" dirty="0">
                <a:ea typeface="ＭＳ Ｐゴシック" panose="020B0600070205080204" pitchFamily="34" charset="-128"/>
              </a:rPr>
              <a:t>Cycle time determined by maximum delay</a:t>
            </a:r>
          </a:p>
          <a:p>
            <a:endParaRPr lang="en-US" altLang="zh-TW" dirty="0">
              <a:ea typeface="ＭＳ Ｐゴシック" panose="020B0600070205080204" pitchFamily="34" charset="-128"/>
            </a:endParaRPr>
          </a:p>
          <a:p>
            <a:r>
              <a:rPr lang="en-US" altLang="zh-TW" dirty="0">
                <a:ea typeface="ＭＳ Ｐゴシック" panose="020B0600070205080204" pitchFamily="34" charset="-128"/>
              </a:rPr>
              <a:t>Correct operation depends on minimum delay</a:t>
            </a:r>
          </a:p>
          <a:p>
            <a:endParaRPr lang="en-US" altLang="zh-TW" dirty="0">
              <a:ea typeface="ＭＳ Ｐゴシック" panose="020B0600070205080204" pitchFamily="34" charset="-128"/>
            </a:endParaRPr>
          </a:p>
          <a:p>
            <a:r>
              <a:rPr lang="en-US" altLang="zh-TW" dirty="0">
                <a:ea typeface="ＭＳ Ｐゴシック" panose="020B0600070205080204" pitchFamily="34" charset="-128"/>
              </a:rPr>
              <a:t>Clock skew affects both</a:t>
            </a:r>
          </a:p>
        </p:txBody>
      </p:sp>
      <p:graphicFrame>
        <p:nvGraphicFramePr>
          <p:cNvPr id="36869" name="Object 2"/>
          <p:cNvGraphicFramePr>
            <a:graphicFrameLocks noChangeAspect="1"/>
          </p:cNvGraphicFramePr>
          <p:nvPr/>
        </p:nvGraphicFramePr>
        <p:xfrm>
          <a:off x="5303912" y="4401569"/>
          <a:ext cx="31257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32840" imgH="182520" progId="Equation.3">
                  <p:embed/>
                </p:oleObj>
              </mc:Choice>
              <mc:Fallback>
                <p:oleObj name="Equation" r:id="rId3" imgW="1032840" imgH="182520" progId="Equation.3">
                  <p:embed/>
                  <p:pic>
                    <p:nvPicPr>
                      <p:cNvPr id="3686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4401569"/>
                        <a:ext cx="3125788" cy="571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3"/>
          <p:cNvGraphicFramePr>
            <a:graphicFrameLocks noChangeAspect="1"/>
          </p:cNvGraphicFramePr>
          <p:nvPr/>
        </p:nvGraphicFramePr>
        <p:xfrm>
          <a:off x="5303912" y="5336606"/>
          <a:ext cx="2325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58520" imgH="164520" progId="Equation.3">
                  <p:embed/>
                </p:oleObj>
              </mc:Choice>
              <mc:Fallback>
                <p:oleObj name="Equation" r:id="rId5" imgW="758520" imgH="164520" progId="Equation.3">
                  <p:embed/>
                  <p:pic>
                    <p:nvPicPr>
                      <p:cNvPr id="368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5336606"/>
                        <a:ext cx="2325688" cy="533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4"/>
          <p:cNvGraphicFramePr>
            <a:graphicFrameLocks noChangeAspect="1"/>
          </p:cNvGraphicFramePr>
          <p:nvPr/>
        </p:nvGraphicFramePr>
        <p:xfrm>
          <a:off x="5303912" y="5861051"/>
          <a:ext cx="33178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6920" imgH="319680" progId="Equation.3">
                  <p:embed/>
                </p:oleObj>
              </mc:Choice>
              <mc:Fallback>
                <p:oleObj name="Equation" r:id="rId7" imgW="1096920" imgH="319680" progId="Equation.3">
                  <p:embed/>
                  <p:pic>
                    <p:nvPicPr>
                      <p:cNvPr id="368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5861051"/>
                        <a:ext cx="3317875" cy="9906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90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read your timing report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15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Timing definition</a:t>
            </a:r>
          </a:p>
          <a:p>
            <a:r>
              <a:rPr lang="en-US" altLang="zh-TW" dirty="0"/>
              <a:t>How to read a timing report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40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How to Read and Interpret Timing 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57314"/>
            <a:ext cx="7879763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File (note. These numbers may not match the following slides)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67408" y="1412776"/>
            <a:ext cx="8763000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//</a:t>
            </a: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設定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clock, I/O </a:t>
            </a: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限制</a:t>
            </a:r>
            <a:endParaRPr kumimoji="0" lang="en-US" altLang="zh-TW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create_clock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"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clk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" -name 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clk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-period 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-waveform {0 1.7}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set_clock_uncertainty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0.2 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clk</a:t>
            </a:r>
            <a:endParaRPr kumimoji="0" lang="en-US" altLang="zh-TW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set_fix_hold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all_clocks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set_input_delay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0.5 -clock 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clk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{in}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set_output_delay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-max 0.8 -clock 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clk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{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isprime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//</a:t>
            </a: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設定 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loading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set_load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-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pin_load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5 {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isprime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zh-TW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" name="文字方塊 1"/>
          <p:cNvSpPr txBox="1">
            <a:spLocks noChangeArrowheads="1"/>
          </p:cNvSpPr>
          <p:nvPr/>
        </p:nvSpPr>
        <p:spPr bwMode="auto">
          <a:xfrm>
            <a:off x="1181746" y="5365651"/>
            <a:ext cx="7923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//Note: these commands are for practical applications to include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// clock jitter, input/output loading capacitances</a:t>
            </a:r>
            <a:endParaRPr kumimoji="1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34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(Optional)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011086"/>
            <a:ext cx="10523547" cy="58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0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60648"/>
            <a:ext cx="9573961" cy="51346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284984"/>
            <a:ext cx="5770432" cy="34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 Network and Clock Skew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1" y="1214438"/>
            <a:ext cx="10493649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Specify Timing Assertions (Optional)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943" y="1700807"/>
            <a:ext cx="6943582" cy="49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3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Verification of Synchronous Designs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49" y="1361506"/>
            <a:ext cx="9480102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48778"/>
            <a:ext cx="9695307" cy="62810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1271464" y="1052736"/>
            <a:ext cx="165618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719736" y="3212976"/>
            <a:ext cx="3888432" cy="8280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719736" y="5157192"/>
            <a:ext cx="3960440" cy="9281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04312" y="5949280"/>
            <a:ext cx="12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Clock skew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2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50266"/>
            <a:ext cx="8873934" cy="64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Four Sections in a Timing 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57314"/>
            <a:ext cx="7879763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</a:t>
            </a:r>
            <a:r>
              <a:rPr lang="en-US" altLang="zh-TW" dirty="0" err="1"/>
              <a:t>defintions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0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Arrival 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57314"/>
            <a:ext cx="7971211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Data Required Section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57314"/>
            <a:ext cx="7475868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Summary - Slack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57314"/>
            <a:ext cx="8024555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Edge-Triggered D Flip Flop</a:t>
            </a:r>
            <a:endParaRPr lang="zh-TW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93714" y="2534493"/>
          <a:ext cx="2809875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67880" imgH="557640" progId="Visio.Drawing.6">
                  <p:embed/>
                </p:oleObj>
              </mc:Choice>
              <mc:Fallback>
                <p:oleObj name="Visio" r:id="rId3" imgW="767880" imgH="557640" progId="Visio.Drawing.6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714" y="2534493"/>
                        <a:ext cx="2809875" cy="204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2132856"/>
            <a:ext cx="5292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13"/>
          <p:cNvSpPr txBox="1">
            <a:spLocks noChangeArrowheads="1"/>
          </p:cNvSpPr>
          <p:nvPr/>
        </p:nvSpPr>
        <p:spPr bwMode="auto">
          <a:xfrm>
            <a:off x="4439816" y="5374580"/>
            <a:ext cx="670407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kern="0" dirty="0">
                <a:solidFill>
                  <a:srgbClr val="FF0000"/>
                </a:solidFill>
              </a:rPr>
              <a:t>Setup time</a:t>
            </a:r>
            <a:r>
              <a:rPr kumimoji="1" lang="en-US" altLang="zh-TW" kern="0" dirty="0">
                <a:solidFill>
                  <a:srgbClr val="0000FF"/>
                </a:solidFill>
              </a:rPr>
              <a:t>: inputs become stable before rising clock;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kern="0" dirty="0">
                <a:solidFill>
                  <a:srgbClr val="FF0000"/>
                </a:solidFill>
              </a:rPr>
              <a:t>Hold time</a:t>
            </a:r>
            <a:r>
              <a:rPr kumimoji="1" lang="en-US" altLang="zh-TW" kern="0" dirty="0">
                <a:solidFill>
                  <a:srgbClr val="0000FF"/>
                </a:solidFill>
              </a:rPr>
              <a:t>: inputs remain stable after rising clock;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409878" y="1903785"/>
            <a:ext cx="12334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 dirty="0">
                <a:solidFill>
                  <a:srgbClr val="618FFD">
                    <a:lumMod val="50000"/>
                  </a:srgbClr>
                </a:solidFill>
                <a:latin typeface="Arial" charset="0"/>
                <a:cs typeface="新細明體" charset="0"/>
              </a:rPr>
              <a:t>Setup time</a:t>
            </a:r>
            <a:endParaRPr kumimoji="1" lang="zh-TW" altLang="en-US" sz="1600" b="1" dirty="0">
              <a:solidFill>
                <a:srgbClr val="618FFD">
                  <a:lumMod val="50000"/>
                </a:srgbClr>
              </a:solidFill>
              <a:latin typeface="Arial" charset="0"/>
              <a:cs typeface="新細明體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80176" y="1916832"/>
            <a:ext cx="11191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 dirty="0">
                <a:solidFill>
                  <a:srgbClr val="618FFD">
                    <a:lumMod val="50000"/>
                  </a:srgbClr>
                </a:solidFill>
                <a:latin typeface="Arial" charset="0"/>
                <a:cs typeface="新細明體" charset="0"/>
              </a:rPr>
              <a:t>Hold time</a:t>
            </a:r>
            <a:endParaRPr kumimoji="1" lang="zh-TW" altLang="en-US" sz="1600" b="1" dirty="0">
              <a:solidFill>
                <a:srgbClr val="618FFD">
                  <a:lumMod val="50000"/>
                </a:srgbClr>
              </a:solidFill>
              <a:latin typeface="Arial" charset="0"/>
              <a:cs typeface="新細明體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7680176" y="1916832"/>
            <a:ext cx="0" cy="1634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Fast My Design Can Run?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Up to 100MHz? 200MHz?</a:t>
            </a:r>
          </a:p>
          <a:p>
            <a:r>
              <a:rPr lang="en-US" altLang="zh-TW" dirty="0"/>
              <a:t>Slower at 10KHz, 20KHz? Any speed?</a:t>
            </a: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1631504" y="2420888"/>
          <a:ext cx="7880350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245200" imgH="1987920" progId="Visio.Drawing.6">
                  <p:embed/>
                </p:oleObj>
              </mc:Choice>
              <mc:Fallback>
                <p:oleObj name="Visio" r:id="rId3" imgW="5245200" imgH="1987920" progId="Visio.Drawing.6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2420888"/>
                        <a:ext cx="7880350" cy="298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2"/>
          <p:cNvGraphicFramePr>
            <a:graphicFrameLocks noChangeAspect="1"/>
          </p:cNvGraphicFramePr>
          <p:nvPr/>
        </p:nvGraphicFramePr>
        <p:xfrm>
          <a:off x="3139630" y="5910213"/>
          <a:ext cx="48625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32405" imgH="387055" progId="Visio.Drawing.6">
                  <p:embed/>
                </p:oleObj>
              </mc:Choice>
              <mc:Fallback>
                <p:oleObj name="Visio" r:id="rId5" imgW="2432405" imgH="387055" progId="Visio.Drawing.6">
                  <p:embed/>
                  <p:pic>
                    <p:nvPicPr>
                      <p:cNvPr id="204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630" y="5910213"/>
                        <a:ext cx="48625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2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Fast My Design Can Run?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57314"/>
            <a:ext cx="5126360" cy="5000625"/>
          </a:xfrm>
        </p:spPr>
        <p:txBody>
          <a:bodyPr/>
          <a:lstStyle/>
          <a:p>
            <a:r>
              <a:rPr lang="en-US" altLang="zh-TW" dirty="0"/>
              <a:t>Fastest clock cycle time: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baseline="-25000" dirty="0">
                <a:solidFill>
                  <a:srgbClr val="FF0000"/>
                </a:solidFill>
              </a:rPr>
              <a:t>c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11: Sequential Circuits</a:t>
            </a:r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376717-658E-4A1B-A0D2-3A3723547D69}" type="slidenum">
              <a:rPr lang="en-US" altLang="zh-TW" smtClean="0"/>
              <a:pPr/>
              <a:t>6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b="66713"/>
          <a:stretch/>
        </p:blipFill>
        <p:spPr>
          <a:xfrm>
            <a:off x="1703512" y="2996952"/>
            <a:ext cx="9203244" cy="32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4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 Delay </a:t>
            </a:r>
            <a:endParaRPr lang="zh-TW" altLang="en-US" dirty="0"/>
          </a:p>
        </p:txBody>
      </p:sp>
      <p:graphicFrame>
        <p:nvGraphicFramePr>
          <p:cNvPr id="3" name="Object 1027"/>
          <p:cNvGraphicFramePr>
            <a:graphicFrameLocks noChangeAspect="1"/>
          </p:cNvGraphicFramePr>
          <p:nvPr/>
        </p:nvGraphicFramePr>
        <p:xfrm>
          <a:off x="479376" y="1412776"/>
          <a:ext cx="7849920" cy="3984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69792" imgH="1859280" progId="Visio.Drawing.6">
                  <p:embed/>
                </p:oleObj>
              </mc:Choice>
              <mc:Fallback>
                <p:oleObj name="VISIO" r:id="rId3" imgW="3669792" imgH="1859280" progId="Visio.Drawing.6">
                  <p:embed/>
                  <p:pic>
                    <p:nvPicPr>
                      <p:cNvPr id="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1412776"/>
                        <a:ext cx="7849920" cy="3984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62280" y="1425461"/>
            <a:ext cx="3563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</a:t>
            </a:r>
            <a:r>
              <a:rPr lang="en-US" altLang="zh-TW" sz="2400" baseline="-25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&gt;= </a:t>
            </a:r>
            <a:r>
              <a:rPr lang="en-US" altLang="zh-TW" sz="24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pcq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</a:t>
            </a:r>
            <a:r>
              <a:rPr lang="en-US" altLang="zh-TW" sz="24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pd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</a:t>
            </a:r>
            <a:r>
              <a:rPr lang="en-US" altLang="zh-TW" sz="24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setup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8262280" y="2190840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pd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&lt;=T</a:t>
            </a:r>
            <a:r>
              <a:rPr lang="en-US" altLang="zh-TW" sz="2400" baseline="-250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– (</a:t>
            </a:r>
            <a:r>
              <a:rPr lang="en-US" altLang="zh-TW" sz="24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pcq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+  </a:t>
            </a:r>
            <a:r>
              <a:rPr lang="en-US" altLang="zh-TW" sz="24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</a:t>
            </a:r>
            <a:r>
              <a:rPr lang="en-US" altLang="zh-TW" sz="2400" baseline="-25000" dirty="0" err="1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setup</a:t>
            </a:r>
            <a:r>
              <a:rPr lang="en-US" altLang="zh-TW" sz="24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277457" y="3246891"/>
            <a:ext cx="188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Register overhead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0926576" y="2652505"/>
            <a:ext cx="0" cy="62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9342400" y="2652506"/>
            <a:ext cx="0" cy="1418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885171" y="3820364"/>
            <a:ext cx="4306830" cy="304698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delay of comb. Logic is too long)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zh-TW" sz="2400" dirty="0">
                <a:solidFill>
                  <a:srgbClr val="FF0000"/>
                </a:solidFill>
              </a:rPr>
              <a:t>Setup time violation</a:t>
            </a:r>
          </a:p>
          <a:p>
            <a:r>
              <a:rPr lang="en-US" altLang="zh-TW" sz="2400" dirty="0"/>
              <a:t>DFF will catch the wrong value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1. clock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run slower</a:t>
            </a:r>
          </a:p>
          <a:p>
            <a:r>
              <a:rPr lang="en-US" altLang="zh-TW" sz="2400" dirty="0"/>
              <a:t>     T</a:t>
            </a:r>
            <a:r>
              <a:rPr lang="en-US" altLang="zh-TW" sz="2400" baseline="-25000" dirty="0"/>
              <a:t>c</a:t>
            </a:r>
            <a:r>
              <a:rPr lang="en-US" altLang="zh-TW" sz="2400" dirty="0"/>
              <a:t> become larger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2. comb. Logic faster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T</a:t>
            </a:r>
            <a:r>
              <a:rPr lang="en-US" altLang="zh-TW" sz="2400" baseline="-25000" dirty="0" err="1"/>
              <a:t>pd</a:t>
            </a:r>
            <a:r>
              <a:rPr lang="zh-TW" altLang="en-US" sz="2400" dirty="0"/>
              <a:t> </a:t>
            </a:r>
            <a:r>
              <a:rPr lang="en-US" altLang="zh-TW" sz="2400" dirty="0"/>
              <a:t>smaller by pipeline</a:t>
            </a:r>
            <a:r>
              <a:rPr lang="zh-TW" altLang="en-US" sz="2400" dirty="0"/>
              <a:t> </a:t>
            </a:r>
            <a:r>
              <a:rPr lang="en-US" altLang="zh-TW" sz="2400" dirty="0"/>
              <a:t>or algorithm change</a:t>
            </a:r>
            <a:endParaRPr lang="zh-TW" altLang="en-US" sz="2400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10309038" y="2679214"/>
            <a:ext cx="1342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2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567827" y="6097756"/>
            <a:ext cx="284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t>11: Sequential Circuits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E8E19E-3410-4CD6-A600-3BF8707352BF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Arial Unicode MS" pitchFamily="34" charset="-12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Arial Unicode MS" pitchFamily="34" charset="-12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Min-Delay: Flip-Flops</a:t>
            </a:r>
          </a:p>
        </p:txBody>
      </p:sp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6672064" y="1988840"/>
          <a:ext cx="340053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6300" imgH="241300" progId="Equation.DSMT4">
                  <p:embed/>
                </p:oleObj>
              </mc:Choice>
              <mc:Fallback>
                <p:oleObj name="Equation" r:id="rId3" imgW="876300" imgH="241300" progId="Equation.DSMT4">
                  <p:embed/>
                  <p:pic>
                    <p:nvPicPr>
                      <p:cNvPr id="348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1988840"/>
                        <a:ext cx="3400537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96314"/>
              </p:ext>
            </p:extLst>
          </p:nvPr>
        </p:nvGraphicFramePr>
        <p:xfrm>
          <a:off x="1005542" y="1191286"/>
          <a:ext cx="50292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669792" imgH="2488692" progId="Visio.Drawing.6">
                  <p:embed/>
                </p:oleObj>
              </mc:Choice>
              <mc:Fallback>
                <p:oleObj name="VISIO" r:id="rId5" imgW="3669792" imgH="2488692" progId="Visio.Drawing.6">
                  <p:embed/>
                  <p:pic>
                    <p:nvPicPr>
                      <p:cNvPr id="348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542" y="1191286"/>
                        <a:ext cx="5029200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單箭頭接點 7"/>
          <p:cNvCxnSpPr/>
          <p:nvPr/>
        </p:nvCxnSpPr>
        <p:spPr>
          <a:xfrm flipV="1">
            <a:off x="7608168" y="2614399"/>
            <a:ext cx="0" cy="1418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7032104" y="4033059"/>
            <a:ext cx="4968551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If not hold,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(comb. Logic delay</a:t>
            </a:r>
            <a:r>
              <a:rPr lang="zh-TW" altLang="en-US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is too short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hold time violation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DFF will catch the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wrong value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1. Decreasing clock rate does not work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2. Increase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tcd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(e.g. </a:t>
            </a: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add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delay, buffer)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6600056" y="1390981"/>
                <a:ext cx="3801041" cy="689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TW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𝑐𝑑</m:t>
                          </m:r>
                        </m:sub>
                      </m:sSub>
                      <m:r>
                        <a:rPr kumimoji="0" lang="en-US" altLang="zh-TW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TW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𝑐𝑐𝑞</m:t>
                          </m:r>
                          <m:r>
                            <a:rPr kumimoji="0" lang="en-US" altLang="zh-TW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sub>
                      </m:sSub>
                      <m:r>
                        <a:rPr kumimoji="0" lang="en-US" altLang="zh-TW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altLang="zh-TW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TW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h𝑜𝑙𝑑</m:t>
                          </m:r>
                        </m:sub>
                      </m:sSub>
                    </m:oMath>
                  </m:oMathPara>
                </a14:m>
                <a:endParaRPr kumimoji="0" lang="zh-TW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6" y="1390981"/>
                <a:ext cx="3801041" cy="6890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027" y="4783399"/>
            <a:ext cx="4585003" cy="2077331"/>
          </a:xfrm>
          <a:prstGeom prst="rect">
            <a:avLst/>
          </a:prstGeom>
        </p:spPr>
      </p:pic>
      <p:sp>
        <p:nvSpPr>
          <p:cNvPr id="11" name="手繪多邊形 10"/>
          <p:cNvSpPr/>
          <p:nvPr/>
        </p:nvSpPr>
        <p:spPr>
          <a:xfrm>
            <a:off x="3092328" y="5371410"/>
            <a:ext cx="1940678" cy="654820"/>
          </a:xfrm>
          <a:custGeom>
            <a:avLst/>
            <a:gdLst>
              <a:gd name="connsiteX0" fmla="*/ 0 w 2351314"/>
              <a:gd name="connsiteY0" fmla="*/ 76200 h 809431"/>
              <a:gd name="connsiteX1" fmla="*/ 457200 w 2351314"/>
              <a:gd name="connsiteY1" fmla="*/ 87085 h 809431"/>
              <a:gd name="connsiteX2" fmla="*/ 522514 w 2351314"/>
              <a:gd name="connsiteY2" fmla="*/ 97971 h 809431"/>
              <a:gd name="connsiteX3" fmla="*/ 1164771 w 2351314"/>
              <a:gd name="connsiteY3" fmla="*/ 87085 h 809431"/>
              <a:gd name="connsiteX4" fmla="*/ 1426028 w 2351314"/>
              <a:gd name="connsiteY4" fmla="*/ 65314 h 809431"/>
              <a:gd name="connsiteX5" fmla="*/ 1480457 w 2351314"/>
              <a:gd name="connsiteY5" fmla="*/ 54428 h 809431"/>
              <a:gd name="connsiteX6" fmla="*/ 1589314 w 2351314"/>
              <a:gd name="connsiteY6" fmla="*/ 43543 h 809431"/>
              <a:gd name="connsiteX7" fmla="*/ 1687285 w 2351314"/>
              <a:gd name="connsiteY7" fmla="*/ 21771 h 809431"/>
              <a:gd name="connsiteX8" fmla="*/ 1785257 w 2351314"/>
              <a:gd name="connsiteY8" fmla="*/ 10885 h 809431"/>
              <a:gd name="connsiteX9" fmla="*/ 1872343 w 2351314"/>
              <a:gd name="connsiteY9" fmla="*/ 0 h 809431"/>
              <a:gd name="connsiteX10" fmla="*/ 2046514 w 2351314"/>
              <a:gd name="connsiteY10" fmla="*/ 10885 h 809431"/>
              <a:gd name="connsiteX11" fmla="*/ 2111828 w 2351314"/>
              <a:gd name="connsiteY11" fmla="*/ 43543 h 809431"/>
              <a:gd name="connsiteX12" fmla="*/ 2133600 w 2351314"/>
              <a:gd name="connsiteY12" fmla="*/ 65314 h 809431"/>
              <a:gd name="connsiteX13" fmla="*/ 2166257 w 2351314"/>
              <a:gd name="connsiteY13" fmla="*/ 87085 h 809431"/>
              <a:gd name="connsiteX14" fmla="*/ 2231571 w 2351314"/>
              <a:gd name="connsiteY14" fmla="*/ 152400 h 809431"/>
              <a:gd name="connsiteX15" fmla="*/ 2253343 w 2351314"/>
              <a:gd name="connsiteY15" fmla="*/ 174171 h 809431"/>
              <a:gd name="connsiteX16" fmla="*/ 2275114 w 2351314"/>
              <a:gd name="connsiteY16" fmla="*/ 195943 h 809431"/>
              <a:gd name="connsiteX17" fmla="*/ 2286000 w 2351314"/>
              <a:gd name="connsiteY17" fmla="*/ 228600 h 809431"/>
              <a:gd name="connsiteX18" fmla="*/ 2329543 w 2351314"/>
              <a:gd name="connsiteY18" fmla="*/ 304800 h 809431"/>
              <a:gd name="connsiteX19" fmla="*/ 2351314 w 2351314"/>
              <a:gd name="connsiteY19" fmla="*/ 370114 h 809431"/>
              <a:gd name="connsiteX20" fmla="*/ 2329543 w 2351314"/>
              <a:gd name="connsiteY20" fmla="*/ 522514 h 809431"/>
              <a:gd name="connsiteX21" fmla="*/ 2307771 w 2351314"/>
              <a:gd name="connsiteY21" fmla="*/ 587828 h 809431"/>
              <a:gd name="connsiteX22" fmla="*/ 2264228 w 2351314"/>
              <a:gd name="connsiteY22" fmla="*/ 631371 h 809431"/>
              <a:gd name="connsiteX23" fmla="*/ 2220685 w 2351314"/>
              <a:gd name="connsiteY23" fmla="*/ 674914 h 809431"/>
              <a:gd name="connsiteX24" fmla="*/ 2188028 w 2351314"/>
              <a:gd name="connsiteY24" fmla="*/ 685800 h 809431"/>
              <a:gd name="connsiteX25" fmla="*/ 2090057 w 2351314"/>
              <a:gd name="connsiteY25" fmla="*/ 762000 h 809431"/>
              <a:gd name="connsiteX26" fmla="*/ 2057400 w 2351314"/>
              <a:gd name="connsiteY26" fmla="*/ 772885 h 809431"/>
              <a:gd name="connsiteX27" fmla="*/ 2024743 w 2351314"/>
              <a:gd name="connsiteY27" fmla="*/ 794657 h 809431"/>
              <a:gd name="connsiteX28" fmla="*/ 1730828 w 2351314"/>
              <a:gd name="connsiteY28" fmla="*/ 794657 h 809431"/>
              <a:gd name="connsiteX29" fmla="*/ 1643743 w 2351314"/>
              <a:gd name="connsiteY29" fmla="*/ 740228 h 809431"/>
              <a:gd name="connsiteX30" fmla="*/ 1621971 w 2351314"/>
              <a:gd name="connsiteY30" fmla="*/ 718457 h 809431"/>
              <a:gd name="connsiteX31" fmla="*/ 1600200 w 2351314"/>
              <a:gd name="connsiteY31" fmla="*/ 642257 h 80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51314" h="809431">
                <a:moveTo>
                  <a:pt x="0" y="76200"/>
                </a:moveTo>
                <a:lnTo>
                  <a:pt x="457200" y="87085"/>
                </a:lnTo>
                <a:cubicBezTo>
                  <a:pt x="479253" y="88004"/>
                  <a:pt x="500442" y="97971"/>
                  <a:pt x="522514" y="97971"/>
                </a:cubicBezTo>
                <a:cubicBezTo>
                  <a:pt x="736630" y="97971"/>
                  <a:pt x="950685" y="90714"/>
                  <a:pt x="1164771" y="87085"/>
                </a:cubicBezTo>
                <a:cubicBezTo>
                  <a:pt x="1422127" y="54918"/>
                  <a:pt x="998866" y="105997"/>
                  <a:pt x="1426028" y="65314"/>
                </a:cubicBezTo>
                <a:cubicBezTo>
                  <a:pt x="1444447" y="63560"/>
                  <a:pt x="1462117" y="56873"/>
                  <a:pt x="1480457" y="54428"/>
                </a:cubicBezTo>
                <a:cubicBezTo>
                  <a:pt x="1516604" y="49609"/>
                  <a:pt x="1553028" y="47171"/>
                  <a:pt x="1589314" y="43543"/>
                </a:cubicBezTo>
                <a:cubicBezTo>
                  <a:pt x="1621006" y="35620"/>
                  <a:pt x="1655041" y="26377"/>
                  <a:pt x="1687285" y="21771"/>
                </a:cubicBezTo>
                <a:cubicBezTo>
                  <a:pt x="1719813" y="17124"/>
                  <a:pt x="1752624" y="14724"/>
                  <a:pt x="1785257" y="10885"/>
                </a:cubicBezTo>
                <a:lnTo>
                  <a:pt x="1872343" y="0"/>
                </a:lnTo>
                <a:cubicBezTo>
                  <a:pt x="1930400" y="3628"/>
                  <a:pt x="1988663" y="4796"/>
                  <a:pt x="2046514" y="10885"/>
                </a:cubicBezTo>
                <a:cubicBezTo>
                  <a:pt x="2069684" y="13324"/>
                  <a:pt x="2094592" y="29755"/>
                  <a:pt x="2111828" y="43543"/>
                </a:cubicBezTo>
                <a:cubicBezTo>
                  <a:pt x="2119842" y="49954"/>
                  <a:pt x="2125586" y="58903"/>
                  <a:pt x="2133600" y="65314"/>
                </a:cubicBezTo>
                <a:cubicBezTo>
                  <a:pt x="2143816" y="73487"/>
                  <a:pt x="2156324" y="78571"/>
                  <a:pt x="2166257" y="87085"/>
                </a:cubicBezTo>
                <a:cubicBezTo>
                  <a:pt x="2166280" y="87105"/>
                  <a:pt x="2220674" y="141503"/>
                  <a:pt x="2231571" y="152400"/>
                </a:cubicBezTo>
                <a:lnTo>
                  <a:pt x="2253343" y="174171"/>
                </a:lnTo>
                <a:lnTo>
                  <a:pt x="2275114" y="195943"/>
                </a:lnTo>
                <a:cubicBezTo>
                  <a:pt x="2278743" y="206829"/>
                  <a:pt x="2280868" y="218337"/>
                  <a:pt x="2286000" y="228600"/>
                </a:cubicBezTo>
                <a:cubicBezTo>
                  <a:pt x="2325272" y="307144"/>
                  <a:pt x="2291377" y="209386"/>
                  <a:pt x="2329543" y="304800"/>
                </a:cubicBezTo>
                <a:cubicBezTo>
                  <a:pt x="2338066" y="326108"/>
                  <a:pt x="2351314" y="370114"/>
                  <a:pt x="2351314" y="370114"/>
                </a:cubicBezTo>
                <a:cubicBezTo>
                  <a:pt x="2343750" y="445750"/>
                  <a:pt x="2347298" y="463330"/>
                  <a:pt x="2329543" y="522514"/>
                </a:cubicBezTo>
                <a:cubicBezTo>
                  <a:pt x="2322949" y="544495"/>
                  <a:pt x="2323998" y="571601"/>
                  <a:pt x="2307771" y="587828"/>
                </a:cubicBezTo>
                <a:lnTo>
                  <a:pt x="2264228" y="631371"/>
                </a:lnTo>
                <a:lnTo>
                  <a:pt x="2220685" y="674914"/>
                </a:lnTo>
                <a:lnTo>
                  <a:pt x="2188028" y="685800"/>
                </a:lnTo>
                <a:cubicBezTo>
                  <a:pt x="2159852" y="713976"/>
                  <a:pt x="2129117" y="748981"/>
                  <a:pt x="2090057" y="762000"/>
                </a:cubicBezTo>
                <a:lnTo>
                  <a:pt x="2057400" y="772885"/>
                </a:lnTo>
                <a:cubicBezTo>
                  <a:pt x="2046514" y="780142"/>
                  <a:pt x="2036768" y="789503"/>
                  <a:pt x="2024743" y="794657"/>
                </a:cubicBezTo>
                <a:cubicBezTo>
                  <a:pt x="1947287" y="827853"/>
                  <a:pt x="1732996" y="794751"/>
                  <a:pt x="1730828" y="794657"/>
                </a:cubicBezTo>
                <a:cubicBezTo>
                  <a:pt x="1636594" y="763245"/>
                  <a:pt x="1687655" y="795117"/>
                  <a:pt x="1643743" y="740228"/>
                </a:cubicBezTo>
                <a:cubicBezTo>
                  <a:pt x="1637332" y="732214"/>
                  <a:pt x="1629228" y="725714"/>
                  <a:pt x="1621971" y="718457"/>
                </a:cubicBezTo>
                <a:cubicBezTo>
                  <a:pt x="1599053" y="649701"/>
                  <a:pt x="1600200" y="676092"/>
                  <a:pt x="1600200" y="642257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2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Paths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to register, register to register, register to output</a:t>
            </a:r>
          </a:p>
          <a:p>
            <a:pPr lvl="1"/>
            <a:r>
              <a:rPr lang="en-US" altLang="zh-TW" dirty="0"/>
              <a:t>Start from or end to DFFs</a:t>
            </a:r>
          </a:p>
          <a:p>
            <a:r>
              <a:rPr lang="en-US" altLang="zh-TW" dirty="0"/>
              <a:t>Input to output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363933"/>
            <a:ext cx="8352928" cy="34664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024" y="6500815"/>
            <a:ext cx="8472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http://www.vlsi-expert.com/2011/03/static-timing-analysis-sta-basic-timing.html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67608" y="2851725"/>
            <a:ext cx="1698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Input to register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9248" y="2874525"/>
            <a:ext cx="1910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register to register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82421" y="2874525"/>
            <a:ext cx="1839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register to output</a:t>
            </a:r>
          </a:p>
        </p:txBody>
      </p:sp>
      <p:sp>
        <p:nvSpPr>
          <p:cNvPr id="9" name="矩形 8"/>
          <p:cNvSpPr/>
          <p:nvPr/>
        </p:nvSpPr>
        <p:spPr>
          <a:xfrm>
            <a:off x="6744072" y="5342759"/>
            <a:ext cx="1628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Input to output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96E471-20BE-4760-B8CF-E8D320581B2A}"/>
              </a:ext>
            </a:extLst>
          </p:cNvPr>
          <p:cNvSpPr txBox="1"/>
          <p:nvPr/>
        </p:nvSpPr>
        <p:spPr>
          <a:xfrm>
            <a:off x="4079776" y="3363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D42941-1144-490B-8C98-3D7FA17DA6AC}"/>
              </a:ext>
            </a:extLst>
          </p:cNvPr>
          <p:cNvSpPr txBox="1"/>
          <p:nvPr/>
        </p:nvSpPr>
        <p:spPr>
          <a:xfrm>
            <a:off x="6744072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D248F8-B4B1-4800-AFCA-CB259F71A295}"/>
              </a:ext>
            </a:extLst>
          </p:cNvPr>
          <p:cNvSpPr txBox="1"/>
          <p:nvPr/>
        </p:nvSpPr>
        <p:spPr>
          <a:xfrm>
            <a:off x="9624392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009E5F-5CA0-4340-9AAF-CA813DF5CAC6}"/>
              </a:ext>
            </a:extLst>
          </p:cNvPr>
          <p:cNvSpPr txBox="1"/>
          <p:nvPr/>
        </p:nvSpPr>
        <p:spPr>
          <a:xfrm>
            <a:off x="8544272" y="5500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0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2893</TotalTime>
  <Words>1179</Words>
  <Application>Microsoft Office PowerPoint</Application>
  <PresentationFormat>寬螢幕</PresentationFormat>
  <Paragraphs>182</Paragraphs>
  <Slides>32</Slides>
  <Notes>12</Notes>
  <HiddenSlides>3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32</vt:i4>
      </vt:variant>
    </vt:vector>
  </HeadingPairs>
  <TitlesOfParts>
    <vt:vector size="48" baseType="lpstr">
      <vt:lpstr>Arial Unicode MS</vt:lpstr>
      <vt:lpstr>ＭＳ Ｐゴシック</vt:lpstr>
      <vt:lpstr>新細明體</vt:lpstr>
      <vt:lpstr>Arial</vt:lpstr>
      <vt:lpstr>Calibri</vt:lpstr>
      <vt:lpstr>Cambria Math</vt:lpstr>
      <vt:lpstr>Courier New</vt:lpstr>
      <vt:lpstr>Symbol</vt:lpstr>
      <vt:lpstr>Tahoma</vt:lpstr>
      <vt:lpstr>Times New Roman</vt:lpstr>
      <vt:lpstr>佈景主題1</vt:lpstr>
      <vt:lpstr>1_佈景主題1</vt:lpstr>
      <vt:lpstr>2_佈景主題1</vt:lpstr>
      <vt:lpstr>Visio</vt:lpstr>
      <vt:lpstr>VISIO</vt:lpstr>
      <vt:lpstr>Equation</vt:lpstr>
      <vt:lpstr>Lecture 5 Timing</vt:lpstr>
      <vt:lpstr>Outlines</vt:lpstr>
      <vt:lpstr>Some defintions</vt:lpstr>
      <vt:lpstr>Edge-Triggered D Flip Flop</vt:lpstr>
      <vt:lpstr>How Fast My Design Can Run?</vt:lpstr>
      <vt:lpstr>How Fast My Design Can Run?</vt:lpstr>
      <vt:lpstr>Max Delay </vt:lpstr>
      <vt:lpstr>Min-Delay: Flip-Flops</vt:lpstr>
      <vt:lpstr>Timing Paths</vt:lpstr>
      <vt:lpstr>PowerPoint 簡報</vt:lpstr>
      <vt:lpstr>PowerPoint 簡報</vt:lpstr>
      <vt:lpstr>PowerPoint 簡報</vt:lpstr>
      <vt:lpstr>Example</vt:lpstr>
      <vt:lpstr>PowerPoint 簡報</vt:lpstr>
      <vt:lpstr>Add Clock Skew tk </vt:lpstr>
      <vt:lpstr>PowerPoint 簡報</vt:lpstr>
      <vt:lpstr>PowerPoint 簡報</vt:lpstr>
      <vt:lpstr>Summary</vt:lpstr>
      <vt:lpstr>How to read your timing report</vt:lpstr>
      <vt:lpstr>How to Read and Interpret Timing Report</vt:lpstr>
      <vt:lpstr>Constraint File (note. These numbers may not match the following slides)</vt:lpstr>
      <vt:lpstr>(Optional)</vt:lpstr>
      <vt:lpstr>PowerPoint 簡報</vt:lpstr>
      <vt:lpstr>Clock Network and Clock Skew</vt:lpstr>
      <vt:lpstr>Specify Timing Assertions (Optional)</vt:lpstr>
      <vt:lpstr>Timing Verification of Synchronous Designs</vt:lpstr>
      <vt:lpstr>PowerPoint 簡報</vt:lpstr>
      <vt:lpstr>PowerPoint 簡報</vt:lpstr>
      <vt:lpstr>Four Sections in a Timing Report</vt:lpstr>
      <vt:lpstr>Data Arrival Section</vt:lpstr>
      <vt:lpstr>Data Required Section</vt:lpstr>
      <vt:lpstr>Summary - 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153</cp:revision>
  <dcterms:created xsi:type="dcterms:W3CDTF">2009-12-14T10:41:03Z</dcterms:created>
  <dcterms:modified xsi:type="dcterms:W3CDTF">2024-02-17T02:24:42Z</dcterms:modified>
</cp:coreProperties>
</file>