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HK Grotesk Bold" charset="1" panose="00000800000000000000"/>
      <p:regular r:id="rId18"/>
    </p:embeddedFont>
    <p:embeddedFont>
      <p:font typeface="Arimo" charset="1" panose="020B0604020202020204"/>
      <p:regular r:id="rId19"/>
    </p:embeddedFont>
    <p:embeddedFont>
      <p:font typeface="Verdana Pro Bold" charset="1" panose="020B0804030504040204"/>
      <p:regular r:id="rId20"/>
    </p:embeddedFont>
    <p:embeddedFont>
      <p:font typeface="Verdana Pro" charset="1" panose="020B0604030504040204"/>
      <p:regular r:id="rId21"/>
    </p:embeddedFont>
    <p:embeddedFont>
      <p:font typeface="Poppins" charset="1" panose="00000500000000000000"/>
      <p:regular r:id="rId22"/>
    </p:embeddedFont>
    <p:embeddedFont>
      <p:font typeface="Poppins Bold" charset="1" panose="00000800000000000000"/>
      <p:regular r:id="rId23"/>
    </p:embeddedFont>
    <p:embeddedFont>
      <p:font typeface="Poppins Medium" charset="1" panose="000006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4.png" Type="http://schemas.openxmlformats.org/officeDocument/2006/relationships/image"/><Relationship Id="rId13" Target="../media/image25.svg" Type="http://schemas.openxmlformats.org/officeDocument/2006/relationships/image"/><Relationship Id="rId14" Target="../media/image26.png" Type="http://schemas.openxmlformats.org/officeDocument/2006/relationships/image"/><Relationship Id="rId15" Target="../media/image27.svg" Type="http://schemas.openxmlformats.org/officeDocument/2006/relationships/image"/><Relationship Id="rId16" Target="../media/image28.png" Type="http://schemas.openxmlformats.org/officeDocument/2006/relationships/image"/><Relationship Id="rId17" Target="../media/image29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11" Target="../media/image37.svg" Type="http://schemas.openxmlformats.org/officeDocument/2006/relationships/image"/><Relationship Id="rId12" Target="../media/image38.png" Type="http://schemas.openxmlformats.org/officeDocument/2006/relationships/image"/><Relationship Id="rId13" Target="../media/image39.svg" Type="http://schemas.openxmlformats.org/officeDocument/2006/relationships/image"/><Relationship Id="rId14" Target="../media/image40.png" Type="http://schemas.openxmlformats.org/officeDocument/2006/relationships/image"/><Relationship Id="rId15" Target="../media/image41.svg" Type="http://schemas.openxmlformats.org/officeDocument/2006/relationships/image"/><Relationship Id="rId16" Target="../media/image42.png" Type="http://schemas.openxmlformats.org/officeDocument/2006/relationships/image"/><Relationship Id="rId17" Target="../media/image43.svg" Type="http://schemas.openxmlformats.org/officeDocument/2006/relationships/image"/><Relationship Id="rId18" Target="../media/image44.png" Type="http://schemas.openxmlformats.org/officeDocument/2006/relationships/image"/><Relationship Id="rId19" Target="../media/image45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Black Dotted Circle Recolorable Outline"/>
          <p:cNvSpPr/>
          <p:nvPr/>
        </p:nvSpPr>
        <p:spPr>
          <a:xfrm flipH="false" flipV="false" rot="-5399999">
            <a:off x="15817235" y="7842810"/>
            <a:ext cx="910646" cy="1060432"/>
          </a:xfrm>
          <a:custGeom>
            <a:avLst/>
            <a:gdLst/>
            <a:ahLst/>
            <a:cxnLst/>
            <a:rect r="r" b="b" t="t" l="l"/>
            <a:pathLst>
              <a:path h="1060432" w="910646">
                <a:moveTo>
                  <a:pt x="0" y="0"/>
                </a:moveTo>
                <a:lnTo>
                  <a:pt x="910646" y="0"/>
                </a:lnTo>
                <a:lnTo>
                  <a:pt x="910646" y="1060432"/>
                </a:lnTo>
                <a:lnTo>
                  <a:pt x="0" y="1060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6677152" y="1015431"/>
            <a:ext cx="11859377" cy="8069894"/>
          </a:xfrm>
          <a:prstGeom prst="rect">
            <a:avLst/>
          </a:prstGeom>
          <a:solidFill>
            <a:srgbClr val="FDB034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6925680" y="1272406"/>
            <a:ext cx="11362320" cy="7555943"/>
          </a:xfrm>
          <a:custGeom>
            <a:avLst/>
            <a:gdLst/>
            <a:ahLst/>
            <a:cxnLst/>
            <a:rect r="r" b="b" t="t" l="l"/>
            <a:pathLst>
              <a:path h="7555943" w="11362320">
                <a:moveTo>
                  <a:pt x="0" y="0"/>
                </a:moveTo>
                <a:lnTo>
                  <a:pt x="11362320" y="0"/>
                </a:lnTo>
                <a:lnTo>
                  <a:pt x="11362320" y="7555943"/>
                </a:lnTo>
                <a:lnTo>
                  <a:pt x="0" y="75559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5187" r="0" b="-25187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028700" y="6833921"/>
            <a:ext cx="18335558" cy="3078209"/>
          </a:xfrm>
          <a:prstGeom prst="rect">
            <a:avLst/>
          </a:prstGeom>
          <a:solidFill>
            <a:srgbClr val="007AFF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2062258" y="7288452"/>
            <a:ext cx="16268442" cy="151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46"/>
              </a:lnSpc>
            </a:pPr>
            <a:r>
              <a:rPr lang="en-US" b="true" sz="5357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HOSPITAL AT HOME FOR DIABETES AND HYPERTENSION MANAGEMENT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62258" y="9034785"/>
            <a:ext cx="16268442" cy="47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2"/>
              </a:lnSpc>
            </a:pPr>
            <a:r>
              <a:rPr lang="en-US" sz="2666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leveraging technology for remote patient care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325350" y="2860358"/>
            <a:ext cx="1012507" cy="418147"/>
            <a:chOff x="0" y="0"/>
            <a:chExt cx="1350010" cy="5575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8260"/>
              <a:ext cx="1248410" cy="458470"/>
            </a:xfrm>
            <a:custGeom>
              <a:avLst/>
              <a:gdLst/>
              <a:ahLst/>
              <a:cxnLst/>
              <a:rect r="r" b="b" t="t" l="l"/>
              <a:pathLst>
                <a:path h="458470" w="1248410">
                  <a:moveTo>
                    <a:pt x="0" y="347980"/>
                  </a:moveTo>
                  <a:cubicBezTo>
                    <a:pt x="53340" y="302260"/>
                    <a:pt x="76200" y="304800"/>
                    <a:pt x="80010" y="300990"/>
                  </a:cubicBezTo>
                  <a:cubicBezTo>
                    <a:pt x="81280" y="300990"/>
                    <a:pt x="80010" y="299720"/>
                    <a:pt x="81280" y="298450"/>
                  </a:cubicBezTo>
                  <a:cubicBezTo>
                    <a:pt x="81280" y="298450"/>
                    <a:pt x="82550" y="295910"/>
                    <a:pt x="82550" y="295910"/>
                  </a:cubicBezTo>
                  <a:cubicBezTo>
                    <a:pt x="82550" y="295910"/>
                    <a:pt x="83820" y="294640"/>
                    <a:pt x="83820" y="293370"/>
                  </a:cubicBezTo>
                  <a:cubicBezTo>
                    <a:pt x="85090" y="293370"/>
                    <a:pt x="86360" y="290830"/>
                    <a:pt x="86360" y="290830"/>
                  </a:cubicBezTo>
                  <a:cubicBezTo>
                    <a:pt x="86360" y="290830"/>
                    <a:pt x="87630" y="289560"/>
                    <a:pt x="88900" y="289560"/>
                  </a:cubicBezTo>
                  <a:cubicBezTo>
                    <a:pt x="88900" y="288290"/>
                    <a:pt x="91440" y="287020"/>
                    <a:pt x="91440" y="287020"/>
                  </a:cubicBezTo>
                  <a:cubicBezTo>
                    <a:pt x="91440" y="287020"/>
                    <a:pt x="92710" y="287020"/>
                    <a:pt x="93980" y="287020"/>
                  </a:cubicBezTo>
                  <a:cubicBezTo>
                    <a:pt x="95250" y="285750"/>
                    <a:pt x="96520" y="285750"/>
                    <a:pt x="96520" y="285750"/>
                  </a:cubicBezTo>
                  <a:cubicBezTo>
                    <a:pt x="96520" y="285750"/>
                    <a:pt x="99060" y="284480"/>
                    <a:pt x="99060" y="284480"/>
                  </a:cubicBezTo>
                  <a:cubicBezTo>
                    <a:pt x="100330" y="284480"/>
                    <a:pt x="101600" y="284480"/>
                    <a:pt x="102870" y="284480"/>
                  </a:cubicBezTo>
                  <a:cubicBezTo>
                    <a:pt x="105410" y="283210"/>
                    <a:pt x="109220" y="274320"/>
                    <a:pt x="115570" y="271780"/>
                  </a:cubicBezTo>
                  <a:cubicBezTo>
                    <a:pt x="125730" y="267970"/>
                    <a:pt x="143510" y="270510"/>
                    <a:pt x="154940" y="267970"/>
                  </a:cubicBezTo>
                  <a:cubicBezTo>
                    <a:pt x="165100" y="267970"/>
                    <a:pt x="173990" y="266700"/>
                    <a:pt x="184150" y="264160"/>
                  </a:cubicBezTo>
                  <a:cubicBezTo>
                    <a:pt x="194310" y="261620"/>
                    <a:pt x="208280" y="260350"/>
                    <a:pt x="218440" y="256540"/>
                  </a:cubicBezTo>
                  <a:cubicBezTo>
                    <a:pt x="227330" y="252730"/>
                    <a:pt x="233680" y="247650"/>
                    <a:pt x="242570" y="241300"/>
                  </a:cubicBezTo>
                  <a:cubicBezTo>
                    <a:pt x="255270" y="233680"/>
                    <a:pt x="269240" y="223520"/>
                    <a:pt x="283210" y="214630"/>
                  </a:cubicBezTo>
                  <a:cubicBezTo>
                    <a:pt x="298450" y="204470"/>
                    <a:pt x="317500" y="191770"/>
                    <a:pt x="334010" y="184150"/>
                  </a:cubicBezTo>
                  <a:cubicBezTo>
                    <a:pt x="350520" y="177800"/>
                    <a:pt x="374650" y="180340"/>
                    <a:pt x="383540" y="172720"/>
                  </a:cubicBezTo>
                  <a:cubicBezTo>
                    <a:pt x="391160" y="166370"/>
                    <a:pt x="387350" y="154940"/>
                    <a:pt x="393700" y="148590"/>
                  </a:cubicBezTo>
                  <a:cubicBezTo>
                    <a:pt x="400050" y="139700"/>
                    <a:pt x="411480" y="132080"/>
                    <a:pt x="422910" y="128270"/>
                  </a:cubicBezTo>
                  <a:cubicBezTo>
                    <a:pt x="435610" y="121920"/>
                    <a:pt x="452120" y="120650"/>
                    <a:pt x="466090" y="119380"/>
                  </a:cubicBezTo>
                  <a:cubicBezTo>
                    <a:pt x="481330" y="116840"/>
                    <a:pt x="496570" y="116840"/>
                    <a:pt x="509270" y="116840"/>
                  </a:cubicBezTo>
                  <a:cubicBezTo>
                    <a:pt x="520700" y="115570"/>
                    <a:pt x="529590" y="115570"/>
                    <a:pt x="541020" y="115570"/>
                  </a:cubicBezTo>
                  <a:cubicBezTo>
                    <a:pt x="552450" y="114300"/>
                    <a:pt x="567690" y="114300"/>
                    <a:pt x="580390" y="114300"/>
                  </a:cubicBezTo>
                  <a:cubicBezTo>
                    <a:pt x="590550" y="114300"/>
                    <a:pt x="599440" y="114300"/>
                    <a:pt x="609600" y="114300"/>
                  </a:cubicBezTo>
                  <a:cubicBezTo>
                    <a:pt x="621030" y="114300"/>
                    <a:pt x="635000" y="114300"/>
                    <a:pt x="647700" y="114300"/>
                  </a:cubicBezTo>
                  <a:cubicBezTo>
                    <a:pt x="661670" y="114300"/>
                    <a:pt x="685800" y="114300"/>
                    <a:pt x="689610" y="114300"/>
                  </a:cubicBezTo>
                  <a:cubicBezTo>
                    <a:pt x="690880" y="114300"/>
                    <a:pt x="690880" y="114300"/>
                    <a:pt x="692150" y="114300"/>
                  </a:cubicBezTo>
                  <a:cubicBezTo>
                    <a:pt x="693420" y="114300"/>
                    <a:pt x="695960" y="113030"/>
                    <a:pt x="701040" y="110490"/>
                  </a:cubicBezTo>
                  <a:cubicBezTo>
                    <a:pt x="717550" y="100330"/>
                    <a:pt x="786130" y="50800"/>
                    <a:pt x="819150" y="34290"/>
                  </a:cubicBezTo>
                  <a:cubicBezTo>
                    <a:pt x="838200" y="25400"/>
                    <a:pt x="853440" y="22860"/>
                    <a:pt x="869950" y="16510"/>
                  </a:cubicBezTo>
                  <a:cubicBezTo>
                    <a:pt x="883920" y="11430"/>
                    <a:pt x="896620" y="5080"/>
                    <a:pt x="910590" y="2540"/>
                  </a:cubicBezTo>
                  <a:cubicBezTo>
                    <a:pt x="925830" y="0"/>
                    <a:pt x="941070" y="2540"/>
                    <a:pt x="956310" y="2540"/>
                  </a:cubicBezTo>
                  <a:cubicBezTo>
                    <a:pt x="971550" y="2540"/>
                    <a:pt x="985520" y="3810"/>
                    <a:pt x="1000760" y="3810"/>
                  </a:cubicBezTo>
                  <a:cubicBezTo>
                    <a:pt x="1014730" y="3810"/>
                    <a:pt x="1026160" y="5080"/>
                    <a:pt x="1042670" y="6350"/>
                  </a:cubicBezTo>
                  <a:cubicBezTo>
                    <a:pt x="1064260" y="8890"/>
                    <a:pt x="1104900" y="7620"/>
                    <a:pt x="1120140" y="19050"/>
                  </a:cubicBezTo>
                  <a:cubicBezTo>
                    <a:pt x="1131570" y="26670"/>
                    <a:pt x="1136650" y="41910"/>
                    <a:pt x="1136650" y="53340"/>
                  </a:cubicBezTo>
                  <a:cubicBezTo>
                    <a:pt x="1136650" y="64770"/>
                    <a:pt x="1116330" y="80010"/>
                    <a:pt x="1118870" y="86360"/>
                  </a:cubicBezTo>
                  <a:cubicBezTo>
                    <a:pt x="1121410" y="90170"/>
                    <a:pt x="1139190" y="90170"/>
                    <a:pt x="1139190" y="90170"/>
                  </a:cubicBezTo>
                  <a:cubicBezTo>
                    <a:pt x="1139190" y="90170"/>
                    <a:pt x="1140460" y="90170"/>
                    <a:pt x="1141730" y="90170"/>
                  </a:cubicBezTo>
                  <a:cubicBezTo>
                    <a:pt x="1143000" y="90170"/>
                    <a:pt x="1145540" y="90170"/>
                    <a:pt x="1145540" y="90170"/>
                  </a:cubicBezTo>
                  <a:cubicBezTo>
                    <a:pt x="1145540" y="90170"/>
                    <a:pt x="1146810" y="91440"/>
                    <a:pt x="1148080" y="91440"/>
                  </a:cubicBezTo>
                  <a:cubicBezTo>
                    <a:pt x="1149350" y="91440"/>
                    <a:pt x="1150620" y="91440"/>
                    <a:pt x="1150620" y="91440"/>
                  </a:cubicBezTo>
                  <a:cubicBezTo>
                    <a:pt x="1150620" y="92710"/>
                    <a:pt x="1153160" y="92710"/>
                    <a:pt x="1153160" y="93980"/>
                  </a:cubicBezTo>
                  <a:cubicBezTo>
                    <a:pt x="1154430" y="93980"/>
                    <a:pt x="1156970" y="95250"/>
                    <a:pt x="1156970" y="95250"/>
                  </a:cubicBezTo>
                  <a:cubicBezTo>
                    <a:pt x="1156970" y="95250"/>
                    <a:pt x="1158240" y="96520"/>
                    <a:pt x="1158240" y="96520"/>
                  </a:cubicBezTo>
                  <a:cubicBezTo>
                    <a:pt x="1159510" y="97790"/>
                    <a:pt x="1160780" y="99060"/>
                    <a:pt x="1160780" y="99060"/>
                  </a:cubicBezTo>
                  <a:cubicBezTo>
                    <a:pt x="1160780" y="99060"/>
                    <a:pt x="1162050" y="100330"/>
                    <a:pt x="1162050" y="101600"/>
                  </a:cubicBezTo>
                  <a:cubicBezTo>
                    <a:pt x="1163320" y="102870"/>
                    <a:pt x="1164590" y="104140"/>
                    <a:pt x="1164590" y="104140"/>
                  </a:cubicBezTo>
                  <a:cubicBezTo>
                    <a:pt x="1164590" y="104140"/>
                    <a:pt x="1164590" y="106680"/>
                    <a:pt x="1165860" y="106680"/>
                  </a:cubicBezTo>
                  <a:cubicBezTo>
                    <a:pt x="1165860" y="107950"/>
                    <a:pt x="1165860" y="110490"/>
                    <a:pt x="1165860" y="110490"/>
                  </a:cubicBezTo>
                  <a:cubicBezTo>
                    <a:pt x="1165860" y="110490"/>
                    <a:pt x="1167130" y="111760"/>
                    <a:pt x="1167130" y="113030"/>
                  </a:cubicBezTo>
                  <a:cubicBezTo>
                    <a:pt x="1167130" y="114300"/>
                    <a:pt x="1167130" y="115570"/>
                    <a:pt x="1167130" y="115570"/>
                  </a:cubicBezTo>
                  <a:cubicBezTo>
                    <a:pt x="1167130" y="115570"/>
                    <a:pt x="1167130" y="118110"/>
                    <a:pt x="1167130" y="119380"/>
                  </a:cubicBezTo>
                  <a:cubicBezTo>
                    <a:pt x="1167130" y="120650"/>
                    <a:pt x="1165860" y="121920"/>
                    <a:pt x="1165860" y="121920"/>
                  </a:cubicBezTo>
                  <a:cubicBezTo>
                    <a:pt x="1165860" y="121920"/>
                    <a:pt x="1165860" y="124460"/>
                    <a:pt x="1164590" y="124460"/>
                  </a:cubicBezTo>
                  <a:cubicBezTo>
                    <a:pt x="1164590" y="125730"/>
                    <a:pt x="1164590" y="128270"/>
                    <a:pt x="1164590" y="128270"/>
                  </a:cubicBezTo>
                  <a:cubicBezTo>
                    <a:pt x="1164590" y="128270"/>
                    <a:pt x="1163320" y="129540"/>
                    <a:pt x="1162050" y="130810"/>
                  </a:cubicBezTo>
                  <a:cubicBezTo>
                    <a:pt x="1162050" y="130810"/>
                    <a:pt x="1160780" y="133350"/>
                    <a:pt x="1160780" y="133350"/>
                  </a:cubicBezTo>
                  <a:cubicBezTo>
                    <a:pt x="1160780" y="133350"/>
                    <a:pt x="1159510" y="134620"/>
                    <a:pt x="1158240" y="134620"/>
                  </a:cubicBezTo>
                  <a:cubicBezTo>
                    <a:pt x="1156970" y="135890"/>
                    <a:pt x="1155700" y="137160"/>
                    <a:pt x="1155700" y="137160"/>
                  </a:cubicBezTo>
                  <a:cubicBezTo>
                    <a:pt x="1155700" y="137160"/>
                    <a:pt x="1154430" y="137160"/>
                    <a:pt x="1153160" y="138430"/>
                  </a:cubicBezTo>
                  <a:cubicBezTo>
                    <a:pt x="1151890" y="138430"/>
                    <a:pt x="1150620" y="138430"/>
                    <a:pt x="1151890" y="139700"/>
                  </a:cubicBezTo>
                  <a:cubicBezTo>
                    <a:pt x="1151890" y="139700"/>
                    <a:pt x="1169670" y="138430"/>
                    <a:pt x="1182370" y="140970"/>
                  </a:cubicBezTo>
                  <a:cubicBezTo>
                    <a:pt x="1196340" y="142240"/>
                    <a:pt x="1223010" y="143510"/>
                    <a:pt x="1234440" y="152400"/>
                  </a:cubicBezTo>
                  <a:cubicBezTo>
                    <a:pt x="1243330" y="160020"/>
                    <a:pt x="1248410" y="171450"/>
                    <a:pt x="1248410" y="181610"/>
                  </a:cubicBezTo>
                  <a:cubicBezTo>
                    <a:pt x="1247140" y="195580"/>
                    <a:pt x="1233170" y="218440"/>
                    <a:pt x="1220470" y="227330"/>
                  </a:cubicBezTo>
                  <a:cubicBezTo>
                    <a:pt x="1207770" y="234950"/>
                    <a:pt x="1186180" y="232410"/>
                    <a:pt x="1172210" y="233680"/>
                  </a:cubicBezTo>
                  <a:cubicBezTo>
                    <a:pt x="1162050" y="233680"/>
                    <a:pt x="1154430" y="233680"/>
                    <a:pt x="1143000" y="234950"/>
                  </a:cubicBezTo>
                  <a:cubicBezTo>
                    <a:pt x="1130300" y="234950"/>
                    <a:pt x="1108710" y="234950"/>
                    <a:pt x="1101090" y="234950"/>
                  </a:cubicBezTo>
                  <a:cubicBezTo>
                    <a:pt x="1097280" y="236220"/>
                    <a:pt x="1094740" y="236220"/>
                    <a:pt x="1092200" y="236220"/>
                  </a:cubicBezTo>
                  <a:cubicBezTo>
                    <a:pt x="1090930" y="236220"/>
                    <a:pt x="1088390" y="236220"/>
                    <a:pt x="1085850" y="237490"/>
                  </a:cubicBezTo>
                  <a:cubicBezTo>
                    <a:pt x="1080770" y="238760"/>
                    <a:pt x="1073150" y="250190"/>
                    <a:pt x="1064260" y="252730"/>
                  </a:cubicBezTo>
                  <a:cubicBezTo>
                    <a:pt x="1055370" y="256540"/>
                    <a:pt x="1041400" y="255270"/>
                    <a:pt x="1029970" y="255270"/>
                  </a:cubicBezTo>
                  <a:cubicBezTo>
                    <a:pt x="1018540" y="256540"/>
                    <a:pt x="1005840" y="251460"/>
                    <a:pt x="994410" y="255270"/>
                  </a:cubicBezTo>
                  <a:cubicBezTo>
                    <a:pt x="981710" y="260350"/>
                    <a:pt x="974090" y="276860"/>
                    <a:pt x="960120" y="281940"/>
                  </a:cubicBezTo>
                  <a:cubicBezTo>
                    <a:pt x="943610" y="288290"/>
                    <a:pt x="909320" y="280670"/>
                    <a:pt x="899160" y="287020"/>
                  </a:cubicBezTo>
                  <a:cubicBezTo>
                    <a:pt x="894080" y="290830"/>
                    <a:pt x="897890" y="299720"/>
                    <a:pt x="892810" y="303530"/>
                  </a:cubicBezTo>
                  <a:cubicBezTo>
                    <a:pt x="887730" y="309880"/>
                    <a:pt x="875030" y="311150"/>
                    <a:pt x="866140" y="317500"/>
                  </a:cubicBezTo>
                  <a:cubicBezTo>
                    <a:pt x="852170" y="326390"/>
                    <a:pt x="835660" y="344170"/>
                    <a:pt x="821690" y="353060"/>
                  </a:cubicBezTo>
                  <a:cubicBezTo>
                    <a:pt x="807720" y="360680"/>
                    <a:pt x="795020" y="365760"/>
                    <a:pt x="781050" y="368300"/>
                  </a:cubicBezTo>
                  <a:cubicBezTo>
                    <a:pt x="768350" y="372110"/>
                    <a:pt x="753110" y="369570"/>
                    <a:pt x="740410" y="370840"/>
                  </a:cubicBezTo>
                  <a:cubicBezTo>
                    <a:pt x="728980" y="372110"/>
                    <a:pt x="717550" y="372110"/>
                    <a:pt x="707390" y="374650"/>
                  </a:cubicBezTo>
                  <a:cubicBezTo>
                    <a:pt x="697230" y="375920"/>
                    <a:pt x="690880" y="378460"/>
                    <a:pt x="680720" y="383540"/>
                  </a:cubicBezTo>
                  <a:cubicBezTo>
                    <a:pt x="665480" y="389890"/>
                    <a:pt x="643890" y="408940"/>
                    <a:pt x="627380" y="414020"/>
                  </a:cubicBezTo>
                  <a:cubicBezTo>
                    <a:pt x="614680" y="417830"/>
                    <a:pt x="600710" y="414020"/>
                    <a:pt x="589280" y="415290"/>
                  </a:cubicBezTo>
                  <a:cubicBezTo>
                    <a:pt x="579120" y="416560"/>
                    <a:pt x="570230" y="417830"/>
                    <a:pt x="561340" y="420370"/>
                  </a:cubicBezTo>
                  <a:cubicBezTo>
                    <a:pt x="551180" y="421640"/>
                    <a:pt x="542290" y="422910"/>
                    <a:pt x="533400" y="425450"/>
                  </a:cubicBezTo>
                  <a:cubicBezTo>
                    <a:pt x="525780" y="427990"/>
                    <a:pt x="520700" y="430530"/>
                    <a:pt x="513080" y="434340"/>
                  </a:cubicBezTo>
                  <a:cubicBezTo>
                    <a:pt x="501650" y="439420"/>
                    <a:pt x="483870" y="454660"/>
                    <a:pt x="473710" y="457200"/>
                  </a:cubicBezTo>
                  <a:cubicBezTo>
                    <a:pt x="467360" y="458470"/>
                    <a:pt x="461010" y="457200"/>
                    <a:pt x="458470" y="457200"/>
                  </a:cubicBezTo>
                  <a:cubicBezTo>
                    <a:pt x="457200" y="457200"/>
                    <a:pt x="447040" y="457200"/>
                    <a:pt x="439420" y="457200"/>
                  </a:cubicBezTo>
                  <a:cubicBezTo>
                    <a:pt x="429260" y="457200"/>
                    <a:pt x="416560" y="457200"/>
                    <a:pt x="406400" y="457200"/>
                  </a:cubicBezTo>
                  <a:cubicBezTo>
                    <a:pt x="396240" y="457200"/>
                    <a:pt x="386080" y="457200"/>
                    <a:pt x="375920" y="457200"/>
                  </a:cubicBezTo>
                  <a:cubicBezTo>
                    <a:pt x="363220" y="457200"/>
                    <a:pt x="347980" y="457200"/>
                    <a:pt x="334010" y="457200"/>
                  </a:cubicBezTo>
                  <a:cubicBezTo>
                    <a:pt x="321310" y="457200"/>
                    <a:pt x="308610" y="457200"/>
                    <a:pt x="297180" y="457200"/>
                  </a:cubicBezTo>
                  <a:cubicBezTo>
                    <a:pt x="288290" y="457200"/>
                    <a:pt x="280670" y="457200"/>
                    <a:pt x="271780" y="457200"/>
                  </a:cubicBezTo>
                  <a:cubicBezTo>
                    <a:pt x="259080" y="457200"/>
                    <a:pt x="229870" y="457200"/>
                    <a:pt x="229870" y="457200"/>
                  </a:cubicBezTo>
                  <a:cubicBezTo>
                    <a:pt x="229870" y="457200"/>
                    <a:pt x="227330" y="457200"/>
                    <a:pt x="226060" y="457200"/>
                  </a:cubicBezTo>
                  <a:cubicBezTo>
                    <a:pt x="226060" y="457200"/>
                    <a:pt x="223520" y="457200"/>
                    <a:pt x="223520" y="457200"/>
                  </a:cubicBezTo>
                  <a:cubicBezTo>
                    <a:pt x="223520" y="457200"/>
                    <a:pt x="222250" y="455930"/>
                    <a:pt x="220980" y="455930"/>
                  </a:cubicBezTo>
                  <a:cubicBezTo>
                    <a:pt x="219710" y="454660"/>
                    <a:pt x="218440" y="454660"/>
                    <a:pt x="217170" y="454660"/>
                  </a:cubicBezTo>
                  <a:cubicBezTo>
                    <a:pt x="217170" y="454660"/>
                    <a:pt x="215900" y="453390"/>
                    <a:pt x="214630" y="453390"/>
                  </a:cubicBezTo>
                  <a:cubicBezTo>
                    <a:pt x="214630" y="452120"/>
                    <a:pt x="212090" y="450850"/>
                    <a:pt x="212090" y="450850"/>
                  </a:cubicBezTo>
                  <a:cubicBezTo>
                    <a:pt x="212090" y="450850"/>
                    <a:pt x="210820" y="449580"/>
                    <a:pt x="210820" y="449580"/>
                  </a:cubicBezTo>
                  <a:cubicBezTo>
                    <a:pt x="209550" y="448310"/>
                    <a:pt x="208280" y="447040"/>
                    <a:pt x="208280" y="447040"/>
                  </a:cubicBezTo>
                  <a:cubicBezTo>
                    <a:pt x="208280" y="447040"/>
                    <a:pt x="207010" y="444500"/>
                    <a:pt x="207010" y="444500"/>
                  </a:cubicBezTo>
                  <a:cubicBezTo>
                    <a:pt x="207010" y="443230"/>
                    <a:pt x="205740" y="441960"/>
                    <a:pt x="205740" y="441960"/>
                  </a:cubicBezTo>
                  <a:cubicBezTo>
                    <a:pt x="205740" y="441960"/>
                    <a:pt x="204470" y="439420"/>
                    <a:pt x="204470" y="438150"/>
                  </a:cubicBezTo>
                  <a:cubicBezTo>
                    <a:pt x="204470" y="436880"/>
                    <a:pt x="204470" y="435610"/>
                    <a:pt x="204470" y="435610"/>
                  </a:cubicBezTo>
                  <a:cubicBezTo>
                    <a:pt x="204470" y="435610"/>
                    <a:pt x="204470" y="433070"/>
                    <a:pt x="203200" y="431800"/>
                  </a:cubicBezTo>
                  <a:cubicBezTo>
                    <a:pt x="203200" y="431800"/>
                    <a:pt x="203200" y="429260"/>
                    <a:pt x="203200" y="429260"/>
                  </a:cubicBezTo>
                  <a:cubicBezTo>
                    <a:pt x="203200" y="429260"/>
                    <a:pt x="204470" y="427990"/>
                    <a:pt x="204470" y="426720"/>
                  </a:cubicBezTo>
                  <a:cubicBezTo>
                    <a:pt x="204470" y="425450"/>
                    <a:pt x="204470" y="422910"/>
                    <a:pt x="204470" y="422910"/>
                  </a:cubicBezTo>
                  <a:cubicBezTo>
                    <a:pt x="204470" y="422910"/>
                    <a:pt x="205740" y="421640"/>
                    <a:pt x="207010" y="420370"/>
                  </a:cubicBezTo>
                  <a:cubicBezTo>
                    <a:pt x="207010" y="419100"/>
                    <a:pt x="208280" y="417830"/>
                    <a:pt x="208280" y="417830"/>
                  </a:cubicBezTo>
                  <a:cubicBezTo>
                    <a:pt x="208280" y="416560"/>
                    <a:pt x="207010" y="416560"/>
                    <a:pt x="205740" y="416560"/>
                  </a:cubicBezTo>
                  <a:cubicBezTo>
                    <a:pt x="203200" y="412750"/>
                    <a:pt x="196850" y="392430"/>
                    <a:pt x="196850" y="386080"/>
                  </a:cubicBezTo>
                  <a:cubicBezTo>
                    <a:pt x="198120" y="383540"/>
                    <a:pt x="203200" y="382270"/>
                    <a:pt x="201930" y="379730"/>
                  </a:cubicBezTo>
                  <a:cubicBezTo>
                    <a:pt x="200660" y="374650"/>
                    <a:pt x="149860" y="368300"/>
                    <a:pt x="142240" y="364490"/>
                  </a:cubicBezTo>
                  <a:cubicBezTo>
                    <a:pt x="140970" y="364490"/>
                    <a:pt x="140970" y="363220"/>
                    <a:pt x="139700" y="363220"/>
                  </a:cubicBezTo>
                  <a:cubicBezTo>
                    <a:pt x="134620" y="361950"/>
                    <a:pt x="114300" y="384810"/>
                    <a:pt x="96520" y="388620"/>
                  </a:cubicBezTo>
                  <a:cubicBezTo>
                    <a:pt x="72390" y="392430"/>
                    <a:pt x="22860" y="387350"/>
                    <a:pt x="8890" y="374650"/>
                  </a:cubicBezTo>
                  <a:cubicBezTo>
                    <a:pt x="1270" y="368300"/>
                    <a:pt x="0" y="347980"/>
                    <a:pt x="0" y="347980"/>
                  </a:cubicBezTo>
                  <a:moveTo>
                    <a:pt x="201930" y="328930"/>
                  </a:moveTo>
                  <a:cubicBezTo>
                    <a:pt x="203200" y="328930"/>
                    <a:pt x="203200" y="328930"/>
                    <a:pt x="203200" y="328930"/>
                  </a:cubicBezTo>
                  <a:cubicBezTo>
                    <a:pt x="203200" y="327660"/>
                    <a:pt x="201930" y="328930"/>
                    <a:pt x="201930" y="328930"/>
                  </a:cubicBezTo>
                  <a:moveTo>
                    <a:pt x="303530" y="322580"/>
                  </a:moveTo>
                  <a:cubicBezTo>
                    <a:pt x="306070" y="323850"/>
                    <a:pt x="308610" y="322580"/>
                    <a:pt x="308610" y="322580"/>
                  </a:cubicBezTo>
                  <a:cubicBezTo>
                    <a:pt x="308610" y="322580"/>
                    <a:pt x="303530" y="322580"/>
                    <a:pt x="303530" y="322580"/>
                  </a:cubicBezTo>
                  <a:moveTo>
                    <a:pt x="308610" y="322580"/>
                  </a:moveTo>
                  <a:cubicBezTo>
                    <a:pt x="330200" y="340360"/>
                    <a:pt x="350520" y="337820"/>
                    <a:pt x="359410" y="334010"/>
                  </a:cubicBezTo>
                  <a:cubicBezTo>
                    <a:pt x="365760" y="332740"/>
                    <a:pt x="373380" y="327660"/>
                    <a:pt x="374650" y="326390"/>
                  </a:cubicBezTo>
                  <a:cubicBezTo>
                    <a:pt x="375920" y="325120"/>
                    <a:pt x="375920" y="323850"/>
                    <a:pt x="375920" y="323850"/>
                  </a:cubicBezTo>
                  <a:cubicBezTo>
                    <a:pt x="375920" y="322580"/>
                    <a:pt x="374650" y="323850"/>
                    <a:pt x="373380" y="323850"/>
                  </a:cubicBezTo>
                  <a:cubicBezTo>
                    <a:pt x="368300" y="323850"/>
                    <a:pt x="341630" y="325120"/>
                    <a:pt x="330200" y="323850"/>
                  </a:cubicBezTo>
                  <a:cubicBezTo>
                    <a:pt x="321310" y="323850"/>
                    <a:pt x="308610" y="322580"/>
                    <a:pt x="308610" y="322580"/>
                  </a:cubicBezTo>
                  <a:moveTo>
                    <a:pt x="429260" y="406400"/>
                  </a:moveTo>
                  <a:cubicBezTo>
                    <a:pt x="464820" y="406400"/>
                    <a:pt x="469900" y="405130"/>
                    <a:pt x="474980" y="402590"/>
                  </a:cubicBezTo>
                  <a:cubicBezTo>
                    <a:pt x="481330" y="400050"/>
                    <a:pt x="491490" y="391160"/>
                    <a:pt x="491490" y="389890"/>
                  </a:cubicBezTo>
                  <a:cubicBezTo>
                    <a:pt x="491490" y="388620"/>
                    <a:pt x="486410" y="389890"/>
                    <a:pt x="483870" y="389890"/>
                  </a:cubicBezTo>
                  <a:cubicBezTo>
                    <a:pt x="476250" y="389890"/>
                    <a:pt x="459740" y="387350"/>
                    <a:pt x="449580" y="389890"/>
                  </a:cubicBezTo>
                  <a:cubicBezTo>
                    <a:pt x="441960" y="392430"/>
                    <a:pt x="429260" y="406400"/>
                    <a:pt x="429260" y="406400"/>
                  </a:cubicBezTo>
                  <a:moveTo>
                    <a:pt x="430530" y="181610"/>
                  </a:moveTo>
                  <a:cubicBezTo>
                    <a:pt x="459740" y="181610"/>
                    <a:pt x="473710" y="184150"/>
                    <a:pt x="477520" y="181610"/>
                  </a:cubicBezTo>
                  <a:cubicBezTo>
                    <a:pt x="480060" y="180340"/>
                    <a:pt x="478790" y="176530"/>
                    <a:pt x="481330" y="175260"/>
                  </a:cubicBezTo>
                  <a:cubicBezTo>
                    <a:pt x="483870" y="172720"/>
                    <a:pt x="492760" y="168910"/>
                    <a:pt x="492760" y="167640"/>
                  </a:cubicBezTo>
                  <a:cubicBezTo>
                    <a:pt x="491490" y="166370"/>
                    <a:pt x="481330" y="167640"/>
                    <a:pt x="474980" y="168910"/>
                  </a:cubicBezTo>
                  <a:cubicBezTo>
                    <a:pt x="463550" y="170180"/>
                    <a:pt x="440690" y="173990"/>
                    <a:pt x="434340" y="177800"/>
                  </a:cubicBezTo>
                  <a:cubicBezTo>
                    <a:pt x="431800" y="179070"/>
                    <a:pt x="430530" y="181610"/>
                    <a:pt x="430530" y="181610"/>
                  </a:cubicBezTo>
                  <a:moveTo>
                    <a:pt x="756920" y="134620"/>
                  </a:moveTo>
                  <a:cubicBezTo>
                    <a:pt x="800100" y="138430"/>
                    <a:pt x="800100" y="138430"/>
                    <a:pt x="800100" y="139700"/>
                  </a:cubicBezTo>
                  <a:cubicBezTo>
                    <a:pt x="805180" y="140970"/>
                    <a:pt x="835660" y="139700"/>
                    <a:pt x="840740" y="146050"/>
                  </a:cubicBezTo>
                  <a:cubicBezTo>
                    <a:pt x="843280" y="148590"/>
                    <a:pt x="840740" y="154940"/>
                    <a:pt x="843280" y="156210"/>
                  </a:cubicBezTo>
                  <a:cubicBezTo>
                    <a:pt x="844550" y="157480"/>
                    <a:pt x="847090" y="156210"/>
                    <a:pt x="850900" y="156210"/>
                  </a:cubicBezTo>
                  <a:cubicBezTo>
                    <a:pt x="857250" y="154940"/>
                    <a:pt x="869950" y="152400"/>
                    <a:pt x="876300" y="151130"/>
                  </a:cubicBezTo>
                  <a:cubicBezTo>
                    <a:pt x="881380" y="149860"/>
                    <a:pt x="886460" y="148590"/>
                    <a:pt x="889000" y="147320"/>
                  </a:cubicBezTo>
                  <a:cubicBezTo>
                    <a:pt x="889000" y="147320"/>
                    <a:pt x="890270" y="146050"/>
                    <a:pt x="890270" y="146050"/>
                  </a:cubicBezTo>
                  <a:cubicBezTo>
                    <a:pt x="891540" y="144780"/>
                    <a:pt x="892810" y="143510"/>
                    <a:pt x="892810" y="143510"/>
                  </a:cubicBezTo>
                  <a:cubicBezTo>
                    <a:pt x="892810" y="143510"/>
                    <a:pt x="894080" y="142240"/>
                    <a:pt x="895350" y="140970"/>
                  </a:cubicBezTo>
                  <a:cubicBezTo>
                    <a:pt x="895350" y="140970"/>
                    <a:pt x="897890" y="139700"/>
                    <a:pt x="897890" y="139700"/>
                  </a:cubicBezTo>
                  <a:cubicBezTo>
                    <a:pt x="897890" y="139700"/>
                    <a:pt x="899160" y="139700"/>
                    <a:pt x="900430" y="138430"/>
                  </a:cubicBezTo>
                  <a:cubicBezTo>
                    <a:pt x="901700" y="138430"/>
                    <a:pt x="902970" y="137160"/>
                    <a:pt x="902970" y="137160"/>
                  </a:cubicBezTo>
                  <a:cubicBezTo>
                    <a:pt x="902970" y="137160"/>
                    <a:pt x="905510" y="137160"/>
                    <a:pt x="906780" y="137160"/>
                  </a:cubicBezTo>
                  <a:cubicBezTo>
                    <a:pt x="906780" y="137160"/>
                    <a:pt x="909320" y="137160"/>
                    <a:pt x="909320" y="137160"/>
                  </a:cubicBezTo>
                  <a:cubicBezTo>
                    <a:pt x="909320" y="137160"/>
                    <a:pt x="941070" y="137160"/>
                    <a:pt x="948690" y="137160"/>
                  </a:cubicBezTo>
                  <a:cubicBezTo>
                    <a:pt x="951230" y="137160"/>
                    <a:pt x="952500" y="137160"/>
                    <a:pt x="955040" y="137160"/>
                  </a:cubicBezTo>
                  <a:cubicBezTo>
                    <a:pt x="956310" y="137160"/>
                    <a:pt x="958850" y="137160"/>
                    <a:pt x="961390" y="137160"/>
                  </a:cubicBezTo>
                  <a:cubicBezTo>
                    <a:pt x="963930" y="137160"/>
                    <a:pt x="965200" y="137160"/>
                    <a:pt x="969010" y="137160"/>
                  </a:cubicBezTo>
                  <a:cubicBezTo>
                    <a:pt x="979170" y="137160"/>
                    <a:pt x="1004570" y="138430"/>
                    <a:pt x="1019810" y="137160"/>
                  </a:cubicBezTo>
                  <a:cubicBezTo>
                    <a:pt x="1035050" y="135890"/>
                    <a:pt x="1061720" y="129540"/>
                    <a:pt x="1061720" y="127000"/>
                  </a:cubicBezTo>
                  <a:cubicBezTo>
                    <a:pt x="1061720" y="125730"/>
                    <a:pt x="1031240" y="124460"/>
                    <a:pt x="1014730" y="124460"/>
                  </a:cubicBezTo>
                  <a:cubicBezTo>
                    <a:pt x="996950" y="123190"/>
                    <a:pt x="961390" y="121920"/>
                    <a:pt x="961390" y="121920"/>
                  </a:cubicBezTo>
                  <a:cubicBezTo>
                    <a:pt x="961390" y="121920"/>
                    <a:pt x="958850" y="121920"/>
                    <a:pt x="957580" y="120650"/>
                  </a:cubicBezTo>
                  <a:cubicBezTo>
                    <a:pt x="956310" y="120650"/>
                    <a:pt x="955040" y="120650"/>
                    <a:pt x="955040" y="120650"/>
                  </a:cubicBezTo>
                  <a:cubicBezTo>
                    <a:pt x="955040" y="120650"/>
                    <a:pt x="952500" y="119380"/>
                    <a:pt x="952500" y="119380"/>
                  </a:cubicBezTo>
                  <a:cubicBezTo>
                    <a:pt x="951230" y="119380"/>
                    <a:pt x="949960" y="118110"/>
                    <a:pt x="949960" y="118110"/>
                  </a:cubicBezTo>
                  <a:cubicBezTo>
                    <a:pt x="949960" y="118110"/>
                    <a:pt x="947420" y="116840"/>
                    <a:pt x="947420" y="115570"/>
                  </a:cubicBezTo>
                  <a:cubicBezTo>
                    <a:pt x="946150" y="115570"/>
                    <a:pt x="944880" y="114300"/>
                    <a:pt x="944880" y="114300"/>
                  </a:cubicBezTo>
                  <a:cubicBezTo>
                    <a:pt x="944880" y="114300"/>
                    <a:pt x="943610" y="113030"/>
                    <a:pt x="942340" y="111760"/>
                  </a:cubicBezTo>
                  <a:cubicBezTo>
                    <a:pt x="942340" y="110490"/>
                    <a:pt x="941070" y="109220"/>
                    <a:pt x="941070" y="109220"/>
                  </a:cubicBezTo>
                  <a:cubicBezTo>
                    <a:pt x="941070" y="109220"/>
                    <a:pt x="939800" y="106680"/>
                    <a:pt x="939800" y="106680"/>
                  </a:cubicBezTo>
                  <a:cubicBezTo>
                    <a:pt x="939800" y="105410"/>
                    <a:pt x="938530" y="104140"/>
                    <a:pt x="938530" y="104140"/>
                  </a:cubicBezTo>
                  <a:cubicBezTo>
                    <a:pt x="938530" y="104140"/>
                    <a:pt x="938530" y="101600"/>
                    <a:pt x="938530" y="100330"/>
                  </a:cubicBezTo>
                  <a:cubicBezTo>
                    <a:pt x="937260" y="99060"/>
                    <a:pt x="937260" y="97790"/>
                    <a:pt x="937260" y="97790"/>
                  </a:cubicBezTo>
                  <a:cubicBezTo>
                    <a:pt x="937260" y="97790"/>
                    <a:pt x="937260" y="95250"/>
                    <a:pt x="937260" y="93980"/>
                  </a:cubicBezTo>
                  <a:cubicBezTo>
                    <a:pt x="937260" y="93980"/>
                    <a:pt x="938530" y="91440"/>
                    <a:pt x="938530" y="91440"/>
                  </a:cubicBezTo>
                  <a:cubicBezTo>
                    <a:pt x="938530" y="91440"/>
                    <a:pt x="938530" y="88900"/>
                    <a:pt x="938530" y="88900"/>
                  </a:cubicBezTo>
                  <a:cubicBezTo>
                    <a:pt x="939800" y="87630"/>
                    <a:pt x="939800" y="85090"/>
                    <a:pt x="939800" y="85090"/>
                  </a:cubicBezTo>
                  <a:cubicBezTo>
                    <a:pt x="939800" y="85090"/>
                    <a:pt x="941070" y="83820"/>
                    <a:pt x="941070" y="82550"/>
                  </a:cubicBezTo>
                  <a:cubicBezTo>
                    <a:pt x="942340" y="82550"/>
                    <a:pt x="943610" y="80010"/>
                    <a:pt x="943610" y="80010"/>
                  </a:cubicBezTo>
                  <a:cubicBezTo>
                    <a:pt x="943610" y="80010"/>
                    <a:pt x="944880" y="78740"/>
                    <a:pt x="944880" y="78740"/>
                  </a:cubicBezTo>
                  <a:cubicBezTo>
                    <a:pt x="946150" y="77470"/>
                    <a:pt x="947420" y="76200"/>
                    <a:pt x="947420" y="76200"/>
                  </a:cubicBezTo>
                  <a:cubicBezTo>
                    <a:pt x="947420" y="76200"/>
                    <a:pt x="949960" y="74930"/>
                    <a:pt x="949960" y="74930"/>
                  </a:cubicBezTo>
                  <a:cubicBezTo>
                    <a:pt x="951230" y="73660"/>
                    <a:pt x="952500" y="73660"/>
                    <a:pt x="952500" y="73660"/>
                  </a:cubicBezTo>
                  <a:cubicBezTo>
                    <a:pt x="952500" y="73660"/>
                    <a:pt x="955040" y="72390"/>
                    <a:pt x="956310" y="72390"/>
                  </a:cubicBezTo>
                  <a:cubicBezTo>
                    <a:pt x="956310" y="72390"/>
                    <a:pt x="958850" y="71120"/>
                    <a:pt x="958850" y="71120"/>
                  </a:cubicBezTo>
                  <a:cubicBezTo>
                    <a:pt x="958850" y="71120"/>
                    <a:pt x="961390" y="71120"/>
                    <a:pt x="961390" y="71120"/>
                  </a:cubicBezTo>
                  <a:cubicBezTo>
                    <a:pt x="962660" y="71120"/>
                    <a:pt x="965200" y="71120"/>
                    <a:pt x="965200" y="71120"/>
                  </a:cubicBezTo>
                  <a:cubicBezTo>
                    <a:pt x="965200" y="71120"/>
                    <a:pt x="986790" y="69850"/>
                    <a:pt x="998220" y="69850"/>
                  </a:cubicBezTo>
                  <a:cubicBezTo>
                    <a:pt x="1009650" y="69850"/>
                    <a:pt x="1022350" y="69850"/>
                    <a:pt x="1032510" y="69850"/>
                  </a:cubicBezTo>
                  <a:cubicBezTo>
                    <a:pt x="1042670" y="69850"/>
                    <a:pt x="1051560" y="71120"/>
                    <a:pt x="1060450" y="69850"/>
                  </a:cubicBezTo>
                  <a:cubicBezTo>
                    <a:pt x="1069340" y="68580"/>
                    <a:pt x="1085850" y="63500"/>
                    <a:pt x="1085850" y="60960"/>
                  </a:cubicBezTo>
                  <a:cubicBezTo>
                    <a:pt x="1085850" y="58420"/>
                    <a:pt x="1054100" y="58420"/>
                    <a:pt x="1038860" y="57150"/>
                  </a:cubicBezTo>
                  <a:cubicBezTo>
                    <a:pt x="1024890" y="55880"/>
                    <a:pt x="1010920" y="54610"/>
                    <a:pt x="998220" y="54610"/>
                  </a:cubicBezTo>
                  <a:cubicBezTo>
                    <a:pt x="984250" y="53340"/>
                    <a:pt x="969010" y="53340"/>
                    <a:pt x="955040" y="53340"/>
                  </a:cubicBezTo>
                  <a:cubicBezTo>
                    <a:pt x="941070" y="53340"/>
                    <a:pt x="928370" y="49530"/>
                    <a:pt x="911860" y="53340"/>
                  </a:cubicBezTo>
                  <a:cubicBezTo>
                    <a:pt x="890270" y="57150"/>
                    <a:pt x="861060" y="69850"/>
                    <a:pt x="835660" y="82550"/>
                  </a:cubicBezTo>
                  <a:cubicBezTo>
                    <a:pt x="808990" y="96520"/>
                    <a:pt x="756920" y="134620"/>
                    <a:pt x="756920" y="134620"/>
                  </a:cubicBezTo>
                  <a:moveTo>
                    <a:pt x="821690" y="257810"/>
                  </a:moveTo>
                  <a:cubicBezTo>
                    <a:pt x="828040" y="257810"/>
                    <a:pt x="836930" y="257810"/>
                    <a:pt x="842010" y="255270"/>
                  </a:cubicBezTo>
                  <a:cubicBezTo>
                    <a:pt x="845820" y="252730"/>
                    <a:pt x="852170" y="245110"/>
                    <a:pt x="852170" y="242570"/>
                  </a:cubicBezTo>
                  <a:cubicBezTo>
                    <a:pt x="850900" y="241300"/>
                    <a:pt x="840740" y="240030"/>
                    <a:pt x="838200" y="240030"/>
                  </a:cubicBezTo>
                  <a:cubicBezTo>
                    <a:pt x="836930" y="241300"/>
                    <a:pt x="836930" y="241300"/>
                    <a:pt x="836930" y="241300"/>
                  </a:cubicBezTo>
                  <a:cubicBezTo>
                    <a:pt x="836930" y="241300"/>
                    <a:pt x="834390" y="242570"/>
                    <a:pt x="833120" y="242570"/>
                  </a:cubicBezTo>
                  <a:cubicBezTo>
                    <a:pt x="833120" y="243840"/>
                    <a:pt x="831850" y="243840"/>
                    <a:pt x="830580" y="245110"/>
                  </a:cubicBezTo>
                  <a:cubicBezTo>
                    <a:pt x="828040" y="246380"/>
                    <a:pt x="822960" y="254000"/>
                    <a:pt x="821690" y="255270"/>
                  </a:cubicBezTo>
                  <a:cubicBezTo>
                    <a:pt x="821690" y="256540"/>
                    <a:pt x="821690" y="257810"/>
                    <a:pt x="821690" y="257810"/>
                  </a:cubicBezTo>
                </a:path>
              </a:pathLst>
            </a:custGeom>
            <a:solidFill>
              <a:srgbClr val="007A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9125079" y="9438550"/>
            <a:ext cx="16268442" cy="47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2"/>
              </a:lnSpc>
            </a:pPr>
            <a:r>
              <a:rPr lang="en-US" sz="2666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LUMIN AI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6078113">
            <a:off x="-5309662" y="3330851"/>
            <a:ext cx="12676724" cy="4421008"/>
          </a:xfrm>
          <a:custGeom>
            <a:avLst/>
            <a:gdLst/>
            <a:ahLst/>
            <a:cxnLst/>
            <a:rect r="r" b="b" t="t" l="l"/>
            <a:pathLst>
              <a:path h="4421008" w="12676724">
                <a:moveTo>
                  <a:pt x="0" y="4421008"/>
                </a:moveTo>
                <a:lnTo>
                  <a:pt x="12676724" y="4421008"/>
                </a:lnTo>
                <a:lnTo>
                  <a:pt x="12676724" y="0"/>
                </a:lnTo>
                <a:lnTo>
                  <a:pt x="0" y="0"/>
                </a:lnTo>
                <a:lnTo>
                  <a:pt x="0" y="442100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42932" y="942663"/>
            <a:ext cx="857867" cy="85786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ADF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195019" y="2222363"/>
            <a:ext cx="604566" cy="60456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A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427357" y="678180"/>
            <a:ext cx="637633" cy="63763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DB034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6643795">
            <a:off x="12345633" y="2183560"/>
            <a:ext cx="10909314" cy="3709167"/>
          </a:xfrm>
          <a:custGeom>
            <a:avLst/>
            <a:gdLst/>
            <a:ahLst/>
            <a:cxnLst/>
            <a:rect r="r" b="b" t="t" l="l"/>
            <a:pathLst>
              <a:path h="3709167" w="10909314">
                <a:moveTo>
                  <a:pt x="0" y="0"/>
                </a:moveTo>
                <a:lnTo>
                  <a:pt x="10909314" y="0"/>
                </a:lnTo>
                <a:lnTo>
                  <a:pt x="10909314" y="3709167"/>
                </a:lnTo>
                <a:lnTo>
                  <a:pt x="0" y="37091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0" y="933138"/>
            <a:ext cx="8555259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84"/>
              </a:lnSpc>
            </a:pPr>
            <a:r>
              <a:rPr lang="en-US" b="true" sz="4499" spc="-13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864460" y="2461553"/>
            <a:ext cx="1178798" cy="1178798"/>
          </a:xfrm>
          <a:custGeom>
            <a:avLst/>
            <a:gdLst/>
            <a:ahLst/>
            <a:cxnLst/>
            <a:rect r="r" b="b" t="t" l="l"/>
            <a:pathLst>
              <a:path h="1178798" w="1178798">
                <a:moveTo>
                  <a:pt x="0" y="0"/>
                </a:moveTo>
                <a:lnTo>
                  <a:pt x="1178798" y="0"/>
                </a:lnTo>
                <a:lnTo>
                  <a:pt x="1178798" y="1178798"/>
                </a:lnTo>
                <a:lnTo>
                  <a:pt x="0" y="11787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864460" y="5025335"/>
            <a:ext cx="1178798" cy="1178798"/>
          </a:xfrm>
          <a:custGeom>
            <a:avLst/>
            <a:gdLst/>
            <a:ahLst/>
            <a:cxnLst/>
            <a:rect r="r" b="b" t="t" l="l"/>
            <a:pathLst>
              <a:path h="1178798" w="1178798">
                <a:moveTo>
                  <a:pt x="0" y="0"/>
                </a:moveTo>
                <a:lnTo>
                  <a:pt x="1178798" y="0"/>
                </a:lnTo>
                <a:lnTo>
                  <a:pt x="1178798" y="1178798"/>
                </a:lnTo>
                <a:lnTo>
                  <a:pt x="0" y="11787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864460" y="2550453"/>
            <a:ext cx="1000999" cy="1000999"/>
          </a:xfrm>
          <a:custGeom>
            <a:avLst/>
            <a:gdLst/>
            <a:ahLst/>
            <a:cxnLst/>
            <a:rect r="r" b="b" t="t" l="l"/>
            <a:pathLst>
              <a:path h="1000999" w="1000999">
                <a:moveTo>
                  <a:pt x="0" y="0"/>
                </a:moveTo>
                <a:lnTo>
                  <a:pt x="1000999" y="0"/>
                </a:lnTo>
                <a:lnTo>
                  <a:pt x="1000999" y="1000999"/>
                </a:lnTo>
                <a:lnTo>
                  <a:pt x="0" y="10009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864460" y="5114235"/>
            <a:ext cx="1000999" cy="1000999"/>
          </a:xfrm>
          <a:custGeom>
            <a:avLst/>
            <a:gdLst/>
            <a:ahLst/>
            <a:cxnLst/>
            <a:rect r="r" b="b" t="t" l="l"/>
            <a:pathLst>
              <a:path h="1000999" w="1000999">
                <a:moveTo>
                  <a:pt x="0" y="0"/>
                </a:moveTo>
                <a:lnTo>
                  <a:pt x="1000999" y="0"/>
                </a:lnTo>
                <a:lnTo>
                  <a:pt x="1000999" y="1000998"/>
                </a:lnTo>
                <a:lnTo>
                  <a:pt x="0" y="10009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864460" y="2602355"/>
            <a:ext cx="897194" cy="897194"/>
          </a:xfrm>
          <a:custGeom>
            <a:avLst/>
            <a:gdLst/>
            <a:ahLst/>
            <a:cxnLst/>
            <a:rect r="r" b="b" t="t" l="l"/>
            <a:pathLst>
              <a:path h="897194" w="897194">
                <a:moveTo>
                  <a:pt x="0" y="0"/>
                </a:moveTo>
                <a:lnTo>
                  <a:pt x="897194" y="0"/>
                </a:lnTo>
                <a:lnTo>
                  <a:pt x="897194" y="897194"/>
                </a:lnTo>
                <a:lnTo>
                  <a:pt x="0" y="8971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864460" y="5166137"/>
            <a:ext cx="897194" cy="897194"/>
          </a:xfrm>
          <a:custGeom>
            <a:avLst/>
            <a:gdLst/>
            <a:ahLst/>
            <a:cxnLst/>
            <a:rect r="r" b="b" t="t" l="l"/>
            <a:pathLst>
              <a:path h="897194" w="897194">
                <a:moveTo>
                  <a:pt x="0" y="0"/>
                </a:moveTo>
                <a:lnTo>
                  <a:pt x="897194" y="0"/>
                </a:lnTo>
                <a:lnTo>
                  <a:pt x="897194" y="897194"/>
                </a:lnTo>
                <a:lnTo>
                  <a:pt x="0" y="8971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441243" y="3012852"/>
            <a:ext cx="6919916" cy="2012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47"/>
              </a:lnSpc>
            </a:pPr>
          </a:p>
          <a:p>
            <a:pPr algn="just">
              <a:lnSpc>
                <a:spcPts val="2647"/>
              </a:lnSpc>
            </a:pPr>
            <a:r>
              <a:rPr lang="en-US" sz="20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'Hospital at Home' system for diabetes and hypertension management has the potential to transform patient care in Kenya.</a:t>
            </a:r>
          </a:p>
          <a:p>
            <a:pPr algn="just">
              <a:lnSpc>
                <a:spcPts val="2647"/>
              </a:lnSpc>
            </a:pPr>
          </a:p>
          <a:p>
            <a:pPr algn="just">
              <a:lnSpc>
                <a:spcPts val="2647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7443308" y="5576634"/>
            <a:ext cx="6919916" cy="167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47"/>
              </a:lnSpc>
            </a:pPr>
            <a:r>
              <a:rPr lang="en-US" sz="20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By enabling remote monitoring, predictive AI analytics, and personalized treatment plans, the system can improve patient outcomes, reduce hospital dependence, and make healthcare more accessible and efficient.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441243" y="2589821"/>
            <a:ext cx="6919916" cy="394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28"/>
              </a:lnSpc>
            </a:pPr>
            <a:r>
              <a:rPr lang="en-US" b="true" sz="2591" spc="-7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Transformative Potential: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443308" y="5157139"/>
            <a:ext cx="7194019" cy="384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30"/>
              </a:lnSpc>
            </a:pPr>
            <a:r>
              <a:rPr lang="en-US" b="true" sz="2504" spc="-7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Enhanced Patient Outcomes: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42907" y="10045879"/>
            <a:ext cx="20973813" cy="734301"/>
            <a:chOff x="0" y="0"/>
            <a:chExt cx="1160798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07985" cy="406400"/>
            </a:xfrm>
            <a:custGeom>
              <a:avLst/>
              <a:gdLst/>
              <a:ahLst/>
              <a:cxnLst/>
              <a:rect r="r" b="b" t="t" l="l"/>
              <a:pathLst>
                <a:path h="406400" w="11607985">
                  <a:moveTo>
                    <a:pt x="11404785" y="0"/>
                  </a:moveTo>
                  <a:cubicBezTo>
                    <a:pt x="11517009" y="0"/>
                    <a:pt x="11607985" y="90976"/>
                    <a:pt x="11607985" y="203200"/>
                  </a:cubicBezTo>
                  <a:cubicBezTo>
                    <a:pt x="11607985" y="315424"/>
                    <a:pt x="11517009" y="406400"/>
                    <a:pt x="1140478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BADF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60798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488624" y="10045879"/>
            <a:ext cx="13310752" cy="734301"/>
            <a:chOff x="0" y="0"/>
            <a:chExt cx="7366854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366853" cy="406400"/>
            </a:xfrm>
            <a:custGeom>
              <a:avLst/>
              <a:gdLst/>
              <a:ahLst/>
              <a:cxnLst/>
              <a:rect r="r" b="b" t="t" l="l"/>
              <a:pathLst>
                <a:path h="406400" w="7366853">
                  <a:moveTo>
                    <a:pt x="7163653" y="0"/>
                  </a:moveTo>
                  <a:cubicBezTo>
                    <a:pt x="7275878" y="0"/>
                    <a:pt x="7366853" y="90976"/>
                    <a:pt x="7366853" y="203200"/>
                  </a:cubicBezTo>
                  <a:cubicBezTo>
                    <a:pt x="7366853" y="315424"/>
                    <a:pt x="7275878" y="406400"/>
                    <a:pt x="716365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7A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7366854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131384" y="10045879"/>
            <a:ext cx="10025232" cy="734301"/>
            <a:chOff x="0" y="0"/>
            <a:chExt cx="5548478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48478" cy="406400"/>
            </a:xfrm>
            <a:custGeom>
              <a:avLst/>
              <a:gdLst/>
              <a:ahLst/>
              <a:cxnLst/>
              <a:rect r="r" b="b" t="t" l="l"/>
              <a:pathLst>
                <a:path h="406400" w="5548478">
                  <a:moveTo>
                    <a:pt x="5345278" y="0"/>
                  </a:moveTo>
                  <a:cubicBezTo>
                    <a:pt x="5457503" y="0"/>
                    <a:pt x="5548478" y="90976"/>
                    <a:pt x="5548478" y="203200"/>
                  </a:cubicBezTo>
                  <a:cubicBezTo>
                    <a:pt x="5548478" y="315424"/>
                    <a:pt x="5457503" y="406400"/>
                    <a:pt x="53452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B03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548478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992974" y="4014407"/>
            <a:ext cx="43020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Benson Ngugi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62776" y="4843462"/>
            <a:ext cx="408315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Ray Kimutai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34766" y="3185351"/>
            <a:ext cx="431116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Mark kimurai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10520999">
            <a:off x="11207526" y="-1446979"/>
            <a:ext cx="8711052" cy="3037979"/>
          </a:xfrm>
          <a:custGeom>
            <a:avLst/>
            <a:gdLst/>
            <a:ahLst/>
            <a:cxnLst/>
            <a:rect r="r" b="b" t="t" l="l"/>
            <a:pathLst>
              <a:path h="3037979" w="8711052">
                <a:moveTo>
                  <a:pt x="0" y="0"/>
                </a:moveTo>
                <a:lnTo>
                  <a:pt x="8711052" y="0"/>
                </a:lnTo>
                <a:lnTo>
                  <a:pt x="8711052" y="3037979"/>
                </a:lnTo>
                <a:lnTo>
                  <a:pt x="0" y="3037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-201626">
            <a:off x="-1657835" y="-1446979"/>
            <a:ext cx="8711052" cy="3037979"/>
          </a:xfrm>
          <a:custGeom>
            <a:avLst/>
            <a:gdLst/>
            <a:ahLst/>
            <a:cxnLst/>
            <a:rect r="r" b="b" t="t" l="l"/>
            <a:pathLst>
              <a:path h="3037979" w="8711052">
                <a:moveTo>
                  <a:pt x="0" y="3037979"/>
                </a:moveTo>
                <a:lnTo>
                  <a:pt x="8711051" y="3037979"/>
                </a:lnTo>
                <a:lnTo>
                  <a:pt x="8711051" y="0"/>
                </a:lnTo>
                <a:lnTo>
                  <a:pt x="0" y="0"/>
                </a:lnTo>
                <a:lnTo>
                  <a:pt x="0" y="30379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877762" y="1019175"/>
            <a:ext cx="6532476" cy="64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5"/>
              </a:lnSpc>
            </a:pPr>
            <a:r>
              <a:rPr lang="en-US" b="true" sz="4199" spc="-1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Our  Team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62776" y="5692451"/>
            <a:ext cx="408315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Macrey Bwalei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62776" y="6521126"/>
            <a:ext cx="408315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Kelvin Kiprop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65433" y="946396"/>
            <a:ext cx="857867" cy="857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ADF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651318" y="2226096"/>
            <a:ext cx="604566" cy="60456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A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476408" y="681913"/>
            <a:ext cx="637633" cy="63763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DB03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5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666042" y="4670517"/>
            <a:ext cx="7538244" cy="1632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1"/>
              </a:lnSpc>
            </a:pPr>
            <a:r>
              <a:rPr lang="en-US" sz="10518" b="true">
                <a:solidFill>
                  <a:srgbClr val="007A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10520999">
            <a:off x="11207526" y="-1446979"/>
            <a:ext cx="8711052" cy="3037979"/>
          </a:xfrm>
          <a:custGeom>
            <a:avLst/>
            <a:gdLst/>
            <a:ahLst/>
            <a:cxnLst/>
            <a:rect r="r" b="b" t="t" l="l"/>
            <a:pathLst>
              <a:path h="3037979" w="8711052">
                <a:moveTo>
                  <a:pt x="0" y="0"/>
                </a:moveTo>
                <a:lnTo>
                  <a:pt x="8711052" y="0"/>
                </a:lnTo>
                <a:lnTo>
                  <a:pt x="8711052" y="3037979"/>
                </a:lnTo>
                <a:lnTo>
                  <a:pt x="0" y="3037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-201626">
            <a:off x="-1657835" y="-1446979"/>
            <a:ext cx="8711052" cy="3037979"/>
          </a:xfrm>
          <a:custGeom>
            <a:avLst/>
            <a:gdLst/>
            <a:ahLst/>
            <a:cxnLst/>
            <a:rect r="r" b="b" t="t" l="l"/>
            <a:pathLst>
              <a:path h="3037979" w="8711052">
                <a:moveTo>
                  <a:pt x="0" y="3037979"/>
                </a:moveTo>
                <a:lnTo>
                  <a:pt x="8711051" y="3037979"/>
                </a:lnTo>
                <a:lnTo>
                  <a:pt x="8711051" y="0"/>
                </a:lnTo>
                <a:lnTo>
                  <a:pt x="0" y="0"/>
                </a:lnTo>
                <a:lnTo>
                  <a:pt x="0" y="30379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2018150" y="5932743"/>
            <a:ext cx="13655680" cy="7561980"/>
            <a:chOff x="0" y="0"/>
            <a:chExt cx="733891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3891" cy="406400"/>
            </a:xfrm>
            <a:custGeom>
              <a:avLst/>
              <a:gdLst/>
              <a:ahLst/>
              <a:cxnLst/>
              <a:rect r="r" b="b" t="t" l="l"/>
              <a:pathLst>
                <a:path h="406400" w="733891">
                  <a:moveTo>
                    <a:pt x="530691" y="0"/>
                  </a:moveTo>
                  <a:cubicBezTo>
                    <a:pt x="642915" y="0"/>
                    <a:pt x="733891" y="90976"/>
                    <a:pt x="733891" y="203200"/>
                  </a:cubicBezTo>
                  <a:cubicBezTo>
                    <a:pt x="733891" y="315424"/>
                    <a:pt x="642915" y="406400"/>
                    <a:pt x="5306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7AFF"/>
            </a:solidFill>
            <a:ln w="123825" cap="sq">
              <a:solidFill>
                <a:srgbClr val="FDB03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733891" cy="396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6650470" y="5932743"/>
            <a:ext cx="13655680" cy="7561980"/>
            <a:chOff x="0" y="0"/>
            <a:chExt cx="73389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33891" cy="406400"/>
            </a:xfrm>
            <a:custGeom>
              <a:avLst/>
              <a:gdLst/>
              <a:ahLst/>
              <a:cxnLst/>
              <a:rect r="r" b="b" t="t" l="l"/>
              <a:pathLst>
                <a:path h="406400" w="733891">
                  <a:moveTo>
                    <a:pt x="530691" y="0"/>
                  </a:moveTo>
                  <a:cubicBezTo>
                    <a:pt x="642915" y="0"/>
                    <a:pt x="733891" y="90976"/>
                    <a:pt x="733891" y="203200"/>
                  </a:cubicBezTo>
                  <a:cubicBezTo>
                    <a:pt x="733891" y="315424"/>
                    <a:pt x="642915" y="406400"/>
                    <a:pt x="5306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7AFF"/>
            </a:solidFill>
            <a:ln w="123825" cap="sq">
              <a:solidFill>
                <a:srgbClr val="FDB03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733891" cy="396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510165" y="1779018"/>
            <a:ext cx="2599050" cy="2599050"/>
          </a:xfrm>
          <a:custGeom>
            <a:avLst/>
            <a:gdLst/>
            <a:ahLst/>
            <a:cxnLst/>
            <a:rect r="r" b="b" t="t" l="l"/>
            <a:pathLst>
              <a:path h="2599050" w="2599050">
                <a:moveTo>
                  <a:pt x="0" y="0"/>
                </a:moveTo>
                <a:lnTo>
                  <a:pt x="2599050" y="0"/>
                </a:lnTo>
                <a:lnTo>
                  <a:pt x="2599050" y="2599050"/>
                </a:lnTo>
                <a:lnTo>
                  <a:pt x="0" y="2599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06174" y="1975026"/>
            <a:ext cx="2207033" cy="2207033"/>
          </a:xfrm>
          <a:custGeom>
            <a:avLst/>
            <a:gdLst/>
            <a:ahLst/>
            <a:cxnLst/>
            <a:rect r="r" b="b" t="t" l="l"/>
            <a:pathLst>
              <a:path h="2207033" w="2207033">
                <a:moveTo>
                  <a:pt x="0" y="0"/>
                </a:moveTo>
                <a:lnTo>
                  <a:pt x="2207032" y="0"/>
                </a:lnTo>
                <a:lnTo>
                  <a:pt x="2207032" y="2207033"/>
                </a:lnTo>
                <a:lnTo>
                  <a:pt x="0" y="2207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178785" y="1779018"/>
            <a:ext cx="2599050" cy="2599050"/>
          </a:xfrm>
          <a:custGeom>
            <a:avLst/>
            <a:gdLst/>
            <a:ahLst/>
            <a:cxnLst/>
            <a:rect r="r" b="b" t="t" l="l"/>
            <a:pathLst>
              <a:path h="2599050" w="2599050">
                <a:moveTo>
                  <a:pt x="0" y="0"/>
                </a:moveTo>
                <a:lnTo>
                  <a:pt x="2599050" y="0"/>
                </a:lnTo>
                <a:lnTo>
                  <a:pt x="2599050" y="2599050"/>
                </a:lnTo>
                <a:lnTo>
                  <a:pt x="0" y="2599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377073" y="1975026"/>
            <a:ext cx="2207033" cy="2207033"/>
          </a:xfrm>
          <a:custGeom>
            <a:avLst/>
            <a:gdLst/>
            <a:ahLst/>
            <a:cxnLst/>
            <a:rect r="r" b="b" t="t" l="l"/>
            <a:pathLst>
              <a:path h="2207033" w="2207033">
                <a:moveTo>
                  <a:pt x="0" y="0"/>
                </a:moveTo>
                <a:lnTo>
                  <a:pt x="2207033" y="0"/>
                </a:lnTo>
                <a:lnTo>
                  <a:pt x="2207033" y="2207033"/>
                </a:lnTo>
                <a:lnTo>
                  <a:pt x="0" y="2207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820610" y="2089463"/>
            <a:ext cx="1978160" cy="1978160"/>
          </a:xfrm>
          <a:custGeom>
            <a:avLst/>
            <a:gdLst/>
            <a:ahLst/>
            <a:cxnLst/>
            <a:rect r="r" b="b" t="t" l="l"/>
            <a:pathLst>
              <a:path h="1978160" w="1978160">
                <a:moveTo>
                  <a:pt x="0" y="0"/>
                </a:moveTo>
                <a:lnTo>
                  <a:pt x="1978160" y="0"/>
                </a:lnTo>
                <a:lnTo>
                  <a:pt x="1978160" y="1978160"/>
                </a:lnTo>
                <a:lnTo>
                  <a:pt x="0" y="1978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491510" y="2089463"/>
            <a:ext cx="1978160" cy="1978160"/>
          </a:xfrm>
          <a:custGeom>
            <a:avLst/>
            <a:gdLst/>
            <a:ahLst/>
            <a:cxnLst/>
            <a:rect r="r" b="b" t="t" l="l"/>
            <a:pathLst>
              <a:path h="1978160" w="1978160">
                <a:moveTo>
                  <a:pt x="0" y="0"/>
                </a:moveTo>
                <a:lnTo>
                  <a:pt x="1978160" y="0"/>
                </a:lnTo>
                <a:lnTo>
                  <a:pt x="1978160" y="1978160"/>
                </a:lnTo>
                <a:lnTo>
                  <a:pt x="0" y="1978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520999">
            <a:off x="12455024" y="-1230096"/>
            <a:ext cx="6240735" cy="2176456"/>
          </a:xfrm>
          <a:custGeom>
            <a:avLst/>
            <a:gdLst/>
            <a:ahLst/>
            <a:cxnLst/>
            <a:rect r="r" b="b" t="t" l="l"/>
            <a:pathLst>
              <a:path h="2176456" w="6240735">
                <a:moveTo>
                  <a:pt x="0" y="0"/>
                </a:moveTo>
                <a:lnTo>
                  <a:pt x="6240735" y="0"/>
                </a:lnTo>
                <a:lnTo>
                  <a:pt x="6240735" y="2176456"/>
                </a:lnTo>
                <a:lnTo>
                  <a:pt x="0" y="21764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-201626">
            <a:off x="-440482" y="-1269646"/>
            <a:ext cx="6576787" cy="2293655"/>
          </a:xfrm>
          <a:custGeom>
            <a:avLst/>
            <a:gdLst/>
            <a:ahLst/>
            <a:cxnLst/>
            <a:rect r="r" b="b" t="t" l="l"/>
            <a:pathLst>
              <a:path h="2293655" w="6576787">
                <a:moveTo>
                  <a:pt x="0" y="2293655"/>
                </a:moveTo>
                <a:lnTo>
                  <a:pt x="6576787" y="2293655"/>
                </a:lnTo>
                <a:lnTo>
                  <a:pt x="6576787" y="0"/>
                </a:lnTo>
                <a:lnTo>
                  <a:pt x="0" y="0"/>
                </a:lnTo>
                <a:lnTo>
                  <a:pt x="0" y="229365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109742" y="2665574"/>
            <a:ext cx="1399896" cy="825939"/>
          </a:xfrm>
          <a:custGeom>
            <a:avLst/>
            <a:gdLst/>
            <a:ahLst/>
            <a:cxnLst/>
            <a:rect r="r" b="b" t="t" l="l"/>
            <a:pathLst>
              <a:path h="825939" w="1399896">
                <a:moveTo>
                  <a:pt x="0" y="0"/>
                </a:moveTo>
                <a:lnTo>
                  <a:pt x="1399896" y="0"/>
                </a:lnTo>
                <a:lnTo>
                  <a:pt x="1399896" y="825938"/>
                </a:lnTo>
                <a:lnTo>
                  <a:pt x="0" y="8259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051919" y="2388030"/>
            <a:ext cx="852783" cy="1381025"/>
          </a:xfrm>
          <a:custGeom>
            <a:avLst/>
            <a:gdLst/>
            <a:ahLst/>
            <a:cxnLst/>
            <a:rect r="r" b="b" t="t" l="l"/>
            <a:pathLst>
              <a:path h="1381025" w="852783">
                <a:moveTo>
                  <a:pt x="0" y="0"/>
                </a:moveTo>
                <a:lnTo>
                  <a:pt x="852783" y="0"/>
                </a:lnTo>
                <a:lnTo>
                  <a:pt x="852783" y="1381025"/>
                </a:lnTo>
                <a:lnTo>
                  <a:pt x="0" y="13810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686" y="1066800"/>
            <a:ext cx="7605903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4"/>
              </a:lnSpc>
            </a:pPr>
            <a:r>
              <a:rPr lang="en-US" b="true" sz="4499" spc="-134">
                <a:solidFill>
                  <a:srgbClr val="000000"/>
                </a:solidFill>
                <a:latin typeface="Verdana Pro Bold"/>
                <a:ea typeface="Verdana Pro Bold"/>
                <a:cs typeface="Verdana Pro Bold"/>
                <a:sym typeface="Verdana Pro Bold"/>
              </a:rPr>
              <a:t>Introduction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92226" y="6210300"/>
            <a:ext cx="6523656" cy="2671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7"/>
              </a:lnSpc>
            </a:pPr>
            <a:r>
              <a:rPr lang="en-US" sz="3544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Diabetes and hypertension are significant health challenges globally, with a particular impact in kenya</a:t>
            </a:r>
          </a:p>
          <a:p>
            <a:pPr algn="just">
              <a:lnSpc>
                <a:spcPts val="4217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528051" y="5667061"/>
            <a:ext cx="5900517" cy="4319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1"/>
              </a:lnSpc>
            </a:pPr>
            <a:r>
              <a:rPr lang="en-US" sz="3639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There is an increasing Demand for remote management of non-communicable diseases (NCDs), especially for patients with chronic conditons.</a:t>
            </a:r>
          </a:p>
          <a:p>
            <a:pPr algn="just">
              <a:lnSpc>
                <a:spcPts val="411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392226" y="4787643"/>
            <a:ext cx="6834928" cy="477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3"/>
              </a:lnSpc>
            </a:pPr>
            <a:r>
              <a:rPr lang="en-US" b="true" sz="3348" spc="-100">
                <a:solidFill>
                  <a:srgbClr val="FFFFFF"/>
                </a:solidFill>
                <a:latin typeface="Verdana Pro Bold"/>
                <a:ea typeface="Verdana Pro Bold"/>
                <a:cs typeface="Verdana Pro Bold"/>
                <a:sym typeface="Verdana Pro Bold"/>
              </a:rPr>
              <a:t>Major Health Issues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24637" y="4798132"/>
            <a:ext cx="8111905" cy="477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3"/>
              </a:lnSpc>
            </a:pPr>
            <a:r>
              <a:rPr lang="en-US" b="true" sz="3348" spc="-100">
                <a:solidFill>
                  <a:srgbClr val="FFFFFF"/>
                </a:solidFill>
                <a:latin typeface="Verdana Pro Bold"/>
                <a:ea typeface="Verdana Pro Bold"/>
                <a:cs typeface="Verdana Pro Bold"/>
                <a:sym typeface="Verdana Pro Bold"/>
              </a:rPr>
              <a:t>Remote Management Needs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906" y="2296580"/>
            <a:ext cx="629089" cy="637217"/>
            <a:chOff x="0" y="0"/>
            <a:chExt cx="165686" cy="1678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686" cy="167827"/>
            </a:xfrm>
            <a:custGeom>
              <a:avLst/>
              <a:gdLst/>
              <a:ahLst/>
              <a:cxnLst/>
              <a:rect r="r" b="b" t="t" l="l"/>
              <a:pathLst>
                <a:path h="167827" w="165686">
                  <a:moveTo>
                    <a:pt x="0" y="0"/>
                  </a:moveTo>
                  <a:lnTo>
                    <a:pt x="165686" y="0"/>
                  </a:lnTo>
                  <a:lnTo>
                    <a:pt x="165686" y="167827"/>
                  </a:lnTo>
                  <a:lnTo>
                    <a:pt x="0" y="167827"/>
                  </a:lnTo>
                  <a:close/>
                </a:path>
              </a:pathLst>
            </a:custGeom>
            <a:solidFill>
              <a:srgbClr val="007A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65686" cy="2154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59455" y="2087630"/>
            <a:ext cx="411998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070707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High prevalence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-201626">
            <a:off x="-440482" y="-1192452"/>
            <a:ext cx="6576787" cy="2293655"/>
          </a:xfrm>
          <a:custGeom>
            <a:avLst/>
            <a:gdLst/>
            <a:ahLst/>
            <a:cxnLst/>
            <a:rect r="r" b="b" t="t" l="l"/>
            <a:pathLst>
              <a:path h="2293655" w="6576787">
                <a:moveTo>
                  <a:pt x="0" y="2293655"/>
                </a:moveTo>
                <a:lnTo>
                  <a:pt x="6576787" y="2293655"/>
                </a:lnTo>
                <a:lnTo>
                  <a:pt x="6576787" y="0"/>
                </a:lnTo>
                <a:lnTo>
                  <a:pt x="0" y="0"/>
                </a:lnTo>
                <a:lnTo>
                  <a:pt x="0" y="229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520999">
            <a:off x="12455024" y="-1230096"/>
            <a:ext cx="6240735" cy="2176456"/>
          </a:xfrm>
          <a:custGeom>
            <a:avLst/>
            <a:gdLst/>
            <a:ahLst/>
            <a:cxnLst/>
            <a:rect r="r" b="b" t="t" l="l"/>
            <a:pathLst>
              <a:path h="2176456" w="6240735">
                <a:moveTo>
                  <a:pt x="0" y="0"/>
                </a:moveTo>
                <a:lnTo>
                  <a:pt x="6240735" y="0"/>
                </a:lnTo>
                <a:lnTo>
                  <a:pt x="6240735" y="2176456"/>
                </a:lnTo>
                <a:lnTo>
                  <a:pt x="0" y="21764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57646" y="1157643"/>
            <a:ext cx="6599536" cy="71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9"/>
              </a:lnSpc>
              <a:spcBef>
                <a:spcPct val="0"/>
              </a:spcBef>
            </a:pPr>
            <a:r>
              <a:rPr lang="en-US" b="true" sz="4499">
                <a:solidFill>
                  <a:srgbClr val="000000"/>
                </a:solidFill>
                <a:latin typeface="Verdana Pro Bold"/>
                <a:ea typeface="Verdana Pro Bold"/>
                <a:cs typeface="Verdana Pro Bold"/>
                <a:sym typeface="Verdana Pro Bold"/>
              </a:rPr>
              <a:t>Problem Statement 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62552" y="4027114"/>
            <a:ext cx="629089" cy="637217"/>
            <a:chOff x="0" y="0"/>
            <a:chExt cx="165686" cy="1678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5686" cy="167827"/>
            </a:xfrm>
            <a:custGeom>
              <a:avLst/>
              <a:gdLst/>
              <a:ahLst/>
              <a:cxnLst/>
              <a:rect r="r" b="b" t="t" l="l"/>
              <a:pathLst>
                <a:path h="167827" w="165686">
                  <a:moveTo>
                    <a:pt x="0" y="0"/>
                  </a:moveTo>
                  <a:lnTo>
                    <a:pt x="165686" y="0"/>
                  </a:lnTo>
                  <a:lnTo>
                    <a:pt x="165686" y="167827"/>
                  </a:lnTo>
                  <a:lnTo>
                    <a:pt x="0" y="167827"/>
                  </a:lnTo>
                  <a:close/>
                </a:path>
              </a:pathLst>
            </a:custGeom>
            <a:solidFill>
              <a:srgbClr val="0BADF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65686" cy="2154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62552" y="5757647"/>
            <a:ext cx="629089" cy="637217"/>
            <a:chOff x="0" y="0"/>
            <a:chExt cx="165686" cy="16782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5686" cy="167827"/>
            </a:xfrm>
            <a:custGeom>
              <a:avLst/>
              <a:gdLst/>
              <a:ahLst/>
              <a:cxnLst/>
              <a:rect r="r" b="b" t="t" l="l"/>
              <a:pathLst>
                <a:path h="167827" w="165686">
                  <a:moveTo>
                    <a:pt x="0" y="0"/>
                  </a:moveTo>
                  <a:lnTo>
                    <a:pt x="165686" y="0"/>
                  </a:lnTo>
                  <a:lnTo>
                    <a:pt x="165686" y="167827"/>
                  </a:lnTo>
                  <a:lnTo>
                    <a:pt x="0" y="167827"/>
                  </a:lnTo>
                  <a:close/>
                </a:path>
              </a:pathLst>
            </a:custGeom>
            <a:solidFill>
              <a:srgbClr val="FDB03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5686" cy="2154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62906" y="7490239"/>
            <a:ext cx="629089" cy="637217"/>
            <a:chOff x="0" y="0"/>
            <a:chExt cx="165686" cy="16782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5686" cy="167827"/>
            </a:xfrm>
            <a:custGeom>
              <a:avLst/>
              <a:gdLst/>
              <a:ahLst/>
              <a:cxnLst/>
              <a:rect r="r" b="b" t="t" l="l"/>
              <a:pathLst>
                <a:path h="167827" w="165686">
                  <a:moveTo>
                    <a:pt x="0" y="0"/>
                  </a:moveTo>
                  <a:lnTo>
                    <a:pt x="165686" y="0"/>
                  </a:lnTo>
                  <a:lnTo>
                    <a:pt x="165686" y="167827"/>
                  </a:lnTo>
                  <a:lnTo>
                    <a:pt x="0" y="167827"/>
                  </a:lnTo>
                  <a:close/>
                </a:path>
              </a:pathLst>
            </a:custGeom>
            <a:solidFill>
              <a:srgbClr val="FA802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65686" cy="2154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701756" y="3831372"/>
            <a:ext cx="470623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b="true">
                <a:solidFill>
                  <a:srgbClr val="070707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Limited Access to Care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91641" y="5597781"/>
            <a:ext cx="436906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b="true">
                <a:solidFill>
                  <a:srgbClr val="070707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Healthcare Burden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59455" y="7294497"/>
            <a:ext cx="526577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070707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Need for remote care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59455" y="2679611"/>
            <a:ext cx="1396909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70707"/>
                </a:solidFill>
                <a:latin typeface="Verdana Pro"/>
                <a:ea typeface="Verdana Pro"/>
                <a:cs typeface="Verdana Pro"/>
                <a:sym typeface="Verdana Pro"/>
              </a:rPr>
              <a:t>Diabetes and hypertension often coexist, multiple risk  factors.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59455" y="4421922"/>
            <a:ext cx="15401307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70707"/>
                </a:solidFill>
                <a:latin typeface="Verdana Pro"/>
                <a:ea typeface="Verdana Pro"/>
                <a:cs typeface="Verdana Pro"/>
                <a:sym typeface="Verdana Pro"/>
              </a:rPr>
              <a:t>In Kenya, 78% of people with hypertension are not on treatment, and diabetes management is often hospital centered.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59455" y="6188331"/>
            <a:ext cx="1540130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70707"/>
                </a:solidFill>
                <a:latin typeface="Verdana Pro"/>
                <a:ea typeface="Verdana Pro"/>
                <a:cs typeface="Verdana Pro"/>
                <a:sym typeface="Verdana Pro"/>
              </a:rPr>
              <a:t>hospital visits are costly, time-consuming, and expose patients to risk like hospital-acquired infections.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59455" y="7968394"/>
            <a:ext cx="15868334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70707"/>
                </a:solidFill>
                <a:latin typeface="Verdana Pro"/>
                <a:ea typeface="Verdana Pro"/>
                <a:cs typeface="Verdana Pro"/>
                <a:sym typeface="Verdana Pro"/>
              </a:rPr>
              <a:t>Patient recover better in familiar home settings, but there's limited infrastructure for home-based management of chronic conditions.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2345472"/>
            <a:ext cx="36703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59225" y="4055210"/>
            <a:ext cx="23574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59579" y="5788281"/>
            <a:ext cx="23574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59579" y="7499764"/>
            <a:ext cx="22339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77599"/>
            <a:ext cx="3173733" cy="2854586"/>
            <a:chOff x="0" y="0"/>
            <a:chExt cx="566623" cy="509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6623" cy="509644"/>
            </a:xfrm>
            <a:custGeom>
              <a:avLst/>
              <a:gdLst/>
              <a:ahLst/>
              <a:cxnLst/>
              <a:rect r="r" b="b" t="t" l="l"/>
              <a:pathLst>
                <a:path h="509644" w="566623">
                  <a:moveTo>
                    <a:pt x="182177" y="0"/>
                  </a:moveTo>
                  <a:lnTo>
                    <a:pt x="384446" y="0"/>
                  </a:lnTo>
                  <a:cubicBezTo>
                    <a:pt x="485060" y="0"/>
                    <a:pt x="566623" y="81563"/>
                    <a:pt x="566623" y="182177"/>
                  </a:cubicBezTo>
                  <a:lnTo>
                    <a:pt x="566623" y="327467"/>
                  </a:lnTo>
                  <a:cubicBezTo>
                    <a:pt x="566623" y="428081"/>
                    <a:pt x="485060" y="509644"/>
                    <a:pt x="384446" y="509644"/>
                  </a:cubicBezTo>
                  <a:lnTo>
                    <a:pt x="182177" y="509644"/>
                  </a:lnTo>
                  <a:cubicBezTo>
                    <a:pt x="81563" y="509644"/>
                    <a:pt x="0" y="428081"/>
                    <a:pt x="0" y="327467"/>
                  </a:cubicBezTo>
                  <a:lnTo>
                    <a:pt x="0" y="182177"/>
                  </a:lnTo>
                  <a:cubicBezTo>
                    <a:pt x="0" y="81563"/>
                    <a:pt x="81563" y="0"/>
                    <a:pt x="182177" y="0"/>
                  </a:cubicBezTo>
                  <a:close/>
                </a:path>
              </a:pathLst>
            </a:custGeom>
            <a:solidFill>
              <a:srgbClr val="0BADFB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66623" cy="566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971095" y="4010025"/>
            <a:ext cx="5401892" cy="22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 an integrated system that enables remote monitoring, treatment scheduling , and management of diabetes and hypertension patient in their homes</a:t>
            </a:r>
          </a:p>
        </p:txBody>
      </p:sp>
      <p:grpSp>
        <p:nvGrpSpPr>
          <p:cNvPr name="Group 6" id="6"/>
          <p:cNvGrpSpPr/>
          <p:nvPr/>
        </p:nvGrpSpPr>
        <p:grpSpPr>
          <a:xfrm rot="555793">
            <a:off x="13971155" y="-3436160"/>
            <a:ext cx="7469616" cy="15520558"/>
            <a:chOff x="0" y="0"/>
            <a:chExt cx="1967306" cy="40877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67306" cy="4087719"/>
            </a:xfrm>
            <a:custGeom>
              <a:avLst/>
              <a:gdLst/>
              <a:ahLst/>
              <a:cxnLst/>
              <a:rect r="r" b="b" t="t" l="l"/>
              <a:pathLst>
                <a:path h="4087719" w="1967306">
                  <a:moveTo>
                    <a:pt x="0" y="0"/>
                  </a:moveTo>
                  <a:lnTo>
                    <a:pt x="1967306" y="0"/>
                  </a:lnTo>
                  <a:lnTo>
                    <a:pt x="1967306" y="4087719"/>
                  </a:lnTo>
                  <a:lnTo>
                    <a:pt x="0" y="4087719"/>
                  </a:lnTo>
                  <a:close/>
                </a:path>
              </a:pathLst>
            </a:custGeom>
            <a:solidFill>
              <a:srgbClr val="007A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967306" cy="4144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4721612">
            <a:off x="5613574" y="1828077"/>
            <a:ext cx="14314219" cy="4992084"/>
          </a:xfrm>
          <a:custGeom>
            <a:avLst/>
            <a:gdLst/>
            <a:ahLst/>
            <a:cxnLst/>
            <a:rect r="r" b="b" t="t" l="l"/>
            <a:pathLst>
              <a:path h="4992084" w="14314219">
                <a:moveTo>
                  <a:pt x="0" y="0"/>
                </a:moveTo>
                <a:lnTo>
                  <a:pt x="14314219" y="0"/>
                </a:lnTo>
                <a:lnTo>
                  <a:pt x="14314219" y="4992084"/>
                </a:lnTo>
                <a:lnTo>
                  <a:pt x="0" y="4992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2967198">
            <a:off x="13204835" y="6723561"/>
            <a:ext cx="10909314" cy="3709167"/>
          </a:xfrm>
          <a:custGeom>
            <a:avLst/>
            <a:gdLst/>
            <a:ahLst/>
            <a:cxnLst/>
            <a:rect r="r" b="b" t="t" l="l"/>
            <a:pathLst>
              <a:path h="3709167" w="10909314">
                <a:moveTo>
                  <a:pt x="10909314" y="0"/>
                </a:moveTo>
                <a:lnTo>
                  <a:pt x="0" y="0"/>
                </a:lnTo>
                <a:lnTo>
                  <a:pt x="0" y="3709167"/>
                </a:lnTo>
                <a:lnTo>
                  <a:pt x="10909314" y="3709167"/>
                </a:lnTo>
                <a:lnTo>
                  <a:pt x="10909314" y="0"/>
                </a:lnTo>
                <a:close/>
              </a:path>
            </a:pathLst>
          </a:custGeom>
          <a:blipFill>
            <a:blip r:embed="rId4">
              <a:alphaModFix amt="7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413209" y="946396"/>
            <a:ext cx="857867" cy="85786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A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899095" y="2226096"/>
            <a:ext cx="604566" cy="60456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ADF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724185" y="681913"/>
            <a:ext cx="637633" cy="63763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DB03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55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3906859" y="5376361"/>
            <a:ext cx="33524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F7F5F5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39617" y="7056568"/>
            <a:ext cx="3173733" cy="2853382"/>
            <a:chOff x="0" y="0"/>
            <a:chExt cx="566623" cy="50942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66623" cy="509429"/>
            </a:xfrm>
            <a:custGeom>
              <a:avLst/>
              <a:gdLst/>
              <a:ahLst/>
              <a:cxnLst/>
              <a:rect r="r" b="b" t="t" l="l"/>
              <a:pathLst>
                <a:path h="509429" w="566623">
                  <a:moveTo>
                    <a:pt x="182177" y="0"/>
                  </a:moveTo>
                  <a:lnTo>
                    <a:pt x="384446" y="0"/>
                  </a:lnTo>
                  <a:cubicBezTo>
                    <a:pt x="485060" y="0"/>
                    <a:pt x="566623" y="81563"/>
                    <a:pt x="566623" y="182177"/>
                  </a:cubicBezTo>
                  <a:lnTo>
                    <a:pt x="566623" y="327252"/>
                  </a:lnTo>
                  <a:cubicBezTo>
                    <a:pt x="566623" y="375568"/>
                    <a:pt x="547429" y="421906"/>
                    <a:pt x="513265" y="456071"/>
                  </a:cubicBezTo>
                  <a:cubicBezTo>
                    <a:pt x="479100" y="490235"/>
                    <a:pt x="432762" y="509429"/>
                    <a:pt x="384446" y="509429"/>
                  </a:cubicBezTo>
                  <a:lnTo>
                    <a:pt x="182177" y="509429"/>
                  </a:lnTo>
                  <a:cubicBezTo>
                    <a:pt x="81563" y="509429"/>
                    <a:pt x="0" y="427866"/>
                    <a:pt x="0" y="327252"/>
                  </a:cubicBezTo>
                  <a:lnTo>
                    <a:pt x="0" y="182177"/>
                  </a:lnTo>
                  <a:cubicBezTo>
                    <a:pt x="0" y="81563"/>
                    <a:pt x="81563" y="0"/>
                    <a:pt x="182177" y="0"/>
                  </a:cubicBezTo>
                  <a:close/>
                </a:path>
              </a:pathLst>
            </a:custGeom>
            <a:solidFill>
              <a:srgbClr val="0BADFB"/>
            </a:solidFill>
            <a:ln cap="rnd">
              <a:noFill/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566623" cy="5665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54957" y="3716207"/>
            <a:ext cx="3247477" cy="2854586"/>
            <a:chOff x="0" y="0"/>
            <a:chExt cx="579789" cy="50964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79789" cy="509644"/>
            </a:xfrm>
            <a:custGeom>
              <a:avLst/>
              <a:gdLst/>
              <a:ahLst/>
              <a:cxnLst/>
              <a:rect r="r" b="b" t="t" l="l"/>
              <a:pathLst>
                <a:path h="509644" w="579789">
                  <a:moveTo>
                    <a:pt x="178040" y="0"/>
                  </a:moveTo>
                  <a:lnTo>
                    <a:pt x="401749" y="0"/>
                  </a:lnTo>
                  <a:cubicBezTo>
                    <a:pt x="448968" y="0"/>
                    <a:pt x="494253" y="18758"/>
                    <a:pt x="527642" y="52147"/>
                  </a:cubicBezTo>
                  <a:cubicBezTo>
                    <a:pt x="561031" y="85536"/>
                    <a:pt x="579789" y="130821"/>
                    <a:pt x="579789" y="178040"/>
                  </a:cubicBezTo>
                  <a:lnTo>
                    <a:pt x="579789" y="331604"/>
                  </a:lnTo>
                  <a:cubicBezTo>
                    <a:pt x="579789" y="378823"/>
                    <a:pt x="561031" y="424108"/>
                    <a:pt x="527642" y="457497"/>
                  </a:cubicBezTo>
                  <a:cubicBezTo>
                    <a:pt x="494253" y="490886"/>
                    <a:pt x="448968" y="509644"/>
                    <a:pt x="401749" y="509644"/>
                  </a:cubicBezTo>
                  <a:lnTo>
                    <a:pt x="178040" y="509644"/>
                  </a:lnTo>
                  <a:cubicBezTo>
                    <a:pt x="130821" y="509644"/>
                    <a:pt x="85536" y="490886"/>
                    <a:pt x="52147" y="457497"/>
                  </a:cubicBezTo>
                  <a:cubicBezTo>
                    <a:pt x="18758" y="424108"/>
                    <a:pt x="0" y="378823"/>
                    <a:pt x="0" y="331604"/>
                  </a:cubicBezTo>
                  <a:lnTo>
                    <a:pt x="0" y="178040"/>
                  </a:lnTo>
                  <a:cubicBezTo>
                    <a:pt x="0" y="130821"/>
                    <a:pt x="18758" y="85536"/>
                    <a:pt x="52147" y="52147"/>
                  </a:cubicBezTo>
                  <a:cubicBezTo>
                    <a:pt x="85536" y="18758"/>
                    <a:pt x="130821" y="0"/>
                    <a:pt x="178040" y="0"/>
                  </a:cubicBezTo>
                  <a:close/>
                </a:path>
              </a:pathLst>
            </a:custGeom>
            <a:solidFill>
              <a:srgbClr val="0BADFB"/>
            </a:solidFill>
            <a:ln cap="rnd">
              <a:noFill/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579789" cy="566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314428" y="7913818"/>
            <a:ext cx="4968940" cy="969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6"/>
              </a:lnSpc>
            </a:pPr>
            <a:r>
              <a:rPr lang="en-US" sz="2733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Quality of life</a:t>
            </a:r>
          </a:p>
          <a:p>
            <a:pPr algn="l">
              <a:lnSpc>
                <a:spcPts val="3826"/>
              </a:lnSpc>
              <a:spcBef>
                <a:spcPct val="0"/>
              </a:spcBef>
            </a:pPr>
            <a:r>
              <a:rPr lang="en-US" b="true" sz="273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enhancments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94144" y="1317677"/>
            <a:ext cx="4689224" cy="969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6"/>
              </a:lnSpc>
            </a:pPr>
            <a:r>
              <a:rPr lang="en-US" sz="2733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Timely Care</a:t>
            </a:r>
          </a:p>
          <a:p>
            <a:pPr algn="l">
              <a:lnSpc>
                <a:spcPts val="3826"/>
              </a:lnSpc>
              <a:spcBef>
                <a:spcPct val="0"/>
              </a:spcBef>
            </a:pPr>
            <a:r>
              <a:rPr lang="en-US" b="true" sz="273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provision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34083" y="4364705"/>
            <a:ext cx="4689224" cy="1473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Integrated</a:t>
            </a:r>
          </a:p>
          <a:p>
            <a:pPr algn="ctr">
              <a:lnSpc>
                <a:spcPts val="3826"/>
              </a:lnSpc>
            </a:pPr>
            <a:r>
              <a:rPr lang="en-US" sz="2733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System </a:t>
            </a:r>
          </a:p>
          <a:p>
            <a:pPr algn="ctr">
              <a:lnSpc>
                <a:spcPts val="3826"/>
              </a:lnSpc>
              <a:spcBef>
                <a:spcPct val="0"/>
              </a:spcBef>
            </a:pPr>
            <a:r>
              <a:rPr lang="en-US" b="true" sz="273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Development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971095" y="7807440"/>
            <a:ext cx="3692065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Provide timely care, ensure better patient outcomes, and reduce hospital dependence.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971095" y="1269167"/>
            <a:ext cx="5401892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Enhanve quality of life for patients  ease the burden of health care systems.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1207" y="3225562"/>
            <a:ext cx="2588781" cy="2588781"/>
          </a:xfrm>
          <a:custGeom>
            <a:avLst/>
            <a:gdLst/>
            <a:ahLst/>
            <a:cxnLst/>
            <a:rect r="r" b="b" t="t" l="l"/>
            <a:pathLst>
              <a:path h="2588781" w="2588781">
                <a:moveTo>
                  <a:pt x="0" y="0"/>
                </a:moveTo>
                <a:lnTo>
                  <a:pt x="2588781" y="0"/>
                </a:lnTo>
                <a:lnTo>
                  <a:pt x="2588781" y="2588780"/>
                </a:lnTo>
                <a:lnTo>
                  <a:pt x="0" y="258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86442" y="3420796"/>
            <a:ext cx="2198312" cy="2198312"/>
          </a:xfrm>
          <a:custGeom>
            <a:avLst/>
            <a:gdLst/>
            <a:ahLst/>
            <a:cxnLst/>
            <a:rect r="r" b="b" t="t" l="l"/>
            <a:pathLst>
              <a:path h="2198312" w="2198312">
                <a:moveTo>
                  <a:pt x="0" y="0"/>
                </a:moveTo>
                <a:lnTo>
                  <a:pt x="2198312" y="0"/>
                </a:lnTo>
                <a:lnTo>
                  <a:pt x="2198312" y="2198312"/>
                </a:lnTo>
                <a:lnTo>
                  <a:pt x="0" y="2198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00426" y="3534780"/>
            <a:ext cx="1970344" cy="1970344"/>
          </a:xfrm>
          <a:custGeom>
            <a:avLst/>
            <a:gdLst/>
            <a:ahLst/>
            <a:cxnLst/>
            <a:rect r="r" b="b" t="t" l="l"/>
            <a:pathLst>
              <a:path h="1970344" w="1970344">
                <a:moveTo>
                  <a:pt x="0" y="0"/>
                </a:moveTo>
                <a:lnTo>
                  <a:pt x="1970344" y="0"/>
                </a:lnTo>
                <a:lnTo>
                  <a:pt x="1970344" y="1970344"/>
                </a:lnTo>
                <a:lnTo>
                  <a:pt x="0" y="19703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64174" y="3225562"/>
            <a:ext cx="2588781" cy="2588781"/>
          </a:xfrm>
          <a:custGeom>
            <a:avLst/>
            <a:gdLst/>
            <a:ahLst/>
            <a:cxnLst/>
            <a:rect r="r" b="b" t="t" l="l"/>
            <a:pathLst>
              <a:path h="2588781" w="2588781">
                <a:moveTo>
                  <a:pt x="0" y="0"/>
                </a:moveTo>
                <a:lnTo>
                  <a:pt x="2588780" y="0"/>
                </a:lnTo>
                <a:lnTo>
                  <a:pt x="2588780" y="2588780"/>
                </a:lnTo>
                <a:lnTo>
                  <a:pt x="0" y="258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59408" y="3420796"/>
            <a:ext cx="2198312" cy="2198312"/>
          </a:xfrm>
          <a:custGeom>
            <a:avLst/>
            <a:gdLst/>
            <a:ahLst/>
            <a:cxnLst/>
            <a:rect r="r" b="b" t="t" l="l"/>
            <a:pathLst>
              <a:path h="2198312" w="2198312">
                <a:moveTo>
                  <a:pt x="0" y="0"/>
                </a:moveTo>
                <a:lnTo>
                  <a:pt x="2198312" y="0"/>
                </a:lnTo>
                <a:lnTo>
                  <a:pt x="2198312" y="2198312"/>
                </a:lnTo>
                <a:lnTo>
                  <a:pt x="0" y="2198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73392" y="3534780"/>
            <a:ext cx="1970344" cy="1970344"/>
          </a:xfrm>
          <a:custGeom>
            <a:avLst/>
            <a:gdLst/>
            <a:ahLst/>
            <a:cxnLst/>
            <a:rect r="r" b="b" t="t" l="l"/>
            <a:pathLst>
              <a:path h="1970344" w="1970344">
                <a:moveTo>
                  <a:pt x="0" y="0"/>
                </a:moveTo>
                <a:lnTo>
                  <a:pt x="1970344" y="0"/>
                </a:lnTo>
                <a:lnTo>
                  <a:pt x="1970344" y="1970344"/>
                </a:lnTo>
                <a:lnTo>
                  <a:pt x="0" y="19703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36093" y="3225562"/>
            <a:ext cx="2588781" cy="2588781"/>
          </a:xfrm>
          <a:custGeom>
            <a:avLst/>
            <a:gdLst/>
            <a:ahLst/>
            <a:cxnLst/>
            <a:rect r="r" b="b" t="t" l="l"/>
            <a:pathLst>
              <a:path h="2588781" w="2588781">
                <a:moveTo>
                  <a:pt x="0" y="0"/>
                </a:moveTo>
                <a:lnTo>
                  <a:pt x="2588781" y="0"/>
                </a:lnTo>
                <a:lnTo>
                  <a:pt x="2588781" y="2588780"/>
                </a:lnTo>
                <a:lnTo>
                  <a:pt x="0" y="258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31327" y="3420796"/>
            <a:ext cx="2198312" cy="2198312"/>
          </a:xfrm>
          <a:custGeom>
            <a:avLst/>
            <a:gdLst/>
            <a:ahLst/>
            <a:cxnLst/>
            <a:rect r="r" b="b" t="t" l="l"/>
            <a:pathLst>
              <a:path h="2198312" w="2198312">
                <a:moveTo>
                  <a:pt x="0" y="0"/>
                </a:moveTo>
                <a:lnTo>
                  <a:pt x="2198312" y="0"/>
                </a:lnTo>
                <a:lnTo>
                  <a:pt x="2198312" y="2198312"/>
                </a:lnTo>
                <a:lnTo>
                  <a:pt x="0" y="2198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45311" y="3534780"/>
            <a:ext cx="1970344" cy="1970344"/>
          </a:xfrm>
          <a:custGeom>
            <a:avLst/>
            <a:gdLst/>
            <a:ahLst/>
            <a:cxnLst/>
            <a:rect r="r" b="b" t="t" l="l"/>
            <a:pathLst>
              <a:path h="1970344" w="1970344">
                <a:moveTo>
                  <a:pt x="0" y="0"/>
                </a:moveTo>
                <a:lnTo>
                  <a:pt x="1970344" y="0"/>
                </a:lnTo>
                <a:lnTo>
                  <a:pt x="1970344" y="1970344"/>
                </a:lnTo>
                <a:lnTo>
                  <a:pt x="0" y="19703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108012" y="3225562"/>
            <a:ext cx="2588781" cy="2588781"/>
          </a:xfrm>
          <a:custGeom>
            <a:avLst/>
            <a:gdLst/>
            <a:ahLst/>
            <a:cxnLst/>
            <a:rect r="r" b="b" t="t" l="l"/>
            <a:pathLst>
              <a:path h="2588781" w="2588781">
                <a:moveTo>
                  <a:pt x="0" y="0"/>
                </a:moveTo>
                <a:lnTo>
                  <a:pt x="2588781" y="0"/>
                </a:lnTo>
                <a:lnTo>
                  <a:pt x="2588781" y="2588780"/>
                </a:lnTo>
                <a:lnTo>
                  <a:pt x="0" y="258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303246" y="3420796"/>
            <a:ext cx="2198312" cy="2198312"/>
          </a:xfrm>
          <a:custGeom>
            <a:avLst/>
            <a:gdLst/>
            <a:ahLst/>
            <a:cxnLst/>
            <a:rect r="r" b="b" t="t" l="l"/>
            <a:pathLst>
              <a:path h="2198312" w="2198312">
                <a:moveTo>
                  <a:pt x="0" y="0"/>
                </a:moveTo>
                <a:lnTo>
                  <a:pt x="2198312" y="0"/>
                </a:lnTo>
                <a:lnTo>
                  <a:pt x="2198312" y="2198312"/>
                </a:lnTo>
                <a:lnTo>
                  <a:pt x="0" y="2198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417230" y="3534780"/>
            <a:ext cx="1970344" cy="1970344"/>
          </a:xfrm>
          <a:custGeom>
            <a:avLst/>
            <a:gdLst/>
            <a:ahLst/>
            <a:cxnLst/>
            <a:rect r="r" b="b" t="t" l="l"/>
            <a:pathLst>
              <a:path h="1970344" w="1970344">
                <a:moveTo>
                  <a:pt x="0" y="0"/>
                </a:moveTo>
                <a:lnTo>
                  <a:pt x="1970344" y="0"/>
                </a:lnTo>
                <a:lnTo>
                  <a:pt x="1970344" y="1970344"/>
                </a:lnTo>
                <a:lnTo>
                  <a:pt x="0" y="19703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602057">
            <a:off x="12387093" y="-1133853"/>
            <a:ext cx="6240735" cy="2176456"/>
          </a:xfrm>
          <a:custGeom>
            <a:avLst/>
            <a:gdLst/>
            <a:ahLst/>
            <a:cxnLst/>
            <a:rect r="r" b="b" t="t" l="l"/>
            <a:pathLst>
              <a:path h="2176456" w="6240735">
                <a:moveTo>
                  <a:pt x="0" y="0"/>
                </a:moveTo>
                <a:lnTo>
                  <a:pt x="6240735" y="0"/>
                </a:lnTo>
                <a:lnTo>
                  <a:pt x="6240735" y="2176457"/>
                </a:lnTo>
                <a:lnTo>
                  <a:pt x="0" y="21764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-201626">
            <a:off x="-440482" y="-1192452"/>
            <a:ext cx="6576787" cy="2293655"/>
          </a:xfrm>
          <a:custGeom>
            <a:avLst/>
            <a:gdLst/>
            <a:ahLst/>
            <a:cxnLst/>
            <a:rect r="r" b="b" t="t" l="l"/>
            <a:pathLst>
              <a:path h="2293655" w="6576787">
                <a:moveTo>
                  <a:pt x="0" y="2293655"/>
                </a:moveTo>
                <a:lnTo>
                  <a:pt x="6576787" y="2293655"/>
                </a:lnTo>
                <a:lnTo>
                  <a:pt x="6576787" y="0"/>
                </a:lnTo>
                <a:lnTo>
                  <a:pt x="0" y="0"/>
                </a:lnTo>
                <a:lnTo>
                  <a:pt x="0" y="229365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-1342907" y="10016500"/>
            <a:ext cx="20973813" cy="734301"/>
            <a:chOff x="0" y="0"/>
            <a:chExt cx="11607985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607985" cy="406400"/>
            </a:xfrm>
            <a:custGeom>
              <a:avLst/>
              <a:gdLst/>
              <a:ahLst/>
              <a:cxnLst/>
              <a:rect r="r" b="b" t="t" l="l"/>
              <a:pathLst>
                <a:path h="406400" w="11607985">
                  <a:moveTo>
                    <a:pt x="11404785" y="0"/>
                  </a:moveTo>
                  <a:cubicBezTo>
                    <a:pt x="11517009" y="0"/>
                    <a:pt x="11607985" y="90976"/>
                    <a:pt x="11607985" y="203200"/>
                  </a:cubicBezTo>
                  <a:cubicBezTo>
                    <a:pt x="11607985" y="315424"/>
                    <a:pt x="11517009" y="406400"/>
                    <a:pt x="1140478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BADF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160798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488624" y="10016500"/>
            <a:ext cx="13310752" cy="734301"/>
            <a:chOff x="0" y="0"/>
            <a:chExt cx="7366854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366853" cy="406400"/>
            </a:xfrm>
            <a:custGeom>
              <a:avLst/>
              <a:gdLst/>
              <a:ahLst/>
              <a:cxnLst/>
              <a:rect r="r" b="b" t="t" l="l"/>
              <a:pathLst>
                <a:path h="406400" w="7366853">
                  <a:moveTo>
                    <a:pt x="7163653" y="0"/>
                  </a:moveTo>
                  <a:cubicBezTo>
                    <a:pt x="7275878" y="0"/>
                    <a:pt x="7366853" y="90976"/>
                    <a:pt x="7366853" y="203200"/>
                  </a:cubicBezTo>
                  <a:cubicBezTo>
                    <a:pt x="7366853" y="315424"/>
                    <a:pt x="7275878" y="406400"/>
                    <a:pt x="716365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7A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7366854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131384" y="10016500"/>
            <a:ext cx="10025232" cy="734301"/>
            <a:chOff x="0" y="0"/>
            <a:chExt cx="5548478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548478" cy="406400"/>
            </a:xfrm>
            <a:custGeom>
              <a:avLst/>
              <a:gdLst/>
              <a:ahLst/>
              <a:cxnLst/>
              <a:rect r="r" b="b" t="t" l="l"/>
              <a:pathLst>
                <a:path h="406400" w="5548478">
                  <a:moveTo>
                    <a:pt x="5345278" y="0"/>
                  </a:moveTo>
                  <a:cubicBezTo>
                    <a:pt x="5457503" y="0"/>
                    <a:pt x="5548478" y="90976"/>
                    <a:pt x="5548478" y="203200"/>
                  </a:cubicBezTo>
                  <a:cubicBezTo>
                    <a:pt x="5548478" y="315424"/>
                    <a:pt x="5457503" y="406400"/>
                    <a:pt x="53452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B03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5548478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290182" y="3654962"/>
            <a:ext cx="1190831" cy="1488538"/>
          </a:xfrm>
          <a:custGeom>
            <a:avLst/>
            <a:gdLst/>
            <a:ahLst/>
            <a:cxnLst/>
            <a:rect r="r" b="b" t="t" l="l"/>
            <a:pathLst>
              <a:path h="1488538" w="1190831">
                <a:moveTo>
                  <a:pt x="0" y="0"/>
                </a:moveTo>
                <a:lnTo>
                  <a:pt x="1190831" y="0"/>
                </a:lnTo>
                <a:lnTo>
                  <a:pt x="1190831" y="1488538"/>
                </a:lnTo>
                <a:lnTo>
                  <a:pt x="0" y="1488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6394722" y="3763709"/>
            <a:ext cx="1326637" cy="1329962"/>
          </a:xfrm>
          <a:custGeom>
            <a:avLst/>
            <a:gdLst/>
            <a:ahLst/>
            <a:cxnLst/>
            <a:rect r="r" b="b" t="t" l="l"/>
            <a:pathLst>
              <a:path h="1329962" w="1326637">
                <a:moveTo>
                  <a:pt x="0" y="0"/>
                </a:moveTo>
                <a:lnTo>
                  <a:pt x="1326637" y="0"/>
                </a:lnTo>
                <a:lnTo>
                  <a:pt x="1326637" y="1329962"/>
                </a:lnTo>
                <a:lnTo>
                  <a:pt x="0" y="13299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677054" y="3798148"/>
            <a:ext cx="1059090" cy="1295523"/>
          </a:xfrm>
          <a:custGeom>
            <a:avLst/>
            <a:gdLst/>
            <a:ahLst/>
            <a:cxnLst/>
            <a:rect r="r" b="b" t="t" l="l"/>
            <a:pathLst>
              <a:path h="1295523" w="1059090">
                <a:moveTo>
                  <a:pt x="0" y="0"/>
                </a:moveTo>
                <a:lnTo>
                  <a:pt x="1059090" y="0"/>
                </a:lnTo>
                <a:lnTo>
                  <a:pt x="1059090" y="1295523"/>
                </a:lnTo>
                <a:lnTo>
                  <a:pt x="0" y="129552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4584109" y="3723030"/>
            <a:ext cx="1636586" cy="1370641"/>
          </a:xfrm>
          <a:custGeom>
            <a:avLst/>
            <a:gdLst/>
            <a:ahLst/>
            <a:cxnLst/>
            <a:rect r="r" b="b" t="t" l="l"/>
            <a:pathLst>
              <a:path h="1370641" w="1636586">
                <a:moveTo>
                  <a:pt x="0" y="0"/>
                </a:moveTo>
                <a:lnTo>
                  <a:pt x="1636586" y="0"/>
                </a:lnTo>
                <a:lnTo>
                  <a:pt x="1636586" y="1370641"/>
                </a:lnTo>
                <a:lnTo>
                  <a:pt x="0" y="137064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5540300" y="1019175"/>
            <a:ext cx="9043810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4"/>
              </a:lnSpc>
            </a:pPr>
            <a:r>
              <a:rPr lang="en-US" b="true" sz="4499" spc="-13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why the home hospital concept?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6994725"/>
            <a:ext cx="3713796" cy="150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73"/>
              </a:lnSpc>
            </a:pPr>
            <a:r>
              <a:rPr lang="en-US" sz="18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health care model that provides personalized care to patients in their homes  reducing the need of prolonged hospital stays.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97793" y="6042689"/>
            <a:ext cx="3175609" cy="38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3"/>
              </a:lnSpc>
            </a:pPr>
            <a:r>
              <a:rPr lang="en-US" b="true" sz="2489" spc="-7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Health Care Model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201666" y="6994725"/>
            <a:ext cx="3713796" cy="60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73"/>
              </a:lnSpc>
            </a:pPr>
            <a:r>
              <a:rPr lang="en-US" sz="18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Lower risk of hospital-acquired  infections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764174" y="6042689"/>
            <a:ext cx="2850012" cy="74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3"/>
              </a:lnSpc>
            </a:pPr>
            <a:r>
              <a:rPr lang="en-US" b="true" sz="2489" spc="-7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Lower Risk of Infections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373585" y="6994725"/>
            <a:ext cx="3713796" cy="60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73"/>
              </a:lnSpc>
            </a:pPr>
            <a:r>
              <a:rPr lang="en-US" sz="18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Cost-effective and resource-efficient healthcare.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373585" y="6042689"/>
            <a:ext cx="3713796" cy="38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3"/>
              </a:lnSpc>
            </a:pPr>
            <a:r>
              <a:rPr lang="en-US" b="true" sz="2489" spc="-7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Cost-Effectiveness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545504" y="6994725"/>
            <a:ext cx="3713796" cy="906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73"/>
              </a:lnSpc>
            </a:pPr>
            <a:r>
              <a:rPr lang="en-US" sz="18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Increased comfort and emotional support for patients from family.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545504" y="6042689"/>
            <a:ext cx="3713796" cy="38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3"/>
              </a:lnSpc>
            </a:pPr>
            <a:r>
              <a:rPr lang="en-US" b="true" sz="2489" spc="-7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Emotional  Support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-4081169" y="1920235"/>
            <a:ext cx="13573800" cy="4733863"/>
          </a:xfrm>
          <a:custGeom>
            <a:avLst/>
            <a:gdLst/>
            <a:ahLst/>
            <a:cxnLst/>
            <a:rect r="r" b="b" t="t" l="l"/>
            <a:pathLst>
              <a:path h="4733863" w="13573800">
                <a:moveTo>
                  <a:pt x="0" y="4733863"/>
                </a:moveTo>
                <a:lnTo>
                  <a:pt x="13573799" y="4733863"/>
                </a:lnTo>
                <a:lnTo>
                  <a:pt x="13573799" y="0"/>
                </a:lnTo>
                <a:lnTo>
                  <a:pt x="0" y="0"/>
                </a:lnTo>
                <a:lnTo>
                  <a:pt x="0" y="473386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860352" y="4772696"/>
            <a:ext cx="4866616" cy="4215689"/>
            <a:chOff x="0" y="0"/>
            <a:chExt cx="1281742" cy="11103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1742" cy="1110305"/>
            </a:xfrm>
            <a:custGeom>
              <a:avLst/>
              <a:gdLst/>
              <a:ahLst/>
              <a:cxnLst/>
              <a:rect r="r" b="b" t="t" l="l"/>
              <a:pathLst>
                <a:path h="1110305" w="1281742">
                  <a:moveTo>
                    <a:pt x="39771" y="0"/>
                  </a:moveTo>
                  <a:lnTo>
                    <a:pt x="1241972" y="0"/>
                  </a:lnTo>
                  <a:cubicBezTo>
                    <a:pt x="1263937" y="0"/>
                    <a:pt x="1281742" y="17806"/>
                    <a:pt x="1281742" y="39771"/>
                  </a:cubicBezTo>
                  <a:lnTo>
                    <a:pt x="1281742" y="1070534"/>
                  </a:lnTo>
                  <a:cubicBezTo>
                    <a:pt x="1281742" y="1081082"/>
                    <a:pt x="1277552" y="1091198"/>
                    <a:pt x="1270094" y="1098656"/>
                  </a:cubicBezTo>
                  <a:cubicBezTo>
                    <a:pt x="1262635" y="1106115"/>
                    <a:pt x="1252520" y="1110305"/>
                    <a:pt x="1241972" y="1110305"/>
                  </a:cubicBezTo>
                  <a:lnTo>
                    <a:pt x="39771" y="1110305"/>
                  </a:lnTo>
                  <a:cubicBezTo>
                    <a:pt x="29223" y="1110305"/>
                    <a:pt x="19107" y="1106115"/>
                    <a:pt x="11649" y="1098656"/>
                  </a:cubicBezTo>
                  <a:cubicBezTo>
                    <a:pt x="4190" y="1091198"/>
                    <a:pt x="0" y="1081082"/>
                    <a:pt x="0" y="1070534"/>
                  </a:cubicBezTo>
                  <a:lnTo>
                    <a:pt x="0" y="39771"/>
                  </a:lnTo>
                  <a:cubicBezTo>
                    <a:pt x="0" y="29223"/>
                    <a:pt x="4190" y="19107"/>
                    <a:pt x="11649" y="11649"/>
                  </a:cubicBezTo>
                  <a:cubicBezTo>
                    <a:pt x="19107" y="4190"/>
                    <a:pt x="29223" y="0"/>
                    <a:pt x="397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81742" cy="11674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876605" y="5293351"/>
            <a:ext cx="3874695" cy="2826387"/>
            <a:chOff x="0" y="0"/>
            <a:chExt cx="5166260" cy="376851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060970"/>
              <a:ext cx="5166260" cy="2707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40"/>
                </a:lnSpc>
                <a:spcBef>
                  <a:spcPct val="0"/>
                </a:spcBef>
              </a:pPr>
              <a:r>
                <a:rPr lang="en-US" sz="1826">
                  <a:solidFill>
                    <a:srgbClr val="000000"/>
                  </a:solidFill>
                  <a:latin typeface="Verdana Pro"/>
                  <a:ea typeface="Verdana Pro"/>
                  <a:cs typeface="Verdana Pro"/>
                  <a:sym typeface="Verdana Pro"/>
                </a:rPr>
                <a:t>Allows continuous monitoring of blood pressure, glucose levels, and heart rate.</a:t>
              </a:r>
            </a:p>
            <a:p>
              <a:pPr algn="l" marL="0" indent="0" lvl="0">
                <a:lnSpc>
                  <a:spcPts val="2740"/>
                </a:lnSpc>
                <a:spcBef>
                  <a:spcPct val="0"/>
                </a:spcBef>
              </a:pPr>
              <a:r>
                <a:rPr lang="en-US" sz="1826">
                  <a:solidFill>
                    <a:srgbClr val="000000"/>
                  </a:solidFill>
                  <a:latin typeface="Verdana Pro"/>
                  <a:ea typeface="Verdana Pro"/>
                  <a:cs typeface="Verdana Pro"/>
                  <a:sym typeface="Verdana Pro"/>
                </a:rPr>
                <a:t>Ensures real-time data integration into the website  for continuous patient management.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5166260" cy="561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Verdana Pro Bold"/>
                  <a:ea typeface="Verdana Pro Bold"/>
                  <a:cs typeface="Verdana Pro Bold"/>
                  <a:sym typeface="Verdana Pro Bold"/>
                </a:rPr>
                <a:t>Wearable Devices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785138" y="5293351"/>
            <a:ext cx="3874695" cy="2031830"/>
            <a:chOff x="0" y="0"/>
            <a:chExt cx="5166260" cy="270910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060970"/>
              <a:ext cx="5166260" cy="16481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2"/>
                </a:lnSpc>
                <a:spcBef>
                  <a:spcPct val="0"/>
                </a:spcBef>
              </a:pPr>
              <a:r>
                <a:rPr lang="en-US" sz="1681">
                  <a:solidFill>
                    <a:srgbClr val="000000"/>
                  </a:solidFill>
                  <a:latin typeface="Verdana Pro"/>
                  <a:ea typeface="Verdana Pro"/>
                  <a:cs typeface="Verdana Pro"/>
                  <a:sym typeface="Verdana Pro"/>
                </a:rPr>
                <a:t>Provides a dashboard forproviding patient vitals.Utilizes AI-based predictive analytics to detect health risks early.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5166260" cy="561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Verdana Pro Bold"/>
                  <a:ea typeface="Verdana Pro Bold"/>
                  <a:cs typeface="Verdana Pro Bold"/>
                  <a:sym typeface="Verdana Pro Bold"/>
                </a:rPr>
                <a:t>Website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860352" y="1798574"/>
            <a:ext cx="9733232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67"/>
              </a:lnSpc>
              <a:spcBef>
                <a:spcPct val="0"/>
              </a:spcBef>
            </a:pPr>
            <a:r>
              <a:rPr lang="en-US" b="true" sz="6472" spc="-194">
                <a:solidFill>
                  <a:srgbClr val="000000"/>
                </a:solidFill>
                <a:latin typeface="Verdana Pro Bold"/>
                <a:ea typeface="Verdana Pro Bold"/>
                <a:cs typeface="Verdana Pro Bold"/>
                <a:sym typeface="Verdana Pro Bold"/>
              </a:rPr>
              <a:t>System Components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2380644" y="4772696"/>
            <a:ext cx="4866616" cy="4215689"/>
            <a:chOff x="0" y="0"/>
            <a:chExt cx="1281742" cy="111030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1742" cy="1110305"/>
            </a:xfrm>
            <a:custGeom>
              <a:avLst/>
              <a:gdLst/>
              <a:ahLst/>
              <a:cxnLst/>
              <a:rect r="r" b="b" t="t" l="l"/>
              <a:pathLst>
                <a:path h="1110305" w="1281742">
                  <a:moveTo>
                    <a:pt x="39771" y="0"/>
                  </a:moveTo>
                  <a:lnTo>
                    <a:pt x="1241972" y="0"/>
                  </a:lnTo>
                  <a:cubicBezTo>
                    <a:pt x="1263937" y="0"/>
                    <a:pt x="1281742" y="17806"/>
                    <a:pt x="1281742" y="39771"/>
                  </a:cubicBezTo>
                  <a:lnTo>
                    <a:pt x="1281742" y="1070534"/>
                  </a:lnTo>
                  <a:cubicBezTo>
                    <a:pt x="1281742" y="1081082"/>
                    <a:pt x="1277552" y="1091198"/>
                    <a:pt x="1270094" y="1098656"/>
                  </a:cubicBezTo>
                  <a:cubicBezTo>
                    <a:pt x="1262635" y="1106115"/>
                    <a:pt x="1252520" y="1110305"/>
                    <a:pt x="1241972" y="1110305"/>
                  </a:cubicBezTo>
                  <a:lnTo>
                    <a:pt x="39771" y="1110305"/>
                  </a:lnTo>
                  <a:cubicBezTo>
                    <a:pt x="29223" y="1110305"/>
                    <a:pt x="19107" y="1106115"/>
                    <a:pt x="11649" y="1098656"/>
                  </a:cubicBezTo>
                  <a:cubicBezTo>
                    <a:pt x="4190" y="1091198"/>
                    <a:pt x="0" y="1081082"/>
                    <a:pt x="0" y="1070534"/>
                  </a:cubicBezTo>
                  <a:lnTo>
                    <a:pt x="0" y="39771"/>
                  </a:lnTo>
                  <a:cubicBezTo>
                    <a:pt x="0" y="29223"/>
                    <a:pt x="4190" y="19107"/>
                    <a:pt x="11649" y="11649"/>
                  </a:cubicBezTo>
                  <a:cubicBezTo>
                    <a:pt x="19107" y="4190"/>
                    <a:pt x="29223" y="0"/>
                    <a:pt x="397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281742" cy="11674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02057">
            <a:off x="12679008" y="-1062235"/>
            <a:ext cx="6240735" cy="2176456"/>
          </a:xfrm>
          <a:custGeom>
            <a:avLst/>
            <a:gdLst/>
            <a:ahLst/>
            <a:cxnLst/>
            <a:rect r="r" b="b" t="t" l="l"/>
            <a:pathLst>
              <a:path h="2176456" w="6240735">
                <a:moveTo>
                  <a:pt x="0" y="0"/>
                </a:moveTo>
                <a:lnTo>
                  <a:pt x="6240736" y="0"/>
                </a:lnTo>
                <a:lnTo>
                  <a:pt x="6240736" y="2176456"/>
                </a:lnTo>
                <a:lnTo>
                  <a:pt x="0" y="2176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201626">
            <a:off x="-440482" y="-1192452"/>
            <a:ext cx="6576787" cy="2293655"/>
          </a:xfrm>
          <a:custGeom>
            <a:avLst/>
            <a:gdLst/>
            <a:ahLst/>
            <a:cxnLst/>
            <a:rect r="r" b="b" t="t" l="l"/>
            <a:pathLst>
              <a:path h="2293655" w="6576787">
                <a:moveTo>
                  <a:pt x="0" y="2293655"/>
                </a:moveTo>
                <a:lnTo>
                  <a:pt x="6576787" y="2293655"/>
                </a:lnTo>
                <a:lnTo>
                  <a:pt x="6576787" y="0"/>
                </a:lnTo>
                <a:lnTo>
                  <a:pt x="0" y="0"/>
                </a:lnTo>
                <a:lnTo>
                  <a:pt x="0" y="229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18829" y="2954304"/>
            <a:ext cx="7340471" cy="6282219"/>
          </a:xfrm>
          <a:custGeom>
            <a:avLst/>
            <a:gdLst/>
            <a:ahLst/>
            <a:cxnLst/>
            <a:rect r="r" b="b" t="t" l="l"/>
            <a:pathLst>
              <a:path h="6282219" w="7340471">
                <a:moveTo>
                  <a:pt x="0" y="0"/>
                </a:moveTo>
                <a:lnTo>
                  <a:pt x="7340471" y="0"/>
                </a:lnTo>
                <a:lnTo>
                  <a:pt x="7340471" y="6282220"/>
                </a:lnTo>
                <a:lnTo>
                  <a:pt x="0" y="62822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342907" y="10016500"/>
            <a:ext cx="20973813" cy="734301"/>
            <a:chOff x="0" y="0"/>
            <a:chExt cx="11607985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607985" cy="406400"/>
            </a:xfrm>
            <a:custGeom>
              <a:avLst/>
              <a:gdLst/>
              <a:ahLst/>
              <a:cxnLst/>
              <a:rect r="r" b="b" t="t" l="l"/>
              <a:pathLst>
                <a:path h="406400" w="11607985">
                  <a:moveTo>
                    <a:pt x="11404785" y="0"/>
                  </a:moveTo>
                  <a:cubicBezTo>
                    <a:pt x="11517009" y="0"/>
                    <a:pt x="11607985" y="90976"/>
                    <a:pt x="11607985" y="203200"/>
                  </a:cubicBezTo>
                  <a:cubicBezTo>
                    <a:pt x="11607985" y="315424"/>
                    <a:pt x="11517009" y="406400"/>
                    <a:pt x="1140478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7A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60798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88624" y="10016500"/>
            <a:ext cx="13310752" cy="734301"/>
            <a:chOff x="0" y="0"/>
            <a:chExt cx="7366854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366853" cy="406400"/>
            </a:xfrm>
            <a:custGeom>
              <a:avLst/>
              <a:gdLst/>
              <a:ahLst/>
              <a:cxnLst/>
              <a:rect r="r" b="b" t="t" l="l"/>
              <a:pathLst>
                <a:path h="406400" w="7366853">
                  <a:moveTo>
                    <a:pt x="7163653" y="0"/>
                  </a:moveTo>
                  <a:cubicBezTo>
                    <a:pt x="7275878" y="0"/>
                    <a:pt x="7366853" y="90976"/>
                    <a:pt x="7366853" y="203200"/>
                  </a:cubicBezTo>
                  <a:cubicBezTo>
                    <a:pt x="7366853" y="315424"/>
                    <a:pt x="7275878" y="406400"/>
                    <a:pt x="716365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BAD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7366854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131384" y="10016500"/>
            <a:ext cx="10025232" cy="734301"/>
            <a:chOff x="0" y="0"/>
            <a:chExt cx="5548478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48478" cy="406400"/>
            </a:xfrm>
            <a:custGeom>
              <a:avLst/>
              <a:gdLst/>
              <a:ahLst/>
              <a:cxnLst/>
              <a:rect r="r" b="b" t="t" l="l"/>
              <a:pathLst>
                <a:path h="406400" w="5548478">
                  <a:moveTo>
                    <a:pt x="5345278" y="0"/>
                  </a:moveTo>
                  <a:cubicBezTo>
                    <a:pt x="5457503" y="0"/>
                    <a:pt x="5548478" y="90976"/>
                    <a:pt x="5548478" y="203200"/>
                  </a:cubicBezTo>
                  <a:cubicBezTo>
                    <a:pt x="5548478" y="315424"/>
                    <a:pt x="5457503" y="406400"/>
                    <a:pt x="53452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B03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4847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374682" y="1066800"/>
            <a:ext cx="7538637" cy="127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4"/>
              </a:lnSpc>
            </a:pPr>
            <a:r>
              <a:rPr lang="en-US" b="true" sz="4499" spc="-134">
                <a:solidFill>
                  <a:srgbClr val="000000"/>
                </a:solidFill>
                <a:latin typeface="Verdana Pro Bold"/>
                <a:ea typeface="Verdana Pro Bold"/>
                <a:cs typeface="Verdana Pro Bold"/>
                <a:sym typeface="Verdana Pro Bold"/>
              </a:rPr>
              <a:t>Goal Performance Management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42215" y="3136731"/>
            <a:ext cx="2393117" cy="284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9"/>
              </a:lnSpc>
            </a:pPr>
            <a:r>
              <a:rPr lang="en-US" sz="1964" spc="-58" b="true">
                <a:solidFill>
                  <a:srgbClr val="000000"/>
                </a:solidFill>
                <a:latin typeface="Verdana Pro Bold"/>
                <a:ea typeface="Verdana Pro Bold"/>
                <a:cs typeface="Verdana Pro Bold"/>
                <a:sym typeface="Verdana Pro Bold"/>
              </a:rPr>
              <a:t>Personalized care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042215" y="8847676"/>
            <a:ext cx="2755952" cy="284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9"/>
              </a:lnSpc>
            </a:pPr>
            <a:r>
              <a:rPr lang="en-US" sz="1964" spc="-58" b="true">
                <a:solidFill>
                  <a:srgbClr val="000000"/>
                </a:solidFill>
                <a:latin typeface="Verdana Pro Bold"/>
                <a:ea typeface="Verdana Pro Bold"/>
                <a:cs typeface="Verdana Pro Bold"/>
                <a:sym typeface="Verdana Pro Bold"/>
              </a:rPr>
              <a:t>Early Intervention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236116" y="5819981"/>
            <a:ext cx="2023184" cy="56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9"/>
              </a:lnSpc>
            </a:pPr>
            <a:r>
              <a:rPr lang="en-US" sz="1964" spc="-58" b="true">
                <a:solidFill>
                  <a:srgbClr val="000000"/>
                </a:solidFill>
                <a:latin typeface="Verdana Pro Bold"/>
                <a:ea typeface="Verdana Pro Bold"/>
                <a:cs typeface="Verdana Pro Bold"/>
                <a:sym typeface="Verdana Pro Bold"/>
              </a:rPr>
              <a:t>Improved adherence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435332" y="4295107"/>
            <a:ext cx="2301007" cy="33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2105" spc="-63" b="true">
                <a:solidFill>
                  <a:srgbClr val="FFFFFF"/>
                </a:solidFill>
                <a:latin typeface="Verdana Pro Bold"/>
                <a:ea typeface="Verdana Pro Bold"/>
                <a:cs typeface="Verdana Pro Bold"/>
                <a:sym typeface="Verdana Pro Bold"/>
              </a:rPr>
              <a:t>Convinience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620299" y="7496838"/>
            <a:ext cx="2639001" cy="56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3"/>
              </a:lnSpc>
            </a:pPr>
            <a:r>
              <a:rPr lang="en-US" sz="1950" spc="-58" b="true">
                <a:solidFill>
                  <a:srgbClr val="FFFFFF"/>
                </a:solidFill>
                <a:latin typeface="Verdana Pro Bold"/>
                <a:ea typeface="Verdana Pro Bold"/>
                <a:cs typeface="Verdana Pro Bold"/>
                <a:sym typeface="Verdana Pro Bold"/>
              </a:rPr>
              <a:t>data driven desciscions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2935254"/>
            <a:ext cx="8555259" cy="162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sz="2499" b="true">
                <a:solidFill>
                  <a:srgbClr val="000000"/>
                </a:solidFill>
                <a:latin typeface="Verdana Pro Bold"/>
                <a:ea typeface="Verdana Pro Bold"/>
                <a:cs typeface="Verdana Pro Bold"/>
                <a:sym typeface="Verdana Pro Bold"/>
              </a:rPr>
              <a:t>Personalized care</a:t>
            </a:r>
          </a:p>
          <a:p>
            <a:pPr algn="just">
              <a:lnSpc>
                <a:spcPts val="3249"/>
              </a:lnSpc>
            </a:pPr>
            <a:r>
              <a:rPr lang="en-US" sz="2499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Tailored recommendations on diet, sleep and exercise.</a:t>
            </a:r>
          </a:p>
          <a:p>
            <a:pPr algn="just">
              <a:lnSpc>
                <a:spcPts val="324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4396510"/>
            <a:ext cx="8555259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sz="2499" b="true">
                <a:solidFill>
                  <a:srgbClr val="000000"/>
                </a:solidFill>
                <a:latin typeface="Verdana Pro Bold"/>
                <a:ea typeface="Verdana Pro Bold"/>
                <a:cs typeface="Verdana Pro Bold"/>
                <a:sym typeface="Verdana Pro Bold"/>
              </a:rPr>
              <a:t>Convenience</a:t>
            </a:r>
          </a:p>
          <a:p>
            <a:pPr algn="just">
              <a:lnSpc>
                <a:spcPts val="3249"/>
              </a:lnSpc>
            </a:pPr>
            <a:r>
              <a:rPr lang="en-US" sz="2499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Recieve feedback and monitoring at home.</a:t>
            </a:r>
          </a:p>
          <a:p>
            <a:pPr algn="just">
              <a:lnSpc>
                <a:spcPts val="324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5541056"/>
            <a:ext cx="8555259" cy="162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sz="2499" b="true">
                <a:solidFill>
                  <a:srgbClr val="000000"/>
                </a:solidFill>
                <a:latin typeface="Verdana Pro Bold"/>
                <a:ea typeface="Verdana Pro Bold"/>
                <a:cs typeface="Verdana Pro Bold"/>
                <a:sym typeface="Verdana Pro Bold"/>
              </a:rPr>
              <a:t>Improved Outcomes</a:t>
            </a:r>
          </a:p>
          <a:p>
            <a:pPr algn="just">
              <a:lnSpc>
                <a:spcPts val="3249"/>
              </a:lnSpc>
            </a:pPr>
            <a:r>
              <a:rPr lang="en-US" sz="2499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Better patient adherence to treatment, reducing complications and hospital admissions.</a:t>
            </a:r>
          </a:p>
          <a:p>
            <a:pPr algn="just">
              <a:lnSpc>
                <a:spcPts val="324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7071904"/>
            <a:ext cx="8555259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sz="2499" b="true">
                <a:solidFill>
                  <a:srgbClr val="000000"/>
                </a:solidFill>
                <a:latin typeface="Verdana Pro Bold"/>
                <a:ea typeface="Verdana Pro Bold"/>
                <a:cs typeface="Verdana Pro Bold"/>
                <a:sym typeface="Verdana Pro Bold"/>
              </a:rPr>
              <a:t>Data-Driven Decisions</a:t>
            </a:r>
          </a:p>
          <a:p>
            <a:pPr algn="just">
              <a:lnSpc>
                <a:spcPts val="3249"/>
              </a:lnSpc>
            </a:pPr>
            <a:r>
              <a:rPr lang="en-US" sz="2499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Uses AI insights  to optimize treatment plans.</a:t>
            </a:r>
          </a:p>
          <a:p>
            <a:pPr algn="just">
              <a:lnSpc>
                <a:spcPts val="324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8147731"/>
            <a:ext cx="8555259" cy="162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sz="2499" b="true">
                <a:solidFill>
                  <a:srgbClr val="000000"/>
                </a:solidFill>
                <a:latin typeface="Verdana Pro Bold"/>
                <a:ea typeface="Verdana Pro Bold"/>
                <a:cs typeface="Verdana Pro Bold"/>
                <a:sym typeface="Verdana Pro Bold"/>
              </a:rPr>
              <a:t>Early Intervention</a:t>
            </a:r>
          </a:p>
          <a:p>
            <a:pPr algn="just">
              <a:lnSpc>
                <a:spcPts val="3249"/>
              </a:lnSpc>
            </a:pPr>
            <a:r>
              <a:rPr lang="en-US" sz="2499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Timely detection and management of critical conditions.</a:t>
            </a:r>
          </a:p>
          <a:p>
            <a:pPr algn="just">
              <a:lnSpc>
                <a:spcPts val="3249"/>
              </a:lnSpc>
            </a:pPr>
          </a:p>
        </p:txBody>
      </p:sp>
      <p:sp>
        <p:nvSpPr>
          <p:cNvPr name="Freeform 25" id="25"/>
          <p:cNvSpPr/>
          <p:nvPr/>
        </p:nvSpPr>
        <p:spPr>
          <a:xfrm flipH="false" flipV="true" rot="0">
            <a:off x="11783248" y="5603384"/>
            <a:ext cx="1253580" cy="984060"/>
          </a:xfrm>
          <a:custGeom>
            <a:avLst/>
            <a:gdLst/>
            <a:ahLst/>
            <a:cxnLst/>
            <a:rect r="r" b="b" t="t" l="l"/>
            <a:pathLst>
              <a:path h="984060" w="1253580">
                <a:moveTo>
                  <a:pt x="0" y="984060"/>
                </a:moveTo>
                <a:lnTo>
                  <a:pt x="1253580" y="984060"/>
                </a:lnTo>
                <a:lnTo>
                  <a:pt x="1253580" y="0"/>
                </a:lnTo>
                <a:lnTo>
                  <a:pt x="0" y="0"/>
                </a:lnTo>
                <a:lnTo>
                  <a:pt x="0" y="98406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86600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41048" y="727710"/>
            <a:ext cx="7605903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4"/>
              </a:lnSpc>
            </a:pPr>
            <a:r>
              <a:rPr lang="en-US" b="true" sz="4499" spc="-134">
                <a:solidFill>
                  <a:srgbClr val="000000"/>
                </a:solidFill>
                <a:latin typeface="Verdana Pro Bold"/>
                <a:ea typeface="Verdana Pro Bold"/>
                <a:cs typeface="Verdana Pro Bold"/>
                <a:sym typeface="Verdana Pro Bold"/>
              </a:rPr>
              <a:t>Implemntation Plan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201400" y="2457011"/>
            <a:ext cx="629089" cy="62908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A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457511" y="7175694"/>
            <a:ext cx="629089" cy="62908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5A6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201400" y="7122071"/>
            <a:ext cx="629089" cy="62908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03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457511" y="2457011"/>
            <a:ext cx="629089" cy="62908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802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367194" y="2505902"/>
            <a:ext cx="36703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54183" y="7203790"/>
            <a:ext cx="23574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398427" y="7152704"/>
            <a:ext cx="23574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54183" y="2466536"/>
            <a:ext cx="22339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28824" y="2609424"/>
            <a:ext cx="4930476" cy="103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79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 a web portal which takes in user data manually. Optionally, a wearable device can be used for real time collection or use ehisting Continous Glucose Monitors (CGM)s.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328824" y="2148387"/>
            <a:ext cx="5273830" cy="3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3"/>
              </a:lnSpc>
            </a:pPr>
            <a:r>
              <a:rPr lang="en-US" b="true" sz="2489" spc="-7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Phase 1: System Development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28824" y="7218091"/>
            <a:ext cx="4930476" cy="779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79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Implementing machine learning algorithms for to determine a patients chance of having diabetes or hypertension.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328824" y="6835295"/>
            <a:ext cx="5273830" cy="3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3"/>
              </a:lnSpc>
            </a:pPr>
            <a:r>
              <a:rPr lang="en-US" b="true" sz="2489" spc="-7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Phase 2: AI Integration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83656" y="7143894"/>
            <a:ext cx="4930476" cy="129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79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just">
              <a:lnSpc>
                <a:spcPts val="2079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an API that provides personalized health recommendations (diet, exercise, sleep) based on the user's metrics and AI analysis.</a:t>
            </a:r>
          </a:p>
          <a:p>
            <a:pPr algn="just">
              <a:lnSpc>
                <a:spcPts val="2079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6835295"/>
            <a:ext cx="5273830" cy="1088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3"/>
              </a:lnSpc>
            </a:pPr>
            <a:r>
              <a:rPr lang="en-US" b="true" sz="2489" spc="-7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Phase 3:  API Development</a:t>
            </a:r>
          </a:p>
          <a:p>
            <a:pPr algn="just">
              <a:lnSpc>
                <a:spcPts val="2813"/>
              </a:lnSpc>
            </a:pPr>
          </a:p>
          <a:p>
            <a:pPr algn="just">
              <a:lnSpc>
                <a:spcPts val="2813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031734" y="2544002"/>
            <a:ext cx="4930476" cy="129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79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Generate detailed reports for users showing trends, health risks, and recommendations.</a:t>
            </a:r>
          </a:p>
          <a:p>
            <a:pPr algn="just">
              <a:lnSpc>
                <a:spcPts val="2079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Provide regular feedback on health improvements, risk levels, and goals.</a:t>
            </a:r>
          </a:p>
          <a:p>
            <a:pPr algn="just">
              <a:lnSpc>
                <a:spcPts val="2079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983656" y="1961108"/>
            <a:ext cx="6656311" cy="3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3"/>
              </a:lnSpc>
            </a:pPr>
            <a:r>
              <a:rPr lang="en-US" b="true" sz="2489" spc="-7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Phase 4: Results Delivery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602057">
            <a:off x="12407590" y="-1133853"/>
            <a:ext cx="6240735" cy="2176456"/>
          </a:xfrm>
          <a:custGeom>
            <a:avLst/>
            <a:gdLst/>
            <a:ahLst/>
            <a:cxnLst/>
            <a:rect r="r" b="b" t="t" l="l"/>
            <a:pathLst>
              <a:path h="2176456" w="6240735">
                <a:moveTo>
                  <a:pt x="0" y="0"/>
                </a:moveTo>
                <a:lnTo>
                  <a:pt x="6240735" y="0"/>
                </a:lnTo>
                <a:lnTo>
                  <a:pt x="6240735" y="2176457"/>
                </a:lnTo>
                <a:lnTo>
                  <a:pt x="0" y="21764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201626">
            <a:off x="-440482" y="-1192452"/>
            <a:ext cx="6576787" cy="2293655"/>
          </a:xfrm>
          <a:custGeom>
            <a:avLst/>
            <a:gdLst/>
            <a:ahLst/>
            <a:cxnLst/>
            <a:rect r="r" b="b" t="t" l="l"/>
            <a:pathLst>
              <a:path h="2293655" w="6576787">
                <a:moveTo>
                  <a:pt x="0" y="2293655"/>
                </a:moveTo>
                <a:lnTo>
                  <a:pt x="6576787" y="2293655"/>
                </a:lnTo>
                <a:lnTo>
                  <a:pt x="6576787" y="0"/>
                </a:lnTo>
                <a:lnTo>
                  <a:pt x="0" y="0"/>
                </a:lnTo>
                <a:lnTo>
                  <a:pt x="0" y="229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2894" y="1896360"/>
            <a:ext cx="2191461" cy="2191461"/>
          </a:xfrm>
          <a:custGeom>
            <a:avLst/>
            <a:gdLst/>
            <a:ahLst/>
            <a:cxnLst/>
            <a:rect r="r" b="b" t="t" l="l"/>
            <a:pathLst>
              <a:path h="2191461" w="2191461">
                <a:moveTo>
                  <a:pt x="0" y="0"/>
                </a:moveTo>
                <a:lnTo>
                  <a:pt x="2191460" y="0"/>
                </a:lnTo>
                <a:lnTo>
                  <a:pt x="2191460" y="2191460"/>
                </a:lnTo>
                <a:lnTo>
                  <a:pt x="0" y="21914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65151" y="2061630"/>
            <a:ext cx="2191461" cy="2191461"/>
          </a:xfrm>
          <a:custGeom>
            <a:avLst/>
            <a:gdLst/>
            <a:ahLst/>
            <a:cxnLst/>
            <a:rect r="r" b="b" t="t" l="l"/>
            <a:pathLst>
              <a:path h="2191461" w="2191461">
                <a:moveTo>
                  <a:pt x="0" y="0"/>
                </a:moveTo>
                <a:lnTo>
                  <a:pt x="2191461" y="0"/>
                </a:lnTo>
                <a:lnTo>
                  <a:pt x="2191461" y="2191460"/>
                </a:lnTo>
                <a:lnTo>
                  <a:pt x="0" y="21914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2894" y="4478345"/>
            <a:ext cx="2191461" cy="2191461"/>
          </a:xfrm>
          <a:custGeom>
            <a:avLst/>
            <a:gdLst/>
            <a:ahLst/>
            <a:cxnLst/>
            <a:rect r="r" b="b" t="t" l="l"/>
            <a:pathLst>
              <a:path h="2191461" w="2191461">
                <a:moveTo>
                  <a:pt x="0" y="0"/>
                </a:moveTo>
                <a:lnTo>
                  <a:pt x="2191460" y="0"/>
                </a:lnTo>
                <a:lnTo>
                  <a:pt x="2191460" y="2191461"/>
                </a:lnTo>
                <a:lnTo>
                  <a:pt x="0" y="2191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3041" y="7061693"/>
            <a:ext cx="2191461" cy="2191461"/>
          </a:xfrm>
          <a:custGeom>
            <a:avLst/>
            <a:gdLst/>
            <a:ahLst/>
            <a:cxnLst/>
            <a:rect r="r" b="b" t="t" l="l"/>
            <a:pathLst>
              <a:path h="2191461" w="2191461">
                <a:moveTo>
                  <a:pt x="0" y="0"/>
                </a:moveTo>
                <a:lnTo>
                  <a:pt x="2191460" y="0"/>
                </a:lnTo>
                <a:lnTo>
                  <a:pt x="2191460" y="2191461"/>
                </a:lnTo>
                <a:lnTo>
                  <a:pt x="0" y="2191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65151" y="4538599"/>
            <a:ext cx="2191461" cy="2191461"/>
          </a:xfrm>
          <a:custGeom>
            <a:avLst/>
            <a:gdLst/>
            <a:ahLst/>
            <a:cxnLst/>
            <a:rect r="r" b="b" t="t" l="l"/>
            <a:pathLst>
              <a:path h="2191461" w="2191461">
                <a:moveTo>
                  <a:pt x="0" y="0"/>
                </a:moveTo>
                <a:lnTo>
                  <a:pt x="2191461" y="0"/>
                </a:lnTo>
                <a:lnTo>
                  <a:pt x="2191461" y="2191460"/>
                </a:lnTo>
                <a:lnTo>
                  <a:pt x="0" y="21914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8164" y="2061630"/>
            <a:ext cx="1860920" cy="1860920"/>
          </a:xfrm>
          <a:custGeom>
            <a:avLst/>
            <a:gdLst/>
            <a:ahLst/>
            <a:cxnLst/>
            <a:rect r="r" b="b" t="t" l="l"/>
            <a:pathLst>
              <a:path h="1860920" w="1860920">
                <a:moveTo>
                  <a:pt x="0" y="0"/>
                </a:moveTo>
                <a:lnTo>
                  <a:pt x="1860920" y="0"/>
                </a:lnTo>
                <a:lnTo>
                  <a:pt x="1860920" y="1860920"/>
                </a:lnTo>
                <a:lnTo>
                  <a:pt x="0" y="1860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30421" y="2226900"/>
            <a:ext cx="1860920" cy="1860920"/>
          </a:xfrm>
          <a:custGeom>
            <a:avLst/>
            <a:gdLst/>
            <a:ahLst/>
            <a:cxnLst/>
            <a:rect r="r" b="b" t="t" l="l"/>
            <a:pathLst>
              <a:path h="1860920" w="1860920">
                <a:moveTo>
                  <a:pt x="0" y="0"/>
                </a:moveTo>
                <a:lnTo>
                  <a:pt x="1860921" y="0"/>
                </a:lnTo>
                <a:lnTo>
                  <a:pt x="1860921" y="1860920"/>
                </a:lnTo>
                <a:lnTo>
                  <a:pt x="0" y="1860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8164" y="4643615"/>
            <a:ext cx="1860920" cy="1860920"/>
          </a:xfrm>
          <a:custGeom>
            <a:avLst/>
            <a:gdLst/>
            <a:ahLst/>
            <a:cxnLst/>
            <a:rect r="r" b="b" t="t" l="l"/>
            <a:pathLst>
              <a:path h="1860920" w="1860920">
                <a:moveTo>
                  <a:pt x="0" y="0"/>
                </a:moveTo>
                <a:lnTo>
                  <a:pt x="1860920" y="0"/>
                </a:lnTo>
                <a:lnTo>
                  <a:pt x="1860920" y="1860921"/>
                </a:lnTo>
                <a:lnTo>
                  <a:pt x="0" y="18609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08311" y="7226963"/>
            <a:ext cx="1860920" cy="1860920"/>
          </a:xfrm>
          <a:custGeom>
            <a:avLst/>
            <a:gdLst/>
            <a:ahLst/>
            <a:cxnLst/>
            <a:rect r="r" b="b" t="t" l="l"/>
            <a:pathLst>
              <a:path h="1860920" w="1860920">
                <a:moveTo>
                  <a:pt x="0" y="0"/>
                </a:moveTo>
                <a:lnTo>
                  <a:pt x="1860920" y="0"/>
                </a:lnTo>
                <a:lnTo>
                  <a:pt x="1860920" y="1860921"/>
                </a:lnTo>
                <a:lnTo>
                  <a:pt x="0" y="18609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630421" y="4703869"/>
            <a:ext cx="1860920" cy="1860920"/>
          </a:xfrm>
          <a:custGeom>
            <a:avLst/>
            <a:gdLst/>
            <a:ahLst/>
            <a:cxnLst/>
            <a:rect r="r" b="b" t="t" l="l"/>
            <a:pathLst>
              <a:path h="1860920" w="1860920">
                <a:moveTo>
                  <a:pt x="0" y="0"/>
                </a:moveTo>
                <a:lnTo>
                  <a:pt x="1860921" y="0"/>
                </a:lnTo>
                <a:lnTo>
                  <a:pt x="1860921" y="1860920"/>
                </a:lnTo>
                <a:lnTo>
                  <a:pt x="0" y="1860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54654" y="2158120"/>
            <a:ext cx="1667940" cy="1667940"/>
          </a:xfrm>
          <a:custGeom>
            <a:avLst/>
            <a:gdLst/>
            <a:ahLst/>
            <a:cxnLst/>
            <a:rect r="r" b="b" t="t" l="l"/>
            <a:pathLst>
              <a:path h="1667940" w="1667940">
                <a:moveTo>
                  <a:pt x="0" y="0"/>
                </a:moveTo>
                <a:lnTo>
                  <a:pt x="1667940" y="0"/>
                </a:lnTo>
                <a:lnTo>
                  <a:pt x="1667940" y="1667940"/>
                </a:lnTo>
                <a:lnTo>
                  <a:pt x="0" y="16679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726911" y="2323390"/>
            <a:ext cx="1667940" cy="1667940"/>
          </a:xfrm>
          <a:custGeom>
            <a:avLst/>
            <a:gdLst/>
            <a:ahLst/>
            <a:cxnLst/>
            <a:rect r="r" b="b" t="t" l="l"/>
            <a:pathLst>
              <a:path h="1667940" w="1667940">
                <a:moveTo>
                  <a:pt x="0" y="0"/>
                </a:moveTo>
                <a:lnTo>
                  <a:pt x="1667941" y="0"/>
                </a:lnTo>
                <a:lnTo>
                  <a:pt x="1667941" y="1667940"/>
                </a:lnTo>
                <a:lnTo>
                  <a:pt x="0" y="16679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54654" y="4740105"/>
            <a:ext cx="1667940" cy="1667940"/>
          </a:xfrm>
          <a:custGeom>
            <a:avLst/>
            <a:gdLst/>
            <a:ahLst/>
            <a:cxnLst/>
            <a:rect r="r" b="b" t="t" l="l"/>
            <a:pathLst>
              <a:path h="1667940" w="1667940">
                <a:moveTo>
                  <a:pt x="0" y="0"/>
                </a:moveTo>
                <a:lnTo>
                  <a:pt x="1667940" y="0"/>
                </a:lnTo>
                <a:lnTo>
                  <a:pt x="1667940" y="1667941"/>
                </a:lnTo>
                <a:lnTo>
                  <a:pt x="0" y="1667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04801" y="7323453"/>
            <a:ext cx="1667940" cy="1667940"/>
          </a:xfrm>
          <a:custGeom>
            <a:avLst/>
            <a:gdLst/>
            <a:ahLst/>
            <a:cxnLst/>
            <a:rect r="r" b="b" t="t" l="l"/>
            <a:pathLst>
              <a:path h="1667940" w="1667940">
                <a:moveTo>
                  <a:pt x="0" y="0"/>
                </a:moveTo>
                <a:lnTo>
                  <a:pt x="1667940" y="0"/>
                </a:lnTo>
                <a:lnTo>
                  <a:pt x="1667940" y="1667941"/>
                </a:lnTo>
                <a:lnTo>
                  <a:pt x="0" y="1667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726911" y="4800359"/>
            <a:ext cx="1667940" cy="1667940"/>
          </a:xfrm>
          <a:custGeom>
            <a:avLst/>
            <a:gdLst/>
            <a:ahLst/>
            <a:cxnLst/>
            <a:rect r="r" b="b" t="t" l="l"/>
            <a:pathLst>
              <a:path h="1667940" w="1667940">
                <a:moveTo>
                  <a:pt x="0" y="0"/>
                </a:moveTo>
                <a:lnTo>
                  <a:pt x="1667941" y="0"/>
                </a:lnTo>
                <a:lnTo>
                  <a:pt x="1667941" y="1667940"/>
                </a:lnTo>
                <a:lnTo>
                  <a:pt x="0" y="16679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926841" y="2390274"/>
            <a:ext cx="1132374" cy="1132374"/>
          </a:xfrm>
          <a:custGeom>
            <a:avLst/>
            <a:gdLst/>
            <a:ahLst/>
            <a:cxnLst/>
            <a:rect r="r" b="b" t="t" l="l"/>
            <a:pathLst>
              <a:path h="1132374" w="1132374">
                <a:moveTo>
                  <a:pt x="0" y="0"/>
                </a:moveTo>
                <a:lnTo>
                  <a:pt x="1132375" y="0"/>
                </a:lnTo>
                <a:lnTo>
                  <a:pt x="1132375" y="1132375"/>
                </a:lnTo>
                <a:lnTo>
                  <a:pt x="0" y="1132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-1342907" y="10016500"/>
            <a:ext cx="20973813" cy="734301"/>
            <a:chOff x="0" y="0"/>
            <a:chExt cx="11607985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607985" cy="406400"/>
            </a:xfrm>
            <a:custGeom>
              <a:avLst/>
              <a:gdLst/>
              <a:ahLst/>
              <a:cxnLst/>
              <a:rect r="r" b="b" t="t" l="l"/>
              <a:pathLst>
                <a:path h="406400" w="11607985">
                  <a:moveTo>
                    <a:pt x="11404785" y="0"/>
                  </a:moveTo>
                  <a:cubicBezTo>
                    <a:pt x="11517009" y="0"/>
                    <a:pt x="11607985" y="90976"/>
                    <a:pt x="11607985" y="203200"/>
                  </a:cubicBezTo>
                  <a:cubicBezTo>
                    <a:pt x="11607985" y="315424"/>
                    <a:pt x="11517009" y="406400"/>
                    <a:pt x="1140478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BADF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1160798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488624" y="10016500"/>
            <a:ext cx="13310752" cy="734301"/>
            <a:chOff x="0" y="0"/>
            <a:chExt cx="7366854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366853" cy="406400"/>
            </a:xfrm>
            <a:custGeom>
              <a:avLst/>
              <a:gdLst/>
              <a:ahLst/>
              <a:cxnLst/>
              <a:rect r="r" b="b" t="t" l="l"/>
              <a:pathLst>
                <a:path h="406400" w="7366853">
                  <a:moveTo>
                    <a:pt x="7163653" y="0"/>
                  </a:moveTo>
                  <a:cubicBezTo>
                    <a:pt x="7275878" y="0"/>
                    <a:pt x="7366853" y="90976"/>
                    <a:pt x="7366853" y="203200"/>
                  </a:cubicBezTo>
                  <a:cubicBezTo>
                    <a:pt x="7366853" y="315424"/>
                    <a:pt x="7275878" y="406400"/>
                    <a:pt x="716365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7A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7366854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131384" y="10016500"/>
            <a:ext cx="10025232" cy="734301"/>
            <a:chOff x="0" y="0"/>
            <a:chExt cx="5548478" cy="406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48478" cy="406400"/>
            </a:xfrm>
            <a:custGeom>
              <a:avLst/>
              <a:gdLst/>
              <a:ahLst/>
              <a:cxnLst/>
              <a:rect r="r" b="b" t="t" l="l"/>
              <a:pathLst>
                <a:path h="406400" w="5548478">
                  <a:moveTo>
                    <a:pt x="5345278" y="0"/>
                  </a:moveTo>
                  <a:cubicBezTo>
                    <a:pt x="5457503" y="0"/>
                    <a:pt x="5548478" y="90976"/>
                    <a:pt x="5548478" y="203200"/>
                  </a:cubicBezTo>
                  <a:cubicBezTo>
                    <a:pt x="5548478" y="315424"/>
                    <a:pt x="5457503" y="406400"/>
                    <a:pt x="53452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B034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5548478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0804769" y="2390274"/>
            <a:ext cx="1512225" cy="1512225"/>
          </a:xfrm>
          <a:custGeom>
            <a:avLst/>
            <a:gdLst/>
            <a:ahLst/>
            <a:cxnLst/>
            <a:rect r="r" b="b" t="t" l="l"/>
            <a:pathLst>
              <a:path h="1512225" w="1512225">
                <a:moveTo>
                  <a:pt x="0" y="0"/>
                </a:moveTo>
                <a:lnTo>
                  <a:pt x="1512225" y="0"/>
                </a:lnTo>
                <a:lnTo>
                  <a:pt x="1512225" y="1512225"/>
                </a:lnTo>
                <a:lnTo>
                  <a:pt x="0" y="1512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866407" y="4859345"/>
            <a:ext cx="1244433" cy="1244433"/>
          </a:xfrm>
          <a:custGeom>
            <a:avLst/>
            <a:gdLst/>
            <a:ahLst/>
            <a:cxnLst/>
            <a:rect r="r" b="b" t="t" l="l"/>
            <a:pathLst>
              <a:path h="1244433" w="1244433">
                <a:moveTo>
                  <a:pt x="0" y="0"/>
                </a:moveTo>
                <a:lnTo>
                  <a:pt x="1244434" y="0"/>
                </a:lnTo>
                <a:lnTo>
                  <a:pt x="1244434" y="1244434"/>
                </a:lnTo>
                <a:lnTo>
                  <a:pt x="0" y="124443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926841" y="7622306"/>
            <a:ext cx="1011296" cy="1011296"/>
          </a:xfrm>
          <a:custGeom>
            <a:avLst/>
            <a:gdLst/>
            <a:ahLst/>
            <a:cxnLst/>
            <a:rect r="r" b="b" t="t" l="l"/>
            <a:pathLst>
              <a:path h="1011296" w="1011296">
                <a:moveTo>
                  <a:pt x="0" y="0"/>
                </a:moveTo>
                <a:lnTo>
                  <a:pt x="1011296" y="0"/>
                </a:lnTo>
                <a:lnTo>
                  <a:pt x="1011296" y="1011295"/>
                </a:lnTo>
                <a:lnTo>
                  <a:pt x="0" y="101129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969167" y="4953066"/>
            <a:ext cx="1183429" cy="1296909"/>
          </a:xfrm>
          <a:custGeom>
            <a:avLst/>
            <a:gdLst/>
            <a:ahLst/>
            <a:cxnLst/>
            <a:rect r="r" b="b" t="t" l="l"/>
            <a:pathLst>
              <a:path h="1296909" w="1183429">
                <a:moveTo>
                  <a:pt x="0" y="0"/>
                </a:moveTo>
                <a:lnTo>
                  <a:pt x="1183429" y="0"/>
                </a:lnTo>
                <a:lnTo>
                  <a:pt x="1183429" y="1296909"/>
                </a:lnTo>
                <a:lnTo>
                  <a:pt x="0" y="129690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3954867" y="638254"/>
            <a:ext cx="10378267" cy="62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9"/>
              </a:lnSpc>
            </a:pPr>
            <a:r>
              <a:rPr lang="en-US" b="true" sz="3999" spc="-11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challanges of homebased care approach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584354" y="3000044"/>
            <a:ext cx="4930476" cy="779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79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Addressing the challanges associated with data privacy and security for sensitive health information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584354" y="5646567"/>
            <a:ext cx="4930476" cy="52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79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Implementing encryption methods for secure data storage and transmission.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584354" y="2539007"/>
            <a:ext cx="4409779" cy="3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3"/>
              </a:lnSpc>
            </a:pPr>
            <a:r>
              <a:rPr lang="en-US" b="true" sz="2489" spc="-7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Privacy and Security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584354" y="5185530"/>
            <a:ext cx="5887242" cy="3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3"/>
              </a:lnSpc>
            </a:pPr>
            <a:r>
              <a:rPr lang="en-US" b="true" sz="2489" spc="-7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Encryption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818537" y="2981168"/>
            <a:ext cx="4930476" cy="52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79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Managing compatibility and integration with multiple wearable devices.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818537" y="2520132"/>
            <a:ext cx="5887242" cy="3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3"/>
              </a:lnSpc>
            </a:pPr>
            <a:r>
              <a:rPr lang="en-US" b="true" sz="2489" spc="-7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Device Compatibilty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584354" y="7629246"/>
            <a:ext cx="4930476" cy="180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79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Doesn't Replace Doctors: The app is not a substitute for professional medical evaluation.</a:t>
            </a:r>
          </a:p>
          <a:p>
            <a:pPr algn="just">
              <a:lnSpc>
                <a:spcPts val="2079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AI may provide inaccurate results with regards to the data quality.Users might skip consulting medical professionals.</a:t>
            </a:r>
          </a:p>
          <a:p>
            <a:pPr algn="just">
              <a:lnSpc>
                <a:spcPts val="2079"/>
              </a:lnSpc>
            </a:pPr>
          </a:p>
          <a:p>
            <a:pPr algn="just">
              <a:lnSpc>
                <a:spcPts val="2079"/>
              </a:lnSpc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3584354" y="7168209"/>
            <a:ext cx="7976527" cy="3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3"/>
              </a:lnSpc>
            </a:pPr>
            <a:r>
              <a:rPr lang="en-US" b="true" sz="2489" spc="-7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Accuracy of Predictions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656612" y="5470195"/>
            <a:ext cx="4930476" cy="779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79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Must comply with laws. Emerging regulations could complicate the app's operation</a:t>
            </a:r>
          </a:p>
          <a:p>
            <a:pPr algn="just">
              <a:lnSpc>
                <a:spcPts val="2079"/>
              </a:lnSpc>
            </a:pPr>
          </a:p>
        </p:txBody>
      </p:sp>
      <p:sp>
        <p:nvSpPr>
          <p:cNvPr name="TextBox 43" id="43"/>
          <p:cNvSpPr txBox="true"/>
          <p:nvPr/>
        </p:nvSpPr>
        <p:spPr>
          <a:xfrm rot="0">
            <a:off x="12656612" y="5009158"/>
            <a:ext cx="5631388" cy="73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3"/>
              </a:lnSpc>
            </a:pPr>
            <a:r>
              <a:rPr lang="en-US" b="true" sz="2489" spc="-7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Legal and Regulatory Compliance</a:t>
            </a:r>
          </a:p>
          <a:p>
            <a:pPr algn="just">
              <a:lnSpc>
                <a:spcPts val="281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DAGUByQovKc</dc:identifier>
  <dcterms:modified xsi:type="dcterms:W3CDTF">2011-08-01T06:04:30Z</dcterms:modified>
  <cp:revision>1</cp:revision>
  <dc:title>Blue and White Modern Elder Care Presentation</dc:title>
</cp:coreProperties>
</file>