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sldIdLst>
    <p:sldId id="298" r:id="rId5"/>
    <p:sldId id="299" r:id="rId6"/>
    <p:sldId id="301" r:id="rId7"/>
    <p:sldId id="302" r:id="rId8"/>
    <p:sldId id="303" r:id="rId9"/>
    <p:sldId id="304" r:id="rId10"/>
    <p:sldId id="305" r:id="rId11"/>
    <p:sldId id="306" r:id="rId12"/>
    <p:sldId id="308" r:id="rId13"/>
    <p:sldId id="309" r:id="rId14"/>
    <p:sldId id="310" r:id="rId15"/>
    <p:sldId id="311" r:id="rId16"/>
    <p:sldId id="31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7-11T02:27:35.791"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47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541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7727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71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95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79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35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36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21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73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7/11/2020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464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7/11/2020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4992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Student Loan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Author: </a:t>
            </a:r>
            <a:r>
              <a:rPr lang="en-US" sz="1600" dirty="0" err="1"/>
              <a:t>MARk</a:t>
            </a:r>
            <a:r>
              <a:rPr lang="en-US" sz="1600" dirty="0"/>
              <a:t> </a:t>
            </a:r>
            <a:r>
              <a:rPr lang="en-US" sz="1600" dirty="0" err="1"/>
              <a:t>liang</a:t>
            </a:r>
            <a:endParaRPr lang="en-US" sz="1600" dirty="0"/>
          </a:p>
          <a:p>
            <a:pPr>
              <a:lnSpc>
                <a:spcPct val="100000"/>
              </a:lnSpc>
            </a:pPr>
            <a:r>
              <a:rPr lang="en-US" sz="1000" dirty="0"/>
              <a:t>Contributing: Martin W.</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EEC84D-7BB0-4353-83F8-868C42521335}"/>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100" cap="all" dirty="0">
                <a:latin typeface="+mj-lt"/>
                <a:ea typeface="+mj-ea"/>
                <a:cs typeface="+mj-cs"/>
              </a:rPr>
              <a:t>Specific states with similar loan amounts</a:t>
            </a:r>
          </a:p>
        </p:txBody>
      </p:sp>
      <p:pic>
        <p:nvPicPr>
          <p:cNvPr id="4098" name="Picture 2">
            <a:extLst>
              <a:ext uri="{FF2B5EF4-FFF2-40B4-BE49-F238E27FC236}">
                <a16:creationId xmlns:a16="http://schemas.microsoft.com/office/drawing/2014/main" id="{EA465852-D1A1-4B90-894C-98D8308663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80" y="-11430"/>
            <a:ext cx="6172655" cy="61726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DAB4351-1981-4CD9-ACF9-AE1DBD62223A}"/>
              </a:ext>
            </a:extLst>
          </p:cNvPr>
          <p:cNvPicPr>
            <a:picLocks noChangeAspect="1"/>
          </p:cNvPicPr>
          <p:nvPr/>
        </p:nvPicPr>
        <p:blipFill>
          <a:blip r:embed="rId3"/>
          <a:stretch>
            <a:fillRect/>
          </a:stretch>
        </p:blipFill>
        <p:spPr>
          <a:xfrm>
            <a:off x="7262332" y="3881959"/>
            <a:ext cx="2476500" cy="1885950"/>
          </a:xfrm>
          <a:prstGeom prst="rect">
            <a:avLst/>
          </a:prstGeom>
        </p:spPr>
      </p:pic>
    </p:spTree>
    <p:extLst>
      <p:ext uri="{BB962C8B-B14F-4D97-AF65-F5344CB8AC3E}">
        <p14:creationId xmlns:p14="http://schemas.microsoft.com/office/powerpoint/2010/main" val="377079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C69C2A19-9A6F-441A-AB28-9AA5F608FABA}"/>
              </a:ext>
            </a:extLst>
          </p:cNvPr>
          <p:cNvSpPr txBox="1"/>
          <p:nvPr/>
        </p:nvSpPr>
        <p:spPr>
          <a:xfrm>
            <a:off x="1776424" y="4460798"/>
            <a:ext cx="8637073" cy="558063"/>
          </a:xfrm>
          <a:prstGeom prst="rect">
            <a:avLst/>
          </a:prstGeom>
        </p:spPr>
        <p:txBody>
          <a:bodyPr vert="horz" lIns="91440" tIns="45720" rIns="91440" bIns="0" rtlCol="0" anchor="b">
            <a:normAutofit/>
          </a:bodyPr>
          <a:lstStyle/>
          <a:p>
            <a:pPr algn="ctr" defTabSz="914400">
              <a:lnSpc>
                <a:spcPct val="90000"/>
              </a:lnSpc>
              <a:spcBef>
                <a:spcPct val="0"/>
              </a:spcBef>
              <a:spcAft>
                <a:spcPts val="600"/>
              </a:spcAft>
            </a:pPr>
            <a:r>
              <a:rPr lang="en-US" sz="3600" cap="all" dirty="0">
                <a:latin typeface="+mj-lt"/>
                <a:ea typeface="+mj-ea"/>
                <a:cs typeface="+mj-cs"/>
              </a:rPr>
              <a:t>Comparison</a:t>
            </a:r>
          </a:p>
        </p:txBody>
      </p:sp>
      <p:pic>
        <p:nvPicPr>
          <p:cNvPr id="2" name="Picture 2">
            <a:extLst>
              <a:ext uri="{FF2B5EF4-FFF2-40B4-BE49-F238E27FC236}">
                <a16:creationId xmlns:a16="http://schemas.microsoft.com/office/drawing/2014/main" id="{F6F7EA3E-F84F-4CCE-A7A2-355430CF7A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0701" y="82097"/>
            <a:ext cx="4439276" cy="44392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CEF7A9-B2D0-4A42-8FF6-7E3513AA80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92024" y="20458"/>
            <a:ext cx="4439277" cy="4439277"/>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01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extBox 1">
            <a:extLst>
              <a:ext uri="{FF2B5EF4-FFF2-40B4-BE49-F238E27FC236}">
                <a16:creationId xmlns:a16="http://schemas.microsoft.com/office/drawing/2014/main" id="{3F0A12A1-5519-4292-B01A-5BEDD537FC59}"/>
              </a:ext>
            </a:extLst>
          </p:cNvPr>
          <p:cNvSpPr txBox="1"/>
          <p:nvPr/>
        </p:nvSpPr>
        <p:spPr>
          <a:xfrm>
            <a:off x="960933" y="960241"/>
            <a:ext cx="6849699" cy="4203872"/>
          </a:xfrm>
          <a:prstGeom prst="rect">
            <a:avLst/>
          </a:prstGeom>
        </p:spPr>
        <p:txBody>
          <a:bodyPr vert="horz" lIns="91440" tIns="45720" rIns="91440" bIns="0" rtlCol="0" anchor="ctr">
            <a:normAutofit/>
          </a:bodyPr>
          <a:lstStyle/>
          <a:p>
            <a:pPr algn="r" defTabSz="914400">
              <a:lnSpc>
                <a:spcPct val="90000"/>
              </a:lnSpc>
              <a:spcBef>
                <a:spcPct val="0"/>
              </a:spcBef>
              <a:spcAft>
                <a:spcPts val="600"/>
              </a:spcAft>
            </a:pPr>
            <a:r>
              <a:rPr lang="en-US" sz="5400" cap="all">
                <a:latin typeface="+mj-lt"/>
                <a:ea typeface="+mj-ea"/>
                <a:cs typeface="+mj-cs"/>
              </a:rPr>
              <a:t>Questions?</a:t>
            </a:r>
          </a:p>
        </p:txBody>
      </p:sp>
      <p:cxnSp>
        <p:nvCxnSpPr>
          <p:cNvPr id="19" name="Straight Connector 18">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31970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82F2350F-B1BB-4308-A267-CFFA3576E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extBox 1">
            <a:extLst>
              <a:ext uri="{FF2B5EF4-FFF2-40B4-BE49-F238E27FC236}">
                <a16:creationId xmlns:a16="http://schemas.microsoft.com/office/drawing/2014/main" id="{97EEC919-29F9-48C5-B8E5-6DF311879512}"/>
              </a:ext>
            </a:extLst>
          </p:cNvPr>
          <p:cNvSpPr txBox="1"/>
          <p:nvPr/>
        </p:nvSpPr>
        <p:spPr>
          <a:xfrm>
            <a:off x="1752966" y="1427305"/>
            <a:ext cx="8686800" cy="2897270"/>
          </a:xfrm>
          <a:prstGeom prst="rect">
            <a:avLst/>
          </a:prstGeom>
        </p:spPr>
        <p:txBody>
          <a:bodyPr vert="horz" lIns="91440" tIns="45720" rIns="91440" bIns="0" rtlCol="0" anchor="ctr">
            <a:normAutofit/>
          </a:bodyPr>
          <a:lstStyle/>
          <a:p>
            <a:pPr defTabSz="914400">
              <a:lnSpc>
                <a:spcPct val="90000"/>
              </a:lnSpc>
              <a:spcBef>
                <a:spcPct val="0"/>
              </a:spcBef>
              <a:spcAft>
                <a:spcPts val="600"/>
              </a:spcAft>
            </a:pPr>
            <a:r>
              <a:rPr lang="en-US" sz="5400" cap="all" dirty="0">
                <a:latin typeface="+mj-lt"/>
                <a:ea typeface="+mj-ea"/>
                <a:cs typeface="+mj-cs"/>
              </a:rPr>
              <a:t>Thank you!</a:t>
            </a:r>
          </a:p>
          <a:p>
            <a:pPr defTabSz="914400">
              <a:lnSpc>
                <a:spcPct val="90000"/>
              </a:lnSpc>
              <a:spcBef>
                <a:spcPct val="0"/>
              </a:spcBef>
              <a:spcAft>
                <a:spcPts val="600"/>
              </a:spcAft>
            </a:pPr>
            <a:endParaRPr lang="en-US" sz="5400" cap="all" dirty="0">
              <a:latin typeface="+mj-lt"/>
              <a:ea typeface="+mj-ea"/>
              <a:cs typeface="+mj-cs"/>
            </a:endParaRPr>
          </a:p>
        </p:txBody>
      </p:sp>
      <p:cxnSp>
        <p:nvCxnSpPr>
          <p:cNvPr id="21" name="Straight Connector 20">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536431"/>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3B0556-E869-4B1C-A499-EB13D96B90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9344809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FD57B237-7C06-422B-A736-AAE266CD7CBB}"/>
              </a:ext>
            </a:extLst>
          </p:cNvPr>
          <p:cNvSpPr>
            <a:spLocks noGrp="1"/>
          </p:cNvSpPr>
          <p:nvPr>
            <p:ph type="subTitle" idx="1"/>
          </p:nvPr>
        </p:nvSpPr>
        <p:spPr>
          <a:xfrm>
            <a:off x="8141418" y="1463014"/>
            <a:ext cx="3860082" cy="3293053"/>
          </a:xfrm>
        </p:spPr>
        <p:txBody>
          <a:bodyPr anchor="ctr">
            <a:normAutofit/>
          </a:bodyPr>
          <a:lstStyle/>
          <a:p>
            <a:pPr>
              <a:lnSpc>
                <a:spcPct val="110000"/>
              </a:lnSpc>
            </a:pPr>
            <a:r>
              <a:rPr lang="en-US" sz="2000" dirty="0"/>
              <a:t>To what degree does the type of school (4-year public, 4-year for private, 4 year not for profit) drives the amount of student loans that undergrads would receive?</a:t>
            </a:r>
          </a:p>
        </p:txBody>
      </p:sp>
      <p:grpSp>
        <p:nvGrpSpPr>
          <p:cNvPr id="12" name="Group 11">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3" name="Rectangle 12">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B6A22-48F4-495D-A1DA-277F07DAC171}"/>
              </a:ext>
            </a:extLst>
          </p:cNvPr>
          <p:cNvSpPr>
            <a:spLocks noGrp="1"/>
          </p:cNvSpPr>
          <p:nvPr>
            <p:ph type="ctrTitle"/>
          </p:nvPr>
        </p:nvSpPr>
        <p:spPr>
          <a:xfrm>
            <a:off x="1446756" y="1463015"/>
            <a:ext cx="5492683" cy="3196668"/>
          </a:xfrm>
        </p:spPr>
        <p:txBody>
          <a:bodyPr anchor="ctr">
            <a:normAutofit/>
          </a:bodyPr>
          <a:lstStyle/>
          <a:p>
            <a:pPr algn="ctr"/>
            <a:r>
              <a:rPr lang="en-US" sz="7000" dirty="0">
                <a:solidFill>
                  <a:srgbClr val="FFFFFF"/>
                </a:solidFill>
              </a:rPr>
              <a:t>Question 1:</a:t>
            </a:r>
          </a:p>
        </p:txBody>
      </p:sp>
      <p:pic>
        <p:nvPicPr>
          <p:cNvPr id="18" name="Picture 17">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61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FD57B237-7C06-422B-A736-AAE266CD7CBB}"/>
              </a:ext>
            </a:extLst>
          </p:cNvPr>
          <p:cNvSpPr>
            <a:spLocks noGrp="1"/>
          </p:cNvSpPr>
          <p:nvPr>
            <p:ph type="subTitle" idx="1"/>
          </p:nvPr>
        </p:nvSpPr>
        <p:spPr>
          <a:xfrm>
            <a:off x="8141418" y="1463014"/>
            <a:ext cx="3860082" cy="3293053"/>
          </a:xfrm>
        </p:spPr>
        <p:txBody>
          <a:bodyPr anchor="ctr">
            <a:normAutofit/>
          </a:bodyPr>
          <a:lstStyle/>
          <a:p>
            <a:pPr>
              <a:lnSpc>
                <a:spcPct val="110000"/>
              </a:lnSpc>
            </a:pPr>
            <a:r>
              <a:rPr lang="en-US" sz="2000" dirty="0"/>
              <a:t>Is there a relationship between the average amount of loans received by a student and their overall graduation rate?</a:t>
            </a:r>
          </a:p>
        </p:txBody>
      </p:sp>
      <p:grpSp>
        <p:nvGrpSpPr>
          <p:cNvPr id="12" name="Group 11">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3" name="Rectangle 12">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B6A22-48F4-495D-A1DA-277F07DAC171}"/>
              </a:ext>
            </a:extLst>
          </p:cNvPr>
          <p:cNvSpPr>
            <a:spLocks noGrp="1"/>
          </p:cNvSpPr>
          <p:nvPr>
            <p:ph type="ctrTitle"/>
          </p:nvPr>
        </p:nvSpPr>
        <p:spPr>
          <a:xfrm>
            <a:off x="1446756" y="1463015"/>
            <a:ext cx="5492683" cy="3196668"/>
          </a:xfrm>
        </p:spPr>
        <p:txBody>
          <a:bodyPr anchor="ctr">
            <a:normAutofit/>
          </a:bodyPr>
          <a:lstStyle/>
          <a:p>
            <a:pPr algn="ctr"/>
            <a:r>
              <a:rPr lang="en-US" sz="7000" dirty="0">
                <a:solidFill>
                  <a:srgbClr val="FFFFFF"/>
                </a:solidFill>
              </a:rPr>
              <a:t>Question 2:</a:t>
            </a:r>
          </a:p>
        </p:txBody>
      </p:sp>
      <p:pic>
        <p:nvPicPr>
          <p:cNvPr id="18" name="Picture 17">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0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39EBD-16B5-4913-92AD-D6526BC63C5E}"/>
              </a:ext>
            </a:extLst>
          </p:cNvPr>
          <p:cNvSpPr>
            <a:spLocks noGrp="1"/>
          </p:cNvSpPr>
          <p:nvPr>
            <p:ph type="title"/>
          </p:nvPr>
        </p:nvSpPr>
        <p:spPr>
          <a:xfrm>
            <a:off x="1451579" y="1376053"/>
            <a:ext cx="9405891" cy="1002990"/>
          </a:xfrm>
        </p:spPr>
        <p:txBody>
          <a:bodyPr vert="horz" lIns="91440" tIns="45720" rIns="91440" bIns="45720" rtlCol="0" anchor="ctr">
            <a:normAutofit/>
          </a:bodyPr>
          <a:lstStyle/>
          <a:p>
            <a:r>
              <a:rPr lang="en-US" b="0" i="0" kern="1200" cap="all" dirty="0">
                <a:solidFill>
                  <a:schemeClr val="tx1"/>
                </a:solidFill>
                <a:effectLst/>
                <a:latin typeface="+mj-lt"/>
                <a:ea typeface="+mj-ea"/>
                <a:cs typeface="+mj-cs"/>
              </a:rPr>
              <a:t>National center for education statistics (NCES)</a:t>
            </a:r>
          </a:p>
        </p:txBody>
      </p:sp>
      <p:sp>
        <p:nvSpPr>
          <p:cNvPr id="3" name="Vertical Text Placeholder 2">
            <a:extLst>
              <a:ext uri="{FF2B5EF4-FFF2-40B4-BE49-F238E27FC236}">
                <a16:creationId xmlns:a16="http://schemas.microsoft.com/office/drawing/2014/main" id="{71CA47D2-A180-4508-931F-FE60A4954E22}"/>
              </a:ext>
            </a:extLst>
          </p:cNvPr>
          <p:cNvSpPr>
            <a:spLocks noGrp="1"/>
          </p:cNvSpPr>
          <p:nvPr>
            <p:ph type="body" orient="vert" idx="1"/>
          </p:nvPr>
        </p:nvSpPr>
        <p:spPr>
          <a:xfrm>
            <a:off x="1451579" y="2464991"/>
            <a:ext cx="9405891" cy="2403571"/>
          </a:xfrm>
        </p:spPr>
        <p:txBody>
          <a:bodyPr vert="horz" lIns="91440" tIns="45720" rIns="91440" bIns="45720" rtlCol="0" anchor="t">
            <a:normAutofit/>
          </a:bodyPr>
          <a:lstStyle/>
          <a:p>
            <a:pPr marL="0" indent="0">
              <a:buNone/>
            </a:pPr>
            <a:r>
              <a:rPr lang="en-US" dirty="0"/>
              <a:t>“The National Center for Education Statistics (NCES) is the primary federal entity for collecting and analyzing data related to education in the U.S. and other nations. NCES is located within the U.S. Department of Education and the Institute of Education Sciences. NCES fulfills a Congressional mandate to collect, collate, analyze, and report complete statistics on the condition of American education; conduct and publish reports; and review and report on education activities internationally.”</a:t>
            </a:r>
          </a:p>
        </p:txBody>
      </p:sp>
      <p:pic>
        <p:nvPicPr>
          <p:cNvPr id="26" name="Picture 25">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4" name="TextBox 3">
            <a:extLst>
              <a:ext uri="{FF2B5EF4-FFF2-40B4-BE49-F238E27FC236}">
                <a16:creationId xmlns:a16="http://schemas.microsoft.com/office/drawing/2014/main" id="{D29D94A8-76F3-40F1-8173-9D48B2E286F0}"/>
              </a:ext>
            </a:extLst>
          </p:cNvPr>
          <p:cNvSpPr txBox="1"/>
          <p:nvPr/>
        </p:nvSpPr>
        <p:spPr>
          <a:xfrm>
            <a:off x="8449211" y="4631281"/>
            <a:ext cx="2707993" cy="369332"/>
          </a:xfrm>
          <a:prstGeom prst="rect">
            <a:avLst/>
          </a:prstGeom>
          <a:noFill/>
        </p:spPr>
        <p:txBody>
          <a:bodyPr wrap="square" rtlCol="0">
            <a:spAutoFit/>
          </a:bodyPr>
          <a:lstStyle/>
          <a:p>
            <a:r>
              <a:rPr lang="en-US" dirty="0"/>
              <a:t>https://nces.ed.gov/about/</a:t>
            </a:r>
          </a:p>
        </p:txBody>
      </p:sp>
    </p:spTree>
    <p:extLst>
      <p:ext uri="{BB962C8B-B14F-4D97-AF65-F5344CB8AC3E}">
        <p14:creationId xmlns:p14="http://schemas.microsoft.com/office/powerpoint/2010/main" val="70023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 name="Picture 10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 name="Straight Connector 10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06" name="Rectangle 10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A screenshot of a cell phone&#10;&#10;Description automatically generated">
            <a:extLst>
              <a:ext uri="{FF2B5EF4-FFF2-40B4-BE49-F238E27FC236}">
                <a16:creationId xmlns:a16="http://schemas.microsoft.com/office/drawing/2014/main" id="{265040CB-77D8-465C-80DB-C82BF9C2C008}"/>
              </a:ext>
            </a:extLst>
          </p:cNvPr>
          <p:cNvPicPr>
            <a:picLocks noGrp="1" noChangeAspect="1"/>
          </p:cNvPicPr>
          <p:nvPr>
            <p:ph idx="1"/>
          </p:nvPr>
        </p:nvPicPr>
        <p:blipFill>
          <a:blip r:embed="rId3"/>
          <a:stretch>
            <a:fillRect/>
          </a:stretch>
        </p:blipFill>
        <p:spPr>
          <a:xfrm>
            <a:off x="1" y="1"/>
            <a:ext cx="6160168" cy="6160168"/>
          </a:xfrm>
          <a:prstGeom prst="rect">
            <a:avLst/>
          </a:prstGeom>
        </p:spPr>
      </p:pic>
      <p:pic>
        <p:nvPicPr>
          <p:cNvPr id="1026" name="Picture 2" descr="How to Pay Off Student Loans | Paying for College | US News">
            <a:extLst>
              <a:ext uri="{FF2B5EF4-FFF2-40B4-BE49-F238E27FC236}">
                <a16:creationId xmlns:a16="http://schemas.microsoft.com/office/drawing/2014/main" id="{9D981FCB-3BED-453A-8FD9-8D60170D1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697" y="1465602"/>
            <a:ext cx="4843445" cy="322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80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81D2BBB-E6B7-4658-B6EF-9257491B81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84603" y="943365"/>
            <a:ext cx="8557578" cy="425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3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7" name="Rectangle 4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5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9" name="Straight Connector 5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5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1" name="Rectangle 56">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8">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5C5CFCE5-3E7C-47A8-9122-CA33CCA80CF1}"/>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800" cap="all">
                <a:latin typeface="+mj-lt"/>
                <a:ea typeface="+mj-ea"/>
                <a:cs typeface="+mj-cs"/>
              </a:rPr>
              <a:t>Public 4-year colleges</a:t>
            </a:r>
          </a:p>
          <a:p>
            <a:pPr defTabSz="914400">
              <a:lnSpc>
                <a:spcPct val="90000"/>
              </a:lnSpc>
              <a:spcBef>
                <a:spcPct val="0"/>
              </a:spcBef>
              <a:spcAft>
                <a:spcPts val="600"/>
              </a:spcAft>
            </a:pPr>
            <a:endParaRPr lang="en-US" sz="4800" cap="all">
              <a:latin typeface="+mj-lt"/>
              <a:ea typeface="+mj-ea"/>
              <a:cs typeface="+mj-cs"/>
            </a:endParaRPr>
          </a:p>
        </p:txBody>
      </p:sp>
      <p:pic>
        <p:nvPicPr>
          <p:cNvPr id="31" name="Picture 2">
            <a:extLst>
              <a:ext uri="{FF2B5EF4-FFF2-40B4-BE49-F238E27FC236}">
                <a16:creationId xmlns:a16="http://schemas.microsoft.com/office/drawing/2014/main" id="{AE4C158C-57E5-43AE-864F-5C51421A8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1" y="40560"/>
            <a:ext cx="6093569" cy="609356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60">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4" name="Picture 62">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64">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0B3CFCB-D017-4767-8F28-8CDF50FECE2F}"/>
              </a:ext>
            </a:extLst>
          </p:cNvPr>
          <p:cNvPicPr>
            <a:picLocks noChangeAspect="1"/>
          </p:cNvPicPr>
          <p:nvPr/>
        </p:nvPicPr>
        <p:blipFill>
          <a:blip r:embed="rId4"/>
          <a:stretch>
            <a:fillRect/>
          </a:stretch>
        </p:blipFill>
        <p:spPr>
          <a:xfrm>
            <a:off x="6423095" y="4010546"/>
            <a:ext cx="5438775" cy="1628775"/>
          </a:xfrm>
          <a:prstGeom prst="rect">
            <a:avLst/>
          </a:prstGeom>
        </p:spPr>
      </p:pic>
    </p:spTree>
    <p:extLst>
      <p:ext uri="{BB962C8B-B14F-4D97-AF65-F5344CB8AC3E}">
        <p14:creationId xmlns:p14="http://schemas.microsoft.com/office/powerpoint/2010/main" val="122040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D9EEC84D-7BB0-4353-83F8-868C42521335}"/>
              </a:ext>
            </a:extLst>
          </p:cNvPr>
          <p:cNvSpPr txBox="1"/>
          <p:nvPr/>
        </p:nvSpPr>
        <p:spPr>
          <a:xfrm>
            <a:off x="6585200" y="967167"/>
            <a:ext cx="4151306" cy="2374516"/>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4100" cap="all" dirty="0">
                <a:latin typeface="+mj-lt"/>
                <a:ea typeface="+mj-ea"/>
                <a:cs typeface="+mj-cs"/>
              </a:rPr>
              <a:t>Specific states with similar loan amounts</a:t>
            </a:r>
          </a:p>
        </p:txBody>
      </p:sp>
      <p:cxnSp>
        <p:nvCxnSpPr>
          <p:cNvPr id="83" name="Straight Connector 8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5" name="Picture 8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8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104" name="Picture 8">
            <a:extLst>
              <a:ext uri="{FF2B5EF4-FFF2-40B4-BE49-F238E27FC236}">
                <a16:creationId xmlns:a16="http://schemas.microsoft.com/office/drawing/2014/main" id="{22E4498C-6EF7-445B-A9F9-52A8CB55A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 y="-6281"/>
            <a:ext cx="6150233" cy="61502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D53E732-6E7C-4203-A0FF-8AD6FFD2294D}"/>
              </a:ext>
            </a:extLst>
          </p:cNvPr>
          <p:cNvPicPr>
            <a:picLocks noChangeAspect="1"/>
          </p:cNvPicPr>
          <p:nvPr/>
        </p:nvPicPr>
        <p:blipFill>
          <a:blip r:embed="rId4"/>
          <a:stretch>
            <a:fillRect/>
          </a:stretch>
        </p:blipFill>
        <p:spPr>
          <a:xfrm>
            <a:off x="6389286" y="3970035"/>
            <a:ext cx="5562600" cy="1685925"/>
          </a:xfrm>
          <a:prstGeom prst="rect">
            <a:avLst/>
          </a:prstGeom>
        </p:spPr>
      </p:pic>
    </p:spTree>
    <p:extLst>
      <p:ext uri="{BB962C8B-B14F-4D97-AF65-F5344CB8AC3E}">
        <p14:creationId xmlns:p14="http://schemas.microsoft.com/office/powerpoint/2010/main" val="93765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CFCE5-3E7C-47A8-9122-CA33CCA80CF1}"/>
              </a:ext>
            </a:extLst>
          </p:cNvPr>
          <p:cNvSpPr txBox="1"/>
          <p:nvPr/>
        </p:nvSpPr>
        <p:spPr>
          <a:xfrm>
            <a:off x="6585200" y="967167"/>
            <a:ext cx="4151306" cy="2374516"/>
          </a:xfrm>
          <a:prstGeom prst="rect">
            <a:avLst/>
          </a:prstGeom>
        </p:spPr>
        <p:txBody>
          <a:bodyPr vert="horz" lIns="91440" tIns="45720" rIns="91440" bIns="0" rtlCol="0" anchor="b">
            <a:normAutofit fontScale="92500" lnSpcReduction="10000"/>
          </a:bodyPr>
          <a:lstStyle/>
          <a:p>
            <a:pPr defTabSz="914400">
              <a:lnSpc>
                <a:spcPct val="90000"/>
              </a:lnSpc>
              <a:spcBef>
                <a:spcPct val="0"/>
              </a:spcBef>
              <a:spcAft>
                <a:spcPts val="600"/>
              </a:spcAft>
            </a:pPr>
            <a:r>
              <a:rPr lang="en-US" sz="4800" cap="all" dirty="0">
                <a:latin typeface="+mj-lt"/>
                <a:ea typeface="+mj-ea"/>
                <a:cs typeface="+mj-cs"/>
              </a:rPr>
              <a:t>Private Not for profit 4-year colleges</a:t>
            </a:r>
          </a:p>
        </p:txBody>
      </p:sp>
      <p:pic>
        <p:nvPicPr>
          <p:cNvPr id="6146" name="Picture 2">
            <a:extLst>
              <a:ext uri="{FF2B5EF4-FFF2-40B4-BE49-F238E27FC236}">
                <a16:creationId xmlns:a16="http://schemas.microsoft.com/office/drawing/2014/main" id="{92B9CCB3-61A2-40EE-81D4-2261C9482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62675" cy="61626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4374B27-AA18-4C9F-91C1-7B093706E15E}"/>
              </a:ext>
            </a:extLst>
          </p:cNvPr>
          <p:cNvPicPr>
            <a:picLocks noChangeAspect="1"/>
          </p:cNvPicPr>
          <p:nvPr/>
        </p:nvPicPr>
        <p:blipFill>
          <a:blip r:embed="rId3"/>
          <a:stretch>
            <a:fillRect/>
          </a:stretch>
        </p:blipFill>
        <p:spPr>
          <a:xfrm>
            <a:off x="6329362" y="4067175"/>
            <a:ext cx="5629275" cy="1657350"/>
          </a:xfrm>
          <a:prstGeom prst="rect">
            <a:avLst/>
          </a:prstGeom>
        </p:spPr>
      </p:pic>
    </p:spTree>
    <p:extLst>
      <p:ext uri="{BB962C8B-B14F-4D97-AF65-F5344CB8AC3E}">
        <p14:creationId xmlns:p14="http://schemas.microsoft.com/office/powerpoint/2010/main" val="24655498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205</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Student Loan Analysis</vt:lpstr>
      <vt:lpstr>Question 1:</vt:lpstr>
      <vt:lpstr>Question 2:</vt:lpstr>
      <vt:lpstr>National center for education statistics (NCES)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2020-07-11T09:51:04Z</dcterms:created>
  <dcterms:modified xsi:type="dcterms:W3CDTF">2020-07-11T09:51:33Z</dcterms:modified>
</cp:coreProperties>
</file>