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8"/>
  </p:notesMasterIdLst>
  <p:sldIdLst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1" r:id="rId14"/>
    <p:sldId id="363" r:id="rId15"/>
    <p:sldId id="364" r:id="rId16"/>
    <p:sldId id="365" r:id="rId17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6" autoAdjust="0"/>
  </p:normalViewPr>
  <p:slideViewPr>
    <p:cSldViewPr>
      <p:cViewPr varScale="1">
        <p:scale>
          <a:sx n="80" d="100"/>
          <a:sy n="80" d="100"/>
        </p:scale>
        <p:origin x="96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Object Oriented Programming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1030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Object Oriented Programming</a:t>
            </a:r>
            <a:endParaRPr lang="en-IE" sz="1200" dirty="0">
              <a:solidFill>
                <a:schemeClr val="tx1">
                  <a:tint val="75000"/>
                </a:schemeClr>
              </a:solidFill>
              <a:latin typeface="Arial" charset="0"/>
            </a:endParaRPr>
          </a:p>
        </p:txBody>
      </p:sp>
      <p:pic>
        <p:nvPicPr>
          <p:cNvPr id="8" name="Picture 6" descr="Institute of Technology Carlow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62" y="44624"/>
            <a:ext cx="122967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cs typeface="Times New Roman" pitchFamily="18" charset="0"/>
              </a:rPr>
              <a:t>Loan Calculator Example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776864" cy="4104456"/>
          </a:xfrm>
        </p:spPr>
        <p:txBody>
          <a:bodyPr/>
          <a:lstStyle/>
          <a:p>
            <a:pPr algn="ctr" eaLnBrk="1" hangingPunct="1">
              <a:buNone/>
            </a:pPr>
            <a:endParaRPr lang="en-US" sz="36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E" b="1" dirty="0" smtClean="0"/>
              <a:t>Purpose: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To practice combining your Java class building and GUI development skills.</a:t>
            </a:r>
            <a:endParaRPr lang="en-US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4149080"/>
            <a:ext cx="5904656" cy="1977083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Line 20 begins our code, with an override of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  <a:p>
            <a:pPr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/>
              <a:t>Lines 22 – 35 set up a 5-x-2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800" dirty="0" smtClean="0"/>
              <a:t>, with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1800" dirty="0" smtClean="0"/>
              <a:t>s (left side) and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1800" dirty="0" err="1" smtClean="0"/>
              <a:t>s</a:t>
            </a:r>
            <a:r>
              <a:rPr lang="en-US" sz="1800" dirty="0" smtClean="0"/>
              <a:t> (right side) for the first 4 rows</a:t>
            </a:r>
          </a:p>
          <a:p>
            <a:pPr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/>
              <a:t>The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row holds only the “Calculate”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smtClean="0"/>
              <a:t>, right-justified in the right column (nothing in the left column)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  <p:grpSp>
        <p:nvGrpSpPr>
          <p:cNvPr id="3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73152" y="2504304"/>
            <a:ext cx="2782214" cy="1280160"/>
          </a:xfrm>
          <a:prstGeom prst="rect">
            <a:avLst/>
          </a:prstGeom>
          <a:solidFill>
            <a:srgbClr val="6EA0B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31788" y="3760513"/>
            <a:ext cx="491676" cy="3142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65994" y="1143704"/>
            <a:ext cx="457470" cy="13583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90229" y="1143704"/>
            <a:ext cx="5756328" cy="2933368"/>
            <a:chOff x="3281590" y="934544"/>
            <a:chExt cx="7252298" cy="36957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1590" y="934544"/>
              <a:ext cx="5153025" cy="7429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3463" y="1677494"/>
              <a:ext cx="7210425" cy="29527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" name="TextBox 25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Proces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766" y="4594101"/>
            <a:ext cx="2886058" cy="20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flipH="1">
            <a:off x="2843808" y="6093296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196752"/>
            <a:ext cx="5688632" cy="324036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Line 38 centers the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600" dirty="0" smtClean="0"/>
              <a:t> </a:t>
            </a:r>
            <a:r>
              <a:rPr lang="en-US" sz="1800" dirty="0" smtClean="0"/>
              <a:t>in its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Scene</a:t>
            </a:r>
          </a:p>
          <a:p>
            <a:pPr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800" dirty="0" smtClean="0"/>
              <a:t>Lines 39 – 43 cause the text in the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TextFields</a:t>
            </a:r>
            <a:r>
              <a:rPr lang="en-US" sz="1800" dirty="0" smtClean="0"/>
              <a:t> to be right-justified within the fields</a:t>
            </a:r>
          </a:p>
          <a:p>
            <a:pPr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800" dirty="0" smtClean="0"/>
              <a:t>Lines 44 – 45 keep the user from being able to edit (type inside of) those two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TextFields</a:t>
            </a:r>
            <a:r>
              <a:rPr lang="en-US" sz="1800" dirty="0" smtClean="0"/>
              <a:t> (we’re going to calculate their values and fill them in via code; the user shouldn’t be able to enter anything in them)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800" dirty="0" smtClean="0"/>
              <a:t>Line 46 right-aligns the “Calculate”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smtClean="0"/>
              <a:t> in its grid cell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  <p:grpSp>
        <p:nvGrpSpPr>
          <p:cNvPr id="3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66" y="1124744"/>
            <a:ext cx="2886058" cy="20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" y="3789040"/>
            <a:ext cx="2782214" cy="809202"/>
          </a:xfrm>
          <a:prstGeom prst="rect">
            <a:avLst/>
          </a:prstGeom>
          <a:solidFill>
            <a:srgbClr val="6EA0B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55366" y="4598242"/>
            <a:ext cx="399898" cy="211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55366" y="3789040"/>
            <a:ext cx="399898" cy="9822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55264" y="4771243"/>
            <a:ext cx="5674232" cy="1943877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196752"/>
            <a:ext cx="5688632" cy="3240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Line 49 </a:t>
            </a:r>
            <a:r>
              <a:rPr lang="en-US" sz="1800" dirty="0" smtClean="0"/>
              <a:t>creates </a:t>
            </a:r>
            <a:r>
              <a:rPr lang="en-US" sz="1800" dirty="0" smtClean="0"/>
              <a:t>a new handler object </a:t>
            </a:r>
            <a:r>
              <a:rPr lang="en-US" sz="1800" dirty="0" smtClean="0"/>
              <a:t>(from the </a:t>
            </a:r>
            <a:r>
              <a:rPr lang="en-US" sz="1800" dirty="0"/>
              <a:t>inner class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CalcHandlerClass</a:t>
            </a:r>
            <a:r>
              <a:rPr lang="en-US" sz="1800" dirty="0"/>
              <a:t> which we can’t see on the </a:t>
            </a:r>
            <a:r>
              <a:rPr lang="en-US" sz="1800" dirty="0" smtClean="0"/>
              <a:t>left but shown below) </a:t>
            </a:r>
            <a:r>
              <a:rPr lang="en-US" sz="1800" dirty="0"/>
              <a:t>and </a:t>
            </a:r>
            <a:r>
              <a:rPr lang="en-US" sz="1800" dirty="0" smtClean="0"/>
              <a:t>registers it to the “Calculate”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smtClean="0"/>
              <a:t>. Our overridden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handle</a:t>
            </a:r>
            <a:r>
              <a:rPr lang="en-US" sz="1800" dirty="0" smtClean="0"/>
              <a:t> method </a:t>
            </a:r>
            <a:r>
              <a:rPr lang="en-US" sz="1800" dirty="0" smtClean="0"/>
              <a:t>contains </a:t>
            </a:r>
            <a:r>
              <a:rPr lang="en-US" sz="1800" dirty="0" smtClean="0"/>
              <a:t>a single line of code – a call to the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calculateLoanPayment</a:t>
            </a:r>
            <a:r>
              <a:rPr lang="en-US" sz="1800" dirty="0" smtClean="0"/>
              <a:t> method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I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11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CalcHandlerClass</a:t>
            </a:r>
            <a:r>
              <a:rPr lang="en-IE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I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I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I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400050" lvl="1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400050" lvl="1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handle(</a:t>
            </a:r>
            <a:r>
              <a:rPr lang="en-I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I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400050" lvl="1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calculateLoanPayment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  <p:grpSp>
        <p:nvGrpSpPr>
          <p:cNvPr id="3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66" y="1124744"/>
            <a:ext cx="2886058" cy="20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2855366" y="4830296"/>
            <a:ext cx="199948" cy="1828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40529" y="4409777"/>
            <a:ext cx="214785" cy="2010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4581128"/>
            <a:ext cx="2664296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4365104"/>
            <a:ext cx="5943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707904" y="2852936"/>
            <a:ext cx="5112568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196752"/>
            <a:ext cx="5688632" cy="324036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Lines 51 – 56 form the typical end of the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1800" dirty="0" smtClean="0"/>
              <a:t> method: </a:t>
            </a:r>
          </a:p>
          <a:p>
            <a:pPr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container for our UI elements (the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GridPane</a:t>
            </a:r>
            <a:r>
              <a:rPr lang="en-US" sz="1800" dirty="0" smtClean="0"/>
              <a:t>) is added to a new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en-US" sz="1800" dirty="0" smtClean="0"/>
              <a:t> (line 52), which is added to the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800" dirty="0" smtClean="0"/>
              <a:t> (line 54).</a:t>
            </a:r>
          </a:p>
          <a:p>
            <a:pPr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en-US" sz="1800" dirty="0" smtClean="0"/>
              <a:t> is given a title (line 53), and made visible (line 55)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13</a:t>
            </a:fld>
            <a:endParaRPr lang="en-IE" dirty="0"/>
          </a:p>
        </p:txBody>
      </p:sp>
      <p:grpSp>
        <p:nvGrpSpPr>
          <p:cNvPr id="3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66" y="1124744"/>
            <a:ext cx="2886058" cy="20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" y="4850856"/>
            <a:ext cx="2782214" cy="514844"/>
          </a:xfrm>
          <a:prstGeom prst="rect">
            <a:avLst/>
          </a:prstGeom>
          <a:solidFill>
            <a:srgbClr val="6EA0B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855366" y="5365700"/>
            <a:ext cx="326173" cy="655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55366" y="4850857"/>
            <a:ext cx="326173" cy="1289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1539" y="4979774"/>
            <a:ext cx="5738813" cy="1041514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196752"/>
            <a:ext cx="5688632" cy="3240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 smtClean="0"/>
              <a:t>order to do the calculations, we need the values to be in numeric variables, but the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800" dirty="0" smtClean="0"/>
              <a:t> boxes all hold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 smtClean="0"/>
              <a:t>s, so we have to parse them into numeric variables first (lines 60-64)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14</a:t>
            </a:fld>
            <a:endParaRPr lang="en-IE" dirty="0"/>
          </a:p>
        </p:txBody>
      </p:sp>
      <p:grpSp>
        <p:nvGrpSpPr>
          <p:cNvPr id="3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66" y="1124744"/>
            <a:ext cx="2886058" cy="20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152" y="5257800"/>
            <a:ext cx="2782214" cy="1478152"/>
          </a:xfrm>
          <a:prstGeom prst="rect">
            <a:avLst/>
          </a:prstGeom>
          <a:solidFill>
            <a:srgbClr val="6EA0B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47746" y="6710425"/>
            <a:ext cx="318553" cy="300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47746" y="3586267"/>
            <a:ext cx="348226" cy="1666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95972" y="3586267"/>
            <a:ext cx="5289768" cy="3124158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196752"/>
            <a:ext cx="5688632" cy="32403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Once we have the numeric versions of the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/>
              <a:t>s in the three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600" dirty="0" err="1" smtClean="0"/>
              <a:t>s</a:t>
            </a:r>
            <a:r>
              <a:rPr lang="en-US" sz="1600" dirty="0" smtClean="0"/>
              <a:t>, we can use those to create a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</a:t>
            </a:r>
            <a:r>
              <a:rPr lang="en-US" sz="1600" dirty="0" smtClean="0"/>
              <a:t> object.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Once instantiated, the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</a:t>
            </a:r>
            <a:r>
              <a:rPr lang="en-US" sz="1600" dirty="0" smtClean="0"/>
              <a:t> class provides the methods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getMonthlyPayment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 smtClean="0"/>
              <a:t>and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getTotalPayment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 smtClean="0"/>
              <a:t>to </a:t>
            </a:r>
            <a:br>
              <a:rPr lang="en-US" sz="1600" dirty="0" smtClean="0"/>
            </a:br>
            <a:r>
              <a:rPr lang="en-US" sz="1600" dirty="0" smtClean="0"/>
              <a:t>give us the values to display in the last two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sz="1600" dirty="0" err="1" smtClean="0"/>
              <a:t>s</a:t>
            </a:r>
            <a:r>
              <a:rPr lang="en-US" sz="1600" dirty="0" smtClean="0"/>
              <a:t> (lines 70 – 73).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15</a:t>
            </a:fld>
            <a:endParaRPr lang="en-IE" dirty="0"/>
          </a:p>
        </p:txBody>
      </p:sp>
      <p:grpSp>
        <p:nvGrpSpPr>
          <p:cNvPr id="3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66" y="1124744"/>
            <a:ext cx="2886058" cy="20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152" y="5257800"/>
            <a:ext cx="2782214" cy="1478152"/>
          </a:xfrm>
          <a:prstGeom prst="rect">
            <a:avLst/>
          </a:prstGeom>
          <a:solidFill>
            <a:srgbClr val="6EA0B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47746" y="6710425"/>
            <a:ext cx="318553" cy="300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47746" y="3586267"/>
            <a:ext cx="348226" cy="1666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95972" y="3586267"/>
            <a:ext cx="5289768" cy="3124158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Introduction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712968" cy="5000625"/>
          </a:xfrm>
        </p:spPr>
        <p:txBody>
          <a:bodyPr/>
          <a:lstStyle/>
          <a:p>
            <a:r>
              <a:rPr lang="en-US" sz="2800" dirty="0" smtClean="0"/>
              <a:t>We will work towards an application that looks like this:</a:t>
            </a:r>
            <a:endParaRPr lang="en-I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1062" y="2204864"/>
            <a:ext cx="4701877" cy="366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1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712968" cy="5000625"/>
          </a:xfrm>
        </p:spPr>
        <p:txBody>
          <a:bodyPr/>
          <a:lstStyle/>
          <a:p>
            <a:r>
              <a:rPr lang="en-IE" sz="2800" dirty="0" smtClean="0"/>
              <a:t>Write a 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Loan.java</a:t>
            </a:r>
            <a:r>
              <a:rPr lang="en-IE" sz="2800" dirty="0" smtClean="0"/>
              <a:t> class according to the following UML class diagram:</a:t>
            </a:r>
            <a:endParaRPr lang="en-I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844824"/>
            <a:ext cx="324036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1 – The Loan class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712968" cy="5000625"/>
          </a:xfrm>
        </p:spPr>
        <p:txBody>
          <a:bodyPr/>
          <a:lstStyle/>
          <a:p>
            <a:r>
              <a:rPr lang="en-IE" sz="2400" dirty="0" smtClean="0"/>
              <a:t>For the </a:t>
            </a:r>
            <a:r>
              <a:rPr lang="en-IE" sz="2400" dirty="0" err="1" smtClean="0">
                <a:latin typeface="Courier New"/>
              </a:rPr>
              <a:t>getMonthlyPayment</a:t>
            </a:r>
            <a:r>
              <a:rPr lang="en-IE" sz="2400" dirty="0" smtClean="0">
                <a:latin typeface="Courier New"/>
              </a:rPr>
              <a:t>()</a:t>
            </a:r>
            <a:r>
              <a:rPr lang="en-IE" sz="2400" dirty="0" smtClean="0"/>
              <a:t> method you can use the following:</a:t>
            </a:r>
          </a:p>
          <a:p>
            <a:endParaRPr lang="en-IE" sz="2400" dirty="0" smtClean="0"/>
          </a:p>
          <a:p>
            <a:pPr>
              <a:buNone/>
            </a:pPr>
            <a:r>
              <a:rPr lang="en-IE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IE" sz="1400" dirty="0" smtClean="0">
                <a:solidFill>
                  <a:srgbClr val="3F5FBF"/>
                </a:solidFill>
                <a:latin typeface="Courier New"/>
              </a:rPr>
              <a:t>/** Find monthly payment */</a:t>
            </a:r>
          </a:p>
          <a:p>
            <a:pPr>
              <a:buNone/>
            </a:pPr>
            <a:r>
              <a:rPr lang="en-IE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IE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E" sz="1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E" sz="1400" b="1" dirty="0" err="1" smtClean="0">
                <a:solidFill>
                  <a:srgbClr val="000000"/>
                </a:solidFill>
                <a:latin typeface="Courier New"/>
              </a:rPr>
              <a:t>getMonthlyPayment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>
              <a:buNone/>
            </a:pPr>
            <a:r>
              <a:rPr lang="en-IE" sz="1400" dirty="0" smtClean="0">
                <a:solidFill>
                  <a:srgbClr val="000000"/>
                </a:solidFill>
                <a:latin typeface="Courier New"/>
              </a:rPr>
              <a:t>	{</a:t>
            </a:r>
          </a:p>
          <a:p>
            <a:pPr>
              <a:buNone/>
            </a:pPr>
            <a:r>
              <a:rPr lang="en-IE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IE" sz="1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E" sz="1400" b="1" dirty="0" err="1" smtClean="0">
                <a:solidFill>
                  <a:srgbClr val="6A3E3E"/>
                </a:solidFill>
                <a:latin typeface="Courier New"/>
              </a:rPr>
              <a:t>monthlyInterestRate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E" sz="1400" b="1" dirty="0" err="1" smtClean="0">
                <a:solidFill>
                  <a:srgbClr val="0000C0"/>
                </a:solidFill>
                <a:latin typeface="Courier New"/>
              </a:rPr>
              <a:t>annualInterestRate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/ 1200;</a:t>
            </a:r>
          </a:p>
          <a:p>
            <a:pPr>
              <a:buNone/>
            </a:pPr>
            <a:r>
              <a:rPr lang="en-IE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IE" sz="1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E" sz="1400" b="1" dirty="0" err="1" smtClean="0">
                <a:solidFill>
                  <a:srgbClr val="6A3E3E"/>
                </a:solidFill>
                <a:latin typeface="Courier New"/>
              </a:rPr>
              <a:t>monthlyPayment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E" sz="1400" b="1" dirty="0" err="1" smtClean="0">
                <a:solidFill>
                  <a:srgbClr val="0000C0"/>
                </a:solidFill>
                <a:latin typeface="Courier New"/>
              </a:rPr>
              <a:t>loanAmount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IE" sz="1400" b="1" dirty="0" err="1" smtClean="0">
                <a:solidFill>
                  <a:srgbClr val="6A3E3E"/>
                </a:solidFill>
                <a:latin typeface="Courier New"/>
              </a:rPr>
              <a:t>monthlyInterestRate</a:t>
            </a:r>
            <a:endParaRPr lang="en-IE" sz="1400" b="1" dirty="0" smtClean="0">
              <a:solidFill>
                <a:srgbClr val="6A3E3E"/>
              </a:solidFill>
              <a:latin typeface="Courier New"/>
            </a:endParaRPr>
          </a:p>
          <a:p>
            <a:pPr>
              <a:buNone/>
            </a:pPr>
            <a:r>
              <a:rPr lang="en-IE" sz="1400" dirty="0" smtClean="0">
                <a:solidFill>
                  <a:srgbClr val="000000"/>
                </a:solidFill>
                <a:latin typeface="Courier New"/>
              </a:rPr>
              <a:t>		  / (1 - (1 / Math.pow(1 + </a:t>
            </a:r>
            <a:r>
              <a:rPr lang="en-IE" sz="1400" b="1" dirty="0" err="1" smtClean="0">
                <a:solidFill>
                  <a:srgbClr val="6A3E3E"/>
                </a:solidFill>
                <a:latin typeface="Courier New"/>
              </a:rPr>
              <a:t>monthlyInterestRate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IE" sz="1400" b="1" dirty="0" err="1" smtClean="0">
                <a:solidFill>
                  <a:srgbClr val="0000C0"/>
                </a:solidFill>
                <a:latin typeface="Courier New"/>
              </a:rPr>
              <a:t>numberOfYears</a:t>
            </a:r>
            <a:r>
              <a:rPr lang="en-IE" sz="1400" dirty="0" smtClean="0">
                <a:solidFill>
                  <a:srgbClr val="000000"/>
                </a:solidFill>
                <a:highlight>
                  <a:srgbClr val="C0C0C0"/>
                </a:highlight>
                <a:latin typeface="Courier New"/>
              </a:rPr>
              <a:t> 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* 12)));</a:t>
            </a:r>
          </a:p>
          <a:p>
            <a:pPr>
              <a:buNone/>
            </a:pPr>
            <a:r>
              <a:rPr lang="en-IE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IE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E" sz="1400" b="1" dirty="0" err="1" smtClean="0">
                <a:solidFill>
                  <a:srgbClr val="6A3E3E"/>
                </a:solidFill>
                <a:latin typeface="Courier New"/>
              </a:rPr>
              <a:t>monthlyPayment</a:t>
            </a:r>
            <a:r>
              <a:rPr lang="en-IE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IE" sz="14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endParaRPr lang="en-IE" sz="2400" dirty="0" smtClean="0"/>
          </a:p>
          <a:p>
            <a:r>
              <a:rPr lang="en-IE" sz="2400" dirty="0" smtClean="0"/>
              <a:t>Total cost of the loan will simply be </a:t>
            </a:r>
          </a:p>
          <a:p>
            <a:pPr>
              <a:buNone/>
            </a:pPr>
            <a:r>
              <a:rPr lang="en-IE" sz="2400" dirty="0" smtClean="0"/>
              <a:t>		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getMonthlyPayment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numberOfYears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* 12;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2 – Test the Loan class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712968" cy="5000625"/>
          </a:xfrm>
        </p:spPr>
        <p:txBody>
          <a:bodyPr/>
          <a:lstStyle/>
          <a:p>
            <a:pPr>
              <a:buNone/>
            </a:pPr>
            <a:r>
              <a:rPr lang="en-IE" sz="2400" dirty="0" smtClean="0"/>
              <a:t>Write a simple test driver to test the Loan class.</a:t>
            </a:r>
          </a:p>
          <a:p>
            <a:r>
              <a:rPr lang="en-IE" sz="2400" dirty="0" smtClean="0"/>
              <a:t>Request some inputs from the user</a:t>
            </a:r>
          </a:p>
          <a:p>
            <a:pPr>
              <a:buNone/>
            </a:pPr>
            <a:r>
              <a:rPr lang="en-IE" sz="2400" dirty="0" smtClean="0"/>
              <a:t>		</a:t>
            </a:r>
            <a:r>
              <a:rPr lang="en-IE" sz="2400" b="1" dirty="0" err="1" smtClean="0">
                <a:latin typeface="Courier New" pitchFamily="49" charset="0"/>
                <a:cs typeface="Courier New" pitchFamily="49" charset="0"/>
              </a:rPr>
              <a:t>annualInterestRate</a:t>
            </a: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2400" b="1" dirty="0" err="1" smtClean="0">
                <a:latin typeface="Courier New" pitchFamily="49" charset="0"/>
                <a:cs typeface="Courier New" pitchFamily="49" charset="0"/>
              </a:rPr>
              <a:t>numberOfYears</a:t>
            </a: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2400" b="1" dirty="0" err="1" smtClean="0">
                <a:latin typeface="Courier New" pitchFamily="49" charset="0"/>
                <a:cs typeface="Courier New" pitchFamily="49" charset="0"/>
              </a:rPr>
              <a:t>loanAmount</a:t>
            </a:r>
            <a:endParaRPr lang="en-IE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sz="2400" dirty="0" smtClean="0"/>
              <a:t>Create a Loan object</a:t>
            </a:r>
          </a:p>
          <a:p>
            <a:pPr marL="914400" indent="0"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Loan </a:t>
            </a:r>
            <a:r>
              <a:rPr lang="en-IE" sz="2000" b="1" dirty="0" err="1" smtClean="0">
                <a:latin typeface="Courier New" pitchFamily="49" charset="0"/>
                <a:cs typeface="Courier New" pitchFamily="49" charset="0"/>
              </a:rPr>
              <a:t>loan</a:t>
            </a: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= new Loan(</a:t>
            </a:r>
            <a:r>
              <a:rPr lang="en-IE" sz="2000" b="1" dirty="0" err="1" smtClean="0">
                <a:latin typeface="Courier New" pitchFamily="49" charset="0"/>
                <a:cs typeface="Courier New" pitchFamily="49" charset="0"/>
              </a:rPr>
              <a:t>annualInterestRate</a:t>
            </a: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914400" indent="0"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IE" sz="2000" b="1" dirty="0" err="1" smtClean="0">
                <a:latin typeface="Courier New" pitchFamily="49" charset="0"/>
                <a:cs typeface="Courier New" pitchFamily="49" charset="0"/>
              </a:rPr>
              <a:t>numberOfYears</a:t>
            </a: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sz="2000" b="1" dirty="0" err="1" smtClean="0">
                <a:latin typeface="Courier New" pitchFamily="49" charset="0"/>
                <a:cs typeface="Courier New" pitchFamily="49" charset="0"/>
              </a:rPr>
              <a:t>loanAmount</a:t>
            </a: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E" sz="2400" dirty="0" smtClean="0"/>
              <a:t>Print out the return values from </a:t>
            </a:r>
          </a:p>
          <a:p>
            <a:pPr marL="919163"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400" b="1" dirty="0" err="1" smtClean="0">
                <a:latin typeface="Courier New" pitchFamily="49" charset="0"/>
                <a:cs typeface="Courier New" pitchFamily="49" charset="0"/>
              </a:rPr>
              <a:t>loan.getMonthlyPayment</a:t>
            </a: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919163"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400" b="1" dirty="0" err="1" smtClean="0">
                <a:latin typeface="Courier New" pitchFamily="49" charset="0"/>
                <a:cs typeface="Courier New" pitchFamily="49" charset="0"/>
              </a:rPr>
              <a:t>loan.getTotalPayment</a:t>
            </a: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414" y="3356992"/>
            <a:ext cx="3348682" cy="240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3 – Design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712968" cy="5000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Our screen will have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2400" dirty="0" smtClean="0"/>
              <a:t> nodes</a:t>
            </a:r>
          </a:p>
          <a:p>
            <a:pPr eaLnBrk="1" hangingPunct="1">
              <a:buNone/>
            </a:pPr>
            <a:r>
              <a:rPr lang="en-US" sz="2400" dirty="0" smtClean="0"/>
              <a:t>	(boxes into which we can type text)</a:t>
            </a:r>
          </a:p>
          <a:p>
            <a:pPr eaLnBrk="1" hangingPunct="1"/>
            <a:r>
              <a:rPr lang="en-US" sz="2400" dirty="0" smtClean="0"/>
              <a:t>The Monthly Payment and Total Payment fields </a:t>
            </a:r>
          </a:p>
          <a:p>
            <a:pPr eaLnBrk="1" hangingPunct="1">
              <a:buNone/>
            </a:pPr>
            <a:r>
              <a:rPr lang="en-US" sz="2400" dirty="0" smtClean="0"/>
              <a:t>	are </a:t>
            </a:r>
            <a:r>
              <a:rPr lang="en-US" sz="2400" u="sng" dirty="0" smtClean="0"/>
              <a:t>display-only</a:t>
            </a:r>
            <a:r>
              <a:rPr lang="en-US" sz="2400" dirty="0" smtClean="0"/>
              <a:t> (the user can’t type In these)</a:t>
            </a:r>
          </a:p>
          <a:p>
            <a:pPr>
              <a:buNone/>
            </a:pPr>
            <a:endParaRPr lang="en-IE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24128" y="1412776"/>
            <a:ext cx="1944216" cy="316835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24128" y="1412776"/>
            <a:ext cx="2160240" cy="288032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24128" y="1412776"/>
            <a:ext cx="2088232" cy="252028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24128" y="2852936"/>
            <a:ext cx="1800200" cy="208823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24128" y="2852936"/>
            <a:ext cx="1584176" cy="237626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1125538"/>
            <a:ext cx="5904656" cy="50006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Eighty-five lines of code simply isn’t readable at this size, so we’ll go through this program in pieces</a:t>
            </a:r>
          </a:p>
          <a:p>
            <a:pPr>
              <a:buNone/>
            </a:pPr>
            <a:endParaRPr lang="en-IE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  <p:grpSp>
        <p:nvGrpSpPr>
          <p:cNvPr id="9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3573016"/>
            <a:ext cx="5904656" cy="255314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Lines 1 – 9 simply import the </a:t>
            </a:r>
            <a:r>
              <a:rPr lang="en-US" sz="2000" dirty="0" err="1" smtClean="0"/>
              <a:t>JavaFX</a:t>
            </a:r>
            <a:r>
              <a:rPr lang="en-US" sz="2000" dirty="0" smtClean="0"/>
              <a:t> components we will need for this program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  <p:grpSp>
        <p:nvGrpSpPr>
          <p:cNvPr id="3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73152" y="1124650"/>
            <a:ext cx="2782214" cy="768095"/>
          </a:xfrm>
          <a:prstGeom prst="rect">
            <a:avLst/>
          </a:prstGeom>
          <a:solidFill>
            <a:srgbClr val="6EA0B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7995" y="1338833"/>
            <a:ext cx="5153025" cy="216217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>
            <a:off x="2855366" y="1892746"/>
            <a:ext cx="922629" cy="16082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5366" y="1139761"/>
            <a:ext cx="922629" cy="199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706090"/>
          </a:xfrm>
        </p:spPr>
        <p:txBody>
          <a:bodyPr/>
          <a:lstStyle/>
          <a:p>
            <a:r>
              <a:rPr lang="en-IE" altLang="en-US" sz="3600" b="1" dirty="0" smtClean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Step 4 – Code the GUI</a:t>
            </a:r>
            <a:endParaRPr lang="en-GB" alt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2852936"/>
            <a:ext cx="5904656" cy="327322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Lines 11 – 17 begin our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LoanCalculator</a:t>
            </a:r>
            <a:r>
              <a:rPr lang="en-US" sz="1800" dirty="0" smtClean="0"/>
              <a:t> </a:t>
            </a:r>
            <a:r>
              <a:rPr lang="en-US" sz="2000" dirty="0" smtClean="0"/>
              <a:t>class (an extension of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Application</a:t>
            </a:r>
            <a:r>
              <a:rPr lang="en-US" sz="2000" dirty="0" smtClean="0"/>
              <a:t>), and create the five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en-US" sz="2000" dirty="0" err="1" smtClean="0"/>
              <a:t>s</a:t>
            </a:r>
            <a:r>
              <a:rPr lang="en-US" sz="2000" dirty="0" smtClean="0"/>
              <a:t> (and the “Calculate”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000" dirty="0" smtClean="0"/>
              <a:t>) as fields of the class</a:t>
            </a:r>
          </a:p>
          <a:p>
            <a:pPr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These are set up as fields so that the method to do the calculation (see below) can </a:t>
            </a:r>
            <a:r>
              <a:rPr lang="en-US" sz="2000" i="1" dirty="0" smtClean="0"/>
              <a:t>see</a:t>
            </a:r>
            <a:r>
              <a:rPr lang="en-US" sz="2000" dirty="0" smtClean="0"/>
              <a:t> them, and we don’t have to pass them all as parameters (by making them fields, they have class-wide scope)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  <p:grpSp>
        <p:nvGrpSpPr>
          <p:cNvPr id="3" name="Group 8"/>
          <p:cNvGrpSpPr/>
          <p:nvPr/>
        </p:nvGrpSpPr>
        <p:grpSpPr>
          <a:xfrm>
            <a:off x="107504" y="1124744"/>
            <a:ext cx="2855366" cy="5632672"/>
            <a:chOff x="73152" y="832104"/>
            <a:chExt cx="5120640" cy="10972800"/>
          </a:xfrm>
        </p:grpSpPr>
        <p:sp>
          <p:nvSpPr>
            <p:cNvPr id="10" name="Rectangle 9"/>
            <p:cNvSpPr/>
            <p:nvPr/>
          </p:nvSpPr>
          <p:spPr>
            <a:xfrm>
              <a:off x="73152" y="832104"/>
              <a:ext cx="5120640" cy="1097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" y="859917"/>
              <a:ext cx="4943475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04" y="4050792"/>
              <a:ext cx="4981575" cy="7667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73152" y="1826482"/>
            <a:ext cx="2782214" cy="585216"/>
          </a:xfrm>
          <a:prstGeom prst="rect">
            <a:avLst/>
          </a:prstGeom>
          <a:solidFill>
            <a:srgbClr val="6EA0B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55366" y="2411698"/>
            <a:ext cx="345528" cy="2194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55366" y="1340768"/>
            <a:ext cx="345528" cy="48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894" y="1340768"/>
            <a:ext cx="5814328" cy="1290386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03081" y="4581128"/>
            <a:ext cx="24160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events</a:t>
            </a:r>
          </a:p>
          <a:p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btCalculate.setOnAction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IE" sz="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CalcHandlerClass</a:t>
            </a:r>
            <a:r>
              <a:rPr lang="en-IE" sz="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IE" sz="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2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6957</TotalTime>
  <Words>677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Times New Roman</vt:lpstr>
      <vt:lpstr>Custom Design</vt:lpstr>
      <vt:lpstr>1_Custom Design</vt:lpstr>
      <vt:lpstr>Loan Calculator Example</vt:lpstr>
      <vt:lpstr>Introduction</vt:lpstr>
      <vt:lpstr>Step 1</vt:lpstr>
      <vt:lpstr>Step 1 – The Loan class</vt:lpstr>
      <vt:lpstr>Step 2 – Test the Loan class</vt:lpstr>
      <vt:lpstr>Step 3 – Design the GUI</vt:lpstr>
      <vt:lpstr>Step 4 – Code the GUI</vt:lpstr>
      <vt:lpstr>Step 4 – Code the GUI</vt:lpstr>
      <vt:lpstr>Step 4 – Code the GUI</vt:lpstr>
      <vt:lpstr>Step 4 – Code the GUI</vt:lpstr>
      <vt:lpstr>Step 4 – Code the GUI</vt:lpstr>
      <vt:lpstr>Step 4 – Code the GUI</vt:lpstr>
      <vt:lpstr>Step 4 – Code the GUI</vt:lpstr>
      <vt:lpstr>Step 4 – Code the GUI</vt:lpstr>
      <vt:lpstr>Step 4 – Code the GUI</vt:lpstr>
    </vt:vector>
  </TitlesOfParts>
  <Company>ModusLink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1211</cp:revision>
  <dcterms:created xsi:type="dcterms:W3CDTF">2007-05-08T17:20:09Z</dcterms:created>
  <dcterms:modified xsi:type="dcterms:W3CDTF">2017-02-21T10:15:27Z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