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64" r:id="rId5"/>
    <p:sldId id="266" r:id="rId6"/>
    <p:sldId id="267" r:id="rId7"/>
    <p:sldId id="263" r:id="rId8"/>
    <p:sldId id="268" r:id="rId9"/>
    <p:sldId id="265" r:id="rId10"/>
    <p:sldId id="270"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p:cViewPr varScale="1">
        <p:scale>
          <a:sx n="114" d="100"/>
          <a:sy n="114" d="100"/>
        </p:scale>
        <p:origin x="300" y="114"/>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10/28/2018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10/28/2018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10</a:t>
            </a:fld>
            <a:endParaRPr lang="en-US" dirty="0"/>
          </a:p>
        </p:txBody>
      </p:sp>
    </p:spTree>
    <p:extLst>
      <p:ext uri="{BB962C8B-B14F-4D97-AF65-F5344CB8AC3E}">
        <p14:creationId xmlns:p14="http://schemas.microsoft.com/office/powerpoint/2010/main" val="296440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10/28/2018</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10/28/2018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10/28/2018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10/28/2018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10/28/2018</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10/28/2018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10/28/2018</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10/28/2018</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10/28/2018</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10/28/2018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10/28/2018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10/28/2018</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vestopedia.com/terms/b/blockchain.asp#ixzz5VKGYzp4F"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washingtonpost.com/business/2018/10/22/more-top-performing-ceos-now-have-engineering-degrees-than-mbas/?utm_term=.84589d3f1d7e" TargetMode="External"/><Relationship Id="rId2" Type="http://schemas.openxmlformats.org/officeDocument/2006/relationships/hyperlink" Target="https://www.forbes.com/sites/thomsonreuters/2017/09/20/how-technology-is-disrupting-accounting-and-why-the-industry-must-adapt/#3bf188461fc3"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businesstoday.in/opinion/columns/how-technology-will-change-marketing-in-2018/story/279593.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Your Career</a:t>
            </a:r>
            <a:br>
              <a:rPr lang="en-US" dirty="0"/>
            </a:br>
            <a:r>
              <a:rPr lang="en-US" dirty="0"/>
              <a:t>&amp;</a:t>
            </a:r>
            <a:br>
              <a:rPr lang="en-US" dirty="0"/>
            </a:br>
            <a:r>
              <a:rPr lang="en-US" dirty="0"/>
              <a:t>Computer Literacy</a:t>
            </a:r>
          </a:p>
        </p:txBody>
      </p:sp>
      <p:sp>
        <p:nvSpPr>
          <p:cNvPr id="3" name="Subtitle 2"/>
          <p:cNvSpPr>
            <a:spLocks noGrp="1"/>
          </p:cNvSpPr>
          <p:nvPr>
            <p:ph type="subTitle" idx="1"/>
          </p:nvPr>
        </p:nvSpPr>
        <p:spPr/>
        <p:txBody>
          <a:bodyPr/>
          <a:lstStyle/>
          <a:p>
            <a:r>
              <a:rPr lang="en-US" dirty="0"/>
              <a:t>Stacie Seaman</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br>
              <a:rPr lang="en-US" dirty="0"/>
            </a:br>
            <a:br>
              <a:rPr lang="en-US" dirty="0"/>
            </a:br>
            <a:br>
              <a:rPr lang="en-US" dirty="0"/>
            </a:br>
            <a:br>
              <a:rPr lang="en-US" dirty="0"/>
            </a:br>
            <a:endParaRPr lang="en-US" dirty="0"/>
          </a:p>
        </p:txBody>
      </p:sp>
      <p:sp>
        <p:nvSpPr>
          <p:cNvPr id="3" name="Subtitle 2"/>
          <p:cNvSpPr>
            <a:spLocks noGrp="1"/>
          </p:cNvSpPr>
          <p:nvPr>
            <p:ph type="subTitle" idx="1"/>
          </p:nvPr>
        </p:nvSpPr>
        <p:spPr/>
        <p:txBody>
          <a:bodyPr/>
          <a:lstStyle/>
          <a:p>
            <a:r>
              <a:rPr lang="en-US" dirty="0"/>
              <a:t>Stacie Seaman</a:t>
            </a:r>
          </a:p>
        </p:txBody>
      </p:sp>
    </p:spTree>
    <p:extLst>
      <p:ext uri="{BB962C8B-B14F-4D97-AF65-F5344CB8AC3E}">
        <p14:creationId xmlns:p14="http://schemas.microsoft.com/office/powerpoint/2010/main" val="310908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Story</a:t>
            </a:r>
          </a:p>
        </p:txBody>
      </p:sp>
      <p:pic>
        <p:nvPicPr>
          <p:cNvPr id="7" name="Picture 6">
            <a:extLst>
              <a:ext uri="{FF2B5EF4-FFF2-40B4-BE49-F238E27FC236}">
                <a16:creationId xmlns:a16="http://schemas.microsoft.com/office/drawing/2014/main" id="{26294C19-B123-43B0-8D3E-6601C3E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012" y="683260"/>
            <a:ext cx="7329514" cy="4422140"/>
          </a:xfrm>
          <a:prstGeom prst="rect">
            <a:avLst/>
          </a:prstGeom>
        </p:spPr>
      </p:pic>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Banner Health</a:t>
            </a:r>
          </a:p>
        </p:txBody>
      </p:sp>
      <p:sp>
        <p:nvSpPr>
          <p:cNvPr id="3" name="Content Placeholder 2"/>
          <p:cNvSpPr>
            <a:spLocks noGrp="1"/>
          </p:cNvSpPr>
          <p:nvPr>
            <p:ph idx="13"/>
          </p:nvPr>
        </p:nvSpPr>
        <p:spPr/>
        <p:txBody>
          <a:bodyPr>
            <a:normAutofit fontScale="92500" lnSpcReduction="10000"/>
          </a:bodyPr>
          <a:lstStyle/>
          <a:p>
            <a:r>
              <a:rPr lang="en-US" dirty="0"/>
              <a:t>In 2014</a:t>
            </a:r>
          </a:p>
          <a:p>
            <a:pPr lvl="1"/>
            <a:r>
              <a:rPr lang="en-US" dirty="0"/>
              <a:t>38,000 employees, 22 hospitals in 7 states (AZ, CA, NV, CO, NE, WY, AK)</a:t>
            </a:r>
          </a:p>
          <a:p>
            <a:pPr marL="330200" lvl="1" indent="0">
              <a:buNone/>
            </a:pPr>
            <a:endParaRPr lang="en-US" dirty="0"/>
          </a:p>
          <a:p>
            <a:r>
              <a:rPr lang="en-US" dirty="0"/>
              <a:t>Banner Health IT – 1,000 employees</a:t>
            </a:r>
          </a:p>
          <a:p>
            <a:pPr lvl="1"/>
            <a:r>
              <a:rPr lang="en-US" dirty="0"/>
              <a:t>Standardized Electronic Medical Record (customized Cerner install)</a:t>
            </a:r>
          </a:p>
          <a:p>
            <a:pPr lvl="1"/>
            <a:r>
              <a:rPr lang="en-US" dirty="0"/>
              <a:t>Clinical Applications Department = all clinical software that wasn’t Cerner</a:t>
            </a:r>
          </a:p>
          <a:p>
            <a:pPr lvl="2"/>
            <a:r>
              <a:rPr lang="en-US" dirty="0"/>
              <a:t>Examples of specialized settings: Outpatient Rehab (Physical Therapy, Occupational Therapy, Speech therapy), Radiation Oncology, Obstetrics, Transplant)</a:t>
            </a:r>
          </a:p>
          <a:p>
            <a:pPr lvl="2"/>
            <a:r>
              <a:rPr lang="en-US" dirty="0"/>
              <a:t>Built blended teams of clinical-background analysts (RN, PT, PharmD) and IT-background (CIS, BIS) analysts and engineers.</a:t>
            </a:r>
          </a:p>
          <a:p>
            <a:pPr lvl="1"/>
            <a:r>
              <a:rPr lang="en-US" dirty="0"/>
              <a:t>I had Direct Reports in Greeley and Phoenix. Eventually moved to 100% remote work.</a:t>
            </a: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Career</a:t>
            </a:r>
          </a:p>
        </p:txBody>
      </p:sp>
      <p:sp>
        <p:nvSpPr>
          <p:cNvPr id="3" name="Content Placeholder 2"/>
          <p:cNvSpPr>
            <a:spLocks noGrp="1"/>
          </p:cNvSpPr>
          <p:nvPr>
            <p:ph sz="half" idx="1"/>
          </p:nvPr>
        </p:nvSpPr>
        <p:spPr>
          <a:xfrm>
            <a:off x="1293812" y="685800"/>
            <a:ext cx="9296399" cy="4419600"/>
          </a:xfrm>
        </p:spPr>
        <p:txBody>
          <a:bodyPr>
            <a:normAutofit fontScale="85000" lnSpcReduction="10000"/>
          </a:bodyPr>
          <a:lstStyle/>
          <a:p>
            <a:r>
              <a:rPr lang="en-US" b="1" dirty="0"/>
              <a:t>CIS</a:t>
            </a:r>
          </a:p>
          <a:p>
            <a:pPr lvl="1"/>
            <a:r>
              <a:rPr lang="en-US" dirty="0"/>
              <a:t>Dev Ops</a:t>
            </a:r>
          </a:p>
          <a:p>
            <a:pPr lvl="1"/>
            <a:r>
              <a:rPr lang="en-US" dirty="0"/>
              <a:t>REPORTS (SQL Queries, Crystal Reports, Dashboards)</a:t>
            </a:r>
          </a:p>
          <a:p>
            <a:pPr marL="330200" lvl="1" indent="0">
              <a:buNone/>
            </a:pPr>
            <a:endParaRPr lang="en-US" dirty="0"/>
          </a:p>
          <a:p>
            <a:r>
              <a:rPr lang="en-US" b="1" dirty="0"/>
              <a:t>Finance</a:t>
            </a:r>
          </a:p>
          <a:p>
            <a:pPr lvl="1"/>
            <a:r>
              <a:rPr lang="en-US" b="1" dirty="0"/>
              <a:t>Blockchain</a:t>
            </a:r>
            <a:r>
              <a:rPr lang="en-US" dirty="0"/>
              <a:t> is a digitized, decentralized, public ledger of all cryptocurrency transactions. Originally developed as the accounting method for the virtual currency Bitcoin, blockchains – which use what's known as distributed ledger technology (DLT) – are appearing in a variety of commercial applications today. Currently, the technology is primarily used to verify transactions, within digital currencies though it is possible to digitize, code and insert practically any document into the blockchain. Doing so creates an indelible record that cannot be changed; furthermore, the record’s authenticity can be verified by the entire community using the blockchain instead of a single centralized authority.</a:t>
            </a:r>
          </a:p>
          <a:p>
            <a:pPr lvl="1"/>
            <a:r>
              <a:rPr lang="en-US" sz="1600" dirty="0">
                <a:hlinkClick r:id="rId2"/>
              </a:rPr>
              <a:t>https://www.investopedia.com/terms/b/blockchain.asp#ixzz5VKGYzp4F </a:t>
            </a:r>
            <a:endParaRPr lang="en-US" sz="1600" dirty="0"/>
          </a:p>
        </p:txBody>
      </p:sp>
    </p:spTree>
    <p:extLst>
      <p:ext uri="{BB962C8B-B14F-4D97-AF65-F5344CB8AC3E}">
        <p14:creationId xmlns:p14="http://schemas.microsoft.com/office/powerpoint/2010/main" val="26243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Career</a:t>
            </a:r>
          </a:p>
        </p:txBody>
      </p:sp>
      <p:sp>
        <p:nvSpPr>
          <p:cNvPr id="3" name="Content Placeholder 2"/>
          <p:cNvSpPr>
            <a:spLocks noGrp="1"/>
          </p:cNvSpPr>
          <p:nvPr>
            <p:ph sz="half" idx="1"/>
          </p:nvPr>
        </p:nvSpPr>
        <p:spPr>
          <a:xfrm>
            <a:off x="1293812" y="685800"/>
            <a:ext cx="9296399" cy="4648200"/>
          </a:xfrm>
        </p:spPr>
        <p:txBody>
          <a:bodyPr>
            <a:normAutofit fontScale="92500" lnSpcReduction="10000"/>
          </a:bodyPr>
          <a:lstStyle/>
          <a:p>
            <a:r>
              <a:rPr lang="en-US" b="1" dirty="0"/>
              <a:t>Accounting</a:t>
            </a:r>
          </a:p>
          <a:p>
            <a:pPr lvl="1"/>
            <a:r>
              <a:rPr lang="en-US" dirty="0"/>
              <a:t>How Technology Is Disrupting Accounting -- And Why The Industry Must Adapt  - </a:t>
            </a:r>
            <a:r>
              <a:rPr lang="en-US" sz="2000" i="1" dirty="0"/>
              <a:t>Forbes</a:t>
            </a:r>
          </a:p>
          <a:p>
            <a:pPr lvl="2"/>
            <a:r>
              <a:rPr lang="en-US" dirty="0"/>
              <a:t>“The next 20 years will see even more dramatic change for the profession. Artificial Intelligence (AI), cognitive computing/machine learning, natural language processing and blockchain are the hot topics today – of course, converging with big data.”</a:t>
            </a:r>
          </a:p>
          <a:p>
            <a:pPr lvl="1"/>
            <a:r>
              <a:rPr lang="en-US" sz="1050" dirty="0">
                <a:hlinkClick r:id="rId2"/>
              </a:rPr>
              <a:t>https://www.forbes.com/sites/thomsonreuters/2017/09/20/how-technology-is-disrupting-accounting-and-why-the-industry-must-adapt/#3bf188461fc3</a:t>
            </a:r>
            <a:endParaRPr lang="en-US" sz="1050" dirty="0"/>
          </a:p>
          <a:p>
            <a:pPr marL="330200" lvl="1" indent="0">
              <a:buNone/>
            </a:pPr>
            <a:endParaRPr lang="en-US" sz="1050" dirty="0"/>
          </a:p>
          <a:p>
            <a:r>
              <a:rPr lang="en-US" b="1" dirty="0"/>
              <a:t>Management</a:t>
            </a:r>
          </a:p>
          <a:p>
            <a:pPr lvl="1"/>
            <a:r>
              <a:rPr lang="en-US" dirty="0"/>
              <a:t>More top-performing CEOs now have engineering degrees than MBAs    - </a:t>
            </a:r>
            <a:r>
              <a:rPr lang="en-US" sz="2000" i="1" dirty="0"/>
              <a:t>Washington Post</a:t>
            </a:r>
          </a:p>
          <a:p>
            <a:pPr lvl="2"/>
            <a:r>
              <a:rPr lang="en-US" dirty="0"/>
              <a:t>“Thirty-four of the top 100 CEOs in 2018, according to the Harvard Business Review report, had an engineering degree, compared with 32 who had an MBA. Eight of the top CEOs had both degrees.”</a:t>
            </a:r>
          </a:p>
          <a:p>
            <a:pPr lvl="1"/>
            <a:r>
              <a:rPr lang="en-US" sz="1100" dirty="0">
                <a:hlinkClick r:id="rId3"/>
              </a:rPr>
              <a:t>https://www.washingtonpost.com/business/2018/10/22/more-top-performing-ceos-now-have-engineering-degrees-than-mbas/?utm_term=.84589d3f1d7e</a:t>
            </a:r>
            <a:endParaRPr lang="en-US" sz="1100" dirty="0"/>
          </a:p>
        </p:txBody>
      </p:sp>
    </p:spTree>
    <p:extLst>
      <p:ext uri="{BB962C8B-B14F-4D97-AF65-F5344CB8AC3E}">
        <p14:creationId xmlns:p14="http://schemas.microsoft.com/office/powerpoint/2010/main" val="127417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Career</a:t>
            </a:r>
          </a:p>
        </p:txBody>
      </p:sp>
      <p:sp>
        <p:nvSpPr>
          <p:cNvPr id="3" name="Content Placeholder 2"/>
          <p:cNvSpPr>
            <a:spLocks noGrp="1"/>
          </p:cNvSpPr>
          <p:nvPr>
            <p:ph sz="half" idx="1"/>
          </p:nvPr>
        </p:nvSpPr>
        <p:spPr>
          <a:xfrm>
            <a:off x="1293812" y="685800"/>
            <a:ext cx="9296399" cy="4648200"/>
          </a:xfrm>
        </p:spPr>
        <p:txBody>
          <a:bodyPr>
            <a:normAutofit lnSpcReduction="10000"/>
          </a:bodyPr>
          <a:lstStyle/>
          <a:p>
            <a:r>
              <a:rPr lang="en-US" b="1" dirty="0"/>
              <a:t>Marketing</a:t>
            </a:r>
          </a:p>
          <a:p>
            <a:pPr lvl="1"/>
            <a:r>
              <a:rPr lang="en-US" dirty="0"/>
              <a:t>Web sites, SEO</a:t>
            </a:r>
          </a:p>
          <a:p>
            <a:pPr lvl="1"/>
            <a:r>
              <a:rPr lang="en-US" dirty="0"/>
              <a:t>How Technology Will Change Marketing in 2018   - </a:t>
            </a:r>
            <a:r>
              <a:rPr lang="en-US" sz="2000" i="1" dirty="0"/>
              <a:t>Business Today</a:t>
            </a:r>
          </a:p>
          <a:p>
            <a:pPr lvl="2"/>
            <a:r>
              <a:rPr lang="en-US" sz="1600" dirty="0"/>
              <a:t>Mobile, AI, Blockchain, Chatbots, Machine learning.</a:t>
            </a:r>
          </a:p>
          <a:p>
            <a:pPr lvl="2"/>
            <a:r>
              <a:rPr lang="en-US" sz="1100" dirty="0">
                <a:hlinkClick r:id="rId2"/>
              </a:rPr>
              <a:t>https://www.businesstoday.in/opinion/columns/how-technology-will-change-marketing-in-2018/story/279593.html</a:t>
            </a:r>
            <a:endParaRPr lang="en-US" sz="1100" dirty="0"/>
          </a:p>
          <a:p>
            <a:pPr marL="0" indent="0">
              <a:buNone/>
            </a:pPr>
            <a:endParaRPr lang="en-US" dirty="0"/>
          </a:p>
          <a:p>
            <a:r>
              <a:rPr lang="en-US" b="1" dirty="0"/>
              <a:t>Entrepreneurs</a:t>
            </a:r>
          </a:p>
          <a:p>
            <a:pPr lvl="1"/>
            <a:r>
              <a:rPr lang="en-US" dirty="0"/>
              <a:t>What do you have to do to succeed in a startup?</a:t>
            </a:r>
          </a:p>
          <a:p>
            <a:pPr marL="0" indent="0">
              <a:buNone/>
            </a:pPr>
            <a:endParaRPr lang="en-US" dirty="0"/>
          </a:p>
          <a:p>
            <a:r>
              <a:rPr lang="en-US" b="1" dirty="0"/>
              <a:t>Other Degree Majors?</a:t>
            </a:r>
          </a:p>
          <a:p>
            <a:pPr lvl="1"/>
            <a:endParaRPr lang="en-US" dirty="0"/>
          </a:p>
          <a:p>
            <a:pPr lvl="1"/>
            <a:endParaRPr lang="en-US" dirty="0"/>
          </a:p>
        </p:txBody>
      </p:sp>
    </p:spTree>
    <p:extLst>
      <p:ext uri="{BB962C8B-B14F-4D97-AF65-F5344CB8AC3E}">
        <p14:creationId xmlns:p14="http://schemas.microsoft.com/office/powerpoint/2010/main" val="331962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 Software</a:t>
            </a:r>
          </a:p>
        </p:txBody>
      </p:sp>
      <p:pic>
        <p:nvPicPr>
          <p:cNvPr id="6" name="Picture 2" descr="C:\Users\Owner\Dropbox\Shrinking World\Clients\Interview App\software eating the world.jpg">
            <a:extLst>
              <a:ext uri="{FF2B5EF4-FFF2-40B4-BE49-F238E27FC236}">
                <a16:creationId xmlns:a16="http://schemas.microsoft.com/office/drawing/2014/main" id="{07EB1EA1-944D-4026-B05E-A748EAC67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68" y="609600"/>
            <a:ext cx="4475488" cy="309554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F91A95-C83A-4EE2-9FBA-21316C7A5C4E}"/>
              </a:ext>
            </a:extLst>
          </p:cNvPr>
          <p:cNvSpPr txBox="1"/>
          <p:nvPr/>
        </p:nvSpPr>
        <p:spPr>
          <a:xfrm>
            <a:off x="5408612" y="609600"/>
            <a:ext cx="5791200" cy="3570208"/>
          </a:xfrm>
          <a:prstGeom prst="rect">
            <a:avLst/>
          </a:prstGeom>
          <a:noFill/>
          <a:ln>
            <a:solidFill>
              <a:schemeClr val="bg2"/>
            </a:solidFill>
          </a:ln>
        </p:spPr>
        <p:txBody>
          <a:bodyPr wrap="square" rtlCol="0" anchor="ctr" anchorCtr="1">
            <a:spAutoFit/>
          </a:bodyPr>
          <a:lstStyle/>
          <a:p>
            <a:r>
              <a:rPr lang="en-US" sz="2800" b="1" dirty="0"/>
              <a:t>Industries Transformed by Software</a:t>
            </a:r>
          </a:p>
          <a:p>
            <a:pPr marL="457200" indent="-457200">
              <a:buFont typeface="Arial" panose="020B0604020202020204" pitchFamily="34" charset="0"/>
              <a:buChar char="•"/>
            </a:pPr>
            <a:endParaRPr lang="en-US" sz="1200" dirty="0"/>
          </a:p>
          <a:p>
            <a:pPr marL="457200" indent="-457200">
              <a:buFont typeface="Arial" panose="020B0604020202020204" pitchFamily="34" charset="0"/>
              <a:buChar char="•"/>
            </a:pPr>
            <a:r>
              <a:rPr lang="en-US" sz="2800" dirty="0"/>
              <a:t>Music – </a:t>
            </a:r>
            <a:r>
              <a:rPr lang="en-US" sz="2000" dirty="0"/>
              <a:t>iTunes</a:t>
            </a:r>
          </a:p>
          <a:p>
            <a:pPr marL="457200" indent="-457200">
              <a:buFont typeface="Arial" panose="020B0604020202020204" pitchFamily="34" charset="0"/>
              <a:buChar char="•"/>
            </a:pPr>
            <a:r>
              <a:rPr lang="en-US" sz="2800" dirty="0"/>
              <a:t>Investing – </a:t>
            </a:r>
            <a:r>
              <a:rPr lang="en-US" sz="2000" dirty="0"/>
              <a:t>Stock Exchange</a:t>
            </a:r>
          </a:p>
          <a:p>
            <a:pPr marL="457200" indent="-457200">
              <a:buFont typeface="Arial" panose="020B0604020202020204" pitchFamily="34" charset="0"/>
              <a:buChar char="•"/>
            </a:pPr>
            <a:r>
              <a:rPr lang="en-US" sz="2800" dirty="0"/>
              <a:t>Media – </a:t>
            </a:r>
            <a:r>
              <a:rPr lang="en-US" sz="2000" dirty="0"/>
              <a:t>Netflix, YouTube, DIY content</a:t>
            </a:r>
          </a:p>
          <a:p>
            <a:pPr marL="457200" indent="-457200">
              <a:buFont typeface="Arial" panose="020B0604020202020204" pitchFamily="34" charset="0"/>
              <a:buChar char="•"/>
            </a:pPr>
            <a:r>
              <a:rPr lang="en-US" sz="2800" dirty="0"/>
              <a:t>Marketing – </a:t>
            </a:r>
            <a:r>
              <a:rPr lang="en-US" sz="2000" dirty="0"/>
              <a:t>Social Media</a:t>
            </a:r>
          </a:p>
          <a:p>
            <a:pPr marL="457200" indent="-457200">
              <a:buFont typeface="Arial" panose="020B0604020202020204" pitchFamily="34" charset="0"/>
              <a:buChar char="•"/>
            </a:pPr>
            <a:r>
              <a:rPr lang="en-US" sz="2800" dirty="0"/>
              <a:t>Banking – </a:t>
            </a:r>
            <a:r>
              <a:rPr lang="en-US" sz="2000" dirty="0"/>
              <a:t>electronic, mobile, e-deposit</a:t>
            </a:r>
          </a:p>
          <a:p>
            <a:pPr marL="457200" indent="-457200">
              <a:buFont typeface="Arial" panose="020B0604020202020204" pitchFamily="34" charset="0"/>
              <a:buChar char="•"/>
            </a:pPr>
            <a:r>
              <a:rPr lang="en-US" sz="2800" dirty="0"/>
              <a:t>Newspapers</a:t>
            </a:r>
          </a:p>
          <a:p>
            <a:endParaRPr lang="en-US" dirty="0"/>
          </a:p>
        </p:txBody>
      </p:sp>
    </p:spTree>
    <p:extLst>
      <p:ext uri="{BB962C8B-B14F-4D97-AF65-F5344CB8AC3E}">
        <p14:creationId xmlns:p14="http://schemas.microsoft.com/office/powerpoint/2010/main" val="341567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Career</a:t>
            </a:r>
          </a:p>
        </p:txBody>
      </p:sp>
      <p:sp>
        <p:nvSpPr>
          <p:cNvPr id="3" name="Content Placeholder 2"/>
          <p:cNvSpPr>
            <a:spLocks noGrp="1"/>
          </p:cNvSpPr>
          <p:nvPr>
            <p:ph sz="half" idx="1"/>
          </p:nvPr>
        </p:nvSpPr>
        <p:spPr>
          <a:xfrm>
            <a:off x="1293813" y="685800"/>
            <a:ext cx="7467599" cy="4648200"/>
          </a:xfrm>
        </p:spPr>
        <p:txBody>
          <a:bodyPr>
            <a:normAutofit/>
          </a:bodyPr>
          <a:lstStyle/>
          <a:p>
            <a:r>
              <a:rPr lang="en-US" dirty="0"/>
              <a:t>Essential Skill for Success = </a:t>
            </a:r>
            <a:r>
              <a:rPr lang="en-US" b="1" dirty="0"/>
              <a:t>Continuous Learner</a:t>
            </a:r>
          </a:p>
          <a:p>
            <a:pPr lvl="1"/>
            <a:endParaRPr lang="en-US" dirty="0"/>
          </a:p>
          <a:p>
            <a:pPr lvl="1"/>
            <a:r>
              <a:rPr lang="en-US" dirty="0"/>
              <a:t>The ability to continually </a:t>
            </a:r>
            <a:br>
              <a:rPr lang="en-US" dirty="0"/>
            </a:br>
            <a:r>
              <a:rPr lang="en-US" dirty="0"/>
              <a:t>develop and improve </a:t>
            </a:r>
            <a:br>
              <a:rPr lang="en-US" dirty="0"/>
            </a:br>
            <a:r>
              <a:rPr lang="en-US" dirty="0"/>
              <a:t>one's skills and </a:t>
            </a:r>
            <a:br>
              <a:rPr lang="en-US" dirty="0"/>
            </a:br>
            <a:r>
              <a:rPr lang="en-US" dirty="0"/>
              <a:t>knowledge in order to </a:t>
            </a:r>
            <a:br>
              <a:rPr lang="en-US" dirty="0"/>
            </a:br>
            <a:r>
              <a:rPr lang="en-US" dirty="0"/>
              <a:t>perform effectively </a:t>
            </a:r>
            <a:br>
              <a:rPr lang="en-US" dirty="0"/>
            </a:br>
            <a:r>
              <a:rPr lang="en-US" dirty="0"/>
              <a:t>and adapt to changes </a:t>
            </a:r>
            <a:br>
              <a:rPr lang="en-US" dirty="0"/>
            </a:br>
            <a:r>
              <a:rPr lang="en-US" dirty="0"/>
              <a:t>in the workplace.</a:t>
            </a:r>
          </a:p>
          <a:p>
            <a:pPr lvl="1"/>
            <a:endParaRPr lang="en-US" dirty="0"/>
          </a:p>
        </p:txBody>
      </p:sp>
      <p:pic>
        <p:nvPicPr>
          <p:cNvPr id="5" name="Picture 4">
            <a:extLst>
              <a:ext uri="{FF2B5EF4-FFF2-40B4-BE49-F238E27FC236}">
                <a16:creationId xmlns:a16="http://schemas.microsoft.com/office/drawing/2014/main" id="{D9716B05-D9AF-4F5A-8D5D-92DFA0541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412" y="1521903"/>
            <a:ext cx="6076950" cy="3800475"/>
          </a:xfrm>
          <a:prstGeom prst="rect">
            <a:avLst/>
          </a:prstGeom>
        </p:spPr>
      </p:pic>
    </p:spTree>
    <p:extLst>
      <p:ext uri="{BB962C8B-B14F-4D97-AF65-F5344CB8AC3E}">
        <p14:creationId xmlns:p14="http://schemas.microsoft.com/office/powerpoint/2010/main" val="36197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Résumé Tips from a Hiring Manager</a:t>
            </a:r>
          </a:p>
        </p:txBody>
      </p:sp>
      <p:sp>
        <p:nvSpPr>
          <p:cNvPr id="3" name="Content Placeholder 2"/>
          <p:cNvSpPr>
            <a:spLocks noGrp="1"/>
          </p:cNvSpPr>
          <p:nvPr>
            <p:ph idx="13"/>
          </p:nvPr>
        </p:nvSpPr>
        <p:spPr/>
        <p:txBody>
          <a:bodyPr/>
          <a:lstStyle/>
          <a:p>
            <a:r>
              <a:rPr lang="en-US" b="1" dirty="0"/>
              <a:t>20 Seconds</a:t>
            </a:r>
          </a:p>
          <a:p>
            <a:pPr lvl="1"/>
            <a:r>
              <a:rPr lang="en-US" dirty="0"/>
              <a:t>Average amount of time a hiring manager will look at your résumé</a:t>
            </a:r>
          </a:p>
          <a:p>
            <a:pPr lvl="1"/>
            <a:r>
              <a:rPr lang="en-US" dirty="0"/>
              <a:t>1 Page!</a:t>
            </a:r>
          </a:p>
          <a:p>
            <a:pPr lvl="1"/>
            <a:r>
              <a:rPr lang="en-US" dirty="0"/>
              <a:t>Keep narrative to a minimum</a:t>
            </a:r>
          </a:p>
          <a:p>
            <a:pPr lvl="1"/>
            <a:r>
              <a:rPr lang="en-US" dirty="0"/>
              <a:t>Focus on skills</a:t>
            </a:r>
          </a:p>
          <a:p>
            <a:r>
              <a:rPr lang="en-US" dirty="0"/>
              <a:t>Recruiters use key word scanning extensively</a:t>
            </a:r>
          </a:p>
          <a:p>
            <a:pPr lvl="1"/>
            <a:r>
              <a:rPr lang="en-US" dirty="0"/>
              <a:t>Know the most sought after key words for your job and use them in your résumé</a:t>
            </a:r>
          </a:p>
        </p:txBody>
      </p:sp>
    </p:spTree>
    <p:extLst>
      <p:ext uri="{BB962C8B-B14F-4D97-AF65-F5344CB8AC3E}">
        <p14:creationId xmlns:p14="http://schemas.microsoft.com/office/powerpoint/2010/main" val="39971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748</TotalTime>
  <Words>592</Words>
  <Application>Microsoft Office PowerPoint</Application>
  <PresentationFormat>Custom</PresentationFormat>
  <Paragraphs>68</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vt:lpstr>
      <vt:lpstr>Corbel</vt:lpstr>
      <vt:lpstr>Sales presentation on product or service</vt:lpstr>
      <vt:lpstr>Your Career &amp; Computer Literacy</vt:lpstr>
      <vt:lpstr>My Story</vt:lpstr>
      <vt:lpstr>Banner Health</vt:lpstr>
      <vt:lpstr>Your Career</vt:lpstr>
      <vt:lpstr>Your Career</vt:lpstr>
      <vt:lpstr>Your Career</vt:lpstr>
      <vt:lpstr>Business = Software</vt:lpstr>
      <vt:lpstr>Your Career</vt:lpstr>
      <vt:lpstr>Résumé Tips from a Hiring Manager</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Career and Computer Literacy</dc:title>
  <dc:creator>Stacie</dc:creator>
  <cp:lastModifiedBy>Stacie</cp:lastModifiedBy>
  <cp:revision>24</cp:revision>
  <dcterms:created xsi:type="dcterms:W3CDTF">2018-10-29T03:24:36Z</dcterms:created>
  <dcterms:modified xsi:type="dcterms:W3CDTF">2018-10-29T15:53:12Z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