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57" r:id="rId3"/>
    <p:sldId id="258" r:id="rId4"/>
    <p:sldId id="263" r:id="rId5"/>
    <p:sldId id="264" r:id="rId6"/>
    <p:sldId id="266" r:id="rId7"/>
    <p:sldId id="267" r:id="rId8"/>
    <p:sldId id="272" r:id="rId9"/>
    <p:sldId id="268" r:id="rId10"/>
    <p:sldId id="271" r:id="rId11"/>
    <p:sldId id="265" r:id="rId12"/>
    <p:sldId id="270"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p:cViewPr varScale="1">
        <p:scale>
          <a:sx n="88" d="100"/>
          <a:sy n="88" d="100"/>
        </p:scale>
        <p:origin x="114" y="258"/>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12/3/2019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12/3/2019</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2</a:t>
            </a:fld>
            <a:endParaRPr lang="en-US" dirty="0"/>
          </a:p>
        </p:txBody>
      </p:sp>
    </p:spTree>
    <p:extLst>
      <p:ext uri="{BB962C8B-B14F-4D97-AF65-F5344CB8AC3E}">
        <p14:creationId xmlns:p14="http://schemas.microsoft.com/office/powerpoint/2010/main" val="113117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12</a:t>
            </a:fld>
            <a:endParaRPr lang="en-US" dirty="0"/>
          </a:p>
        </p:txBody>
      </p:sp>
    </p:spTree>
    <p:extLst>
      <p:ext uri="{BB962C8B-B14F-4D97-AF65-F5344CB8AC3E}">
        <p14:creationId xmlns:p14="http://schemas.microsoft.com/office/powerpoint/2010/main" val="296440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12/3/2019</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12/3/2019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12/3/2019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12/3/2019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12/3/2019</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12/3/2019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12/3/2019</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12/3/2019</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12/3/2019</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12/3/2019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12/3/2019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12/3/2019</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topresume.com/career-advice/14-ways-to-leverage-your-linkedin-profile-during-your-job-search"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forbes.com/sites/danielnewman/2019/01/16/top-7-digital-transformation-trends-in-financial-services-for-2019/#b708ed65310b"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financesonline.com/accounting-trends/" TargetMode="External"/><Relationship Id="rId2" Type="http://schemas.openxmlformats.org/officeDocument/2006/relationships/hyperlink" Target="https://www.purdueglobal.edu/blog/business/5-accounting-trends/" TargetMode="External"/><Relationship Id="rId1" Type="http://schemas.openxmlformats.org/officeDocument/2006/relationships/slideLayout" Target="../slideLayouts/slideLayout4.xml"/><Relationship Id="rId4" Type="http://schemas.openxmlformats.org/officeDocument/2006/relationships/hyperlink" Target="https://www.washingtonpost.com/business/2018/10/22/more-top-performing-ceos-now-have-engineering-degrees-than-mbas/?utm_term=.84589d3f1d7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smartinsights.com/digital-marketing-strategy/technology-changing-consumer-behaviour-is-biggest-marketing-trend/" TargetMode="External"/><Relationship Id="rId2" Type="http://schemas.openxmlformats.org/officeDocument/2006/relationships/hyperlink" Target="https://marketinginsidergroup.com/marketing-strategy/2020-marketing-trends-you-need-to-know/"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customerthink.com/7-tech-trends-for-future-entrepreneurs/"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Your Career</a:t>
            </a:r>
            <a:br>
              <a:rPr lang="en-US" dirty="0"/>
            </a:br>
            <a:r>
              <a:rPr lang="en-US" dirty="0"/>
              <a:t>&amp;</a:t>
            </a:r>
            <a:br>
              <a:rPr lang="en-US" dirty="0"/>
            </a:br>
            <a:r>
              <a:rPr lang="en-US" dirty="0"/>
              <a:t>Computer Literacy</a:t>
            </a:r>
          </a:p>
        </p:txBody>
      </p:sp>
      <p:sp>
        <p:nvSpPr>
          <p:cNvPr id="3" name="Subtitle 2"/>
          <p:cNvSpPr>
            <a:spLocks noGrp="1"/>
          </p:cNvSpPr>
          <p:nvPr>
            <p:ph type="subTitle" idx="1"/>
          </p:nvPr>
        </p:nvSpPr>
        <p:spPr/>
        <p:txBody>
          <a:bodyPr/>
          <a:lstStyle/>
          <a:p>
            <a:r>
              <a:rPr lang="en-US" dirty="0"/>
              <a:t>Stacie Seaman</a:t>
            </a: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LinkedIn</a:t>
            </a:r>
          </a:p>
        </p:txBody>
      </p:sp>
      <p:sp>
        <p:nvSpPr>
          <p:cNvPr id="3" name="Content Placeholder 2"/>
          <p:cNvSpPr>
            <a:spLocks noGrp="1"/>
          </p:cNvSpPr>
          <p:nvPr>
            <p:ph sz="half" idx="1"/>
          </p:nvPr>
        </p:nvSpPr>
        <p:spPr>
          <a:xfrm>
            <a:off x="836613" y="685800"/>
            <a:ext cx="6324599" cy="4648200"/>
          </a:xfrm>
        </p:spPr>
        <p:txBody>
          <a:bodyPr>
            <a:normAutofit/>
          </a:bodyPr>
          <a:lstStyle/>
          <a:p>
            <a:pPr marL="330200" lvl="1" indent="0">
              <a:buNone/>
            </a:pPr>
            <a:r>
              <a:rPr lang="en-US" sz="2800" dirty="0"/>
              <a:t>LinkedIn is used by 87% of Recruiters</a:t>
            </a:r>
          </a:p>
          <a:p>
            <a:pPr lvl="1">
              <a:buFont typeface="Arial" panose="020B0604020202020204" pitchFamily="34" charset="0"/>
              <a:buChar char="•"/>
            </a:pPr>
            <a:r>
              <a:rPr lang="en-US" dirty="0"/>
              <a:t>Keep your profile up to date.</a:t>
            </a:r>
          </a:p>
          <a:p>
            <a:pPr lvl="1">
              <a:buFont typeface="Arial" panose="020B0604020202020204" pitchFamily="34" charset="0"/>
              <a:buChar char="•"/>
            </a:pPr>
            <a:r>
              <a:rPr lang="en-US" dirty="0"/>
              <a:t>Your headline should use key search words for the job you want.</a:t>
            </a:r>
          </a:p>
          <a:p>
            <a:pPr lvl="1">
              <a:buFont typeface="Arial" panose="020B0604020202020204" pitchFamily="34" charset="0"/>
              <a:buChar char="•"/>
            </a:pPr>
            <a:r>
              <a:rPr lang="en-US" dirty="0"/>
              <a:t>Your current skills and objectives should be comprehensive.</a:t>
            </a:r>
          </a:p>
          <a:p>
            <a:pPr lvl="1">
              <a:buFont typeface="Arial" panose="020B0604020202020204" pitchFamily="34" charset="0"/>
              <a:buChar char="•"/>
            </a:pPr>
            <a:r>
              <a:rPr lang="en-US" dirty="0"/>
              <a:t>Highlight your recent experience.</a:t>
            </a:r>
          </a:p>
          <a:p>
            <a:pPr lvl="1">
              <a:buFont typeface="Arial" panose="020B0604020202020204" pitchFamily="34" charset="0"/>
              <a:buChar char="•"/>
            </a:pPr>
            <a:r>
              <a:rPr lang="en-US" sz="1400" dirty="0">
                <a:hlinkClick r:id="rId2"/>
              </a:rPr>
              <a:t>https://www.topresume.com/career-advice/14-ways-to-leverage-your-linkedin-profile-during-your-job-search</a:t>
            </a:r>
            <a:endParaRPr lang="en-US" sz="1400" dirty="0"/>
          </a:p>
        </p:txBody>
      </p:sp>
      <p:pic>
        <p:nvPicPr>
          <p:cNvPr id="5" name="Picture 4">
            <a:extLst>
              <a:ext uri="{FF2B5EF4-FFF2-40B4-BE49-F238E27FC236}">
                <a16:creationId xmlns:a16="http://schemas.microsoft.com/office/drawing/2014/main" id="{D9716B05-D9AF-4F5A-8D5D-92DFA0541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483" y="1981200"/>
            <a:ext cx="4236330" cy="2287618"/>
          </a:xfrm>
          <a:prstGeom prst="rect">
            <a:avLst/>
          </a:prstGeom>
        </p:spPr>
      </p:pic>
    </p:spTree>
    <p:extLst>
      <p:ext uri="{BB962C8B-B14F-4D97-AF65-F5344CB8AC3E}">
        <p14:creationId xmlns:p14="http://schemas.microsoft.com/office/powerpoint/2010/main" val="61348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Résumé Tips from a Hiring Manager</a:t>
            </a:r>
          </a:p>
        </p:txBody>
      </p:sp>
      <p:sp>
        <p:nvSpPr>
          <p:cNvPr id="3" name="Content Placeholder 2"/>
          <p:cNvSpPr>
            <a:spLocks noGrp="1"/>
          </p:cNvSpPr>
          <p:nvPr>
            <p:ph idx="13"/>
          </p:nvPr>
        </p:nvSpPr>
        <p:spPr>
          <a:xfrm>
            <a:off x="1293812" y="685801"/>
            <a:ext cx="9601200" cy="4190999"/>
          </a:xfrm>
        </p:spPr>
        <p:txBody>
          <a:bodyPr/>
          <a:lstStyle/>
          <a:p>
            <a:r>
              <a:rPr lang="en-US" b="1" dirty="0"/>
              <a:t>20 Seconds</a:t>
            </a:r>
          </a:p>
          <a:p>
            <a:pPr lvl="1"/>
            <a:r>
              <a:rPr lang="en-US" dirty="0"/>
              <a:t>Average amount of time a hiring manager will look at your résumé</a:t>
            </a:r>
          </a:p>
          <a:p>
            <a:pPr lvl="1"/>
            <a:r>
              <a:rPr lang="en-US" dirty="0"/>
              <a:t>1 Page!</a:t>
            </a:r>
          </a:p>
          <a:p>
            <a:pPr lvl="1"/>
            <a:r>
              <a:rPr lang="en-US" dirty="0"/>
              <a:t>Keep narrative to a minimum</a:t>
            </a:r>
          </a:p>
          <a:p>
            <a:pPr lvl="1"/>
            <a:r>
              <a:rPr lang="en-US" dirty="0"/>
              <a:t>Focus on skills</a:t>
            </a:r>
          </a:p>
          <a:p>
            <a:r>
              <a:rPr lang="en-US" dirty="0"/>
              <a:t>Recruiters use key word scanning extensively</a:t>
            </a:r>
          </a:p>
          <a:p>
            <a:pPr lvl="1"/>
            <a:r>
              <a:rPr lang="en-US" dirty="0"/>
              <a:t>Know the most sought after key words for your job and use them in your résumé</a:t>
            </a:r>
          </a:p>
        </p:txBody>
      </p:sp>
    </p:spTree>
    <p:extLst>
      <p:ext uri="{BB962C8B-B14F-4D97-AF65-F5344CB8AC3E}">
        <p14:creationId xmlns:p14="http://schemas.microsoft.com/office/powerpoint/2010/main" val="399711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Questions?</a:t>
            </a:r>
            <a:br>
              <a:rPr lang="en-US" dirty="0"/>
            </a:br>
            <a:br>
              <a:rPr lang="en-US" dirty="0"/>
            </a:br>
            <a:br>
              <a:rPr lang="en-US" dirty="0"/>
            </a:br>
            <a:br>
              <a:rPr lang="en-US" dirty="0"/>
            </a:br>
            <a:endParaRPr lang="en-US" dirty="0"/>
          </a:p>
        </p:txBody>
      </p:sp>
      <p:sp>
        <p:nvSpPr>
          <p:cNvPr id="3" name="Subtitle 2"/>
          <p:cNvSpPr>
            <a:spLocks noGrp="1"/>
          </p:cNvSpPr>
          <p:nvPr>
            <p:ph type="subTitle" idx="1"/>
          </p:nvPr>
        </p:nvSpPr>
        <p:spPr/>
        <p:txBody>
          <a:bodyPr/>
          <a:lstStyle/>
          <a:p>
            <a:r>
              <a:rPr lang="en-US" dirty="0"/>
              <a:t>Stacie Seaman</a:t>
            </a:r>
          </a:p>
        </p:txBody>
      </p:sp>
    </p:spTree>
    <p:extLst>
      <p:ext uri="{BB962C8B-B14F-4D97-AF65-F5344CB8AC3E}">
        <p14:creationId xmlns:p14="http://schemas.microsoft.com/office/powerpoint/2010/main" val="310908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Story</a:t>
            </a:r>
          </a:p>
        </p:txBody>
      </p:sp>
      <p:pic>
        <p:nvPicPr>
          <p:cNvPr id="7" name="Picture 6">
            <a:extLst>
              <a:ext uri="{FF2B5EF4-FFF2-40B4-BE49-F238E27FC236}">
                <a16:creationId xmlns:a16="http://schemas.microsoft.com/office/drawing/2014/main" id="{26294C19-B123-43B0-8D3E-6601C3E8B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012" y="683260"/>
            <a:ext cx="7329514" cy="4422140"/>
          </a:xfrm>
          <a:prstGeom prst="rect">
            <a:avLst/>
          </a:prstGeom>
        </p:spPr>
      </p:pic>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Story</a:t>
            </a:r>
          </a:p>
        </p:txBody>
      </p:sp>
      <p:sp>
        <p:nvSpPr>
          <p:cNvPr id="3" name="Content Placeholder 2"/>
          <p:cNvSpPr>
            <a:spLocks noGrp="1"/>
          </p:cNvSpPr>
          <p:nvPr>
            <p:ph idx="13"/>
          </p:nvPr>
        </p:nvSpPr>
        <p:spPr>
          <a:xfrm>
            <a:off x="1293812" y="685801"/>
            <a:ext cx="10287000" cy="4952999"/>
          </a:xfrm>
        </p:spPr>
        <p:txBody>
          <a:bodyPr>
            <a:normAutofit fontScale="92500" lnSpcReduction="10000"/>
          </a:bodyPr>
          <a:lstStyle/>
          <a:p>
            <a:r>
              <a:rPr lang="en-US" dirty="0"/>
              <a:t>Bachelor’s in Psychology (1981); Bachelor’s in Nursing (2001); </a:t>
            </a:r>
            <a:br>
              <a:rPr lang="en-US" dirty="0"/>
            </a:br>
            <a:r>
              <a:rPr lang="en-US" dirty="0"/>
              <a:t>Registered Nurse; IT Director; COO of Software Engineering firm; </a:t>
            </a:r>
            <a:br>
              <a:rPr lang="en-US" dirty="0"/>
            </a:br>
            <a:r>
              <a:rPr lang="en-US" dirty="0"/>
              <a:t>Editor; Life Coach</a:t>
            </a:r>
          </a:p>
          <a:p>
            <a:r>
              <a:rPr lang="en-US" dirty="0"/>
              <a:t>Banner Health (2001-2014)</a:t>
            </a:r>
          </a:p>
          <a:p>
            <a:pPr lvl="1"/>
            <a:r>
              <a:rPr lang="en-US" dirty="0"/>
              <a:t>In 2014 had 38,000 employees, 22 hospitals in 7 states (AZ, CA, NV, CO, NE, WY, AK)</a:t>
            </a:r>
          </a:p>
          <a:p>
            <a:r>
              <a:rPr lang="en-US" dirty="0"/>
              <a:t>Banner Health IT – 1,000 employees</a:t>
            </a:r>
          </a:p>
          <a:p>
            <a:pPr lvl="1"/>
            <a:r>
              <a:rPr lang="en-US" dirty="0"/>
              <a:t>Standardized Electronic Medical Record (customized Cerner install)</a:t>
            </a:r>
          </a:p>
          <a:p>
            <a:pPr lvl="1"/>
            <a:r>
              <a:rPr lang="en-US" dirty="0"/>
              <a:t>Clinical Applications Department = all clinical software that wasn’t Cerner</a:t>
            </a:r>
          </a:p>
          <a:p>
            <a:pPr lvl="2"/>
            <a:r>
              <a:rPr lang="en-US" dirty="0"/>
              <a:t>Examples of specialized settings: Outpatient Rehab (Physical Therapy, Occupational Therapy, Speech therapy), Radiation Oncology, Obstetrics, Transplant)</a:t>
            </a:r>
          </a:p>
          <a:p>
            <a:pPr lvl="2"/>
            <a:r>
              <a:rPr lang="en-US" dirty="0"/>
              <a:t>Built blended teams of clinical-background analysts (RN, PT, PharmD) and IT-background (CIS, BIS) analysts and engineers.</a:t>
            </a:r>
          </a:p>
          <a:p>
            <a:pPr lvl="1"/>
            <a:r>
              <a:rPr lang="en-US" dirty="0"/>
              <a:t>I had Direct Reports in Greeley and Phoenix. Eventually moved to 100% remote work.</a:t>
            </a:r>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 Software</a:t>
            </a:r>
          </a:p>
        </p:txBody>
      </p:sp>
      <p:pic>
        <p:nvPicPr>
          <p:cNvPr id="6" name="Picture 2" descr="C:\Users\Owner\Dropbox\Shrinking World\Clients\Interview App\software eating the world.jpg">
            <a:extLst>
              <a:ext uri="{FF2B5EF4-FFF2-40B4-BE49-F238E27FC236}">
                <a16:creationId xmlns:a16="http://schemas.microsoft.com/office/drawing/2014/main" id="{07EB1EA1-944D-4026-B05E-A748EAC67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68" y="609600"/>
            <a:ext cx="4475488" cy="309554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F91A95-C83A-4EE2-9FBA-21316C7A5C4E}"/>
              </a:ext>
            </a:extLst>
          </p:cNvPr>
          <p:cNvSpPr txBox="1"/>
          <p:nvPr/>
        </p:nvSpPr>
        <p:spPr>
          <a:xfrm>
            <a:off x="5408612" y="609600"/>
            <a:ext cx="5791200" cy="4431983"/>
          </a:xfrm>
          <a:prstGeom prst="rect">
            <a:avLst/>
          </a:prstGeom>
          <a:noFill/>
          <a:ln>
            <a:solidFill>
              <a:schemeClr val="bg2"/>
            </a:solidFill>
          </a:ln>
        </p:spPr>
        <p:txBody>
          <a:bodyPr wrap="square" rtlCol="0" anchor="ctr" anchorCtr="1">
            <a:spAutoFit/>
          </a:bodyPr>
          <a:lstStyle/>
          <a:p>
            <a:r>
              <a:rPr lang="en-US" sz="2800" b="1" dirty="0"/>
              <a:t>Industries Transformed by Software</a:t>
            </a:r>
          </a:p>
          <a:p>
            <a:pPr marL="457200" indent="-457200">
              <a:buFont typeface="Arial" panose="020B0604020202020204" pitchFamily="34" charset="0"/>
              <a:buChar char="•"/>
            </a:pPr>
            <a:endParaRPr lang="en-US" sz="1200" dirty="0"/>
          </a:p>
          <a:p>
            <a:pPr marL="457200" indent="-457200">
              <a:buFont typeface="Arial" panose="020B0604020202020204" pitchFamily="34" charset="0"/>
              <a:buChar char="•"/>
            </a:pPr>
            <a:r>
              <a:rPr lang="en-US" sz="2800" dirty="0"/>
              <a:t>Music – </a:t>
            </a:r>
            <a:r>
              <a:rPr lang="en-US" sz="2000" dirty="0"/>
              <a:t>iTunes</a:t>
            </a:r>
          </a:p>
          <a:p>
            <a:pPr marL="457200" indent="-457200">
              <a:buFont typeface="Arial" panose="020B0604020202020204" pitchFamily="34" charset="0"/>
              <a:buChar char="•"/>
            </a:pPr>
            <a:r>
              <a:rPr lang="en-US" sz="2800" dirty="0"/>
              <a:t>Investing – </a:t>
            </a:r>
            <a:r>
              <a:rPr lang="en-US" sz="2000" dirty="0"/>
              <a:t>Stock Exchange</a:t>
            </a:r>
          </a:p>
          <a:p>
            <a:pPr marL="457200" indent="-457200">
              <a:buFont typeface="Arial" panose="020B0604020202020204" pitchFamily="34" charset="0"/>
              <a:buChar char="•"/>
            </a:pPr>
            <a:r>
              <a:rPr lang="en-US" sz="2800" dirty="0"/>
              <a:t>Media – </a:t>
            </a:r>
            <a:r>
              <a:rPr lang="en-US" sz="2000" dirty="0"/>
              <a:t>Netflix, YouTube, DIY content</a:t>
            </a:r>
          </a:p>
          <a:p>
            <a:pPr marL="457200" indent="-457200">
              <a:buFont typeface="Arial" panose="020B0604020202020204" pitchFamily="34" charset="0"/>
              <a:buChar char="•"/>
            </a:pPr>
            <a:r>
              <a:rPr lang="en-US" sz="2800" dirty="0"/>
              <a:t>Marketing – </a:t>
            </a:r>
            <a:r>
              <a:rPr lang="en-US" sz="2000" dirty="0"/>
              <a:t>Social Media</a:t>
            </a:r>
          </a:p>
          <a:p>
            <a:pPr marL="457200" indent="-457200">
              <a:buFont typeface="Arial" panose="020B0604020202020204" pitchFamily="34" charset="0"/>
              <a:buChar char="•"/>
            </a:pPr>
            <a:r>
              <a:rPr lang="en-US" sz="2800" dirty="0"/>
              <a:t>Banking – </a:t>
            </a:r>
            <a:r>
              <a:rPr lang="en-US" sz="2000" dirty="0"/>
              <a:t>electronic, mobile, e-deposit</a:t>
            </a:r>
          </a:p>
          <a:p>
            <a:pPr marL="457200" indent="-457200">
              <a:buFont typeface="Arial" panose="020B0604020202020204" pitchFamily="34" charset="0"/>
              <a:buChar char="•"/>
            </a:pPr>
            <a:r>
              <a:rPr lang="en-US" sz="2800" dirty="0"/>
              <a:t>Travel – </a:t>
            </a:r>
            <a:r>
              <a:rPr lang="en-US" sz="2000" dirty="0"/>
              <a:t>online booking</a:t>
            </a:r>
          </a:p>
          <a:p>
            <a:pPr marL="457200" indent="-457200">
              <a:buFont typeface="Arial" panose="020B0604020202020204" pitchFamily="34" charset="0"/>
              <a:buChar char="•"/>
            </a:pPr>
            <a:r>
              <a:rPr lang="en-US" sz="2800" dirty="0"/>
              <a:t>Newspapers – </a:t>
            </a:r>
            <a:r>
              <a:rPr lang="en-US" sz="2000" dirty="0"/>
              <a:t>print closing down</a:t>
            </a:r>
          </a:p>
          <a:p>
            <a:pPr marL="457200" indent="-457200">
              <a:buFont typeface="Arial" panose="020B0604020202020204" pitchFamily="34" charset="0"/>
              <a:buChar char="•"/>
            </a:pPr>
            <a:r>
              <a:rPr lang="en-US" sz="2800" dirty="0"/>
              <a:t>Retail – </a:t>
            </a:r>
            <a:r>
              <a:rPr lang="en-US" sz="2000" dirty="0"/>
              <a:t>online surpassed block and mortar</a:t>
            </a:r>
          </a:p>
          <a:p>
            <a:endParaRPr lang="en-US" dirty="0"/>
          </a:p>
        </p:txBody>
      </p:sp>
    </p:spTree>
    <p:extLst>
      <p:ext uri="{BB962C8B-B14F-4D97-AF65-F5344CB8AC3E}">
        <p14:creationId xmlns:p14="http://schemas.microsoft.com/office/powerpoint/2010/main" val="341567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Career – CIS and Finance</a:t>
            </a:r>
          </a:p>
        </p:txBody>
      </p:sp>
      <p:sp>
        <p:nvSpPr>
          <p:cNvPr id="3" name="Content Placeholder 2"/>
          <p:cNvSpPr>
            <a:spLocks noGrp="1"/>
          </p:cNvSpPr>
          <p:nvPr>
            <p:ph sz="half" idx="1"/>
          </p:nvPr>
        </p:nvSpPr>
        <p:spPr>
          <a:xfrm>
            <a:off x="1293812" y="685800"/>
            <a:ext cx="9296399" cy="4419600"/>
          </a:xfrm>
        </p:spPr>
        <p:txBody>
          <a:bodyPr>
            <a:normAutofit fontScale="77500" lnSpcReduction="20000"/>
          </a:bodyPr>
          <a:lstStyle/>
          <a:p>
            <a:r>
              <a:rPr lang="en-US" sz="3600" b="1" dirty="0"/>
              <a:t>Computer Information Systems</a:t>
            </a:r>
          </a:p>
          <a:p>
            <a:pPr lvl="1"/>
            <a:r>
              <a:rPr lang="en-US" dirty="0"/>
              <a:t>Dev Ops</a:t>
            </a:r>
          </a:p>
          <a:p>
            <a:pPr lvl="1"/>
            <a:r>
              <a:rPr lang="en-US" b="1" dirty="0"/>
              <a:t>REPORTS!!</a:t>
            </a:r>
            <a:r>
              <a:rPr lang="en-US" dirty="0"/>
              <a:t> (SQL Queries, Crystal Reports, Dashboards) </a:t>
            </a:r>
            <a:br>
              <a:rPr lang="en-US" dirty="0"/>
            </a:br>
            <a:r>
              <a:rPr lang="en-US" dirty="0"/>
              <a:t>Managers have an insatiable hunger for useful reports on their data. </a:t>
            </a:r>
            <a:br>
              <a:rPr lang="en-US" dirty="0"/>
            </a:br>
            <a:r>
              <a:rPr lang="en-US" dirty="0"/>
              <a:t>The ability to create these reports = job security.</a:t>
            </a:r>
            <a:br>
              <a:rPr lang="en-US" dirty="0"/>
            </a:br>
            <a:r>
              <a:rPr lang="en-US" dirty="0"/>
              <a:t>Dashboards are created by linking a front-end web page to a database.</a:t>
            </a:r>
          </a:p>
          <a:p>
            <a:pPr marL="330200" lvl="1" indent="0">
              <a:buNone/>
            </a:pPr>
            <a:endParaRPr lang="en-US" sz="2100" dirty="0"/>
          </a:p>
          <a:p>
            <a:r>
              <a:rPr lang="en-US" sz="3600" b="1" dirty="0"/>
              <a:t>Finance</a:t>
            </a:r>
          </a:p>
          <a:p>
            <a:pPr lvl="1"/>
            <a:r>
              <a:rPr lang="en-US" b="1" dirty="0"/>
              <a:t>Top 7 Digital Transformations in Financial Services</a:t>
            </a:r>
          </a:p>
          <a:p>
            <a:pPr marL="768096" lvl="2" indent="0">
              <a:buNone/>
            </a:pPr>
            <a:r>
              <a:rPr lang="en-US" dirty="0"/>
              <a:t>1. Mobile Banking</a:t>
            </a:r>
          </a:p>
          <a:p>
            <a:pPr marL="768096" lvl="2" indent="0">
              <a:buNone/>
            </a:pPr>
            <a:r>
              <a:rPr lang="en-US" dirty="0"/>
              <a:t>2. Mobile Pay – </a:t>
            </a:r>
            <a:r>
              <a:rPr lang="en-US" sz="2100" dirty="0"/>
              <a:t>very common in UK</a:t>
            </a:r>
          </a:p>
          <a:p>
            <a:pPr marL="768096" lvl="2" indent="0">
              <a:buNone/>
            </a:pPr>
            <a:r>
              <a:rPr lang="en-US" dirty="0"/>
              <a:t>3. Mobile Apps </a:t>
            </a:r>
            <a:r>
              <a:rPr lang="en-US" sz="2100" dirty="0"/>
              <a:t>- loans, budgeting, financial management</a:t>
            </a:r>
          </a:p>
          <a:p>
            <a:pPr marL="768096" lvl="2" indent="0">
              <a:buNone/>
            </a:pPr>
            <a:r>
              <a:rPr lang="en-US" dirty="0"/>
              <a:t>4. Blockchain – </a:t>
            </a:r>
            <a:r>
              <a:rPr lang="en-US" sz="2100" dirty="0"/>
              <a:t>cryptocurrency stalled out. Growth in </a:t>
            </a:r>
            <a:r>
              <a:rPr lang="en-US" sz="2100" dirty="0" err="1"/>
              <a:t>RegTech</a:t>
            </a:r>
            <a:endParaRPr lang="en-US" sz="2100" dirty="0"/>
          </a:p>
          <a:p>
            <a:pPr marL="768096" lvl="2" indent="0">
              <a:buNone/>
            </a:pPr>
            <a:r>
              <a:rPr lang="en-US" dirty="0"/>
              <a:t>5. Automated Wealth Managers </a:t>
            </a:r>
            <a:r>
              <a:rPr lang="en-US" sz="2100" dirty="0"/>
              <a:t>– AI and wealth bots</a:t>
            </a:r>
          </a:p>
          <a:p>
            <a:pPr lvl="1"/>
            <a:r>
              <a:rPr lang="en-US" sz="1600" dirty="0">
                <a:hlinkClick r:id="rId2"/>
              </a:rPr>
              <a:t>https://www.forbes.com/sites/danielnewman/2019/01/16/top-7-digital-transformation-trends-in-financial-services-for-2019/#b708ed65310b</a:t>
            </a:r>
            <a:endParaRPr lang="en-US" sz="1600" dirty="0"/>
          </a:p>
        </p:txBody>
      </p:sp>
    </p:spTree>
    <p:extLst>
      <p:ext uri="{BB962C8B-B14F-4D97-AF65-F5344CB8AC3E}">
        <p14:creationId xmlns:p14="http://schemas.microsoft.com/office/powerpoint/2010/main" val="262438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Career – Accounting and Management</a:t>
            </a:r>
          </a:p>
        </p:txBody>
      </p:sp>
      <p:sp>
        <p:nvSpPr>
          <p:cNvPr id="3" name="Content Placeholder 2"/>
          <p:cNvSpPr>
            <a:spLocks noGrp="1"/>
          </p:cNvSpPr>
          <p:nvPr>
            <p:ph sz="half" idx="1"/>
          </p:nvPr>
        </p:nvSpPr>
        <p:spPr>
          <a:xfrm>
            <a:off x="1293812" y="685800"/>
            <a:ext cx="9296399" cy="4648200"/>
          </a:xfrm>
        </p:spPr>
        <p:txBody>
          <a:bodyPr>
            <a:normAutofit fontScale="92500" lnSpcReduction="20000"/>
          </a:bodyPr>
          <a:lstStyle/>
          <a:p>
            <a:r>
              <a:rPr lang="en-US" sz="3000" b="1" dirty="0"/>
              <a:t>Accounting</a:t>
            </a:r>
          </a:p>
          <a:p>
            <a:pPr lvl="1"/>
            <a:r>
              <a:rPr lang="en-US" dirty="0"/>
              <a:t>5 Key Accounting Trends to Know for 2020</a:t>
            </a:r>
          </a:p>
          <a:p>
            <a:pPr marL="1225296" lvl="2" indent="-457200">
              <a:buFont typeface="+mj-lt"/>
              <a:buAutoNum type="arabicPeriod"/>
            </a:pPr>
            <a:r>
              <a:rPr lang="en-US" dirty="0"/>
              <a:t>Big Data and Analytics</a:t>
            </a:r>
          </a:p>
          <a:p>
            <a:pPr marL="1225296" lvl="2" indent="-457200">
              <a:buFont typeface="+mj-lt"/>
              <a:buAutoNum type="arabicPeriod"/>
            </a:pPr>
            <a:r>
              <a:rPr lang="en-US" dirty="0"/>
              <a:t>Automation and Artificial Intelligence</a:t>
            </a:r>
          </a:p>
          <a:p>
            <a:pPr marL="1225296" lvl="2" indent="-457200">
              <a:buFont typeface="+mj-lt"/>
              <a:buAutoNum type="arabicPeriod"/>
            </a:pPr>
            <a:r>
              <a:rPr lang="en-US" dirty="0"/>
              <a:t>Cloud Accounting for Small to Midsize Businesses</a:t>
            </a:r>
          </a:p>
          <a:p>
            <a:pPr marL="1225296" lvl="2" indent="-457200">
              <a:buFont typeface="+mj-lt"/>
              <a:buAutoNum type="arabicPeriod"/>
            </a:pPr>
            <a:r>
              <a:rPr lang="en-US" dirty="0"/>
              <a:t>Outsourcing of Accounting Duties</a:t>
            </a:r>
          </a:p>
          <a:p>
            <a:pPr marL="1225296" lvl="2" indent="-457200">
              <a:buFont typeface="+mj-lt"/>
              <a:buAutoNum type="arabicPeriod"/>
            </a:pPr>
            <a:r>
              <a:rPr lang="en-US" dirty="0"/>
              <a:t>Social Media as a Source of Talent and Clients</a:t>
            </a:r>
          </a:p>
          <a:p>
            <a:pPr marL="330200" lvl="1" indent="0">
              <a:buNone/>
            </a:pPr>
            <a:r>
              <a:rPr lang="en-US" sz="1050" dirty="0">
                <a:hlinkClick r:id="rId2"/>
              </a:rPr>
              <a:t>https://www.purdueglobal.edu/blog/business/5-accounting-trends/</a:t>
            </a:r>
            <a:endParaRPr lang="en-US" sz="1050" dirty="0"/>
          </a:p>
          <a:p>
            <a:pPr marL="330200" lvl="1" indent="0">
              <a:buNone/>
            </a:pPr>
            <a:r>
              <a:rPr lang="en-US" sz="1050" dirty="0">
                <a:hlinkClick r:id="rId3"/>
              </a:rPr>
              <a:t>https://financesonline.com/accounting-trends/</a:t>
            </a:r>
            <a:endParaRPr lang="en-US" sz="1050" dirty="0"/>
          </a:p>
          <a:p>
            <a:pPr marL="330200" lvl="1" indent="0">
              <a:buNone/>
            </a:pPr>
            <a:endParaRPr lang="en-US" sz="1050" dirty="0"/>
          </a:p>
          <a:p>
            <a:r>
              <a:rPr lang="en-US" sz="3000" b="1" dirty="0"/>
              <a:t>Management</a:t>
            </a:r>
          </a:p>
          <a:p>
            <a:pPr lvl="1"/>
            <a:r>
              <a:rPr lang="en-US" dirty="0"/>
              <a:t>More top-performing CEOs now have engineering degrees than MBAs    - </a:t>
            </a:r>
            <a:r>
              <a:rPr lang="en-US" sz="2000" i="1" dirty="0"/>
              <a:t>Washington Post</a:t>
            </a:r>
          </a:p>
          <a:p>
            <a:pPr lvl="2"/>
            <a:r>
              <a:rPr lang="en-US" dirty="0"/>
              <a:t>“34 of the top 100 CEOs in 2018, according to the Harvard Business Review report, had an engineering degree, compared with 32 who had an MBA. Eight of the top CEOs had both degrees.”</a:t>
            </a:r>
          </a:p>
          <a:p>
            <a:pPr lvl="1"/>
            <a:r>
              <a:rPr lang="en-US" sz="1100" dirty="0">
                <a:hlinkClick r:id="rId4"/>
              </a:rPr>
              <a:t>https://www.washingtonpost.com/business/2018/10/22/more-top-performing-ceos-now-have-engineering-degrees-than-mbas/?utm_term=.84589d3f1d7e</a:t>
            </a:r>
            <a:endParaRPr lang="en-US" sz="1100" dirty="0"/>
          </a:p>
        </p:txBody>
      </p:sp>
    </p:spTree>
    <p:extLst>
      <p:ext uri="{BB962C8B-B14F-4D97-AF65-F5344CB8AC3E}">
        <p14:creationId xmlns:p14="http://schemas.microsoft.com/office/powerpoint/2010/main" val="127417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Career – Marketing</a:t>
            </a:r>
          </a:p>
        </p:txBody>
      </p:sp>
      <p:sp>
        <p:nvSpPr>
          <p:cNvPr id="3" name="Content Placeholder 2"/>
          <p:cNvSpPr>
            <a:spLocks noGrp="1"/>
          </p:cNvSpPr>
          <p:nvPr>
            <p:ph sz="half" idx="1"/>
          </p:nvPr>
        </p:nvSpPr>
        <p:spPr>
          <a:xfrm>
            <a:off x="1293813" y="685800"/>
            <a:ext cx="8382000" cy="4648200"/>
          </a:xfrm>
        </p:spPr>
        <p:txBody>
          <a:bodyPr>
            <a:normAutofit/>
          </a:bodyPr>
          <a:lstStyle/>
          <a:p>
            <a:r>
              <a:rPr lang="en-US" b="1" dirty="0"/>
              <a:t>Marketing</a:t>
            </a:r>
          </a:p>
          <a:p>
            <a:pPr lvl="1"/>
            <a:r>
              <a:rPr lang="en-US" dirty="0"/>
              <a:t>Technology now completely dominates marketing</a:t>
            </a:r>
          </a:p>
          <a:p>
            <a:pPr lvl="1"/>
            <a:r>
              <a:rPr lang="en-US" dirty="0"/>
              <a:t>SERP Position Zero &amp; Featured Snippets, Voice Search, AI/automation, Live Video, Personalization, Customer Experience</a:t>
            </a:r>
          </a:p>
          <a:p>
            <a:pPr lvl="1"/>
            <a:r>
              <a:rPr lang="en-US" dirty="0"/>
              <a:t>Technology driven changes in customer behavior (data privacy)</a:t>
            </a:r>
          </a:p>
          <a:p>
            <a:pPr lvl="2"/>
            <a:r>
              <a:rPr lang="en-US" sz="1100" dirty="0">
                <a:hlinkClick r:id="rId2"/>
              </a:rPr>
              <a:t>https://marketinginsidergroup.com/marketing-strategy/2020-marketing-trends-you-need-to-know/</a:t>
            </a:r>
            <a:endParaRPr lang="en-US" sz="1100" dirty="0"/>
          </a:p>
          <a:p>
            <a:pPr lvl="2"/>
            <a:r>
              <a:rPr lang="en-US" sz="1100" dirty="0">
                <a:hlinkClick r:id="rId3"/>
              </a:rPr>
              <a:t>https://www.smartinsights.com/digital-marketing-strategy/technology-changing-consumer-behaviour-is-biggest-marketing-trend/</a:t>
            </a:r>
            <a:endParaRPr lang="en-US" sz="1100" dirty="0"/>
          </a:p>
        </p:txBody>
      </p:sp>
    </p:spTree>
    <p:extLst>
      <p:ext uri="{BB962C8B-B14F-4D97-AF65-F5344CB8AC3E}">
        <p14:creationId xmlns:p14="http://schemas.microsoft.com/office/powerpoint/2010/main" val="331962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Career – Entrepreneurs</a:t>
            </a:r>
          </a:p>
        </p:txBody>
      </p:sp>
      <p:sp>
        <p:nvSpPr>
          <p:cNvPr id="3" name="Content Placeholder 2"/>
          <p:cNvSpPr>
            <a:spLocks noGrp="1"/>
          </p:cNvSpPr>
          <p:nvPr>
            <p:ph sz="half" idx="1"/>
          </p:nvPr>
        </p:nvSpPr>
        <p:spPr>
          <a:xfrm>
            <a:off x="1293813" y="685800"/>
            <a:ext cx="8382000" cy="4648200"/>
          </a:xfrm>
        </p:spPr>
        <p:txBody>
          <a:bodyPr>
            <a:normAutofit/>
          </a:bodyPr>
          <a:lstStyle/>
          <a:p>
            <a:r>
              <a:rPr lang="en-US" b="1" dirty="0"/>
              <a:t>Entrepreneurs</a:t>
            </a:r>
          </a:p>
          <a:p>
            <a:pPr lvl="1"/>
            <a:r>
              <a:rPr lang="en-US" dirty="0"/>
              <a:t>7 Tech trends for Future Entrepreneurs</a:t>
            </a:r>
          </a:p>
          <a:p>
            <a:pPr marL="1225296" lvl="2" indent="-457200">
              <a:buFont typeface="+mj-lt"/>
              <a:buAutoNum type="arabicPeriod"/>
            </a:pPr>
            <a:r>
              <a:rPr lang="en-US" dirty="0"/>
              <a:t>Digital Workplace</a:t>
            </a:r>
          </a:p>
          <a:p>
            <a:pPr marL="1225296" lvl="2" indent="-457200">
              <a:buFont typeface="+mj-lt"/>
              <a:buAutoNum type="arabicPeriod"/>
            </a:pPr>
            <a:r>
              <a:rPr lang="en-US" dirty="0"/>
              <a:t>Automation</a:t>
            </a:r>
          </a:p>
          <a:p>
            <a:pPr marL="1225296" lvl="2" indent="-457200">
              <a:buFont typeface="+mj-lt"/>
              <a:buAutoNum type="arabicPeriod"/>
            </a:pPr>
            <a:r>
              <a:rPr lang="en-US" dirty="0"/>
              <a:t>No-code development</a:t>
            </a:r>
          </a:p>
          <a:p>
            <a:pPr marL="1225296" lvl="2" indent="-457200">
              <a:buFont typeface="+mj-lt"/>
              <a:buAutoNum type="arabicPeriod"/>
            </a:pPr>
            <a:r>
              <a:rPr lang="en-US" dirty="0"/>
              <a:t>Blockchain</a:t>
            </a:r>
          </a:p>
          <a:p>
            <a:pPr marL="1225296" lvl="2" indent="-457200">
              <a:buFont typeface="+mj-lt"/>
              <a:buAutoNum type="arabicPeriod"/>
            </a:pPr>
            <a:r>
              <a:rPr lang="en-US" dirty="0"/>
              <a:t>AI-driven development</a:t>
            </a:r>
          </a:p>
          <a:p>
            <a:pPr marL="1225296" lvl="2" indent="-457200">
              <a:buFont typeface="+mj-lt"/>
              <a:buAutoNum type="arabicPeriod"/>
            </a:pPr>
            <a:r>
              <a:rPr lang="en-US" dirty="0"/>
              <a:t>Edge computing</a:t>
            </a:r>
          </a:p>
          <a:p>
            <a:pPr marL="1225296" lvl="2" indent="-457200">
              <a:buFont typeface="+mj-lt"/>
              <a:buAutoNum type="arabicPeriod"/>
            </a:pPr>
            <a:r>
              <a:rPr lang="en-US" dirty="0"/>
              <a:t>Ethics around digital privacy</a:t>
            </a:r>
          </a:p>
          <a:p>
            <a:pPr marL="768096" lvl="2" indent="0">
              <a:buNone/>
            </a:pPr>
            <a:r>
              <a:rPr lang="en-US" sz="1100" dirty="0">
                <a:hlinkClick r:id="rId2"/>
              </a:rPr>
              <a:t>https://customerthink.com/7-tech-trends-for-future-entrepreneurs/</a:t>
            </a:r>
            <a:br>
              <a:rPr lang="en-US" dirty="0"/>
            </a:br>
            <a:endParaRPr lang="en-US" sz="1200" dirty="0"/>
          </a:p>
          <a:p>
            <a:r>
              <a:rPr lang="en-US" b="1" dirty="0"/>
              <a:t>Other Degree Majors?</a:t>
            </a:r>
          </a:p>
          <a:p>
            <a:pPr lvl="1"/>
            <a:endParaRPr lang="en-US" dirty="0"/>
          </a:p>
          <a:p>
            <a:pPr lvl="1"/>
            <a:endParaRPr lang="en-US" dirty="0"/>
          </a:p>
        </p:txBody>
      </p:sp>
    </p:spTree>
    <p:extLst>
      <p:ext uri="{BB962C8B-B14F-4D97-AF65-F5344CB8AC3E}">
        <p14:creationId xmlns:p14="http://schemas.microsoft.com/office/powerpoint/2010/main" val="242895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Career</a:t>
            </a:r>
          </a:p>
        </p:txBody>
      </p:sp>
      <p:sp>
        <p:nvSpPr>
          <p:cNvPr id="3" name="Content Placeholder 2"/>
          <p:cNvSpPr>
            <a:spLocks noGrp="1"/>
          </p:cNvSpPr>
          <p:nvPr>
            <p:ph sz="half" idx="1"/>
          </p:nvPr>
        </p:nvSpPr>
        <p:spPr>
          <a:xfrm>
            <a:off x="1293813" y="685800"/>
            <a:ext cx="7467599" cy="4648200"/>
          </a:xfrm>
        </p:spPr>
        <p:txBody>
          <a:bodyPr>
            <a:normAutofit lnSpcReduction="10000"/>
          </a:bodyPr>
          <a:lstStyle/>
          <a:p>
            <a:pPr marL="0" indent="0">
              <a:buNone/>
            </a:pPr>
            <a:r>
              <a:rPr lang="en-US" dirty="0"/>
              <a:t>Essential Skill for Success = </a:t>
            </a:r>
            <a:r>
              <a:rPr lang="en-US" b="1" dirty="0"/>
              <a:t>Continuous Learner</a:t>
            </a:r>
          </a:p>
          <a:p>
            <a:pPr lvl="1"/>
            <a:endParaRPr lang="en-US" dirty="0"/>
          </a:p>
          <a:p>
            <a:pPr lvl="1">
              <a:buFont typeface="Arial" panose="020B0604020202020204" pitchFamily="34" charset="0"/>
              <a:buChar char="•"/>
            </a:pPr>
            <a:r>
              <a:rPr lang="en-US" dirty="0"/>
              <a:t>The ability to continually </a:t>
            </a:r>
            <a:br>
              <a:rPr lang="en-US" dirty="0"/>
            </a:br>
            <a:r>
              <a:rPr lang="en-US" dirty="0"/>
              <a:t>develop and improve </a:t>
            </a:r>
            <a:br>
              <a:rPr lang="en-US" dirty="0"/>
            </a:br>
            <a:r>
              <a:rPr lang="en-US" dirty="0"/>
              <a:t>one's skills and </a:t>
            </a:r>
            <a:br>
              <a:rPr lang="en-US" dirty="0"/>
            </a:br>
            <a:r>
              <a:rPr lang="en-US" dirty="0"/>
              <a:t>knowledge in order to </a:t>
            </a:r>
            <a:br>
              <a:rPr lang="en-US" dirty="0"/>
            </a:br>
            <a:r>
              <a:rPr lang="en-US" dirty="0"/>
              <a:t>perform effectively </a:t>
            </a:r>
            <a:br>
              <a:rPr lang="en-US" dirty="0"/>
            </a:br>
            <a:r>
              <a:rPr lang="en-US" dirty="0"/>
              <a:t>and adapt to changes </a:t>
            </a:r>
            <a:br>
              <a:rPr lang="en-US" dirty="0"/>
            </a:br>
            <a:r>
              <a:rPr lang="en-US" dirty="0"/>
              <a:t>in the workplace.</a:t>
            </a:r>
            <a:br>
              <a:rPr lang="en-US" dirty="0"/>
            </a:br>
            <a:endParaRPr lang="en-US" dirty="0"/>
          </a:p>
          <a:p>
            <a:pPr lvl="1">
              <a:buFont typeface="Arial" panose="020B0604020202020204" pitchFamily="34" charset="0"/>
              <a:buChar char="•"/>
            </a:pPr>
            <a:r>
              <a:rPr lang="en-US" dirty="0"/>
              <a:t>Earning a degree is a single, </a:t>
            </a:r>
            <a:br>
              <a:rPr lang="en-US" dirty="0"/>
            </a:br>
            <a:r>
              <a:rPr lang="en-US" dirty="0"/>
              <a:t>intense learning episode in </a:t>
            </a:r>
            <a:br>
              <a:rPr lang="en-US" dirty="0"/>
            </a:br>
            <a:r>
              <a:rPr lang="en-US" dirty="0"/>
              <a:t>your life. Never quit learning </a:t>
            </a:r>
            <a:br>
              <a:rPr lang="en-US" dirty="0"/>
            </a:br>
            <a:r>
              <a:rPr lang="en-US" dirty="0"/>
              <a:t>and you will be successful.</a:t>
            </a:r>
          </a:p>
          <a:p>
            <a:pPr lvl="1"/>
            <a:endParaRPr lang="en-US" dirty="0"/>
          </a:p>
        </p:txBody>
      </p:sp>
      <p:pic>
        <p:nvPicPr>
          <p:cNvPr id="5" name="Picture 4">
            <a:extLst>
              <a:ext uri="{FF2B5EF4-FFF2-40B4-BE49-F238E27FC236}">
                <a16:creationId xmlns:a16="http://schemas.microsoft.com/office/drawing/2014/main" id="{D9716B05-D9AF-4F5A-8D5D-92DFA0541A14}"/>
              </a:ext>
            </a:extLst>
          </p:cNvPr>
          <p:cNvPicPr>
            <a:picLocks noChangeAspect="1"/>
          </p:cNvPicPr>
          <p:nvPr/>
        </p:nvPicPr>
        <p:blipFill rotWithShape="1">
          <a:blip r:embed="rId2">
            <a:extLst>
              <a:ext uri="{28A0092B-C50C-407E-A947-70E740481C1C}">
                <a14:useLocalDpi xmlns:a14="http://schemas.microsoft.com/office/drawing/2010/main" val="0"/>
              </a:ext>
            </a:extLst>
          </a:blip>
          <a:srcRect l="25078" r="3448"/>
          <a:stretch/>
        </p:blipFill>
        <p:spPr>
          <a:xfrm>
            <a:off x="5942012" y="1371600"/>
            <a:ext cx="5486400" cy="4800600"/>
          </a:xfrm>
          <a:prstGeom prst="rect">
            <a:avLst/>
          </a:prstGeom>
        </p:spPr>
      </p:pic>
      <p:sp>
        <p:nvSpPr>
          <p:cNvPr id="4" name="Isosceles Triangle 3">
            <a:extLst>
              <a:ext uri="{FF2B5EF4-FFF2-40B4-BE49-F238E27FC236}">
                <a16:creationId xmlns:a16="http://schemas.microsoft.com/office/drawing/2014/main" id="{2C46CBA6-911A-48C2-9958-5AE796BB559F}"/>
              </a:ext>
            </a:extLst>
          </p:cNvPr>
          <p:cNvSpPr/>
          <p:nvPr/>
        </p:nvSpPr>
        <p:spPr>
          <a:xfrm rot="19419857">
            <a:off x="5503807" y="1395599"/>
            <a:ext cx="1456552" cy="1056519"/>
          </a:xfrm>
          <a:prstGeom prst="triangle">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68CCE4B9-5BE1-408E-914B-2768DE292968}"/>
              </a:ext>
            </a:extLst>
          </p:cNvPr>
          <p:cNvSpPr/>
          <p:nvPr/>
        </p:nvSpPr>
        <p:spPr>
          <a:xfrm>
            <a:off x="9629068" y="5105400"/>
            <a:ext cx="1799344" cy="1056519"/>
          </a:xfrm>
          <a:prstGeom prst="triangle">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276FD69-3B3A-4B56-8C9F-D091633B8B82}"/>
              </a:ext>
            </a:extLst>
          </p:cNvPr>
          <p:cNvSpPr/>
          <p:nvPr/>
        </p:nvSpPr>
        <p:spPr>
          <a:xfrm>
            <a:off x="5942012" y="5486400"/>
            <a:ext cx="1799344" cy="675519"/>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979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1182</TotalTime>
  <Words>765</Words>
  <Application>Microsoft Office PowerPoint</Application>
  <PresentationFormat>Custom</PresentationFormat>
  <Paragraphs>96</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vt:lpstr>
      <vt:lpstr>Corbel</vt:lpstr>
      <vt:lpstr>Sales presentation on product or service</vt:lpstr>
      <vt:lpstr>Your Career &amp; Computer Literacy</vt:lpstr>
      <vt:lpstr>My Story</vt:lpstr>
      <vt:lpstr>My Story</vt:lpstr>
      <vt:lpstr>Business = Software</vt:lpstr>
      <vt:lpstr>Your Career – CIS and Finance</vt:lpstr>
      <vt:lpstr>Your Career – Accounting and Management</vt:lpstr>
      <vt:lpstr>Your Career – Marketing</vt:lpstr>
      <vt:lpstr>Your Career – Entrepreneurs</vt:lpstr>
      <vt:lpstr>Your Career</vt:lpstr>
      <vt:lpstr>LinkedIn</vt:lpstr>
      <vt:lpstr>Résumé Tips from a Hiring Manager</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Career and Computer Literacy</dc:title>
  <dc:creator>Stacie</dc:creator>
  <cp:lastModifiedBy>Stacie Seaman</cp:lastModifiedBy>
  <cp:revision>59</cp:revision>
  <dcterms:created xsi:type="dcterms:W3CDTF">2018-10-29T03:24:36Z</dcterms:created>
  <dcterms:modified xsi:type="dcterms:W3CDTF">2019-12-04T00:30:33Z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