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70" r:id="rId8"/>
    <p:sldId id="264" r:id="rId9"/>
    <p:sldId id="265" r:id="rId10"/>
    <p:sldId id="260" r:id="rId11"/>
    <p:sldId id="266" r:id="rId12"/>
    <p:sldId id="271" r:id="rId13"/>
    <p:sldId id="262" r:id="rId14"/>
    <p:sldId id="263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87"/>
  </p:normalViewPr>
  <p:slideViewPr>
    <p:cSldViewPr snapToGrid="0" snapToObjects="1">
      <p:cViewPr varScale="1">
        <p:scale>
          <a:sx n="76" d="100"/>
          <a:sy n="76" d="100"/>
        </p:scale>
        <p:origin x="216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rksmith/Documents/Thinkful_Lariat%20Project-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Strategy 1 vs. Current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Numbers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000000000000001E-2"/>
                  <c:y val="-4.687499711644949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B40-F244-B48F-7086B1066CAD}"/>
                </c:ext>
              </c:extLst>
            </c:dLbl>
            <c:dLbl>
              <c:idx val="1"/>
              <c:layout>
                <c:manualLayout>
                  <c:x val="-3.7499999999999999E-2"/>
                  <c:y val="-9.374999423289983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B40-F244-B48F-7086B1066CAD}"/>
                </c:ext>
              </c:extLst>
            </c:dLbl>
            <c:dLbl>
              <c:idx val="2"/>
              <c:layout>
                <c:manualLayout>
                  <c:x val="-3.125E-2"/>
                  <c:y val="-2.34374985582247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B40-F244-B48F-7086B1066C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Sheet1!$B$2:$B$4</c:f>
              <c:numCache>
                <c:formatCode>_("$"* #,##0.00_);_("$"* \(#,##0.00\);_("$"* "-"??_);_(@_)</c:formatCode>
                <c:ptCount val="3"/>
                <c:pt idx="0">
                  <c:v>64866040</c:v>
                </c:pt>
                <c:pt idx="1">
                  <c:v>33076688.639999952</c:v>
                </c:pt>
                <c:pt idx="2">
                  <c:v>31789351.360000048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0-F244-B48F-7086B1066CA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40624991349348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B40-F244-B48F-7086B1066CAD}"/>
                </c:ext>
              </c:extLst>
            </c:dLbl>
            <c:dLbl>
              <c:idx val="1"/>
              <c:layout>
                <c:manualLayout>
                  <c:x val="4.6874999999999998E-3"/>
                  <c:y val="-4.45312472606270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B40-F244-B48F-7086B1066CAD}"/>
                </c:ext>
              </c:extLst>
            </c:dLbl>
            <c:dLbl>
              <c:idx val="2"/>
              <c:layout>
                <c:manualLayout>
                  <c:x val="0"/>
                  <c:y val="-2.109374870240235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B40-F244-B48F-7086B1066C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Sheet1!$C$2:$C$4</c:f>
              <c:numCache>
                <c:formatCode>_("$"* #,##0.00_);_("$"* \(#,##0.00\);_("$"* "-"??_);_(@_)</c:formatCode>
                <c:ptCount val="3"/>
                <c:pt idx="0">
                  <c:v>71352644</c:v>
                </c:pt>
                <c:pt idx="1">
                  <c:v>33076688.639999952</c:v>
                </c:pt>
                <c:pt idx="2">
                  <c:v>38275955.360000044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40-F244-B48F-7086B1066C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9593728"/>
        <c:axId val="59595376"/>
      </c:barChart>
      <c:catAx>
        <c:axId val="59593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95376"/>
        <c:crosses val="autoZero"/>
        <c:auto val="1"/>
        <c:lblAlgn val="ctr"/>
        <c:lblOffset val="100"/>
        <c:noMultiLvlLbl val="0"/>
      </c:catAx>
      <c:valAx>
        <c:axId val="5959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593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Strategy 2 vs. Current</a:t>
            </a:r>
            <a:r>
              <a:rPr lang="en-US" sz="2400" baseline="0" dirty="0"/>
              <a:t> Numbers</a:t>
            </a:r>
            <a:endParaRPr lang="en-US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Numbers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3749999999999997E-2"/>
                  <c:y val="-1.87499988465798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4F-B144-BB5B-E572B9C398DA}"/>
                </c:ext>
              </c:extLst>
            </c:dLbl>
            <c:dLbl>
              <c:idx val="1"/>
              <c:layout>
                <c:manualLayout>
                  <c:x val="-3.7499999999999999E-2"/>
                  <c:y val="-4.453124726062701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4F-B144-BB5B-E572B9C398DA}"/>
                </c:ext>
              </c:extLst>
            </c:dLbl>
            <c:dLbl>
              <c:idx val="2"/>
              <c:layout>
                <c:manualLayout>
                  <c:x val="-0.05"/>
                  <c:y val="-1.640624899075732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4F-B144-BB5B-E572B9C398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Sheet1!$B$2:$B$4</c:f>
              <c:numCache>
                <c:formatCode>_("$"* #,##0.00_);_("$"* \(#,##0.00\);_("$"* "-"??_);_(@_)</c:formatCode>
                <c:ptCount val="3"/>
                <c:pt idx="0">
                  <c:v>64866040</c:v>
                </c:pt>
                <c:pt idx="1">
                  <c:v>33076688.639999952</c:v>
                </c:pt>
                <c:pt idx="2">
                  <c:v>31789351.360000048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4F-B144-BB5B-E572B9C398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625000000000001E-3"/>
                  <c:y val="-3.04687481256921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4F-B144-BB5B-E572B9C398DA}"/>
                </c:ext>
              </c:extLst>
            </c:dLbl>
            <c:dLbl>
              <c:idx val="1"/>
              <c:layout>
                <c:manualLayout>
                  <c:x val="1.5625000000000001E-3"/>
                  <c:y val="-3.74999976931595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4F-B144-BB5B-E572B9C398DA}"/>
                </c:ext>
              </c:extLst>
            </c:dLbl>
            <c:dLbl>
              <c:idx val="2"/>
              <c:layout>
                <c:manualLayout>
                  <c:x val="1.5625000000000001E-3"/>
                  <c:y val="-3.749999769315959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4F-B144-BB5B-E572B9C398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Sheet1!$C$2:$C$4</c:f>
              <c:numCache>
                <c:formatCode>_("$"* #,##0.00_);_("$"* \(#,##0.00\);_("$"* "-"??_);_(@_)</c:formatCode>
                <c:ptCount val="3"/>
                <c:pt idx="0">
                  <c:v>74595946</c:v>
                </c:pt>
                <c:pt idx="1">
                  <c:v>38038191.935999945</c:v>
                </c:pt>
                <c:pt idx="2">
                  <c:v>36557754.064000055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4F-B144-BB5B-E572B9C398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160128"/>
        <c:axId val="113090112"/>
      </c:barChart>
      <c:catAx>
        <c:axId val="113160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090112"/>
        <c:crosses val="autoZero"/>
        <c:auto val="1"/>
        <c:lblAlgn val="ctr"/>
        <c:lblOffset val="100"/>
        <c:noMultiLvlLbl val="0"/>
      </c:catAx>
      <c:valAx>
        <c:axId val="11309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160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Strategy 3 vs. Current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Numbers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1562499999999997E-2"/>
                  <c:y val="-9.374999423289918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7B-4047-A9DD-1D78DAB89682}"/>
                </c:ext>
              </c:extLst>
            </c:dLbl>
            <c:dLbl>
              <c:idx val="1"/>
              <c:layout>
                <c:manualLayout>
                  <c:x val="-3.7499999999999999E-2"/>
                  <c:y val="-3.28124979815146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47B-4047-A9DD-1D78DAB89682}"/>
                </c:ext>
              </c:extLst>
            </c:dLbl>
            <c:dLbl>
              <c:idx val="2"/>
              <c:layout>
                <c:manualLayout>
                  <c:x val="-1.8749999999999999E-2"/>
                  <c:y val="-1.406249913493484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47B-4047-A9DD-1D78DAB896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Sheet1!$B$2:$B$4</c:f>
              <c:numCache>
                <c:formatCode>_("$"* #,##0.00_);_("$"* \(#,##0.00\);_("$"* "-"??_);_(@_)</c:formatCode>
                <c:ptCount val="3"/>
                <c:pt idx="0">
                  <c:v>64866040</c:v>
                </c:pt>
                <c:pt idx="1">
                  <c:v>33076688.639999952</c:v>
                </c:pt>
                <c:pt idx="2">
                  <c:v>31789351.360000048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7B-4047-A9DD-1D78DAB896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437499999999994E-2"/>
                  <c:y val="-1.87499988465797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7B-4047-A9DD-1D78DAB89682}"/>
                </c:ext>
              </c:extLst>
            </c:dLbl>
            <c:dLbl>
              <c:idx val="1"/>
              <c:layout>
                <c:manualLayout>
                  <c:x val="2.8125000000000001E-2"/>
                  <c:y val="-1.874999884657979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7B-4047-A9DD-1D78DAB89682}"/>
                </c:ext>
              </c:extLst>
            </c:dLbl>
            <c:dLbl>
              <c:idx val="2"/>
              <c:layout>
                <c:manualLayout>
                  <c:x val="2.5000000000000001E-2"/>
                  <c:y val="-4.218749740480454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47B-4047-A9DD-1D78DAB896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Sheet1!$C$2:$C$4</c:f>
              <c:numCache>
                <c:formatCode>_("$"* #,##0.00_);_("$"* \(#,##0.00\);_("$"* "-"??_);_(@_)</c:formatCode>
                <c:ptCount val="3"/>
                <c:pt idx="0">
                  <c:v>64866040</c:v>
                </c:pt>
                <c:pt idx="1">
                  <c:v>31422854.207999952</c:v>
                </c:pt>
                <c:pt idx="2">
                  <c:v>33443185.792000048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7B-4047-A9DD-1D78DAB896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873264"/>
        <c:axId val="118102224"/>
      </c:barChart>
      <c:catAx>
        <c:axId val="11787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102224"/>
        <c:crosses val="autoZero"/>
        <c:auto val="1"/>
        <c:lblAlgn val="ctr"/>
        <c:lblOffset val="100"/>
        <c:noMultiLvlLbl val="0"/>
      </c:catAx>
      <c:valAx>
        <c:axId val="11810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7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Car</a:t>
            </a:r>
            <a:r>
              <a:rPr lang="en-US" sz="2400" baseline="0"/>
              <a:t> Revenue, Cost, and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1.4207329460586855E-3"/>
                  <c:y val="0.1639626151017371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CC6-9D4D-89A4-733B28322D9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Dashboard!$C$16:$C$18</c:f>
              <c:strCache>
                <c:ptCount val="3"/>
                <c:pt idx="0">
                  <c:v>Car Revenue</c:v>
                </c:pt>
                <c:pt idx="1">
                  <c:v>Car Cost</c:v>
                </c:pt>
                <c:pt idx="2">
                  <c:v>Net Profit</c:v>
                </c:pt>
              </c:strCache>
            </c:strRef>
          </c:cat>
          <c:val>
            <c:numRef>
              <c:f>Dashboard!$D$16:$D$18</c:f>
              <c:numCache>
                <c:formatCode>_("$"* #,##0.00_);_("$"* \(#,##0.00\);_("$"* "-"??_);_(@_)</c:formatCode>
                <c:ptCount val="3"/>
                <c:pt idx="0">
                  <c:v>9535</c:v>
                </c:pt>
                <c:pt idx="1">
                  <c:v>10282.200000000001</c:v>
                </c:pt>
                <c:pt idx="2">
                  <c:v>-747.20000000000073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C6-9D4D-89A4-733B28322D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8250448"/>
        <c:axId val="816995328"/>
      </c:barChart>
      <c:catAx>
        <c:axId val="828250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6995328"/>
        <c:crosses val="autoZero"/>
        <c:auto val="1"/>
        <c:lblAlgn val="ctr"/>
        <c:lblOffset val="100"/>
        <c:noMultiLvlLbl val="0"/>
      </c:catAx>
      <c:valAx>
        <c:axId val="81699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250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Strategy 4 vs. Current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Numbers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6875000000000028E-2"/>
                  <c:y val="-6.328115383359043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799999999999999"/>
                      <c:h val="4.57499971856546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306-C14D-BD29-E2038BC5A5D5}"/>
                </c:ext>
              </c:extLst>
            </c:dLbl>
            <c:dLbl>
              <c:idx val="1"/>
              <c:layout>
                <c:manualLayout>
                  <c:x val="-3.7499999999999999E-2"/>
                  <c:y val="-4.453124726062709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06-C14D-BD29-E2038BC5A5D5}"/>
                </c:ext>
              </c:extLst>
            </c:dLbl>
            <c:dLbl>
              <c:idx val="2"/>
              <c:layout>
                <c:manualLayout>
                  <c:x val="-7.1874999999999994E-2"/>
                  <c:y val="-2.34374985582247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06-C14D-BD29-E2038BC5A5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Sheet1!$B$2:$B$4</c:f>
              <c:numCache>
                <c:formatCode>_("$"* #,##0.00_);_("$"* \(#,##0.00\);_("$"* "-"??_);_(@_)</c:formatCode>
                <c:ptCount val="3"/>
                <c:pt idx="0">
                  <c:v>64866040</c:v>
                </c:pt>
                <c:pt idx="1">
                  <c:v>33076688.639999952</c:v>
                </c:pt>
                <c:pt idx="2">
                  <c:v>31789351.360000048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06-C14D-BD29-E2038BC5A5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Strategy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5625000000000001E-3"/>
                  <c:y val="-2.81249982698696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06-C14D-BD29-E2038BC5A5D5}"/>
                </c:ext>
              </c:extLst>
            </c:dLbl>
            <c:dLbl>
              <c:idx val="1"/>
              <c:layout>
                <c:manualLayout>
                  <c:x val="3.2812500000000001E-2"/>
                  <c:y val="-6.093749625138433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06-C14D-BD29-E2038BC5A5D5}"/>
                </c:ext>
              </c:extLst>
            </c:dLbl>
            <c:dLbl>
              <c:idx val="2"/>
              <c:layout>
                <c:manualLayout>
                  <c:x val="7.8124999999998855E-3"/>
                  <c:y val="-5.15624968280944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06-C14D-BD29-E2038BC5A5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Total Revenue</c:v>
                </c:pt>
                <c:pt idx="1">
                  <c:v>Total Cost</c:v>
                </c:pt>
                <c:pt idx="2">
                  <c:v>Total Profit</c:v>
                </c:pt>
              </c:strCache>
            </c:strRef>
          </c:cat>
          <c:val>
            <c:numRef>
              <c:f>Sheet1!$C$2:$C$4</c:f>
              <c:numCache>
                <c:formatCode>_("$"* #,##0.00_);_("$"* \(#,##0.00\);_("$"* "-"??_);_(@_)</c:formatCode>
                <c:ptCount val="3"/>
                <c:pt idx="0">
                  <c:v>82055540.600000009</c:v>
                </c:pt>
                <c:pt idx="1">
                  <c:v>36136282.339199945</c:v>
                </c:pt>
                <c:pt idx="2">
                  <c:v>45919258.260800064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06-C14D-BD29-E2038BC5A5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938608"/>
        <c:axId val="117742992"/>
      </c:barChart>
      <c:catAx>
        <c:axId val="11793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742992"/>
        <c:crosses val="autoZero"/>
        <c:auto val="1"/>
        <c:lblAlgn val="ctr"/>
        <c:lblOffset val="100"/>
        <c:noMultiLvlLbl val="0"/>
      </c:catAx>
      <c:valAx>
        <c:axId val="117742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93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0"/>
              <a:t>Revenue,</a:t>
            </a:r>
            <a:r>
              <a:rPr lang="en-US" sz="2400" b="0" baseline="0"/>
              <a:t> Cost, and Profit for Different Strategies</a:t>
            </a:r>
            <a:endParaRPr lang="en-US" sz="240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PowerPoint]Sheet1'!$A$2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PowerPoint]Sheet1'!$B$1:$F$1</c:f>
              <c:strCache>
                <c:ptCount val="5"/>
                <c:pt idx="0">
                  <c:v>Current Numbers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'[Chart in Microsoft PowerPoint]Sheet1'!$B$2:$F$2</c:f>
              <c:numCache>
                <c:formatCode>_("$"* #,##0.00_);_("$"* \(#,##0.00\);_("$"* "-"??_);_(@_)</c:formatCode>
                <c:ptCount val="5"/>
                <c:pt idx="0">
                  <c:v>64866040</c:v>
                </c:pt>
                <c:pt idx="1">
                  <c:v>71352644</c:v>
                </c:pt>
                <c:pt idx="2">
                  <c:v>74595946</c:v>
                </c:pt>
                <c:pt idx="3">
                  <c:v>64866040</c:v>
                </c:pt>
                <c:pt idx="4">
                  <c:v>82055540.600000009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F-C14C-994F-A4B17143EF56}"/>
            </c:ext>
          </c:extLst>
        </c:ser>
        <c:ser>
          <c:idx val="1"/>
          <c:order val="1"/>
          <c:tx>
            <c:strRef>
              <c:f>'[Chart in Microsoft PowerPoint]Sheet1'!$A$3</c:f>
              <c:strCache>
                <c:ptCount val="1"/>
                <c:pt idx="0">
                  <c:v>Total Cost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6.888888888888888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7F-C14C-994F-A4B17143EF56}"/>
                </c:ext>
              </c:extLst>
            </c:dLbl>
            <c:dLbl>
              <c:idx val="1"/>
              <c:layout>
                <c:manualLayout>
                  <c:x val="1.4492753623188406E-3"/>
                  <c:y val="-6.222222222222230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67F-C14C-994F-A4B17143EF56}"/>
                </c:ext>
              </c:extLst>
            </c:dLbl>
            <c:dLbl>
              <c:idx val="2"/>
              <c:layout>
                <c:manualLayout>
                  <c:x val="1.4492753623188406E-3"/>
                  <c:y val="-9.5555555555555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7F-C14C-994F-A4B17143EF56}"/>
                </c:ext>
              </c:extLst>
            </c:dLbl>
            <c:dLbl>
              <c:idx val="3"/>
              <c:layout>
                <c:manualLayout>
                  <c:x val="5.7971585073604932E-3"/>
                  <c:y val="-2.888880139982502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75434212027844"/>
                      <c:h val="5.455555555555554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67F-C14C-994F-A4B17143EF56}"/>
                </c:ext>
              </c:extLst>
            </c:dLbl>
            <c:dLbl>
              <c:idx val="4"/>
              <c:layout>
                <c:manualLayout>
                  <c:x val="5.7971014492753624E-3"/>
                  <c:y val="-0.111111111111111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67F-C14C-994F-A4B17143EF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PowerPoint]Sheet1'!$B$1:$F$1</c:f>
              <c:strCache>
                <c:ptCount val="5"/>
                <c:pt idx="0">
                  <c:v>Current Numbers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'[Chart in Microsoft PowerPoint]Sheet1'!$B$3:$F$3</c:f>
              <c:numCache>
                <c:formatCode>_("$"* #,##0.00_);_("$"* \(#,##0.00\);_("$"* "-"??_);_(@_)</c:formatCode>
                <c:ptCount val="5"/>
                <c:pt idx="0">
                  <c:v>33076688.639999952</c:v>
                </c:pt>
                <c:pt idx="1">
                  <c:v>33076688.639999952</c:v>
                </c:pt>
                <c:pt idx="2">
                  <c:v>38038191.935999945</c:v>
                </c:pt>
                <c:pt idx="3">
                  <c:v>31422854.207999952</c:v>
                </c:pt>
                <c:pt idx="4">
                  <c:v>36136282.339199945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7F-C14C-994F-A4B17143EF56}"/>
            </c:ext>
          </c:extLst>
        </c:ser>
        <c:ser>
          <c:idx val="2"/>
          <c:order val="2"/>
          <c:tx>
            <c:strRef>
              <c:f>'[Chart in Microsoft PowerPoint]Sheet1'!$A$4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1594202898550725E-2"/>
                  <c:y val="-5.555555555555555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67F-C14C-994F-A4B17143EF56}"/>
                </c:ext>
              </c:extLst>
            </c:dLbl>
            <c:dLbl>
              <c:idx val="2"/>
              <c:layout>
                <c:manualLayout>
                  <c:x val="8.6956521739130436E-3"/>
                  <c:y val="-3.11111111111111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7F-C14C-994F-A4B17143EF56}"/>
                </c:ext>
              </c:extLst>
            </c:dLbl>
            <c:dLbl>
              <c:idx val="3"/>
              <c:layout>
                <c:manualLayout>
                  <c:x val="5.7971014492753624E-3"/>
                  <c:y val="-7.777777777777777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7F-C14C-994F-A4B17143EF56}"/>
                </c:ext>
              </c:extLst>
            </c:dLbl>
            <c:dLbl>
              <c:idx val="4"/>
              <c:layout>
                <c:manualLayout>
                  <c:x val="-1.0627896549303646E-16"/>
                  <c:y val="-0.12888888888888889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7F-C14C-994F-A4B17143EF5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PowerPoint]Sheet1'!$B$1:$F$1</c:f>
              <c:strCache>
                <c:ptCount val="5"/>
                <c:pt idx="0">
                  <c:v>Current Numbers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'[Chart in Microsoft PowerPoint]Sheet1'!$B$4:$F$4</c:f>
              <c:numCache>
                <c:formatCode>_("$"* #,##0.00_);_("$"* \(#,##0.00\);_("$"* "-"??_);_(@_)</c:formatCode>
                <c:ptCount val="5"/>
                <c:pt idx="0">
                  <c:v>31789351.360000048</c:v>
                </c:pt>
                <c:pt idx="1">
                  <c:v>38275955.360000044</c:v>
                </c:pt>
                <c:pt idx="2">
                  <c:v>36557754.064000055</c:v>
                </c:pt>
                <c:pt idx="3">
                  <c:v>33443185.792000048</c:v>
                </c:pt>
                <c:pt idx="4">
                  <c:v>45919258.260800064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7F-C14C-994F-A4B17143EF5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0754031"/>
        <c:axId val="2140755663"/>
      </c:barChart>
      <c:catAx>
        <c:axId val="214075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755663"/>
        <c:crosses val="autoZero"/>
        <c:auto val="1"/>
        <c:lblAlgn val="ctr"/>
        <c:lblOffset val="100"/>
        <c:noMultiLvlLbl val="0"/>
      </c:catAx>
      <c:valAx>
        <c:axId val="214075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75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aseline="0"/>
              <a:t>Profit for Different Strategies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'[Chart in Microsoft PowerPoint]Sheet1'!$A$4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PowerPoint]Sheet1'!$B$1:$F$1</c:f>
              <c:strCache>
                <c:ptCount val="5"/>
                <c:pt idx="0">
                  <c:v>Current Numbers</c:v>
                </c:pt>
                <c:pt idx="1">
                  <c:v>Strategy 1</c:v>
                </c:pt>
                <c:pt idx="2">
                  <c:v>Strategy 2</c:v>
                </c:pt>
                <c:pt idx="3">
                  <c:v>Strategy 3</c:v>
                </c:pt>
                <c:pt idx="4">
                  <c:v>Strategy 4</c:v>
                </c:pt>
              </c:strCache>
            </c:strRef>
          </c:cat>
          <c:val>
            <c:numRef>
              <c:f>'[Chart in Microsoft PowerPoint]Sheet1'!$B$4:$F$4</c:f>
              <c:numCache>
                <c:formatCode>_("$"* #,##0.00_);_("$"* \(#,##0.00\);_("$"* "-"??_);_(@_)</c:formatCode>
                <c:ptCount val="5"/>
                <c:pt idx="0">
                  <c:v>31789351.360000048</c:v>
                </c:pt>
                <c:pt idx="1">
                  <c:v>38275955.360000044</c:v>
                </c:pt>
                <c:pt idx="2">
                  <c:v>36557754.064000055</c:v>
                </c:pt>
                <c:pt idx="3">
                  <c:v>33443185.792000048</c:v>
                </c:pt>
                <c:pt idx="4">
                  <c:v>45919258.260800064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6-784E-BBC5-9563A2C69B1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0754031"/>
        <c:axId val="2140755663"/>
      </c:barChart>
      <c:catAx>
        <c:axId val="214075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755663"/>
        <c:crosses val="autoZero"/>
        <c:auto val="1"/>
        <c:lblAlgn val="ctr"/>
        <c:lblOffset val="100"/>
        <c:noMultiLvlLbl val="0"/>
      </c:catAx>
      <c:valAx>
        <c:axId val="2140755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75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57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63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23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12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92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45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08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40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68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164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71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11/11/20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5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business/chapter/ratio-analysis-and-statement-evaluation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car-insurance/price-increase-sign/" TargetMode="External"/><Relationship Id="rId7" Type="http://schemas.openxmlformats.org/officeDocument/2006/relationships/hyperlink" Target="https://chrishildrew.wordpress.com/2014/04/17/teaching-and-learning-leader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peoplemattersglobal.com/news/c-suite/uk-companies-under-pressure-to-cut-cost-and-hire-less-23443" TargetMode="External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investing-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teinspector.com/images/car-insurance/price-increase-sig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hildrew.wordpress.com/2014/04/17/teaching-and-learning-leader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news/c-suite/uk-companies-under-pressure-to-cut-cost-and-hire-less-23443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onda_Integr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FE8D4-7F6F-E448-B311-168AA8595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dirty="0"/>
              <a:t>Lariat Car Rental Agency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048A9-456C-F04C-9A6B-960E8E17D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>
            <a:normAutofit/>
          </a:bodyPr>
          <a:lstStyle/>
          <a:p>
            <a:r>
              <a:rPr lang="en-US" dirty="0"/>
              <a:t>Increasing Profitability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5C0F5-321E-449E-9121-2F3717179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747"/>
            <a:ext cx="5850384" cy="389050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069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07287-B666-B348-B08F-E6E7A4DE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Four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77DB-0C54-6D42-8298-CED36F45C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 4: Combine Strategies 1, 2, and 3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33CC856-D0F9-BF43-8009-B8DAD3C5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35106"/>
            <a:ext cx="5850384" cy="438778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904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58FB4AA-7058-4218-AE65-3ACD24A41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5E249-5A42-A644-BF22-48517A1B1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592" r="-2" b="-2"/>
          <a:stretch/>
        </p:blipFill>
        <p:spPr>
          <a:xfrm>
            <a:off x="1" y="2520341"/>
            <a:ext cx="6740511" cy="4337659"/>
          </a:xfrm>
          <a:custGeom>
            <a:avLst/>
            <a:gdLst/>
            <a:ahLst/>
            <a:cxnLst/>
            <a:rect l="l" t="t" r="r" b="b"/>
            <a:pathLst>
              <a:path w="6740511" h="4337659">
                <a:moveTo>
                  <a:pt x="2395232" y="0"/>
                </a:moveTo>
                <a:cubicBezTo>
                  <a:pt x="4720174" y="0"/>
                  <a:pt x="6618669" y="1825840"/>
                  <a:pt x="6735054" y="4121859"/>
                </a:cubicBezTo>
                <a:lnTo>
                  <a:pt x="6740511" y="4337659"/>
                </a:lnTo>
                <a:lnTo>
                  <a:pt x="0" y="4337659"/>
                </a:lnTo>
                <a:lnTo>
                  <a:pt x="0" y="721070"/>
                </a:lnTo>
                <a:lnTo>
                  <a:pt x="97326" y="656591"/>
                </a:lnTo>
                <a:cubicBezTo>
                  <a:pt x="763937" y="240461"/>
                  <a:pt x="1551503" y="0"/>
                  <a:pt x="2395232" y="0"/>
                </a:cubicBezTo>
                <a:close/>
              </a:path>
            </a:pathLst>
          </a:custGeom>
        </p:spPr>
      </p:pic>
      <p:sp>
        <p:nvSpPr>
          <p:cNvPr id="28" name="Arc 27">
            <a:extLst>
              <a:ext uri="{FF2B5EF4-FFF2-40B4-BE49-F238E27FC236}">
                <a16:creationId xmlns:a16="http://schemas.microsoft.com/office/drawing/2014/main" id="{7CCEF7F6-0F58-4CE0-B7EF-4C9FFC70B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95211" flipH="1">
            <a:off x="8706240" y="775850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AB7E5-AEA2-1542-896D-CB0A1D765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3595" y="753626"/>
            <a:ext cx="4290098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Combine All Strategies to Profit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A1AF3B-F342-5C4C-972C-34AD741F9A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9502" r="24247" b="-2"/>
          <a:stretch/>
        </p:blipFill>
        <p:spPr>
          <a:xfrm>
            <a:off x="1251569" y="255957"/>
            <a:ext cx="1731410" cy="1731410"/>
          </a:xfrm>
          <a:custGeom>
            <a:avLst/>
            <a:gdLst/>
            <a:ahLst/>
            <a:cxnLst/>
            <a:rect l="l" t="t" r="r" b="b"/>
            <a:pathLst>
              <a:path w="1592826" h="1592826">
                <a:moveTo>
                  <a:pt x="796413" y="0"/>
                </a:moveTo>
                <a:cubicBezTo>
                  <a:pt x="1236260" y="0"/>
                  <a:pt x="1592826" y="356566"/>
                  <a:pt x="1592826" y="796413"/>
                </a:cubicBezTo>
                <a:cubicBezTo>
                  <a:pt x="1592826" y="1236260"/>
                  <a:pt x="1236260" y="1592826"/>
                  <a:pt x="796413" y="1592826"/>
                </a:cubicBezTo>
                <a:cubicBezTo>
                  <a:pt x="356566" y="1592826"/>
                  <a:pt x="0" y="1236260"/>
                  <a:pt x="0" y="796413"/>
                </a:cubicBezTo>
                <a:cubicBezTo>
                  <a:pt x="0" y="356566"/>
                  <a:pt x="356566" y="0"/>
                  <a:pt x="796413" y="0"/>
                </a:cubicBezTo>
                <a:close/>
              </a:path>
            </a:pathLst>
          </a:custGeom>
        </p:spPr>
      </p:pic>
      <p:pic>
        <p:nvPicPr>
          <p:cNvPr id="11" name="Picture 10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BF9B2A10-E0A9-7642-947E-73EA31CE178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2053" r="11070" b="-3"/>
          <a:stretch/>
        </p:blipFill>
        <p:spPr>
          <a:xfrm>
            <a:off x="3286621" y="1000129"/>
            <a:ext cx="2905105" cy="2905105"/>
          </a:xfrm>
          <a:custGeom>
            <a:avLst/>
            <a:gdLst/>
            <a:ahLst/>
            <a:cxnLst/>
            <a:rect l="l" t="t" r="r" b="b"/>
            <a:pathLst>
              <a:path w="1368006" h="1368006">
                <a:moveTo>
                  <a:pt x="684003" y="0"/>
                </a:moveTo>
                <a:cubicBezTo>
                  <a:pt x="1061767" y="0"/>
                  <a:pt x="1368006" y="306239"/>
                  <a:pt x="1368006" y="684003"/>
                </a:cubicBezTo>
                <a:cubicBezTo>
                  <a:pt x="1368006" y="1061767"/>
                  <a:pt x="1061767" y="1368006"/>
                  <a:pt x="684003" y="1368006"/>
                </a:cubicBezTo>
                <a:cubicBezTo>
                  <a:pt x="306239" y="1368006"/>
                  <a:pt x="0" y="1061767"/>
                  <a:pt x="0" y="684003"/>
                </a:cubicBezTo>
                <a:cubicBezTo>
                  <a:pt x="0" y="306239"/>
                  <a:pt x="306239" y="0"/>
                  <a:pt x="68400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927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593B03B-A2F2-2246-8213-2A192318FC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09755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82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536971-7B68-E94B-A557-C5E34DFE7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9347345"/>
              </p:ext>
            </p:extLst>
          </p:nvPr>
        </p:nvGraphicFramePr>
        <p:xfrm>
          <a:off x="1714500" y="571500"/>
          <a:ext cx="8763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213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536971-7B68-E94B-A557-C5E34DFE76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514551"/>
              </p:ext>
            </p:extLst>
          </p:nvPr>
        </p:nvGraphicFramePr>
        <p:xfrm>
          <a:off x="1714500" y="571500"/>
          <a:ext cx="8763000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064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E7D49-B615-B649-BCCB-1CB851C1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 to Grow and Profit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ED9C41F-98E0-5A4C-8FF2-872B1C96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ABF9C-20B5-EC49-B157-8F0EE8FE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Four Strategies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E5A5-F603-7F47-B148-147628E75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 1: Increase Rental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B8105-58D2-AD44-BF5F-A0DF0820E3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650" b="3081"/>
          <a:stretch/>
        </p:blipFill>
        <p:spPr>
          <a:xfrm>
            <a:off x="0" y="1783592"/>
            <a:ext cx="5850384" cy="3290815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85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51EEC0-077D-3A4E-A2DA-DFC7D2AE53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2722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36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3469D-544F-C64E-8248-B9B96007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Four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DE0-5C5B-1148-A70C-81B03970B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 2: Expand to More Locations</a:t>
            </a:r>
          </a:p>
        </p:txBody>
      </p:sp>
      <p:pic>
        <p:nvPicPr>
          <p:cNvPr id="5" name="Picture 4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F27F1384-D687-5146-B422-04EFEFF6E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180259"/>
            <a:ext cx="5850384" cy="449748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725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AAF71DE-DC7F-0E4E-B913-BD06E3D47B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23093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667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3FDC11-E997-A244-BC54-6F2C4E4A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Four Strategies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47FAC-79AA-3446-B8DF-AE0AD7C28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Strategy 3: Cut Costs by Getting Rid of Certain Vehicles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AC323-0200-F648-AC97-D9886328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783579"/>
            <a:ext cx="5850384" cy="329084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827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92AC0BD-3FE8-3A4B-8229-64B06AA01A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1193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00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C2E95F7-E608-B44B-80BD-B829075E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3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car, outdoor, transport, parked&#10;&#10;Description automatically generated">
            <a:extLst>
              <a:ext uri="{FF2B5EF4-FFF2-40B4-BE49-F238E27FC236}">
                <a16:creationId xmlns:a16="http://schemas.microsoft.com/office/drawing/2014/main" id="{D7C8ACA6-C2AD-2E43-A02A-3FA835058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9546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874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8822660-1D3C-A743-BE72-2F21745EB4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5464219"/>
              </p:ext>
            </p:extLst>
          </p:nvPr>
        </p:nvGraphicFramePr>
        <p:xfrm>
          <a:off x="1891863" y="740979"/>
          <a:ext cx="8939048" cy="5344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407530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141</Words>
  <Application>Microsoft Macintosh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Aharoni</vt:lpstr>
      <vt:lpstr>Arial</vt:lpstr>
      <vt:lpstr>Avenir Next LT Pro</vt:lpstr>
      <vt:lpstr>Calibri</vt:lpstr>
      <vt:lpstr>ShapesVTI</vt:lpstr>
      <vt:lpstr>Lariat Car Rental Agency</vt:lpstr>
      <vt:lpstr>Four Strategies </vt:lpstr>
      <vt:lpstr>PowerPoint Presentation</vt:lpstr>
      <vt:lpstr>Four Strategies</vt:lpstr>
      <vt:lpstr>PowerPoint Presentation</vt:lpstr>
      <vt:lpstr>Four Strategies </vt:lpstr>
      <vt:lpstr>PowerPoint Presentation</vt:lpstr>
      <vt:lpstr>Strategy 3</vt:lpstr>
      <vt:lpstr>PowerPoint Presentation</vt:lpstr>
      <vt:lpstr>Four Strategies</vt:lpstr>
      <vt:lpstr>Combine All Strategies to Profit</vt:lpstr>
      <vt:lpstr>PowerPoint Presentation</vt:lpstr>
      <vt:lpstr>PowerPoint Presentation</vt:lpstr>
      <vt:lpstr>PowerPoint Presentation</vt:lpstr>
      <vt:lpstr>Time to Grow and Profit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Lariat Car Rental Agency</dc:title>
  <dc:creator>Mark Smith</dc:creator>
  <cp:lastModifiedBy>Mark Smith</cp:lastModifiedBy>
  <cp:revision>6</cp:revision>
  <dcterms:created xsi:type="dcterms:W3CDTF">2020-11-09T22:00:49Z</dcterms:created>
  <dcterms:modified xsi:type="dcterms:W3CDTF">2020-11-11T22:02:42Z</dcterms:modified>
</cp:coreProperties>
</file>