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95" r:id="rId6"/>
    <p:sldId id="310" r:id="rId7"/>
    <p:sldId id="307" r:id="rId8"/>
    <p:sldId id="297" r:id="rId9"/>
    <p:sldId id="311" r:id="rId10"/>
    <p:sldId id="308" r:id="rId11"/>
    <p:sldId id="312" r:id="rId12"/>
    <p:sldId id="313" r:id="rId13"/>
    <p:sldId id="31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1" clrIdx="0">
    <p:extLst>
      <p:ext uri="{19B8F6BF-5375-455C-9EA6-DF929625EA0E}">
        <p15:presenceInfo xmlns:p15="http://schemas.microsoft.com/office/powerpoint/2012/main" userId="7fa1ba6849e9d2d2" providerId="Windows Live"/>
      </p:ext>
    </p:extLst>
  </p:cmAuthor>
  <p:cmAuthor id="2" name="SMITH Mark" initials="SM" lastIdx="1" clrIdx="1">
    <p:extLst>
      <p:ext uri="{19B8F6BF-5375-455C-9EA6-DF929625EA0E}">
        <p15:presenceInfo xmlns:p15="http://schemas.microsoft.com/office/powerpoint/2012/main" userId="SMITH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3844" autoAdjust="0"/>
  </p:normalViewPr>
  <p:slideViewPr>
    <p:cSldViewPr snapToGrid="0">
      <p:cViewPr varScale="1">
        <p:scale>
          <a:sx n="59" d="100"/>
          <a:sy n="59" d="100"/>
        </p:scale>
        <p:origin x="10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B92B-36D6-4B1E-9BFE-A5FE22EEABB4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F8DC-E818-4BF5-ABA3-186A72966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8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9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2C90-EBA1-427C-AFD5-D513E34DD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GB" dirty="0"/>
              <a:t>Introduction to Python – 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8B10-88E6-46FD-AAFB-7C49047B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GB" dirty="0"/>
              <a:t>Mark Smith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B0B0648-AE5F-4E0A-8AA3-9AB1B5916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3" r="3575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he Python Logo | Python Software Foundation">
            <a:extLst>
              <a:ext uri="{FF2B5EF4-FFF2-40B4-BE49-F238E27FC236}">
                <a16:creationId xmlns:a16="http://schemas.microsoft.com/office/drawing/2014/main" id="{62C3313C-B9CD-4631-AF15-96CAC419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82" y="3204894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A61F-DAAD-43CA-A6AD-8C1BD8D8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methods -append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F0EF-8205-48D9-A08A-DDA5DAE6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1127"/>
            <a:ext cx="10691265" cy="61199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Methods are functions that we call with a dot, append adds a new element to the end of the list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BA93D-0896-4526-A2EB-DA37A71C0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2" t="81697" r="63823" b="7987"/>
          <a:stretch/>
        </p:blipFill>
        <p:spPr>
          <a:xfrm>
            <a:off x="800099" y="2457528"/>
            <a:ext cx="7743265" cy="1271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74A06-4E96-4217-917B-482B840D7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88386" r="5725" b="7913"/>
          <a:stretch/>
        </p:blipFill>
        <p:spPr>
          <a:xfrm>
            <a:off x="800099" y="3892964"/>
            <a:ext cx="10691265" cy="4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A61F-DAAD-43CA-A6AD-8C1BD8D8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methods - 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F0EF-8205-48D9-A08A-DDA5DAE6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1127"/>
            <a:ext cx="10691265" cy="61199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Pop deletes an element from the list, of the given index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BD4F8-25AD-4885-A3B0-06340CA63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" t="77624" r="63750" b="12040"/>
          <a:stretch/>
        </p:blipFill>
        <p:spPr>
          <a:xfrm>
            <a:off x="800100" y="2409157"/>
            <a:ext cx="8010334" cy="1311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8A6968-20DF-44B4-9EAC-F8F38479F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87580" r="5814" b="7286"/>
          <a:stretch/>
        </p:blipFill>
        <p:spPr>
          <a:xfrm>
            <a:off x="800100" y="4058369"/>
            <a:ext cx="10868852" cy="6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7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6E91-B16C-4409-93DD-97FF9922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A71A-DF9C-40E9-8432-00A662D2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Turtle is a module that allows us to create pictures using turtle graphics.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2F810-AAE0-40A0-8D7E-8EB828FB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213" y="2902413"/>
            <a:ext cx="3577034" cy="3130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EAFD5D-300F-4835-A5E0-E9A54B879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" t="73220" r="76617" b="7180"/>
          <a:stretch/>
        </p:blipFill>
        <p:spPr>
          <a:xfrm>
            <a:off x="800099" y="3272118"/>
            <a:ext cx="3709147" cy="18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0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8B89-1CD6-44CD-AD2E-EADE5084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Turtle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9726-01E8-442C-A187-1E6D6EE28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060" y="3464828"/>
            <a:ext cx="2120634" cy="4930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Go forward 100 pixels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4A4F0-271E-4183-A4E8-88BF8F54B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" t="31199" r="83971" b="34321"/>
          <a:stretch/>
        </p:blipFill>
        <p:spPr>
          <a:xfrm>
            <a:off x="700635" y="2788023"/>
            <a:ext cx="2517694" cy="318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99C22-ED11-44D8-B0AC-0FBB7EEB7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671" y="1321022"/>
            <a:ext cx="5083105" cy="44490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A1DFD7-27EB-4A58-B4E7-5E5991E50040}"/>
              </a:ext>
            </a:extLst>
          </p:cNvPr>
          <p:cNvCxnSpPr>
            <a:cxnSpLocks/>
          </p:cNvCxnSpPr>
          <p:nvPr/>
        </p:nvCxnSpPr>
        <p:spPr>
          <a:xfrm>
            <a:off x="2375647" y="3702424"/>
            <a:ext cx="110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33DBC2-0576-4D9F-AA6E-4D7E6BE2441D}"/>
              </a:ext>
            </a:extLst>
          </p:cNvPr>
          <p:cNvCxnSpPr>
            <a:cxnSpLocks/>
          </p:cNvCxnSpPr>
          <p:nvPr/>
        </p:nvCxnSpPr>
        <p:spPr>
          <a:xfrm>
            <a:off x="2375646" y="4111170"/>
            <a:ext cx="110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88CDC1-4C1D-43FB-8665-5C864B1A5E7C}"/>
              </a:ext>
            </a:extLst>
          </p:cNvPr>
          <p:cNvCxnSpPr>
            <a:cxnSpLocks/>
          </p:cNvCxnSpPr>
          <p:nvPr/>
        </p:nvCxnSpPr>
        <p:spPr>
          <a:xfrm>
            <a:off x="2375646" y="4491318"/>
            <a:ext cx="110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74465D-500A-467D-AC32-B3522E4A3102}"/>
              </a:ext>
            </a:extLst>
          </p:cNvPr>
          <p:cNvCxnSpPr>
            <a:cxnSpLocks/>
          </p:cNvCxnSpPr>
          <p:nvPr/>
        </p:nvCxnSpPr>
        <p:spPr>
          <a:xfrm>
            <a:off x="2375645" y="4840941"/>
            <a:ext cx="110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B6A665-6476-407C-8A06-EA8F481216B2}"/>
              </a:ext>
            </a:extLst>
          </p:cNvPr>
          <p:cNvCxnSpPr>
            <a:cxnSpLocks/>
          </p:cNvCxnSpPr>
          <p:nvPr/>
        </p:nvCxnSpPr>
        <p:spPr>
          <a:xfrm>
            <a:off x="2375645" y="5244354"/>
            <a:ext cx="110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9E09CC-0CAF-47C6-B8AF-7B91B19A315F}"/>
              </a:ext>
            </a:extLst>
          </p:cNvPr>
          <p:cNvSpPr txBox="1">
            <a:spLocks/>
          </p:cNvSpPr>
          <p:nvPr/>
        </p:nvSpPr>
        <p:spPr>
          <a:xfrm>
            <a:off x="750367" y="1893329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Here are some useful methods,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13C82-B758-4333-B640-E46FE7588BA5}"/>
              </a:ext>
            </a:extLst>
          </p:cNvPr>
          <p:cNvSpPr txBox="1"/>
          <p:nvPr/>
        </p:nvSpPr>
        <p:spPr>
          <a:xfrm>
            <a:off x="3545060" y="39256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Turn left 90 degrees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2CEED68-B5D2-4952-8C3E-3A32B48AA7CD}"/>
              </a:ext>
            </a:extLst>
          </p:cNvPr>
          <p:cNvSpPr txBox="1">
            <a:spLocks/>
          </p:cNvSpPr>
          <p:nvPr/>
        </p:nvSpPr>
        <p:spPr>
          <a:xfrm>
            <a:off x="3545060" y="4268022"/>
            <a:ext cx="2120634" cy="493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Go forward 100 pixels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FE79BB-C200-416C-924D-5E1381E54E23}"/>
              </a:ext>
            </a:extLst>
          </p:cNvPr>
          <p:cNvSpPr txBox="1">
            <a:spLocks/>
          </p:cNvSpPr>
          <p:nvPr/>
        </p:nvSpPr>
        <p:spPr>
          <a:xfrm>
            <a:off x="3511683" y="4997808"/>
            <a:ext cx="2120634" cy="493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Go forward 100 pixels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C43BA9-2DC4-4503-9EB2-8D1BC2421FAD}"/>
              </a:ext>
            </a:extLst>
          </p:cNvPr>
          <p:cNvSpPr txBox="1"/>
          <p:nvPr/>
        </p:nvSpPr>
        <p:spPr>
          <a:xfrm>
            <a:off x="3537187" y="46284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Turn right 90 degrees</a:t>
            </a:r>
          </a:p>
        </p:txBody>
      </p:sp>
    </p:spTree>
    <p:extLst>
      <p:ext uri="{BB962C8B-B14F-4D97-AF65-F5344CB8AC3E}">
        <p14:creationId xmlns:p14="http://schemas.microsoft.com/office/powerpoint/2010/main" val="30691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1EC6-EC5C-4DDA-9E35-44B63D1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59EC-688C-4D99-85C0-4627944A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week we have looked at: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Relational Operators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Conditional Operators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use Conditional statements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7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6DF-7160-4C53-B4E5-BE096D1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2BE-C069-4DDA-ADCF-0C98BBB3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11862"/>
            <a:ext cx="10691265" cy="421571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 – Getting Started: Introduction and Arithmetic Operators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2 – Types and Variables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3 – Functions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4 – Conditional Statements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5 – </a:t>
            </a:r>
            <a:r>
              <a:rPr lang="en-GB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Further Conditionals and Recursion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6 – </a:t>
            </a:r>
            <a:r>
              <a:rPr lang="en-GB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Functions with Return Values</a:t>
            </a:r>
          </a:p>
          <a:p>
            <a:r>
              <a:rPr lang="en-US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7 – Loops, Lists and Turtles</a:t>
            </a:r>
            <a:endParaRPr lang="en-GB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8 – Dictionaries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9 – Tuples 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10 –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4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2B1C-3AFE-4CB5-BF8A-3AEAFC1E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069E-C7B1-4F2B-99F2-F275D433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functions with return values?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Why do we use functions with return values?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Boolean functions?</a:t>
            </a:r>
          </a:p>
          <a:p>
            <a:endParaRPr lang="en-GB" dirty="0"/>
          </a:p>
        </p:txBody>
      </p:sp>
      <p:pic>
        <p:nvPicPr>
          <p:cNvPr id="8" name="Picture 7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58D88782-A98B-44DC-A28B-F24C517C4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" t="32634" r="70294" b="48424"/>
          <a:stretch/>
        </p:blipFill>
        <p:spPr>
          <a:xfrm>
            <a:off x="6429936" y="1178859"/>
            <a:ext cx="4839553" cy="1783602"/>
          </a:xfrm>
          <a:prstGeom prst="rect">
            <a:avLst/>
          </a:prstGeom>
        </p:spPr>
      </p:pic>
      <p:pic>
        <p:nvPicPr>
          <p:cNvPr id="13" name="Picture 12" descr="A picture containing text, screenshot, monitor, black&#10;&#10;Description automatically generated">
            <a:extLst>
              <a:ext uri="{FF2B5EF4-FFF2-40B4-BE49-F238E27FC236}">
                <a16:creationId xmlns:a16="http://schemas.microsoft.com/office/drawing/2014/main" id="{46BE3FA1-EF2E-4086-9CB1-7B51C2A5E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2" t="61984" r="56986" b="18544"/>
          <a:stretch/>
        </p:blipFill>
        <p:spPr>
          <a:xfrm>
            <a:off x="6506988" y="4333491"/>
            <a:ext cx="4984377" cy="1273559"/>
          </a:xfrm>
          <a:prstGeom prst="rect">
            <a:avLst/>
          </a:prstGeom>
        </p:spPr>
      </p:pic>
      <p:pic>
        <p:nvPicPr>
          <p:cNvPr id="14" name="Picture 13" descr="A picture containing text, monitor, screenshot, indoor&#10;&#10;Description automatically generated">
            <a:extLst>
              <a:ext uri="{FF2B5EF4-FFF2-40B4-BE49-F238E27FC236}">
                <a16:creationId xmlns:a16="http://schemas.microsoft.com/office/drawing/2014/main" id="{B868A1F9-2D97-4668-8FA8-8138B974F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" t="53595" r="69706" b="19503"/>
          <a:stretch/>
        </p:blipFill>
        <p:spPr>
          <a:xfrm>
            <a:off x="800100" y="3938362"/>
            <a:ext cx="3870512" cy="19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12C-28B3-4368-AC90-45D8E07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Loops, Lists and Turtles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32D1-E8F0-4C37-89BE-F6D6A5CA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Today we will learn: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loops?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lists?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Turtles?</a:t>
            </a:r>
          </a:p>
        </p:txBody>
      </p:sp>
    </p:spTree>
    <p:extLst>
      <p:ext uri="{BB962C8B-B14F-4D97-AF65-F5344CB8AC3E}">
        <p14:creationId xmlns:p14="http://schemas.microsoft.com/office/powerpoint/2010/main" val="86175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58539"/>
            <a:ext cx="10691265" cy="8691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first loop we will see is a for loop, we can use this to access characters in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E9866-4BEE-4608-B283-9F9CB7009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" t="31290" r="85073" b="63364"/>
          <a:stretch/>
        </p:blipFill>
        <p:spPr>
          <a:xfrm>
            <a:off x="800101" y="2460720"/>
            <a:ext cx="4399428" cy="942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4AE92F-303D-4ADA-942D-D7FAF73D85FC}"/>
              </a:ext>
            </a:extLst>
          </p:cNvPr>
          <p:cNvSpPr txBox="1"/>
          <p:nvPr/>
        </p:nvSpPr>
        <p:spPr>
          <a:xfrm>
            <a:off x="800101" y="4083023"/>
            <a:ext cx="1032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Note that the syntax is the same as function definitions and conditionals, this time using the             keyword.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However, we also need the             keyword.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6889F-6242-4988-A946-F487F007C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4" t="31916" r="93963" b="65990"/>
          <a:stretch/>
        </p:blipFill>
        <p:spPr>
          <a:xfrm>
            <a:off x="9457765" y="4083023"/>
            <a:ext cx="582706" cy="369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759A1E-135C-4B3B-A893-0D30EB7A4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0" t="31912" r="89097" b="65994"/>
          <a:stretch/>
        </p:blipFill>
        <p:spPr>
          <a:xfrm>
            <a:off x="3478306" y="4360022"/>
            <a:ext cx="582706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58539"/>
            <a:ext cx="10691265" cy="8691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first loop we will see is a for loop, we can use this to access characters in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E9866-4BEE-4608-B283-9F9CB7009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" t="31290" r="85073" b="63364"/>
          <a:stretch/>
        </p:blipFill>
        <p:spPr>
          <a:xfrm>
            <a:off x="800101" y="2460720"/>
            <a:ext cx="4399428" cy="942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F127F-1FEB-4ACD-9EBA-6E7C809C8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58292" b="16324"/>
          <a:stretch/>
        </p:blipFill>
        <p:spPr>
          <a:xfrm>
            <a:off x="800101" y="3664156"/>
            <a:ext cx="7789743" cy="21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6DCD-B47F-421C-9FF1-BDD2C202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4F5E-69A3-4727-86C4-36C4A549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also use for loops to access numbers in a range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F169C-9D74-4B09-B689-63C5F9F73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7" t="67367" r="68456" b="22244"/>
          <a:stretch/>
        </p:blipFill>
        <p:spPr>
          <a:xfrm>
            <a:off x="800099" y="2888474"/>
            <a:ext cx="4824639" cy="930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2ECFF-6872-4542-9CF7-DF014B222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0628"/>
          <a:stretch/>
        </p:blipFill>
        <p:spPr>
          <a:xfrm>
            <a:off x="800099" y="4008152"/>
            <a:ext cx="6096000" cy="19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6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A61F-DAAD-43CA-A6AD-8C1BD8D8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F0EF-8205-48D9-A08A-DDA5DAE6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1127"/>
            <a:ext cx="10691265" cy="61199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list is a built in type in Python, like integer or string. A list is a sequence of values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4324-191D-4501-8783-8AD3551F8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" t="65136" r="75515" b="23533"/>
          <a:stretch/>
        </p:blipFill>
        <p:spPr>
          <a:xfrm>
            <a:off x="800100" y="2293126"/>
            <a:ext cx="4049806" cy="109400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B83F88-686D-4338-BA42-B30BBF7FF3C7}"/>
              </a:ext>
            </a:extLst>
          </p:cNvPr>
          <p:cNvSpPr txBox="1">
            <a:spLocks/>
          </p:cNvSpPr>
          <p:nvPr/>
        </p:nvSpPr>
        <p:spPr>
          <a:xfrm>
            <a:off x="800100" y="3436126"/>
            <a:ext cx="10691265" cy="112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values inside the list are called elements.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assign lists to variables.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7746B5-0239-4FB1-A636-C48FF64D2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5" t="77489" r="63897" b="13244"/>
          <a:stretch/>
        </p:blipFill>
        <p:spPr>
          <a:xfrm>
            <a:off x="800100" y="4419599"/>
            <a:ext cx="5851712" cy="8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A61F-DAAD-43CA-A6AD-8C1BD8D8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accessing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F0EF-8205-48D9-A08A-DDA5DAE6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1127"/>
            <a:ext cx="10691265" cy="61199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access elements of a list like so,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B83F88-686D-4338-BA42-B30BBF7FF3C7}"/>
              </a:ext>
            </a:extLst>
          </p:cNvPr>
          <p:cNvSpPr txBox="1">
            <a:spLocks/>
          </p:cNvSpPr>
          <p:nvPr/>
        </p:nvSpPr>
        <p:spPr>
          <a:xfrm>
            <a:off x="800100" y="3655597"/>
            <a:ext cx="10691265" cy="276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Where we start counting the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from 0 in a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0 -&gt; ‘apple’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1 -&gt; ‘orange’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2 -&gt; ‘tomato’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 access the last element of the list, use [-1]. So fruits[-1] = tomato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25A82-00D9-4138-B099-974411E03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t="84507" r="63971" b="7444"/>
          <a:stretch/>
        </p:blipFill>
        <p:spPr>
          <a:xfrm>
            <a:off x="800100" y="2293125"/>
            <a:ext cx="5926855" cy="759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6CB73-E689-4F69-9C91-E70643570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86448" r="4706" b="9656"/>
          <a:stretch/>
        </p:blipFill>
        <p:spPr>
          <a:xfrm>
            <a:off x="800100" y="3141476"/>
            <a:ext cx="9119850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92026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617D5"/>
      </a:accent6>
      <a:hlink>
        <a:srgbClr val="3F74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415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Univers Condensed</vt:lpstr>
      <vt:lpstr>ChronicleVTI</vt:lpstr>
      <vt:lpstr>Introduction to Python – Week 7</vt:lpstr>
      <vt:lpstr>Course outline</vt:lpstr>
      <vt:lpstr>Last Week</vt:lpstr>
      <vt:lpstr>This Week – Loops, Lists and Turtles</vt:lpstr>
      <vt:lpstr>Loops - for</vt:lpstr>
      <vt:lpstr>Loops - for</vt:lpstr>
      <vt:lpstr>Loops - for</vt:lpstr>
      <vt:lpstr>lists</vt:lpstr>
      <vt:lpstr>Lists accessing elements</vt:lpstr>
      <vt:lpstr>List methods -append</vt:lpstr>
      <vt:lpstr>List methods - pop</vt:lpstr>
      <vt:lpstr>Turtle </vt:lpstr>
      <vt:lpstr>Turtle methods</vt:lpstr>
      <vt:lpstr>End of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Mark</dc:creator>
  <cp:lastModifiedBy>SMITH Mark</cp:lastModifiedBy>
  <cp:revision>108</cp:revision>
  <dcterms:created xsi:type="dcterms:W3CDTF">2021-06-18T12:43:24Z</dcterms:created>
  <dcterms:modified xsi:type="dcterms:W3CDTF">2022-02-15T09:28:21Z</dcterms:modified>
</cp:coreProperties>
</file>