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13"/>
  </p:notesMasterIdLst>
  <p:sldIdLst>
    <p:sldId id="256" r:id="rId2"/>
    <p:sldId id="257" r:id="rId3"/>
    <p:sldId id="270" r:id="rId4"/>
    <p:sldId id="258" r:id="rId5"/>
    <p:sldId id="295" r:id="rId6"/>
    <p:sldId id="303" r:id="rId7"/>
    <p:sldId id="304" r:id="rId8"/>
    <p:sldId id="296" r:id="rId9"/>
    <p:sldId id="305" r:id="rId10"/>
    <p:sldId id="306" r:id="rId11"/>
    <p:sldId id="27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k" initials="M" lastIdx="1" clrIdx="0">
    <p:extLst>
      <p:ext uri="{19B8F6BF-5375-455C-9EA6-DF929625EA0E}">
        <p15:presenceInfo xmlns:p15="http://schemas.microsoft.com/office/powerpoint/2012/main" userId="7fa1ba6849e9d2d2" providerId="Windows Live"/>
      </p:ext>
    </p:extLst>
  </p:cmAuthor>
  <p:cmAuthor id="2" name="SMITH Mark" initials="SM" lastIdx="1" clrIdx="1">
    <p:extLst>
      <p:ext uri="{19B8F6BF-5375-455C-9EA6-DF929625EA0E}">
        <p15:presenceInfo xmlns:p15="http://schemas.microsoft.com/office/powerpoint/2012/main" userId="SMITH Mark"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71" autoAdjust="0"/>
    <p:restoredTop sz="93844" autoAdjust="0"/>
  </p:normalViewPr>
  <p:slideViewPr>
    <p:cSldViewPr snapToGrid="0">
      <p:cViewPr varScale="1">
        <p:scale>
          <a:sx n="59" d="100"/>
          <a:sy n="59" d="100"/>
        </p:scale>
        <p:origin x="108" y="1086"/>
      </p:cViewPr>
      <p:guideLst/>
    </p:cSldViewPr>
  </p:slideViewPr>
  <p:notesTextViewPr>
    <p:cViewPr>
      <p:scale>
        <a:sx n="1" d="1"/>
        <a:sy n="1" d="1"/>
      </p:scale>
      <p:origin x="0" y="0"/>
    </p:cViewPr>
  </p:notesTextViewPr>
  <p:notesViewPr>
    <p:cSldViewPr snapToGrid="0">
      <p:cViewPr varScale="1">
        <p:scale>
          <a:sx n="87" d="100"/>
          <a:sy n="87" d="100"/>
        </p:scale>
        <p:origin x="3840"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81B92B-36D6-4B1E-9BFE-A5FE22EEABB4}" type="datetimeFigureOut">
              <a:rPr lang="en-GB" smtClean="0"/>
              <a:t>17/05/2022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97F8DC-E818-4BF5-ABA3-186A72966D1D}" type="slidenum">
              <a:rPr lang="en-GB" smtClean="0"/>
              <a:t>‹#›</a:t>
            </a:fld>
            <a:endParaRPr lang="en-GB"/>
          </a:p>
        </p:txBody>
      </p:sp>
    </p:spTree>
    <p:extLst>
      <p:ext uri="{BB962C8B-B14F-4D97-AF65-F5344CB8AC3E}">
        <p14:creationId xmlns:p14="http://schemas.microsoft.com/office/powerpoint/2010/main" val="3084884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2F3E8B1C-86EF-43CF-8304-249481088644}" type="datetimeFigureOut">
              <a:rPr lang="en-US" smtClean="0"/>
              <a:t>5/17/2022</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699095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2F3E8B1C-86EF-43CF-8304-249481088644}" type="datetimeFigureOut">
              <a:rPr lang="en-US" smtClean="0"/>
              <a:t>5/17/2022</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547412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F3E8B1C-86EF-43CF-8304-249481088644}" type="datetimeFigureOut">
              <a:rPr lang="en-US" smtClean="0"/>
              <a:t>5/17/2022</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802952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F3E8B1C-86EF-43CF-8304-249481088644}" type="datetimeFigureOut">
              <a:rPr lang="en-US" smtClean="0"/>
              <a:t>5/17/2022</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953689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2F3E8B1C-86EF-43CF-8304-249481088644}" type="datetimeFigureOut">
              <a:rPr lang="en-US" smtClean="0"/>
              <a:t>5/17/2022</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856343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2F3E8B1C-86EF-43CF-8304-249481088644}" type="datetimeFigureOut">
              <a:rPr lang="en-US" smtClean="0"/>
              <a:t>5/17/2022</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430100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2F3E8B1C-86EF-43CF-8304-249481088644}" type="datetimeFigureOut">
              <a:rPr lang="en-US" smtClean="0"/>
              <a:t>5/17/2022</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221486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2F3E8B1C-86EF-43CF-8304-249481088644}" type="datetimeFigureOut">
              <a:rPr lang="en-US" smtClean="0"/>
              <a:t>5/17/2022</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477100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2F3E8B1C-86EF-43CF-8304-249481088644}" type="datetimeFigureOut">
              <a:rPr lang="en-US" smtClean="0"/>
              <a:t>5/17/2022</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754341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F3E8B1C-86EF-43CF-8304-249481088644}" type="datetimeFigureOut">
              <a:rPr lang="en-US" smtClean="0"/>
              <a:t>5/17/2022</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064589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2F3E8B1C-86EF-43CF-8304-249481088644}" type="datetimeFigureOut">
              <a:rPr lang="en-US" smtClean="0"/>
              <a:t>5/17/2022</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40942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2F3E8B1C-86EF-43CF-8304-249481088644}" type="datetimeFigureOut">
              <a:rPr lang="en-US" smtClean="0"/>
              <a:pPr/>
              <a:t>5/17/2022</a:t>
            </a:fld>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a:t>
            </a:fld>
            <a:endParaRPr lang="en-US" dirty="0"/>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7994479"/>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88" r:id="rId5"/>
    <p:sldLayoutId id="2147483693" r:id="rId6"/>
    <p:sldLayoutId id="2147483689" r:id="rId7"/>
    <p:sldLayoutId id="2147483690" r:id="rId8"/>
    <p:sldLayoutId id="2147483691" r:id="rId9"/>
    <p:sldLayoutId id="2147483692" r:id="rId10"/>
    <p:sldLayoutId id="2147483694" r:id="rId11"/>
  </p:sldLayoutIdLst>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github.com/AllenDowney/ThinkPython2/blob/master/code/words.tx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DB2C90-EBA1-427C-AFD5-D513E34DD0C0}"/>
              </a:ext>
            </a:extLst>
          </p:cNvPr>
          <p:cNvSpPr>
            <a:spLocks noGrp="1"/>
          </p:cNvSpPr>
          <p:nvPr>
            <p:ph type="ctrTitle"/>
          </p:nvPr>
        </p:nvSpPr>
        <p:spPr>
          <a:xfrm>
            <a:off x="5604552" y="871758"/>
            <a:ext cx="5825448" cy="3871143"/>
          </a:xfrm>
        </p:spPr>
        <p:txBody>
          <a:bodyPr>
            <a:normAutofit/>
          </a:bodyPr>
          <a:lstStyle/>
          <a:p>
            <a:r>
              <a:rPr lang="en-GB" dirty="0"/>
              <a:t>Introduction to Python – Word Play</a:t>
            </a:r>
          </a:p>
        </p:txBody>
      </p:sp>
      <p:sp>
        <p:nvSpPr>
          <p:cNvPr id="3" name="Subtitle 2">
            <a:extLst>
              <a:ext uri="{FF2B5EF4-FFF2-40B4-BE49-F238E27FC236}">
                <a16:creationId xmlns:a16="http://schemas.microsoft.com/office/drawing/2014/main" id="{1AC28B10-88E6-46FD-AAFB-7C49047B2D38}"/>
              </a:ext>
            </a:extLst>
          </p:cNvPr>
          <p:cNvSpPr>
            <a:spLocks noGrp="1"/>
          </p:cNvSpPr>
          <p:nvPr>
            <p:ph type="subTitle" idx="1"/>
          </p:nvPr>
        </p:nvSpPr>
        <p:spPr>
          <a:xfrm>
            <a:off x="5619964" y="4785543"/>
            <a:ext cx="5322013" cy="1005657"/>
          </a:xfrm>
        </p:spPr>
        <p:txBody>
          <a:bodyPr>
            <a:normAutofit/>
          </a:bodyPr>
          <a:lstStyle/>
          <a:p>
            <a:r>
              <a:rPr lang="en-GB" dirty="0"/>
              <a:t>Mark Smith</a:t>
            </a:r>
          </a:p>
        </p:txBody>
      </p:sp>
      <p:pic>
        <p:nvPicPr>
          <p:cNvPr id="16" name="Picture 3">
            <a:extLst>
              <a:ext uri="{FF2B5EF4-FFF2-40B4-BE49-F238E27FC236}">
                <a16:creationId xmlns:a16="http://schemas.microsoft.com/office/drawing/2014/main" id="{FB0B0648-AE5F-4E0A-8AA3-9AB1B5916556}"/>
              </a:ext>
            </a:extLst>
          </p:cNvPr>
          <p:cNvPicPr>
            <a:picLocks noChangeAspect="1"/>
          </p:cNvPicPr>
          <p:nvPr/>
        </p:nvPicPr>
        <p:blipFill rotWithShape="1">
          <a:blip r:embed="rId2"/>
          <a:srcRect l="16783" r="35750" b="-1"/>
          <a:stretch/>
        </p:blipFill>
        <p:spPr>
          <a:xfrm>
            <a:off x="1" y="10"/>
            <a:ext cx="4876799" cy="6857989"/>
          </a:xfrm>
          <a:prstGeom prst="rect">
            <a:avLst/>
          </a:prstGeom>
        </p:spPr>
      </p:pic>
      <p:cxnSp>
        <p:nvCxnSpPr>
          <p:cNvPr id="17" name="Straight Connector 10">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723900"/>
            <a:ext cx="5706224"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2">
            <a:extLst>
              <a:ext uri="{FF2B5EF4-FFF2-40B4-BE49-F238E27FC236}">
                <a16:creationId xmlns:a16="http://schemas.microsoft.com/office/drawing/2014/main" id="{2CF06E40-3ECB-4820-95B5-8A70B07D4B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6134100"/>
            <a:ext cx="56681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3074" name="Picture 2" descr="The Python Logo | Python Software Foundation">
            <a:extLst>
              <a:ext uri="{FF2B5EF4-FFF2-40B4-BE49-F238E27FC236}">
                <a16:creationId xmlns:a16="http://schemas.microsoft.com/office/drawing/2014/main" id="{62C3313C-B9CD-4631-AF15-96CAC419FA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7882" y="3204894"/>
            <a:ext cx="3686175" cy="123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49788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64517-F1E6-4994-BB8C-C3F68D25DAB8}"/>
              </a:ext>
            </a:extLst>
          </p:cNvPr>
          <p:cNvSpPr>
            <a:spLocks noGrp="1"/>
          </p:cNvSpPr>
          <p:nvPr>
            <p:ph type="title"/>
          </p:nvPr>
        </p:nvSpPr>
        <p:spPr>
          <a:xfrm>
            <a:off x="700635" y="922096"/>
            <a:ext cx="10691265" cy="801929"/>
          </a:xfrm>
        </p:spPr>
        <p:txBody>
          <a:bodyPr/>
          <a:lstStyle/>
          <a:p>
            <a:r>
              <a:rPr lang="en-GB" dirty="0"/>
              <a:t>Word play – exercises 3</a:t>
            </a:r>
          </a:p>
        </p:txBody>
      </p:sp>
      <p:sp>
        <p:nvSpPr>
          <p:cNvPr id="3" name="Content Placeholder 2">
            <a:extLst>
              <a:ext uri="{FF2B5EF4-FFF2-40B4-BE49-F238E27FC236}">
                <a16:creationId xmlns:a16="http://schemas.microsoft.com/office/drawing/2014/main" id="{5C0E354C-B85D-47C2-8BB3-DC92FDD0AEE3}"/>
              </a:ext>
            </a:extLst>
          </p:cNvPr>
          <p:cNvSpPr>
            <a:spLocks noGrp="1"/>
          </p:cNvSpPr>
          <p:nvPr>
            <p:ph idx="1"/>
          </p:nvPr>
        </p:nvSpPr>
        <p:spPr>
          <a:xfrm>
            <a:off x="700634" y="1858539"/>
            <a:ext cx="10691265" cy="4151736"/>
          </a:xfrm>
        </p:spPr>
        <p:txBody>
          <a:bodyPr>
            <a:normAutofit/>
          </a:bodyPr>
          <a:lstStyle/>
          <a:p>
            <a:pPr marL="457200" indent="-457200">
              <a:buAutoNum type="arabicPeriod"/>
            </a:pPr>
            <a:r>
              <a:rPr lang="en-GB" dirty="0">
                <a:latin typeface="Calibri" panose="020F0502020204030204" pitchFamily="34" charset="0"/>
                <a:cs typeface="Calibri" panose="020F0502020204030204" pitchFamily="34" charset="0"/>
              </a:rPr>
              <a:t>Write a function called </a:t>
            </a:r>
            <a:r>
              <a:rPr lang="en-GB" dirty="0" err="1">
                <a:latin typeface="Calibri" panose="020F0502020204030204" pitchFamily="34" charset="0"/>
                <a:cs typeface="Calibri" panose="020F0502020204030204" pitchFamily="34" charset="0"/>
              </a:rPr>
              <a:t>uses_all</a:t>
            </a:r>
            <a:r>
              <a:rPr lang="en-GB" dirty="0">
                <a:latin typeface="Calibri" panose="020F0502020204030204" pitchFamily="34" charset="0"/>
                <a:cs typeface="Calibri" panose="020F0502020204030204" pitchFamily="34" charset="0"/>
              </a:rPr>
              <a:t> that takes a word and a string of required letters, it should return true if the word uses all the required letters at least once. </a:t>
            </a:r>
          </a:p>
          <a:p>
            <a:pPr marL="457200" indent="-457200">
              <a:buAutoNum type="arabicPeriod"/>
            </a:pPr>
            <a:r>
              <a:rPr lang="en-GB" dirty="0">
                <a:latin typeface="Calibri" panose="020F0502020204030204" pitchFamily="34" charset="0"/>
                <a:cs typeface="Calibri" panose="020F0502020204030204" pitchFamily="34" charset="0"/>
              </a:rPr>
              <a:t>How many words are there that use all the vowels?</a:t>
            </a:r>
          </a:p>
          <a:p>
            <a:pPr marL="457200" indent="-457200">
              <a:buAutoNum type="arabicPeriod"/>
            </a:pPr>
            <a:r>
              <a:rPr lang="en-GB" dirty="0">
                <a:latin typeface="Calibri" panose="020F0502020204030204" pitchFamily="34" charset="0"/>
                <a:cs typeface="Calibri" panose="020F0502020204030204" pitchFamily="34" charset="0"/>
              </a:rPr>
              <a:t>How many words are there that use all the letters of your name? Can you make a sentence with them?</a:t>
            </a:r>
          </a:p>
          <a:p>
            <a:pPr marL="457200" indent="-457200">
              <a:buAutoNum type="arabicPeriod"/>
            </a:pPr>
            <a:r>
              <a:rPr lang="en-GB" dirty="0">
                <a:latin typeface="Calibri" panose="020F0502020204030204" pitchFamily="34" charset="0"/>
                <a:cs typeface="Calibri" panose="020F0502020204030204" pitchFamily="34" charset="0"/>
              </a:rPr>
              <a:t>A word is called abecedarian if its letters are in alphabetical order, write a function that returns true if the word is </a:t>
            </a:r>
            <a:r>
              <a:rPr lang="en-GB" dirty="0" err="1">
                <a:latin typeface="Calibri" panose="020F0502020204030204" pitchFamily="34" charset="0"/>
                <a:cs typeface="Calibri" panose="020F0502020204030204" pitchFamily="34" charset="0"/>
              </a:rPr>
              <a:t>abercedarain</a:t>
            </a:r>
            <a:r>
              <a:rPr lang="en-GB" dirty="0">
                <a:latin typeface="Calibri" panose="020F0502020204030204" pitchFamily="34" charset="0"/>
                <a:cs typeface="Calibri" panose="020F0502020204030204" pitchFamily="34" charset="0"/>
              </a:rPr>
              <a:t>.</a:t>
            </a:r>
          </a:p>
          <a:p>
            <a:pPr marL="457200" indent="-457200">
              <a:buAutoNum type="arabicPeriod"/>
            </a:pPr>
            <a:r>
              <a:rPr lang="en-GB" dirty="0">
                <a:latin typeface="Calibri" panose="020F0502020204030204" pitchFamily="34" charset="0"/>
                <a:cs typeface="Calibri" panose="020F0502020204030204" pitchFamily="34" charset="0"/>
              </a:rPr>
              <a:t>How many words are in alphabetical order?</a:t>
            </a:r>
          </a:p>
          <a:p>
            <a:pPr marL="457200" indent="-457200">
              <a:buAutoNum type="arabicPeriod"/>
            </a:pPr>
            <a:r>
              <a:rPr lang="en-GB" dirty="0">
                <a:latin typeface="Calibri" panose="020F0502020204030204" pitchFamily="34" charset="0"/>
                <a:cs typeface="Calibri" panose="020F0502020204030204" pitchFamily="34" charset="0"/>
              </a:rPr>
              <a:t>Can you make a sentence with them?</a:t>
            </a:r>
          </a:p>
          <a:p>
            <a:pPr marL="457200" indent="-457200">
              <a:buAutoNum type="arabicPeriod"/>
            </a:pPr>
            <a:endParaRPr lang="en-GB"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94472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11EC6-EC5C-4DDA-9E35-44B63D1A4BFB}"/>
              </a:ext>
            </a:extLst>
          </p:cNvPr>
          <p:cNvSpPr>
            <a:spLocks noGrp="1"/>
          </p:cNvSpPr>
          <p:nvPr>
            <p:ph type="title"/>
          </p:nvPr>
        </p:nvSpPr>
        <p:spPr/>
        <p:txBody>
          <a:bodyPr/>
          <a:lstStyle/>
          <a:p>
            <a:r>
              <a:rPr lang="en-GB" dirty="0"/>
              <a:t>End of class	</a:t>
            </a:r>
          </a:p>
        </p:txBody>
      </p:sp>
      <p:sp>
        <p:nvSpPr>
          <p:cNvPr id="3" name="Content Placeholder 2">
            <a:extLst>
              <a:ext uri="{FF2B5EF4-FFF2-40B4-BE49-F238E27FC236}">
                <a16:creationId xmlns:a16="http://schemas.microsoft.com/office/drawing/2014/main" id="{FE3059EC-688C-4D99-85C0-4627944AB426}"/>
              </a:ext>
            </a:extLst>
          </p:cNvPr>
          <p:cNvSpPr>
            <a:spLocks noGrp="1"/>
          </p:cNvSpPr>
          <p:nvPr>
            <p:ph idx="1"/>
          </p:nvPr>
        </p:nvSpPr>
        <p:spPr/>
        <p:txBody>
          <a:bodyPr/>
          <a:lstStyle/>
          <a:p>
            <a:pPr marL="0" indent="0">
              <a:buNone/>
            </a:pPr>
            <a:r>
              <a:rPr lang="en-GB" dirty="0">
                <a:latin typeface="Calibri" panose="020F0502020204030204" pitchFamily="34" charset="0"/>
                <a:cs typeface="Calibri" panose="020F0502020204030204" pitchFamily="34" charset="0"/>
              </a:rPr>
              <a:t>This week we have looked at:</a:t>
            </a:r>
          </a:p>
          <a:p>
            <a:r>
              <a:rPr lang="en-GB" dirty="0">
                <a:latin typeface="Calibri" panose="020F0502020204030204" pitchFamily="34" charset="0"/>
                <a:cs typeface="Calibri" panose="020F0502020204030204" pitchFamily="34" charset="0"/>
              </a:rPr>
              <a:t>Reminder of what strings are</a:t>
            </a:r>
          </a:p>
          <a:p>
            <a:r>
              <a:rPr lang="en-GB" dirty="0">
                <a:latin typeface="Calibri" panose="020F0502020204030204" pitchFamily="34" charset="0"/>
                <a:cs typeface="Calibri" panose="020F0502020204030204" pitchFamily="34" charset="0"/>
              </a:rPr>
              <a:t>What are f-strings</a:t>
            </a:r>
          </a:p>
          <a:p>
            <a:r>
              <a:rPr lang="en-GB" dirty="0">
                <a:latin typeface="Calibri" panose="020F0502020204030204" pitchFamily="34" charset="0"/>
                <a:cs typeface="Calibri" panose="020F0502020204030204" pitchFamily="34" charset="0"/>
              </a:rPr>
              <a:t>How do we access the elements of a string</a:t>
            </a:r>
          </a:p>
          <a:p>
            <a:r>
              <a:rPr lang="en-GB" dirty="0">
                <a:latin typeface="Calibri" panose="020F0502020204030204" pitchFamily="34" charset="0"/>
                <a:cs typeface="Calibri" panose="020F0502020204030204" pitchFamily="34" charset="0"/>
              </a:rPr>
              <a:t>How long is a string?</a:t>
            </a:r>
          </a:p>
          <a:p>
            <a:r>
              <a:rPr lang="en-GB" dirty="0">
                <a:latin typeface="Calibri" panose="020F0502020204030204" pitchFamily="34" charset="0"/>
                <a:cs typeface="Calibri" panose="020F0502020204030204" pitchFamily="34" charset="0"/>
              </a:rPr>
              <a:t>What is string slicing?</a:t>
            </a:r>
          </a:p>
          <a:p>
            <a:endParaRPr lang="en-GB"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76776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436DF-7160-4C53-B4E5-BE096D181231}"/>
              </a:ext>
            </a:extLst>
          </p:cNvPr>
          <p:cNvSpPr>
            <a:spLocks noGrp="1"/>
          </p:cNvSpPr>
          <p:nvPr>
            <p:ph type="title"/>
          </p:nvPr>
        </p:nvSpPr>
        <p:spPr/>
        <p:txBody>
          <a:bodyPr/>
          <a:lstStyle/>
          <a:p>
            <a:r>
              <a:rPr lang="en-GB" dirty="0"/>
              <a:t>Course outline</a:t>
            </a:r>
          </a:p>
        </p:txBody>
      </p:sp>
      <p:sp>
        <p:nvSpPr>
          <p:cNvPr id="3" name="Content Placeholder 2">
            <a:extLst>
              <a:ext uri="{FF2B5EF4-FFF2-40B4-BE49-F238E27FC236}">
                <a16:creationId xmlns:a16="http://schemas.microsoft.com/office/drawing/2014/main" id="{A24A22BE-C069-4DDA-ADCF-0C98BBB3065A}"/>
              </a:ext>
            </a:extLst>
          </p:cNvPr>
          <p:cNvSpPr>
            <a:spLocks noGrp="1"/>
          </p:cNvSpPr>
          <p:nvPr>
            <p:ph idx="1"/>
          </p:nvPr>
        </p:nvSpPr>
        <p:spPr>
          <a:xfrm>
            <a:off x="750367" y="1811862"/>
            <a:ext cx="10691265" cy="4215713"/>
          </a:xfrm>
        </p:spPr>
        <p:txBody>
          <a:bodyPr>
            <a:normAutofit fontScale="92500" lnSpcReduction="10000"/>
          </a:bodyPr>
          <a:lstStyle/>
          <a:p>
            <a:r>
              <a:rPr lang="en-US" sz="1800" dirty="0">
                <a:effectLst/>
                <a:latin typeface="Calibri" panose="020F0502020204030204" pitchFamily="34" charset="0"/>
                <a:ea typeface="SimSun" panose="02010600030101010101" pitchFamily="2" charset="-122"/>
                <a:cs typeface="Times New Roman" panose="02020603050405020304" pitchFamily="18" charset="0"/>
              </a:rPr>
              <a:t>Lesson 2 – Types and Variables </a:t>
            </a:r>
            <a:endParaRPr lang="en-GB" sz="1800" dirty="0">
              <a:effectLst/>
              <a:latin typeface="Calibri" panose="020F0502020204030204" pitchFamily="34" charset="0"/>
              <a:ea typeface="SimSun" panose="02010600030101010101" pitchFamily="2" charset="-122"/>
              <a:cs typeface="Times New Roman" panose="02020603050405020304" pitchFamily="18" charset="0"/>
            </a:endParaRPr>
          </a:p>
          <a:p>
            <a:r>
              <a:rPr lang="en-US" sz="1800" dirty="0">
                <a:effectLst/>
                <a:latin typeface="Calibri" panose="020F0502020204030204" pitchFamily="34" charset="0"/>
                <a:ea typeface="SimSun" panose="02010600030101010101" pitchFamily="2" charset="-122"/>
                <a:cs typeface="Times New Roman" panose="02020603050405020304" pitchFamily="18" charset="0"/>
              </a:rPr>
              <a:t>Lesson 3 – Functions</a:t>
            </a:r>
            <a:endParaRPr lang="en-GB" sz="1800" dirty="0">
              <a:effectLst/>
              <a:latin typeface="Calibri" panose="020F0502020204030204" pitchFamily="34" charset="0"/>
              <a:ea typeface="SimSun" panose="02010600030101010101" pitchFamily="2" charset="-122"/>
              <a:cs typeface="Times New Roman" panose="02020603050405020304" pitchFamily="18" charset="0"/>
            </a:endParaRPr>
          </a:p>
          <a:p>
            <a:r>
              <a:rPr lang="en-US" sz="1800" dirty="0">
                <a:effectLst/>
                <a:latin typeface="Calibri" panose="020F0502020204030204" pitchFamily="34" charset="0"/>
                <a:ea typeface="SimSun" panose="02010600030101010101" pitchFamily="2" charset="-122"/>
                <a:cs typeface="Times New Roman" panose="02020603050405020304" pitchFamily="18" charset="0"/>
              </a:rPr>
              <a:t>Lesson 4 – Conditional Statements </a:t>
            </a:r>
            <a:endParaRPr lang="en-GB" sz="1800" dirty="0">
              <a:effectLst/>
              <a:latin typeface="Calibri" panose="020F0502020204030204" pitchFamily="34" charset="0"/>
              <a:ea typeface="SimSun" panose="02010600030101010101" pitchFamily="2" charset="-122"/>
              <a:cs typeface="Times New Roman" panose="02020603050405020304" pitchFamily="18" charset="0"/>
            </a:endParaRPr>
          </a:p>
          <a:p>
            <a:r>
              <a:rPr lang="en-US" sz="1800" dirty="0">
                <a:effectLst/>
                <a:latin typeface="Calibri" panose="020F0502020204030204" pitchFamily="34" charset="0"/>
                <a:ea typeface="SimSun" panose="02010600030101010101" pitchFamily="2" charset="-122"/>
                <a:cs typeface="Times New Roman" panose="02020603050405020304" pitchFamily="18" charset="0"/>
              </a:rPr>
              <a:t>Lesson 5 – </a:t>
            </a:r>
            <a:r>
              <a:rPr lang="en-GB" sz="1800" dirty="0">
                <a:effectLst/>
                <a:latin typeface="Calibri" panose="020F0502020204030204" pitchFamily="34" charset="0"/>
                <a:ea typeface="SimSun" panose="02010600030101010101" pitchFamily="2" charset="-122"/>
                <a:cs typeface="Times New Roman" panose="02020603050405020304" pitchFamily="18" charset="0"/>
              </a:rPr>
              <a:t>Further Conditionals and Recursion</a:t>
            </a:r>
          </a:p>
          <a:p>
            <a:r>
              <a:rPr lang="en-US" sz="1800" dirty="0">
                <a:effectLst/>
                <a:latin typeface="Calibri" panose="020F0502020204030204" pitchFamily="34" charset="0"/>
                <a:ea typeface="SimSun" panose="02010600030101010101" pitchFamily="2" charset="-122"/>
                <a:cs typeface="Times New Roman" panose="02020603050405020304" pitchFamily="18" charset="0"/>
              </a:rPr>
              <a:t>Lesson 6 – </a:t>
            </a:r>
            <a:r>
              <a:rPr lang="en-GB" sz="1800" dirty="0">
                <a:effectLst/>
                <a:latin typeface="Calibri" panose="020F0502020204030204" pitchFamily="34" charset="0"/>
                <a:ea typeface="SimSun" panose="02010600030101010101" pitchFamily="2" charset="-122"/>
                <a:cs typeface="Times New Roman" panose="02020603050405020304" pitchFamily="18" charset="0"/>
              </a:rPr>
              <a:t>Functions with Return Values</a:t>
            </a:r>
          </a:p>
          <a:p>
            <a:r>
              <a:rPr lang="en-US" sz="1800" dirty="0">
                <a:effectLst/>
                <a:latin typeface="Calibri" panose="020F0502020204030204" pitchFamily="34" charset="0"/>
                <a:ea typeface="SimSun" panose="02010600030101010101" pitchFamily="2" charset="-122"/>
                <a:cs typeface="Times New Roman" panose="02020603050405020304" pitchFamily="18" charset="0"/>
              </a:rPr>
              <a:t>Lesson 7 – Loops, Lists and Turtles</a:t>
            </a:r>
            <a:endParaRPr lang="en-GB" sz="1800" dirty="0">
              <a:effectLst/>
              <a:latin typeface="Calibri" panose="020F0502020204030204" pitchFamily="34" charset="0"/>
              <a:ea typeface="SimSun" panose="02010600030101010101" pitchFamily="2" charset="-122"/>
              <a:cs typeface="Times New Roman" panose="02020603050405020304" pitchFamily="18" charset="0"/>
            </a:endParaRPr>
          </a:p>
          <a:p>
            <a:r>
              <a:rPr lang="en-US" sz="1800" dirty="0">
                <a:effectLst/>
                <a:latin typeface="Calibri" panose="020F0502020204030204" pitchFamily="34" charset="0"/>
                <a:ea typeface="SimSun" panose="02010600030101010101" pitchFamily="2" charset="-122"/>
                <a:cs typeface="Times New Roman" panose="02020603050405020304" pitchFamily="18" charset="0"/>
              </a:rPr>
              <a:t>Lesson 8 – </a:t>
            </a:r>
            <a:r>
              <a:rPr lang="en-GB" sz="1800" dirty="0">
                <a:effectLst/>
                <a:latin typeface="Calibri" panose="020F0502020204030204" pitchFamily="34" charset="0"/>
                <a:ea typeface="SimSun" panose="02010600030101010101" pitchFamily="2" charset="-122"/>
                <a:cs typeface="Times New Roman" panose="02020603050405020304" pitchFamily="18" charset="0"/>
              </a:rPr>
              <a:t>Snake</a:t>
            </a:r>
          </a:p>
          <a:p>
            <a:r>
              <a:rPr lang="en-US" sz="1800" dirty="0">
                <a:effectLst/>
                <a:latin typeface="Calibri" panose="020F0502020204030204" pitchFamily="34" charset="0"/>
                <a:ea typeface="SimSun" panose="02010600030101010101" pitchFamily="2" charset="-122"/>
                <a:cs typeface="Times New Roman" panose="02020603050405020304" pitchFamily="18" charset="0"/>
              </a:rPr>
              <a:t>Lesson 9 – </a:t>
            </a:r>
            <a:r>
              <a:rPr lang="en-US" sz="1800" dirty="0">
                <a:latin typeface="Calibri" panose="020F0502020204030204" pitchFamily="34" charset="0"/>
                <a:ea typeface="SimSun" panose="02010600030101010101" pitchFamily="2" charset="-122"/>
                <a:cs typeface="Times New Roman" panose="02020603050405020304" pitchFamily="18" charset="0"/>
              </a:rPr>
              <a:t>Review</a:t>
            </a:r>
            <a:r>
              <a:rPr lang="en-US" sz="1800" dirty="0">
                <a:effectLst/>
                <a:latin typeface="Calibri" panose="020F0502020204030204" pitchFamily="34" charset="0"/>
                <a:ea typeface="SimSun" panose="02010600030101010101" pitchFamily="2" charset="-122"/>
                <a:cs typeface="Times New Roman" panose="02020603050405020304" pitchFamily="18" charset="0"/>
              </a:rPr>
              <a:t>  </a:t>
            </a:r>
            <a:endParaRPr lang="en-GB" sz="1800" dirty="0">
              <a:effectLst/>
              <a:latin typeface="Calibri" panose="020F0502020204030204" pitchFamily="34" charset="0"/>
              <a:ea typeface="SimSun" panose="02010600030101010101" pitchFamily="2" charset="-122"/>
              <a:cs typeface="Times New Roman" panose="02020603050405020304" pitchFamily="18" charset="0"/>
            </a:endParaRPr>
          </a:p>
          <a:p>
            <a:r>
              <a:rPr lang="en-US" sz="1800" dirty="0">
                <a:effectLst/>
                <a:latin typeface="Calibri" panose="020F0502020204030204" pitchFamily="34" charset="0"/>
                <a:ea typeface="SimSun" panose="02010600030101010101" pitchFamily="2" charset="-122"/>
                <a:cs typeface="Times New Roman" panose="02020603050405020304" pitchFamily="18" charset="0"/>
              </a:rPr>
              <a:t>Lesson 10 – </a:t>
            </a:r>
            <a:r>
              <a:rPr lang="en-US" sz="1800" dirty="0">
                <a:latin typeface="Calibri" panose="020F0502020204030204" pitchFamily="34" charset="0"/>
                <a:ea typeface="SimSun" panose="02010600030101010101" pitchFamily="2" charset="-122"/>
                <a:cs typeface="Times New Roman" panose="02020603050405020304" pitchFamily="18" charset="0"/>
              </a:rPr>
              <a:t>Strings</a:t>
            </a:r>
            <a:r>
              <a:rPr lang="en-US" sz="1800" dirty="0">
                <a:effectLst/>
                <a:latin typeface="Calibri" panose="020F0502020204030204" pitchFamily="34" charset="0"/>
                <a:ea typeface="SimSun" panose="02010600030101010101" pitchFamily="2" charset="-122"/>
                <a:cs typeface="Times New Roman" panose="02020603050405020304" pitchFamily="18" charset="0"/>
              </a:rPr>
              <a:t> </a:t>
            </a:r>
          </a:p>
          <a:p>
            <a:r>
              <a:rPr lang="en-US" sz="1800" dirty="0">
                <a:latin typeface="Calibri" panose="020F0502020204030204" pitchFamily="34" charset="0"/>
                <a:ea typeface="SimSun" panose="02010600030101010101" pitchFamily="2" charset="-122"/>
                <a:cs typeface="Times New Roman" panose="02020603050405020304" pitchFamily="18" charset="0"/>
              </a:rPr>
              <a:t>Lesson 11 – Word Play</a:t>
            </a:r>
            <a:endParaRPr lang="en-GB" dirty="0"/>
          </a:p>
        </p:txBody>
      </p:sp>
    </p:spTree>
    <p:extLst>
      <p:ext uri="{BB962C8B-B14F-4D97-AF65-F5344CB8AC3E}">
        <p14:creationId xmlns:p14="http://schemas.microsoft.com/office/powerpoint/2010/main" val="2943149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B2B1C-3AFE-4CB5-BF8A-3AEAFC1E976D}"/>
              </a:ext>
            </a:extLst>
          </p:cNvPr>
          <p:cNvSpPr>
            <a:spLocks noGrp="1"/>
          </p:cNvSpPr>
          <p:nvPr>
            <p:ph type="title"/>
          </p:nvPr>
        </p:nvSpPr>
        <p:spPr/>
        <p:txBody>
          <a:bodyPr/>
          <a:lstStyle/>
          <a:p>
            <a:r>
              <a:rPr lang="en-GB" dirty="0"/>
              <a:t>Last Week</a:t>
            </a:r>
          </a:p>
        </p:txBody>
      </p:sp>
      <p:sp>
        <p:nvSpPr>
          <p:cNvPr id="3" name="Content Placeholder 2">
            <a:extLst>
              <a:ext uri="{FF2B5EF4-FFF2-40B4-BE49-F238E27FC236}">
                <a16:creationId xmlns:a16="http://schemas.microsoft.com/office/drawing/2014/main" id="{5F98069E-C7B1-4F2B-99F2-F275D433DAEC}"/>
              </a:ext>
            </a:extLst>
          </p:cNvPr>
          <p:cNvSpPr>
            <a:spLocks noGrp="1"/>
          </p:cNvSpPr>
          <p:nvPr>
            <p:ph idx="1"/>
          </p:nvPr>
        </p:nvSpPr>
        <p:spPr/>
        <p:txBody>
          <a:bodyPr/>
          <a:lstStyle/>
          <a:p>
            <a:r>
              <a:rPr lang="en-GB" dirty="0">
                <a:latin typeface="Calibri" panose="020F0502020204030204" pitchFamily="34" charset="0"/>
                <a:cs typeface="Calibri" panose="020F0502020204030204" pitchFamily="34" charset="0"/>
              </a:rPr>
              <a:t>What are f-strings?</a:t>
            </a:r>
          </a:p>
          <a:p>
            <a:r>
              <a:rPr lang="en-GB" dirty="0">
                <a:latin typeface="Calibri" panose="020F0502020204030204" pitchFamily="34" charset="0"/>
                <a:cs typeface="Calibri" panose="020F0502020204030204" pitchFamily="34" charset="0"/>
              </a:rPr>
              <a:t>Accessing String elements?</a:t>
            </a:r>
          </a:p>
          <a:p>
            <a:r>
              <a:rPr lang="en-GB" dirty="0">
                <a:latin typeface="Calibri" panose="020F0502020204030204" pitchFamily="34" charset="0"/>
                <a:cs typeface="Calibri" panose="020F0502020204030204" pitchFamily="34" charset="0"/>
              </a:rPr>
              <a:t>How long is a string?</a:t>
            </a:r>
          </a:p>
          <a:p>
            <a:r>
              <a:rPr lang="en-GB" dirty="0">
                <a:latin typeface="Calibri" panose="020F0502020204030204" pitchFamily="34" charset="0"/>
                <a:cs typeface="Calibri" panose="020F0502020204030204" pitchFamily="34" charset="0"/>
              </a:rPr>
              <a:t>What is string slicing?</a:t>
            </a:r>
          </a:p>
          <a:p>
            <a:endParaRPr lang="en-GB" dirty="0"/>
          </a:p>
        </p:txBody>
      </p:sp>
      <p:pic>
        <p:nvPicPr>
          <p:cNvPr id="8" name="Picture 7">
            <a:extLst>
              <a:ext uri="{FF2B5EF4-FFF2-40B4-BE49-F238E27FC236}">
                <a16:creationId xmlns:a16="http://schemas.microsoft.com/office/drawing/2014/main" id="{CDF059E6-FEB8-4594-93F1-3FECA11FC8EF}"/>
              </a:ext>
            </a:extLst>
          </p:cNvPr>
          <p:cNvPicPr>
            <a:picLocks noChangeAspect="1"/>
          </p:cNvPicPr>
          <p:nvPr/>
        </p:nvPicPr>
        <p:blipFill rotWithShape="1">
          <a:blip r:embed="rId2"/>
          <a:srcRect l="4766" t="39381" r="81797" b="55801"/>
          <a:stretch/>
        </p:blipFill>
        <p:spPr>
          <a:xfrm>
            <a:off x="7200901" y="3817549"/>
            <a:ext cx="2571749" cy="499495"/>
          </a:xfrm>
          <a:prstGeom prst="rect">
            <a:avLst/>
          </a:prstGeom>
        </p:spPr>
      </p:pic>
      <p:pic>
        <p:nvPicPr>
          <p:cNvPr id="12" name="Picture 11">
            <a:extLst>
              <a:ext uri="{FF2B5EF4-FFF2-40B4-BE49-F238E27FC236}">
                <a16:creationId xmlns:a16="http://schemas.microsoft.com/office/drawing/2014/main" id="{1A8092EB-7C95-4765-BAF3-A22FC91407B9}"/>
              </a:ext>
            </a:extLst>
          </p:cNvPr>
          <p:cNvPicPr>
            <a:picLocks noChangeAspect="1"/>
          </p:cNvPicPr>
          <p:nvPr/>
        </p:nvPicPr>
        <p:blipFill rotWithShape="1">
          <a:blip r:embed="rId3"/>
          <a:srcRect l="4338" t="66086" r="62720" b="13153"/>
          <a:stretch/>
        </p:blipFill>
        <p:spPr>
          <a:xfrm>
            <a:off x="6187036" y="1781562"/>
            <a:ext cx="4909590" cy="1676016"/>
          </a:xfrm>
          <a:prstGeom prst="rect">
            <a:avLst/>
          </a:prstGeom>
        </p:spPr>
      </p:pic>
      <p:pic>
        <p:nvPicPr>
          <p:cNvPr id="13" name="Picture 12">
            <a:extLst>
              <a:ext uri="{FF2B5EF4-FFF2-40B4-BE49-F238E27FC236}">
                <a16:creationId xmlns:a16="http://schemas.microsoft.com/office/drawing/2014/main" id="{EA8CA26B-1C93-418E-BAE7-39C79498E88D}"/>
              </a:ext>
            </a:extLst>
          </p:cNvPr>
          <p:cNvPicPr>
            <a:picLocks noChangeAspect="1"/>
          </p:cNvPicPr>
          <p:nvPr/>
        </p:nvPicPr>
        <p:blipFill rotWithShape="1">
          <a:blip r:embed="rId4"/>
          <a:srcRect l="4559" t="70973" r="77720" b="10294"/>
          <a:stretch/>
        </p:blipFill>
        <p:spPr>
          <a:xfrm>
            <a:off x="990599" y="4192560"/>
            <a:ext cx="3543301" cy="2028945"/>
          </a:xfrm>
          <a:prstGeom prst="rect">
            <a:avLst/>
          </a:prstGeom>
        </p:spPr>
      </p:pic>
      <p:pic>
        <p:nvPicPr>
          <p:cNvPr id="14" name="Picture 13">
            <a:extLst>
              <a:ext uri="{FF2B5EF4-FFF2-40B4-BE49-F238E27FC236}">
                <a16:creationId xmlns:a16="http://schemas.microsoft.com/office/drawing/2014/main" id="{55924FA7-46F9-46D7-9142-2A68FD31AE7E}"/>
              </a:ext>
            </a:extLst>
          </p:cNvPr>
          <p:cNvPicPr>
            <a:picLocks noChangeAspect="1"/>
          </p:cNvPicPr>
          <p:nvPr/>
        </p:nvPicPr>
        <p:blipFill rotWithShape="1">
          <a:blip r:embed="rId5"/>
          <a:srcRect l="1351" t="77417" r="73766" b="3898"/>
          <a:stretch/>
        </p:blipFill>
        <p:spPr>
          <a:xfrm>
            <a:off x="5923270" y="4494768"/>
            <a:ext cx="4534754" cy="1844442"/>
          </a:xfrm>
          <a:prstGeom prst="rect">
            <a:avLst/>
          </a:prstGeom>
        </p:spPr>
      </p:pic>
    </p:spTree>
    <p:extLst>
      <p:ext uri="{BB962C8B-B14F-4D97-AF65-F5344CB8AC3E}">
        <p14:creationId xmlns:p14="http://schemas.microsoft.com/office/powerpoint/2010/main" val="2819789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1000"/>
                                        <p:tgtEl>
                                          <p:spTgt spid="14"/>
                                        </p:tgtEl>
                                      </p:cBhvr>
                                    </p:animEffect>
                                    <p:anim calcmode="lin" valueType="num">
                                      <p:cBhvr>
                                        <p:cTn id="20" dur="1000" fill="hold"/>
                                        <p:tgtEl>
                                          <p:spTgt spid="14"/>
                                        </p:tgtEl>
                                        <p:attrNameLst>
                                          <p:attrName>ppt_x</p:attrName>
                                        </p:attrNameLst>
                                      </p:cBhvr>
                                      <p:tavLst>
                                        <p:tav tm="0">
                                          <p:val>
                                            <p:strVal val="#ppt_x"/>
                                          </p:val>
                                        </p:tav>
                                        <p:tav tm="100000">
                                          <p:val>
                                            <p:strVal val="#ppt_x"/>
                                          </p:val>
                                        </p:tav>
                                      </p:tavLst>
                                    </p:anim>
                                    <p:anim calcmode="lin" valueType="num">
                                      <p:cBhvr>
                                        <p:cTn id="21"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1000"/>
                                        <p:tgtEl>
                                          <p:spTgt spid="13"/>
                                        </p:tgtEl>
                                      </p:cBhvr>
                                    </p:animEffect>
                                    <p:anim calcmode="lin" valueType="num">
                                      <p:cBhvr>
                                        <p:cTn id="27" dur="1000" fill="hold"/>
                                        <p:tgtEl>
                                          <p:spTgt spid="13"/>
                                        </p:tgtEl>
                                        <p:attrNameLst>
                                          <p:attrName>ppt_x</p:attrName>
                                        </p:attrNameLst>
                                      </p:cBhvr>
                                      <p:tavLst>
                                        <p:tav tm="0">
                                          <p:val>
                                            <p:strVal val="#ppt_x"/>
                                          </p:val>
                                        </p:tav>
                                        <p:tav tm="100000">
                                          <p:val>
                                            <p:strVal val="#ppt_x"/>
                                          </p:val>
                                        </p:tav>
                                      </p:tavLst>
                                    </p:anim>
                                    <p:anim calcmode="lin" valueType="num">
                                      <p:cBhvr>
                                        <p:cTn id="28"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CD12C-28B3-4368-AC90-45D8E07D85C5}"/>
              </a:ext>
            </a:extLst>
          </p:cNvPr>
          <p:cNvSpPr>
            <a:spLocks noGrp="1"/>
          </p:cNvSpPr>
          <p:nvPr>
            <p:ph type="title"/>
          </p:nvPr>
        </p:nvSpPr>
        <p:spPr/>
        <p:txBody>
          <a:bodyPr/>
          <a:lstStyle/>
          <a:p>
            <a:r>
              <a:rPr lang="en-GB" dirty="0"/>
              <a:t>This Week – Word play</a:t>
            </a:r>
          </a:p>
        </p:txBody>
      </p:sp>
      <p:sp>
        <p:nvSpPr>
          <p:cNvPr id="3" name="Content Placeholder 2">
            <a:extLst>
              <a:ext uri="{FF2B5EF4-FFF2-40B4-BE49-F238E27FC236}">
                <a16:creationId xmlns:a16="http://schemas.microsoft.com/office/drawing/2014/main" id="{DC0832D1-E8F0-4C37-89BE-F6D6A5CAF90E}"/>
              </a:ext>
            </a:extLst>
          </p:cNvPr>
          <p:cNvSpPr>
            <a:spLocks noGrp="1"/>
          </p:cNvSpPr>
          <p:nvPr>
            <p:ph idx="1"/>
          </p:nvPr>
        </p:nvSpPr>
        <p:spPr/>
        <p:txBody>
          <a:bodyPr/>
          <a:lstStyle/>
          <a:p>
            <a:pPr marL="0" indent="0">
              <a:buNone/>
            </a:pPr>
            <a:r>
              <a:rPr lang="en-GB" dirty="0">
                <a:latin typeface="Calibri" panose="020F0502020204030204" pitchFamily="34" charset="0"/>
                <a:cs typeface="Calibri" panose="020F0502020204030204" pitchFamily="34" charset="0"/>
              </a:rPr>
              <a:t>Today we will learn:</a:t>
            </a:r>
          </a:p>
          <a:p>
            <a:r>
              <a:rPr lang="en-GB" dirty="0">
                <a:latin typeface="Calibri" panose="020F0502020204030204" pitchFamily="34" charset="0"/>
                <a:cs typeface="Calibri" panose="020F0502020204030204" pitchFamily="34" charset="0"/>
              </a:rPr>
              <a:t>How to look at every word possible</a:t>
            </a:r>
          </a:p>
          <a:p>
            <a:r>
              <a:rPr lang="en-GB" dirty="0">
                <a:latin typeface="Calibri" panose="020F0502020204030204" pitchFamily="34" charset="0"/>
                <a:cs typeface="Calibri" panose="020F0502020204030204" pitchFamily="34" charset="0"/>
              </a:rPr>
              <a:t>How to find certain words</a:t>
            </a:r>
          </a:p>
          <a:p>
            <a:endParaRPr lang="en-GB"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61753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64517-F1E6-4994-BB8C-C3F68D25DAB8}"/>
              </a:ext>
            </a:extLst>
          </p:cNvPr>
          <p:cNvSpPr>
            <a:spLocks noGrp="1"/>
          </p:cNvSpPr>
          <p:nvPr>
            <p:ph type="title"/>
          </p:nvPr>
        </p:nvSpPr>
        <p:spPr>
          <a:xfrm>
            <a:off x="700634" y="922096"/>
            <a:ext cx="10691265" cy="1371030"/>
          </a:xfrm>
        </p:spPr>
        <p:txBody>
          <a:bodyPr/>
          <a:lstStyle/>
          <a:p>
            <a:r>
              <a:rPr lang="en-GB" dirty="0"/>
              <a:t>Moby Project</a:t>
            </a:r>
          </a:p>
        </p:txBody>
      </p:sp>
      <p:sp>
        <p:nvSpPr>
          <p:cNvPr id="3" name="Content Placeholder 2">
            <a:extLst>
              <a:ext uri="{FF2B5EF4-FFF2-40B4-BE49-F238E27FC236}">
                <a16:creationId xmlns:a16="http://schemas.microsoft.com/office/drawing/2014/main" id="{5C0E354C-B85D-47C2-8BB3-DC92FDD0AEE3}"/>
              </a:ext>
            </a:extLst>
          </p:cNvPr>
          <p:cNvSpPr>
            <a:spLocks noGrp="1"/>
          </p:cNvSpPr>
          <p:nvPr>
            <p:ph idx="1"/>
          </p:nvPr>
        </p:nvSpPr>
        <p:spPr>
          <a:xfrm>
            <a:off x="700634" y="1858538"/>
            <a:ext cx="10691265" cy="3799311"/>
          </a:xfrm>
        </p:spPr>
        <p:txBody>
          <a:bodyPr>
            <a:normAutofit/>
          </a:bodyPr>
          <a:lstStyle/>
          <a:p>
            <a:pPr marL="0" indent="0">
              <a:buNone/>
            </a:pPr>
            <a:r>
              <a:rPr lang="en-GB" dirty="0">
                <a:latin typeface="Calibri" panose="020F0502020204030204" pitchFamily="34" charset="0"/>
                <a:cs typeface="Calibri" panose="020F0502020204030204" pitchFamily="34" charset="0"/>
              </a:rPr>
              <a:t>The Moby project is a list of 113,809+ words in the English language that are scrabble words</a:t>
            </a:r>
          </a:p>
          <a:p>
            <a:pPr marL="0" indent="0">
              <a:buNone/>
            </a:pPr>
            <a:r>
              <a:rPr lang="en-GB" dirty="0">
                <a:latin typeface="Calibri" panose="020F0502020204030204" pitchFamily="34" charset="0"/>
                <a:cs typeface="Calibri" panose="020F0502020204030204" pitchFamily="34" charset="0"/>
                <a:hlinkClick r:id="rId2"/>
              </a:rPr>
              <a:t>https://github.com/AllenDowney/ThinkPython2/blob/master/code/words.txt</a:t>
            </a:r>
            <a:endParaRPr lang="en-GB" dirty="0">
              <a:latin typeface="Calibri" panose="020F0502020204030204" pitchFamily="34" charset="0"/>
              <a:cs typeface="Calibri" panose="020F0502020204030204" pitchFamily="34" charset="0"/>
            </a:endParaRPr>
          </a:p>
          <a:p>
            <a:pPr marL="0" indent="0">
              <a:buNone/>
            </a:pPr>
            <a:endParaRPr lang="en-GB" dirty="0">
              <a:latin typeface="Calibri" panose="020F0502020204030204" pitchFamily="34" charset="0"/>
              <a:cs typeface="Calibri" panose="020F0502020204030204" pitchFamily="34" charset="0"/>
            </a:endParaRPr>
          </a:p>
        </p:txBody>
      </p:sp>
      <p:sp>
        <p:nvSpPr>
          <p:cNvPr id="10" name="Content Placeholder 2">
            <a:extLst>
              <a:ext uri="{FF2B5EF4-FFF2-40B4-BE49-F238E27FC236}">
                <a16:creationId xmlns:a16="http://schemas.microsoft.com/office/drawing/2014/main" id="{AF71551F-6EB2-4903-A861-61E0623D67DF}"/>
              </a:ext>
            </a:extLst>
          </p:cNvPr>
          <p:cNvSpPr txBox="1">
            <a:spLocks/>
          </p:cNvSpPr>
          <p:nvPr/>
        </p:nvSpPr>
        <p:spPr>
          <a:xfrm>
            <a:off x="750367" y="3711781"/>
            <a:ext cx="10691265" cy="172570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GB"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523AC2D8-D8C3-4BDA-933B-F72C0D3ACDEA}"/>
              </a:ext>
            </a:extLst>
          </p:cNvPr>
          <p:cNvPicPr>
            <a:picLocks noChangeAspect="1"/>
          </p:cNvPicPr>
          <p:nvPr/>
        </p:nvPicPr>
        <p:blipFill>
          <a:blip r:embed="rId3"/>
          <a:stretch>
            <a:fillRect/>
          </a:stretch>
        </p:blipFill>
        <p:spPr>
          <a:xfrm>
            <a:off x="2181224" y="2826691"/>
            <a:ext cx="6810375" cy="3653483"/>
          </a:xfrm>
          <a:prstGeom prst="rect">
            <a:avLst/>
          </a:prstGeom>
        </p:spPr>
      </p:pic>
    </p:spTree>
    <p:extLst>
      <p:ext uri="{BB962C8B-B14F-4D97-AF65-F5344CB8AC3E}">
        <p14:creationId xmlns:p14="http://schemas.microsoft.com/office/powerpoint/2010/main" val="1354388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64517-F1E6-4994-BB8C-C3F68D25DAB8}"/>
              </a:ext>
            </a:extLst>
          </p:cNvPr>
          <p:cNvSpPr>
            <a:spLocks noGrp="1"/>
          </p:cNvSpPr>
          <p:nvPr>
            <p:ph type="title"/>
          </p:nvPr>
        </p:nvSpPr>
        <p:spPr/>
        <p:txBody>
          <a:bodyPr/>
          <a:lstStyle/>
          <a:p>
            <a:r>
              <a:rPr lang="en-GB" dirty="0"/>
              <a:t>Moby project – reading the words</a:t>
            </a:r>
          </a:p>
        </p:txBody>
      </p:sp>
      <p:sp>
        <p:nvSpPr>
          <p:cNvPr id="10" name="Content Placeholder 2">
            <a:extLst>
              <a:ext uri="{FF2B5EF4-FFF2-40B4-BE49-F238E27FC236}">
                <a16:creationId xmlns:a16="http://schemas.microsoft.com/office/drawing/2014/main" id="{AF71551F-6EB2-4903-A861-61E0623D67DF}"/>
              </a:ext>
            </a:extLst>
          </p:cNvPr>
          <p:cNvSpPr txBox="1">
            <a:spLocks/>
          </p:cNvSpPr>
          <p:nvPr/>
        </p:nvSpPr>
        <p:spPr>
          <a:xfrm>
            <a:off x="700635" y="1858539"/>
            <a:ext cx="10691265" cy="86917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GB" dirty="0">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B3CF0CED-C5CB-474E-A00E-58AA450C1708}"/>
              </a:ext>
            </a:extLst>
          </p:cNvPr>
          <p:cNvSpPr txBox="1"/>
          <p:nvPr/>
        </p:nvSpPr>
        <p:spPr>
          <a:xfrm>
            <a:off x="600075" y="1858539"/>
            <a:ext cx="10891290" cy="369332"/>
          </a:xfrm>
          <a:prstGeom prst="rect">
            <a:avLst/>
          </a:prstGeom>
          <a:noFill/>
        </p:spPr>
        <p:txBody>
          <a:bodyPr wrap="square" rtlCol="0">
            <a:spAutoFit/>
          </a:bodyPr>
          <a:lstStyle/>
          <a:p>
            <a:r>
              <a:rPr lang="en-GB" dirty="0"/>
              <a:t>First, we need to download the text file and put it in the correct place for Python to find it</a:t>
            </a:r>
            <a:endParaRPr lang="en-US" dirty="0"/>
          </a:p>
        </p:txBody>
      </p:sp>
      <p:pic>
        <p:nvPicPr>
          <p:cNvPr id="6" name="Picture 5">
            <a:extLst>
              <a:ext uri="{FF2B5EF4-FFF2-40B4-BE49-F238E27FC236}">
                <a16:creationId xmlns:a16="http://schemas.microsoft.com/office/drawing/2014/main" id="{853A3AC6-1491-4647-B4E3-DE3468D07B62}"/>
              </a:ext>
            </a:extLst>
          </p:cNvPr>
          <p:cNvPicPr>
            <a:picLocks noChangeAspect="1"/>
          </p:cNvPicPr>
          <p:nvPr/>
        </p:nvPicPr>
        <p:blipFill rotWithShape="1">
          <a:blip r:embed="rId2"/>
          <a:srcRect l="4062" t="18690" r="85547" b="72135"/>
          <a:stretch/>
        </p:blipFill>
        <p:spPr>
          <a:xfrm>
            <a:off x="700635" y="2411837"/>
            <a:ext cx="3971925" cy="1881441"/>
          </a:xfrm>
          <a:prstGeom prst="rect">
            <a:avLst/>
          </a:prstGeom>
        </p:spPr>
      </p:pic>
    </p:spTree>
    <p:extLst>
      <p:ext uri="{BB962C8B-B14F-4D97-AF65-F5344CB8AC3E}">
        <p14:creationId xmlns:p14="http://schemas.microsoft.com/office/powerpoint/2010/main" val="441608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64517-F1E6-4994-BB8C-C3F68D25DAB8}"/>
              </a:ext>
            </a:extLst>
          </p:cNvPr>
          <p:cNvSpPr>
            <a:spLocks noGrp="1"/>
          </p:cNvSpPr>
          <p:nvPr>
            <p:ph type="title"/>
          </p:nvPr>
        </p:nvSpPr>
        <p:spPr/>
        <p:txBody>
          <a:bodyPr/>
          <a:lstStyle/>
          <a:p>
            <a:r>
              <a:rPr lang="en-GB" dirty="0"/>
              <a:t>Moby project – using the words</a:t>
            </a:r>
          </a:p>
        </p:txBody>
      </p:sp>
      <p:sp>
        <p:nvSpPr>
          <p:cNvPr id="10" name="Content Placeholder 2">
            <a:extLst>
              <a:ext uri="{FF2B5EF4-FFF2-40B4-BE49-F238E27FC236}">
                <a16:creationId xmlns:a16="http://schemas.microsoft.com/office/drawing/2014/main" id="{AF71551F-6EB2-4903-A861-61E0623D67DF}"/>
              </a:ext>
            </a:extLst>
          </p:cNvPr>
          <p:cNvSpPr txBox="1">
            <a:spLocks/>
          </p:cNvSpPr>
          <p:nvPr/>
        </p:nvSpPr>
        <p:spPr>
          <a:xfrm>
            <a:off x="700635" y="1858539"/>
            <a:ext cx="10691265" cy="86917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latin typeface="Calibri" panose="020F0502020204030204" pitchFamily="34" charset="0"/>
                <a:cs typeface="Calibri" panose="020F0502020204030204" pitchFamily="34" charset="0"/>
              </a:rPr>
              <a:t>Now, we need a way to use the words</a:t>
            </a:r>
          </a:p>
        </p:txBody>
      </p:sp>
      <p:pic>
        <p:nvPicPr>
          <p:cNvPr id="4" name="Picture 3">
            <a:extLst>
              <a:ext uri="{FF2B5EF4-FFF2-40B4-BE49-F238E27FC236}">
                <a16:creationId xmlns:a16="http://schemas.microsoft.com/office/drawing/2014/main" id="{F3D8B7B9-20DA-4904-8AE2-4B95E1EFB033}"/>
              </a:ext>
            </a:extLst>
          </p:cNvPr>
          <p:cNvPicPr>
            <a:picLocks noChangeAspect="1"/>
          </p:cNvPicPr>
          <p:nvPr/>
        </p:nvPicPr>
        <p:blipFill rotWithShape="1">
          <a:blip r:embed="rId2"/>
          <a:srcRect l="1250" t="43010" r="80156" b="40373"/>
          <a:stretch/>
        </p:blipFill>
        <p:spPr>
          <a:xfrm>
            <a:off x="700635" y="2810469"/>
            <a:ext cx="6519234" cy="3125435"/>
          </a:xfrm>
          <a:prstGeom prst="rect">
            <a:avLst/>
          </a:prstGeom>
        </p:spPr>
      </p:pic>
    </p:spTree>
    <p:extLst>
      <p:ext uri="{BB962C8B-B14F-4D97-AF65-F5344CB8AC3E}">
        <p14:creationId xmlns:p14="http://schemas.microsoft.com/office/powerpoint/2010/main" val="2670306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64517-F1E6-4994-BB8C-C3F68D25DAB8}"/>
              </a:ext>
            </a:extLst>
          </p:cNvPr>
          <p:cNvSpPr>
            <a:spLocks noGrp="1"/>
          </p:cNvSpPr>
          <p:nvPr>
            <p:ph type="title"/>
          </p:nvPr>
        </p:nvSpPr>
        <p:spPr/>
        <p:txBody>
          <a:bodyPr/>
          <a:lstStyle/>
          <a:p>
            <a:r>
              <a:rPr lang="en-GB" dirty="0"/>
              <a:t>Word play – exercises 1</a:t>
            </a:r>
          </a:p>
        </p:txBody>
      </p:sp>
      <p:sp>
        <p:nvSpPr>
          <p:cNvPr id="3" name="Content Placeholder 2">
            <a:extLst>
              <a:ext uri="{FF2B5EF4-FFF2-40B4-BE49-F238E27FC236}">
                <a16:creationId xmlns:a16="http://schemas.microsoft.com/office/drawing/2014/main" id="{5C0E354C-B85D-47C2-8BB3-DC92FDD0AEE3}"/>
              </a:ext>
            </a:extLst>
          </p:cNvPr>
          <p:cNvSpPr>
            <a:spLocks noGrp="1"/>
          </p:cNvSpPr>
          <p:nvPr>
            <p:ph idx="1"/>
          </p:nvPr>
        </p:nvSpPr>
        <p:spPr>
          <a:xfrm>
            <a:off x="700634" y="1858539"/>
            <a:ext cx="10691265" cy="4151736"/>
          </a:xfrm>
        </p:spPr>
        <p:txBody>
          <a:bodyPr>
            <a:normAutofit lnSpcReduction="10000"/>
          </a:bodyPr>
          <a:lstStyle/>
          <a:p>
            <a:pPr marL="457200" indent="-457200">
              <a:buAutoNum type="arabicPeriod"/>
            </a:pPr>
            <a:r>
              <a:rPr lang="en-GB" dirty="0">
                <a:latin typeface="Calibri" panose="020F0502020204030204" pitchFamily="34" charset="0"/>
                <a:cs typeface="Calibri" panose="020F0502020204030204" pitchFamily="34" charset="0"/>
              </a:rPr>
              <a:t>Find all the words with more than 17 characters.</a:t>
            </a:r>
          </a:p>
          <a:p>
            <a:pPr marL="457200" indent="-457200">
              <a:buAutoNum type="arabicPeriod"/>
            </a:pPr>
            <a:r>
              <a:rPr lang="en-GB" dirty="0">
                <a:latin typeface="Calibri" panose="020F0502020204030204" pitchFamily="34" charset="0"/>
                <a:cs typeface="Calibri" panose="020F0502020204030204" pitchFamily="34" charset="0"/>
              </a:rPr>
              <a:t>Pick 2 words you don’t know the definition of, let’s find out what they mean. </a:t>
            </a:r>
          </a:p>
          <a:p>
            <a:pPr marL="457200" indent="-457200">
              <a:buAutoNum type="arabicPeriod"/>
            </a:pPr>
            <a:r>
              <a:rPr lang="en-GB" dirty="0">
                <a:latin typeface="Calibri" panose="020F0502020204030204" pitchFamily="34" charset="0"/>
                <a:cs typeface="Calibri" panose="020F0502020204030204" pitchFamily="34" charset="0"/>
              </a:rPr>
              <a:t>In 1939, Ernest Wright published a 50,000 word novel, Gadsby, without the letter ‘e’, which is the most common in the English language. Write a function that checks if a word has an ‘e’. </a:t>
            </a:r>
          </a:p>
          <a:p>
            <a:pPr marL="457200" indent="-457200">
              <a:buAutoNum type="arabicPeriod"/>
            </a:pPr>
            <a:r>
              <a:rPr lang="en-GB" dirty="0">
                <a:latin typeface="Calibri" panose="020F0502020204030204" pitchFamily="34" charset="0"/>
                <a:cs typeface="Calibri" panose="020F0502020204030204" pitchFamily="34" charset="0"/>
              </a:rPr>
              <a:t>Then make a list with all the words with a letter ‘e’. What percentage of English words have a letter ‘e’?</a:t>
            </a:r>
          </a:p>
          <a:p>
            <a:pPr marL="457200" indent="-457200">
              <a:buAutoNum type="arabicPeriod"/>
            </a:pPr>
            <a:r>
              <a:rPr lang="en-GB" dirty="0">
                <a:latin typeface="Calibri" panose="020F0502020204030204" pitchFamily="34" charset="0"/>
                <a:cs typeface="Calibri" panose="020F0502020204030204" pitchFamily="34" charset="0"/>
              </a:rPr>
              <a:t>Let’s make our code more general, change </a:t>
            </a:r>
            <a:r>
              <a:rPr lang="en-GB" dirty="0" err="1">
                <a:latin typeface="Calibri" panose="020F0502020204030204" pitchFamily="34" charset="0"/>
                <a:cs typeface="Calibri" panose="020F0502020204030204" pitchFamily="34" charset="0"/>
              </a:rPr>
              <a:t>has_e</a:t>
            </a:r>
            <a:r>
              <a:rPr lang="en-GB" dirty="0">
                <a:latin typeface="Calibri" panose="020F0502020204030204" pitchFamily="34" charset="0"/>
                <a:cs typeface="Calibri" panose="020F0502020204030204" pitchFamily="34" charset="0"/>
              </a:rPr>
              <a:t> to a new function </a:t>
            </a:r>
            <a:r>
              <a:rPr lang="en-GB" dirty="0" err="1">
                <a:latin typeface="Calibri" panose="020F0502020204030204" pitchFamily="34" charset="0"/>
                <a:cs typeface="Calibri" panose="020F0502020204030204" pitchFamily="34" charset="0"/>
              </a:rPr>
              <a:t>has_letter</a:t>
            </a:r>
            <a:r>
              <a:rPr lang="en-GB" dirty="0">
                <a:latin typeface="Calibri" panose="020F0502020204030204" pitchFamily="34" charset="0"/>
                <a:cs typeface="Calibri" panose="020F0502020204030204" pitchFamily="34" charset="0"/>
              </a:rPr>
              <a:t>(word, letter), that returns True if the word has the letter and false otherwise. </a:t>
            </a:r>
          </a:p>
          <a:p>
            <a:pPr marL="457200" indent="-457200">
              <a:buAutoNum type="arabicPeriod"/>
            </a:pPr>
            <a:r>
              <a:rPr lang="en-GB" dirty="0">
                <a:latin typeface="Calibri" panose="020F0502020204030204" pitchFamily="34" charset="0"/>
                <a:cs typeface="Calibri" panose="020F0502020204030204" pitchFamily="34" charset="0"/>
              </a:rPr>
              <a:t>Now check other letters with our code, what is the second most common letter? What is the least common letter?</a:t>
            </a:r>
          </a:p>
          <a:p>
            <a:pPr marL="457200" indent="-457200">
              <a:buAutoNum type="arabicPeriod"/>
            </a:pPr>
            <a:endParaRPr lang="en-GB"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720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64517-F1E6-4994-BB8C-C3F68D25DAB8}"/>
              </a:ext>
            </a:extLst>
          </p:cNvPr>
          <p:cNvSpPr>
            <a:spLocks noGrp="1"/>
          </p:cNvSpPr>
          <p:nvPr>
            <p:ph type="title"/>
          </p:nvPr>
        </p:nvSpPr>
        <p:spPr/>
        <p:txBody>
          <a:bodyPr/>
          <a:lstStyle/>
          <a:p>
            <a:r>
              <a:rPr lang="en-GB" dirty="0"/>
              <a:t>Word play – exercises 2</a:t>
            </a:r>
          </a:p>
        </p:txBody>
      </p:sp>
      <p:sp>
        <p:nvSpPr>
          <p:cNvPr id="3" name="Content Placeholder 2">
            <a:extLst>
              <a:ext uri="{FF2B5EF4-FFF2-40B4-BE49-F238E27FC236}">
                <a16:creationId xmlns:a16="http://schemas.microsoft.com/office/drawing/2014/main" id="{5C0E354C-B85D-47C2-8BB3-DC92FDD0AEE3}"/>
              </a:ext>
            </a:extLst>
          </p:cNvPr>
          <p:cNvSpPr>
            <a:spLocks noGrp="1"/>
          </p:cNvSpPr>
          <p:nvPr>
            <p:ph idx="1"/>
          </p:nvPr>
        </p:nvSpPr>
        <p:spPr>
          <a:xfrm>
            <a:off x="700634" y="1858539"/>
            <a:ext cx="10691265" cy="4151736"/>
          </a:xfrm>
        </p:spPr>
        <p:txBody>
          <a:bodyPr>
            <a:normAutofit/>
          </a:bodyPr>
          <a:lstStyle/>
          <a:p>
            <a:pPr marL="457200" indent="-457200">
              <a:buFont typeface="Arial" panose="020B0604020202020204" pitchFamily="34" charset="0"/>
              <a:buAutoNum type="arabicPeriod"/>
            </a:pPr>
            <a:r>
              <a:rPr lang="en-GB" dirty="0">
                <a:latin typeface="Calibri" panose="020F0502020204030204" pitchFamily="34" charset="0"/>
                <a:cs typeface="Calibri" panose="020F0502020204030204" pitchFamily="34" charset="0"/>
              </a:rPr>
              <a:t>Write a function avoid that takes a word and a string of forbidden letters, and returns True if the word doesn’t use any of the forbidden letters. Then find four forbidden letters that exclude the fewest, the most, and all words.</a:t>
            </a:r>
          </a:p>
          <a:p>
            <a:pPr marL="457200" indent="-457200">
              <a:buFont typeface="Arial" panose="020B0604020202020204" pitchFamily="34" charset="0"/>
              <a:buAutoNum type="arabicPeriod"/>
            </a:pPr>
            <a:r>
              <a:rPr lang="en-GB" dirty="0">
                <a:latin typeface="Calibri" panose="020F0502020204030204" pitchFamily="34" charset="0"/>
                <a:cs typeface="Calibri" panose="020F0502020204030204" pitchFamily="34" charset="0"/>
              </a:rPr>
              <a:t>What are all the words that don’t use any vowels? Let’s find the definition of some of them!</a:t>
            </a:r>
          </a:p>
          <a:p>
            <a:pPr marL="457200" indent="-457200">
              <a:buAutoNum type="arabicPeriod"/>
            </a:pPr>
            <a:r>
              <a:rPr lang="en-GB" dirty="0">
                <a:latin typeface="Calibri" panose="020F0502020204030204" pitchFamily="34" charset="0"/>
                <a:cs typeface="Calibri" panose="020F0502020204030204" pitchFamily="34" charset="0"/>
              </a:rPr>
              <a:t>Write a function called </a:t>
            </a:r>
            <a:r>
              <a:rPr lang="en-GB" dirty="0" err="1">
                <a:latin typeface="Calibri" panose="020F0502020204030204" pitchFamily="34" charset="0"/>
                <a:cs typeface="Calibri" panose="020F0502020204030204" pitchFamily="34" charset="0"/>
              </a:rPr>
              <a:t>uses_only</a:t>
            </a:r>
            <a:r>
              <a:rPr lang="en-GB" dirty="0">
                <a:latin typeface="Calibri" panose="020F0502020204030204" pitchFamily="34" charset="0"/>
                <a:cs typeface="Calibri" panose="020F0502020204030204" pitchFamily="34" charset="0"/>
              </a:rPr>
              <a:t> that takes a word and a string of letters. Then returns True if the word contains only those letters. </a:t>
            </a:r>
          </a:p>
          <a:p>
            <a:pPr marL="457200" indent="-457200">
              <a:buAutoNum type="arabicPeriod"/>
            </a:pPr>
            <a:r>
              <a:rPr lang="en-GB" dirty="0">
                <a:latin typeface="Calibri" panose="020F0502020204030204" pitchFamily="34" charset="0"/>
                <a:cs typeface="Calibri" panose="020F0502020204030204" pitchFamily="34" charset="0"/>
              </a:rPr>
              <a:t>Can you make a sentence with the letters ‘</a:t>
            </a:r>
            <a:r>
              <a:rPr lang="en-GB" dirty="0" err="1">
                <a:latin typeface="Calibri" panose="020F0502020204030204" pitchFamily="34" charset="0"/>
                <a:cs typeface="Calibri" panose="020F0502020204030204" pitchFamily="34" charset="0"/>
              </a:rPr>
              <a:t>acefhlo</a:t>
            </a:r>
            <a:r>
              <a:rPr lang="en-GB" dirty="0">
                <a:latin typeface="Calibri" panose="020F0502020204030204" pitchFamily="34" charset="0"/>
                <a:cs typeface="Calibri" panose="020F0502020204030204" pitchFamily="34" charset="0"/>
              </a:rPr>
              <a:t>’?  </a:t>
            </a:r>
          </a:p>
          <a:p>
            <a:pPr marL="457200" indent="-457200">
              <a:buAutoNum type="arabicPeriod"/>
            </a:pPr>
            <a:r>
              <a:rPr lang="en-GB" dirty="0">
                <a:latin typeface="Calibri" panose="020F0502020204030204" pitchFamily="34" charset="0"/>
                <a:cs typeface="Calibri" panose="020F0502020204030204" pitchFamily="34" charset="0"/>
              </a:rPr>
              <a:t>Can you make a sentence with the letters ‘</a:t>
            </a:r>
            <a:r>
              <a:rPr lang="en-GB" dirty="0" err="1">
                <a:latin typeface="Calibri" panose="020F0502020204030204" pitchFamily="34" charset="0"/>
                <a:cs typeface="Calibri" panose="020F0502020204030204" pitchFamily="34" charset="0"/>
              </a:rPr>
              <a:t>gehac</a:t>
            </a:r>
            <a:r>
              <a:rPr lang="en-GB" dirty="0">
                <a:latin typeface="Calibri" panose="020F0502020204030204" pitchFamily="34" charset="0"/>
                <a:cs typeface="Calibri" panose="020F0502020204030204" pitchFamily="34" charset="0"/>
              </a:rPr>
              <a:t>’? </a:t>
            </a:r>
          </a:p>
          <a:p>
            <a:pPr marL="457200" indent="-457200">
              <a:buAutoNum type="arabicPeriod"/>
            </a:pPr>
            <a:r>
              <a:rPr lang="en-GB" dirty="0">
                <a:latin typeface="Calibri" panose="020F0502020204030204" pitchFamily="34" charset="0"/>
                <a:cs typeface="Calibri" panose="020F0502020204030204" pitchFamily="34" charset="0"/>
              </a:rPr>
              <a:t>Can you make a sentence with the letters of your name? What about your full name?</a:t>
            </a:r>
          </a:p>
          <a:p>
            <a:pPr marL="457200" indent="-457200">
              <a:buAutoNum type="arabicPeriod"/>
            </a:pPr>
            <a:endParaRPr lang="en-GB" dirty="0">
              <a:latin typeface="Calibri" panose="020F0502020204030204" pitchFamily="34" charset="0"/>
              <a:cs typeface="Calibri" panose="020F0502020204030204" pitchFamily="34" charset="0"/>
            </a:endParaRPr>
          </a:p>
          <a:p>
            <a:pPr marL="457200" indent="-457200">
              <a:buAutoNum type="arabicPeriod"/>
            </a:pPr>
            <a:endParaRPr lang="en-GB"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92539478"/>
      </p:ext>
    </p:extLst>
  </p:cSld>
  <p:clrMapOvr>
    <a:masterClrMapping/>
  </p:clrMapOvr>
</p:sld>
</file>

<file path=ppt/theme/theme1.xml><?xml version="1.0" encoding="utf-8"?>
<a:theme xmlns:a="http://schemas.openxmlformats.org/drawingml/2006/main" name="ChronicleVTI">
  <a:themeElements>
    <a:clrScheme name="AnalogousFromRegularSeedLeftStep">
      <a:dk1>
        <a:srgbClr val="000000"/>
      </a:dk1>
      <a:lt1>
        <a:srgbClr val="FFFFFF"/>
      </a:lt1>
      <a:dk2>
        <a:srgbClr val="392026"/>
      </a:dk2>
      <a:lt2>
        <a:srgbClr val="E2E4E8"/>
      </a:lt2>
      <a:accent1>
        <a:srgbClr val="DC9026"/>
      </a:accent1>
      <a:accent2>
        <a:srgbClr val="D53717"/>
      </a:accent2>
      <a:accent3>
        <a:srgbClr val="E72958"/>
      </a:accent3>
      <a:accent4>
        <a:srgbClr val="D51796"/>
      </a:accent4>
      <a:accent5>
        <a:srgbClr val="D729E7"/>
      </a:accent5>
      <a:accent6>
        <a:srgbClr val="7617D5"/>
      </a:accent6>
      <a:hlink>
        <a:srgbClr val="3F74BF"/>
      </a:hlink>
      <a:folHlink>
        <a:srgbClr val="7F7F7F"/>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3015</TotalTime>
  <Words>638</Words>
  <Application>Microsoft Office PowerPoint</Application>
  <PresentationFormat>Widescreen</PresentationFormat>
  <Paragraphs>57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Calisto MT</vt:lpstr>
      <vt:lpstr>Univers Condensed</vt:lpstr>
      <vt:lpstr>ChronicleVTI</vt:lpstr>
      <vt:lpstr>Introduction to Python – Word Play</vt:lpstr>
      <vt:lpstr>Course outline</vt:lpstr>
      <vt:lpstr>Last Week</vt:lpstr>
      <vt:lpstr>This Week – Word play</vt:lpstr>
      <vt:lpstr>Moby Project</vt:lpstr>
      <vt:lpstr>Moby project – reading the words</vt:lpstr>
      <vt:lpstr>Moby project – using the words</vt:lpstr>
      <vt:lpstr>Word play – exercises 1</vt:lpstr>
      <vt:lpstr>Word play – exercises 2</vt:lpstr>
      <vt:lpstr>Word play – exercises 3</vt:lpstr>
      <vt:lpstr>End of class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Python</dc:title>
  <dc:creator>Mark</dc:creator>
  <cp:lastModifiedBy>SMITH Mark</cp:lastModifiedBy>
  <cp:revision>132</cp:revision>
  <dcterms:created xsi:type="dcterms:W3CDTF">2021-06-18T12:43:24Z</dcterms:created>
  <dcterms:modified xsi:type="dcterms:W3CDTF">2022-05-17T10:51:46Z</dcterms:modified>
</cp:coreProperties>
</file>