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70" r:id="rId4"/>
    <p:sldId id="258" r:id="rId5"/>
    <p:sldId id="295" r:id="rId6"/>
    <p:sldId id="303" r:id="rId7"/>
    <p:sldId id="304" r:id="rId8"/>
    <p:sldId id="296" r:id="rId9"/>
    <p:sldId id="297" r:id="rId10"/>
    <p:sldId id="298" r:id="rId11"/>
    <p:sldId id="302" r:id="rId12"/>
    <p:sldId id="305" r:id="rId13"/>
    <p:sldId id="306" r:id="rId14"/>
    <p:sldId id="301" r:id="rId15"/>
    <p:sldId id="307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" initials="M" lastIdx="1" clrIdx="0">
    <p:extLst>
      <p:ext uri="{19B8F6BF-5375-455C-9EA6-DF929625EA0E}">
        <p15:presenceInfo xmlns:p15="http://schemas.microsoft.com/office/powerpoint/2012/main" userId="7fa1ba6849e9d2d2" providerId="Windows Live"/>
      </p:ext>
    </p:extLst>
  </p:cmAuthor>
  <p:cmAuthor id="2" name="SMITH Mark" initials="SM" lastIdx="1" clrIdx="1">
    <p:extLst>
      <p:ext uri="{19B8F6BF-5375-455C-9EA6-DF929625EA0E}">
        <p15:presenceInfo xmlns:p15="http://schemas.microsoft.com/office/powerpoint/2012/main" userId="SMITH Mar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1" autoAdjust="0"/>
    <p:restoredTop sz="93844" autoAdjust="0"/>
  </p:normalViewPr>
  <p:slideViewPr>
    <p:cSldViewPr snapToGrid="0">
      <p:cViewPr varScale="1">
        <p:scale>
          <a:sx n="105" d="100"/>
          <a:sy n="105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7T12:37:56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15903 10294 44 0,'0'0'34'0,"0"0"-24"16,0 0 8-16,0 0 77 16,0 0 6-16,0 0-34 15,0-7 3-15,0 7 6 16,0 0 2-16,0 0-26 15,0 0-15-15,0 0-19 0,0 0 9 16,0 0-6-16,0 0 9 16,0 0 9-16,0 0-1 15,0 0 4-15,0 0-9 16,-4 0 16-16,-5 0-20 16,0 3 4-16,-2-3 2 15,-2 0-8-15,-3 0 6 16,-4 4-9-16,2 1 2 15,-7-2 1-15,2 5 5 16,-4-3-4-16,-4 3 0 16,-1 0-6-16,-4 4-2 15,0-4-3-15,1 0 6 16,-1 4-7-16,1-9 3 16,2 10-1-16,-3-5-6 15,-5 4 0-15,-3-1 4 0,-10 6-12 16,-8-5 0-1,-2 3 1-15,-5 6-1 0,2-9-2 16,-1 4 6-16,2-4-7 16,3 4-1-16,-1 0 2 15,-3 0-2-15,-2-4 0 16,-5 5 4-16,-3-9-3 16,-2 3 2-16,0-2-3 15,-4 2 6-15,0 1-3 16,-4 1 5-16,-3-2-7 15,-7 2-1-15,-1 7 3 16,-4-4-3-16,-2-1 2 16,-8 1 11-16,-2 4-8 15,1-7 0-15,3 3-4 0,6-4 0 16,1 0 0-16,-1 4 4 16,-4-5-3-16,-1 6-2 15,2-1 0-15,-2 0 0 16,4 1 7-16,-1 2-6 15,1-2 1-15,2-2 2 16,-1-2-3-16,-4-2 3 16,-2 5-4-16,-7-4 0 15,3 1 0-15,4 2 3 0,4-7-1 16,4 8-2 0,4-7 1-16,9-1-5 15,4 0 8-15,10-8-3 16,-1 8-1-16,5-5 0 0,4 2 1 15,-1-1-1-15,4-1 1 16,-1 2-2-16,5-5 1 16,2 0 0-16,5 0 1 15,8 0 0-15,1 0 3 16,1 0-4-16,5 0-3 16,-1 0 2-16,3-5 1 15,5 2 0-15,2-1 0 16,4-1 0-16,5 2 5 15,5-5-6-15,1 3 2 16,3 2-2-16,7-2-4 16,2 5 5-16,2-3 0 0,0-1-3 15,0-1-2-15,0 5 4 16,0 0-2-16,0-3 3 16,0-2 0-16,-7-3 0 15,-3 8-1-15,4 0 1 16,0-3 0-16,3-2-4 15,1 5 8-15,0 0-5 16,2 0 1-16,0 0-5 16,0 0-8-16,0 0-17 15,-7 0-20-15,-4 0-35 16,-4 0-91-16,1 0-184 16,12 0-324-16</inkml:trace>
  <inkml:trace contextRef="#ctx0" brushRef="#br0" timeOffset="804.55">10062 10675 551 0,'0'0'194'0,"0"0"-109"16,0 0-54-16,0 0 50 16,0 0 49-16,0 0-47 15,-18 0-5-15,11 0-21 16,-2 0-11-16,0 0-8 15,-6 0-9-15,-1 5-3 16,-4 3 0-16,-2-1 3 16,-5 9-2-16,-4 4-7 15,-7 9-11-15,0 3 4 16,-2-5-4-16,4 6 8 16,1-5-11-16,1-4 2 15,5 4 4-15,2-3-10 0,5-2 5 16,4 1 1-16,2-4-4 15,1-4 0-15,4 1-2 16,0-1 2-16,2-4-1 16,5-1 0-16,-1-6-3 15,2 3 0-15,1-5 2 16,2 6 3-16,-2-6 0 16,0 2-5-16,0-2 7 15,0 2 0-15,2-2-5 16,0 2 6-16,0-5-4 15,0 0 1-15,0 0 4 16,0 3-6-16,0 6 3 16,0-1-4-16,2 12-2 15,14 4 9-15,1 7 1 16,3 2 5-16,5-1-6 0,-5-4 4 16,4 0-5-1,3-3-5-15,4-6-2 0,3-2 2 16,-1-6-2-16,-2 1 1 15,-4-4 5-15,-2 0-6 16,-3 0-1-16,-4-3 0 16,0-5-1-16,-5 4-1 15,-1-4 2-15,-6 0-4 16,-2 0-1-16,-2 0-7 0,-2 0-6 16,3 3-10-1,-1-3-14-15,2 0-20 0,0 0-12 16,8 5-47-1,3-5-61-15,4 3-154 0,3-3-264 16</inkml:trace>
  <inkml:trace contextRef="#ctx0" brushRef="#br0" timeOffset="2777.76">16079 14469 389 0,'0'0'143'0,"0"0"-105"15,0 0-13-15,0 0 54 16,0 0 12-16,0 0-1 15,0 0-9-15,-116 81-2 16,103-73-16-16,-1 3-22 16,-1 2-6-16,-3-1 4 0,-1 4-6 15,-4 0-6 1,-2-1-6-16,-1 2-2 0,-6 2 4 16,-1 2-2-16,-2-5 8 15,-3 4-6 1,-2-3-3-16,-1-2 5 15,1-2-15-15,1-2-1 0,-4 1 4 16,3-7-9-16,-4 3 3 16,-6 0 2-16,-1-1-6 15,-2-7 4-15,-5 0 0 16,-2 4-7-16,4-4 1 16,4 0 0-16,8 0-1 15,11 0 0-15,4-4 0 16,6-3 0-16,3-1 0 15,0-5 0-15,2 1 0 16,-4-4-1-16,-4 0 1 16,-3 1-1-16,-8 6-1 0,-3 1 2 15,-1 0 1-15,-9 4 0 16,2 0-1-16,3 1 2 16,-2-2-2-16,2 5 2 15,1-4 1-15,3 0-2 16,4 0 0-16,1 0 0 15,5-5-1-15,2 6-6 16,2-1 5-16,8-4 0 16,0 0-2-16,6 4 3 15,4 0-3-15,0 4 3 16,5-5 6-16,2 2-6 16,-3-2-1-16,5 5-4 0,-5-7 1 15,1 3-4 1,-1 0-1-16,-3-4 6 0,-1 3 2 15,0-3-4-15,-2 1-1 16,2 3-4-16,2 0-4 16,2-1-1-16,-1 2 2 15,4 3-13-15,-2-5-11 16,-1-3-37-16,-1 5-38 16,0-2-73-16,2-2-48 15,0 2-253-15</inkml:trace>
  <inkml:trace contextRef="#ctx0" brushRef="#br0" timeOffset="3422.95">14192 14297 180 0,'0'0'497'0,"0"0"-385"15,0 0-95-15,0 0 17 16,0 0 55-16,0 0 27 15,0 0-47-15,0 0-29 16,0 0-10-16,0 0 2 16,-4 0-3-16,-10 12 4 15,-5-4-14-15,-4 8 0 16,-1 4-5-16,-12 0 2 16,-2 4-13-16,-5 9 4 15,-3-5-6-15,-3 3 11 16,5 2 2-16,1-2 5 15,5-2-6-15,9-9 6 16,6 0 8-16,6-9-8 16,9-3 4-16,2-3-13 15,6-1-2-15,0-4 2 0,0 0 1 16,0 0-10-16,0 0 1 16,0 0-2-16,0 0-1 15,6 8 1-15,7 4 8 16,3 4-1-16,3 0 2 15,6 4-4-15,6 1 8 16,2-2-8-16,5-2 0 16,-5 2-3-16,2-2-2 15,-4-2 0-15,-3-2 3 16,-4-2-3-16,-3-3-1 16,-8 0-2-16,1-4-15 15,-6 1-26-15,1-5-47 16,1 8-50-16,-4 0-89 0,1-8-135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B92B-36D6-4B1E-9BFE-A5FE22EEABB4}" type="datetimeFigureOut">
              <a:rPr lang="en-GB" smtClean="0"/>
              <a:t>24/05/2022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7F8DC-E818-4BF5-ABA3-186A72966D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88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1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9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B2C90-EBA1-427C-AFD5-D513E34DD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GB" dirty="0"/>
              <a:t>Introduction to Python –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B10-88E6-46FD-AAFB-7C49047B2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GB" dirty="0"/>
              <a:t>Mark Smith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B0B0648-AE5F-4E0A-8AA3-9AB1B5916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83" r="35750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The Python Logo | Python Software Foundation">
            <a:extLst>
              <a:ext uri="{FF2B5EF4-FFF2-40B4-BE49-F238E27FC236}">
                <a16:creationId xmlns:a16="http://schemas.microsoft.com/office/drawing/2014/main" id="{62C3313C-B9CD-4631-AF15-96CAC419F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882" y="3204894"/>
            <a:ext cx="368617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7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 how long is a string?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700635" y="18585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have the                    function, that prints the length of a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5F03-21AB-4F8A-835D-709645255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" t="51736" r="91513" b="45464"/>
          <a:stretch/>
        </p:blipFill>
        <p:spPr>
          <a:xfrm>
            <a:off x="2120628" y="1865123"/>
            <a:ext cx="1021405" cy="428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5EE821-E35F-402A-854E-50A98FC6C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t="55878" r="69766" b="30961"/>
          <a:stretch/>
        </p:blipFill>
        <p:spPr>
          <a:xfrm>
            <a:off x="800100" y="2510420"/>
            <a:ext cx="4159686" cy="115373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290E75-7C95-42D2-A4EE-66A171956E3A}"/>
              </a:ext>
            </a:extLst>
          </p:cNvPr>
          <p:cNvSpPr txBox="1">
            <a:spLocks/>
          </p:cNvSpPr>
          <p:nvPr/>
        </p:nvSpPr>
        <p:spPr>
          <a:xfrm>
            <a:off x="750368" y="3901664"/>
            <a:ext cx="2478608" cy="2034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the following: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(message4)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(message5)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(message6)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(message7)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A612EC-995E-4ABB-84C4-E56F6934F8F6}"/>
              </a:ext>
            </a:extLst>
          </p:cNvPr>
          <p:cNvSpPr txBox="1">
            <a:spLocks/>
          </p:cNvSpPr>
          <p:nvPr/>
        </p:nvSpPr>
        <p:spPr>
          <a:xfrm>
            <a:off x="3720482" y="3977864"/>
            <a:ext cx="2478608" cy="2034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8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–Using </a:t>
            </a:r>
            <a:r>
              <a:rPr lang="en-GB" dirty="0" err="1"/>
              <a:t>len</a:t>
            </a:r>
            <a:r>
              <a:rPr lang="en-GB" dirty="0"/>
              <a:t> to run loops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700635" y="18585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have the                    function, that prints the length of a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5F03-21AB-4F8A-835D-709645255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" t="51736" r="91513" b="45464"/>
          <a:stretch/>
        </p:blipFill>
        <p:spPr>
          <a:xfrm>
            <a:off x="2120628" y="1865123"/>
            <a:ext cx="1021405" cy="42800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290E75-7C95-42D2-A4EE-66A171956E3A}"/>
              </a:ext>
            </a:extLst>
          </p:cNvPr>
          <p:cNvSpPr txBox="1">
            <a:spLocks/>
          </p:cNvSpPr>
          <p:nvPr/>
        </p:nvSpPr>
        <p:spPr>
          <a:xfrm>
            <a:off x="800099" y="2411880"/>
            <a:ext cx="10459571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() function is really useful in allowing us to use loops in a 4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way!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Remember the ways we have seen so far: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A0852-4631-4B0A-A420-A38DF5168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5" t="41210" r="18750" b="26801"/>
          <a:stretch/>
        </p:blipFill>
        <p:spPr>
          <a:xfrm>
            <a:off x="1409699" y="3287269"/>
            <a:ext cx="8639736" cy="275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–Using </a:t>
            </a:r>
            <a:r>
              <a:rPr lang="en-GB" dirty="0" err="1"/>
              <a:t>len</a:t>
            </a:r>
            <a:r>
              <a:rPr lang="en-GB" dirty="0"/>
              <a:t> to run loops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700635" y="18585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have the                    function, that prints the length of a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F5F03-21AB-4F8A-835D-709645255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" t="51736" r="91513" b="45464"/>
          <a:stretch/>
        </p:blipFill>
        <p:spPr>
          <a:xfrm>
            <a:off x="2120628" y="1865123"/>
            <a:ext cx="1021405" cy="42800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290E75-7C95-42D2-A4EE-66A171956E3A}"/>
              </a:ext>
            </a:extLst>
          </p:cNvPr>
          <p:cNvSpPr txBox="1">
            <a:spLocks/>
          </p:cNvSpPr>
          <p:nvPr/>
        </p:nvSpPr>
        <p:spPr>
          <a:xfrm>
            <a:off x="800099" y="2411880"/>
            <a:ext cx="10459571" cy="137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() function is really useful in allowing us to use loops in a 4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way!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2CA4B-F196-47E5-BC32-1207777A2E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9" t="70973" r="77720" b="10294"/>
          <a:stretch/>
        </p:blipFill>
        <p:spPr>
          <a:xfrm>
            <a:off x="800099" y="2846466"/>
            <a:ext cx="4563349" cy="26130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05B35-5EA1-46EC-B8BF-6FC956DE96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405" t="72964" r="32318" b="15501"/>
          <a:stretch/>
        </p:blipFill>
        <p:spPr>
          <a:xfrm>
            <a:off x="5836024" y="2846466"/>
            <a:ext cx="4195482" cy="1517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E3386-CE3A-4BE9-9A6A-28E83B7522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80344" r="31912" b="7579"/>
          <a:stretch/>
        </p:blipFill>
        <p:spPr>
          <a:xfrm>
            <a:off x="5836024" y="4431938"/>
            <a:ext cx="4195482" cy="15172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4CFA31-1BFD-21E8-0D38-BDBE26C78C1A}"/>
                  </a:ext>
                </a:extLst>
              </p14:cNvPr>
              <p14:cNvContentPartPr/>
              <p14:nvPr/>
            </p14:nvContentPartPr>
            <p14:xfrm>
              <a:off x="3415320" y="3703320"/>
              <a:ext cx="2373480" cy="165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4CFA31-1BFD-21E8-0D38-BDBE26C78C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5960" y="3693960"/>
                <a:ext cx="2392200" cy="167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0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–Using </a:t>
            </a:r>
            <a:r>
              <a:rPr lang="en-GB" dirty="0" err="1"/>
              <a:t>len</a:t>
            </a:r>
            <a:r>
              <a:rPr lang="en-GB" dirty="0"/>
              <a:t> to run loops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700635" y="18585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Now, we have a 4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way of using loops: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2D46A7C-83C6-4F2F-B826-3A2F429A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293126"/>
            <a:ext cx="10691265" cy="36278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access the letters of a string, directly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access elements of a list, one at a time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run some code a given number of times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 access the letters of a string/list, using the index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436792-F454-4EBD-84E1-4367AECEF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58" t="41210" r="18750" b="26801"/>
          <a:stretch/>
        </p:blipFill>
        <p:spPr>
          <a:xfrm>
            <a:off x="6517340" y="2285525"/>
            <a:ext cx="3693459" cy="27572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860865-8E14-4EF6-8C7D-7B674AD68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" t="83985" r="78052" b="10295"/>
          <a:stretch/>
        </p:blipFill>
        <p:spPr>
          <a:xfrm>
            <a:off x="6680946" y="5123129"/>
            <a:ext cx="5260042" cy="79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If we want to access more than one character of a string, we can use a slice.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64A35-ECD2-4644-BB13-A9515CFB0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t="55878" r="82260" b="39581"/>
          <a:stretch/>
        </p:blipFill>
        <p:spPr>
          <a:xfrm>
            <a:off x="800101" y="2481237"/>
            <a:ext cx="2503246" cy="46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B4627-1A4A-436B-A36A-D265FC3200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9" t="69518" r="83165" b="26358"/>
          <a:stretch/>
        </p:blipFill>
        <p:spPr>
          <a:xfrm>
            <a:off x="800101" y="2915824"/>
            <a:ext cx="2630952" cy="4662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910D2-7C6B-4088-9DEB-FAD19AE33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7" t="71874" r="53906" b="21875"/>
          <a:stretch/>
        </p:blipFill>
        <p:spPr>
          <a:xfrm>
            <a:off x="700634" y="5051986"/>
            <a:ext cx="10729216" cy="86917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BEA22D-223A-41FE-9BAD-B0CFB652AAC7}"/>
              </a:ext>
            </a:extLst>
          </p:cNvPr>
          <p:cNvSpPr txBox="1">
            <a:spLocks/>
          </p:cNvSpPr>
          <p:nvPr/>
        </p:nvSpPr>
        <p:spPr>
          <a:xfrm>
            <a:off x="719609" y="4392523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Use slices to store each of the words from this string into variables</a:t>
            </a:r>
          </a:p>
        </p:txBody>
      </p:sp>
    </p:spTree>
    <p:extLst>
      <p:ext uri="{BB962C8B-B14F-4D97-AF65-F5344CB8AC3E}">
        <p14:creationId xmlns:p14="http://schemas.microsoft.com/office/powerpoint/2010/main" val="154739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253398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There are many other ways that we can use string slicing (This also works on lists)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36C28-0737-48DB-9AF5-DC59C4290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7" t="72466" r="72868" b="23733"/>
          <a:stretch/>
        </p:blipFill>
        <p:spPr>
          <a:xfrm>
            <a:off x="719609" y="2371845"/>
            <a:ext cx="6263733" cy="580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C71EF5-8D40-454A-9DD0-4A2251213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" t="65782" r="73456" b="25226"/>
          <a:stretch/>
        </p:blipFill>
        <p:spPr>
          <a:xfrm>
            <a:off x="719608" y="3078738"/>
            <a:ext cx="4515779" cy="887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877C0C-669D-460A-9D31-9EFB19E7C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t="77417" r="73766" b="3898"/>
          <a:stretch/>
        </p:blipFill>
        <p:spPr>
          <a:xfrm>
            <a:off x="700633" y="4027440"/>
            <a:ext cx="4534754" cy="184444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DF2BA94-BA58-4939-BA8F-210DA7C9B1B4}"/>
              </a:ext>
            </a:extLst>
          </p:cNvPr>
          <p:cNvSpPr txBox="1">
            <a:spLocks/>
          </p:cNvSpPr>
          <p:nvPr/>
        </p:nvSpPr>
        <p:spPr>
          <a:xfrm>
            <a:off x="6096000" y="3889671"/>
            <a:ext cx="5185054" cy="218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Try to change the variables and work out what these slices do!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1EC6-EC5C-4DDA-9E35-44B63D1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class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59EC-688C-4D99-85C0-4627944A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This week we have looked at: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Reminder of what strings are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f-strings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access the elements of a string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long is a string?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string slicing?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7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36DF-7160-4C53-B4E5-BE096D1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2BE-C069-4DDA-ADCF-0C98BBB3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11862"/>
            <a:ext cx="10691265" cy="421571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2 – Types and Variables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3 – Functions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4 – Conditional Statements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5 – 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Further Conditionals and Recursion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6 – 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Functions with Return Values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7 – Loops, Lists and Turtles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8 – </a:t>
            </a:r>
            <a:r>
              <a:rPr lang="en-GB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Snake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9 – </a:t>
            </a:r>
            <a:r>
              <a:rPr lang="en-US" sz="1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Review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Lesson 10 –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Strings</a:t>
            </a:r>
            <a:r>
              <a:rPr lang="en-US" sz="18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4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2B1C-3AFE-4CB5-BF8A-3AEAFC1E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069E-C7B1-4F2B-99F2-F275D433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functions?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conditionals?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use loops?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draw shapes with Turtle?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F97E3-85B5-4B52-AD08-3ED3B000B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 t="40000" r="55083" b="40741"/>
          <a:stretch/>
        </p:blipFill>
        <p:spPr>
          <a:xfrm>
            <a:off x="4857750" y="928786"/>
            <a:ext cx="6633615" cy="1677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8BFF8D-0B0B-4071-B18D-415AD66CAC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10" t="33437" r="29298" b="27660"/>
          <a:stretch/>
        </p:blipFill>
        <p:spPr>
          <a:xfrm>
            <a:off x="7347172" y="2708870"/>
            <a:ext cx="2789049" cy="2437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4CD4D-EBAA-4D0A-85C9-246CC87220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4" t="31290" r="85073" b="63364"/>
          <a:stretch/>
        </p:blipFill>
        <p:spPr>
          <a:xfrm>
            <a:off x="601170" y="4342008"/>
            <a:ext cx="3724274" cy="798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A4ACD4-A376-4B22-85E7-B53AB5DE22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3" t="32633" r="61964" b="61484"/>
          <a:stretch/>
        </p:blipFill>
        <p:spPr>
          <a:xfrm>
            <a:off x="2570536" y="5179726"/>
            <a:ext cx="8674633" cy="7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8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D12C-28B3-4368-AC90-45D8E07D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32D1-E8F0-4C37-89BE-F6D6A5CA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Today we will learn: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Reminder of what strings are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are f-strings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access the elements of a string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long is a string?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string slicing?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Who can remember, what is a string?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9D4E2-5DCA-49CE-9140-D4C27EBE8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" t="32800" r="71596" b="63183"/>
          <a:stretch/>
        </p:blipFill>
        <p:spPr>
          <a:xfrm>
            <a:off x="800101" y="2497798"/>
            <a:ext cx="7943705" cy="73177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800101" y="3429000"/>
            <a:ext cx="10691265" cy="1725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string is a sequence of characters, a lot like a list.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Python really thinks of “hello” as: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[‘h’, ’e’, ’l’, ’l’, ’o’]</a:t>
            </a:r>
          </a:p>
        </p:txBody>
      </p:sp>
    </p:spTree>
    <p:extLst>
      <p:ext uri="{BB962C8B-B14F-4D97-AF65-F5344CB8AC3E}">
        <p14:creationId xmlns:p14="http://schemas.microsoft.com/office/powerpoint/2010/main" val="13543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 f strings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700635" y="18585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F-strings are a really useful way to add variables into our strings without using the annoying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2C6E4-E104-4A05-BCA9-11CB57D76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9" t="67200" r="51938" b="13336"/>
          <a:stretch/>
        </p:blipFill>
        <p:spPr>
          <a:xfrm>
            <a:off x="700635" y="2378735"/>
            <a:ext cx="9609692" cy="2334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1121E1-AD09-45CD-97D9-E51F0B0FE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31" t="87165" r="29311" b="7161"/>
          <a:stretch/>
        </p:blipFill>
        <p:spPr>
          <a:xfrm>
            <a:off x="700635" y="4799206"/>
            <a:ext cx="7567282" cy="11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0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 f strings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700635" y="18585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F-strings are a really useful way to add variables into our strings without using the annoying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EC394-5A00-4748-AACC-C1ABEF6B0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8" t="66086" r="62720" b="13153"/>
          <a:stretch/>
        </p:blipFill>
        <p:spPr>
          <a:xfrm>
            <a:off x="700634" y="2293126"/>
            <a:ext cx="7044871" cy="240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F9833D-2C35-4178-9AC0-2668B7937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31" t="87165" r="29311" b="7161"/>
          <a:stretch/>
        </p:blipFill>
        <p:spPr>
          <a:xfrm>
            <a:off x="700635" y="4799206"/>
            <a:ext cx="7567282" cy="11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 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354C-B85D-47C2-8BB3-DC92FDD0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58539"/>
            <a:ext cx="10691265" cy="86917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Since strings are like lists, how do we access certain elements of the string?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9D4E2-5DCA-49CE-9140-D4C27EBE89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" t="32800" r="71596" b="63183"/>
          <a:stretch/>
        </p:blipFill>
        <p:spPr>
          <a:xfrm>
            <a:off x="800101" y="2497798"/>
            <a:ext cx="7943705" cy="73177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800101" y="3429000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We use the correct index!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5CDB2-A7FF-47D5-8F4B-0B6CDE3092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6" t="39381" r="81797" b="55801"/>
          <a:stretch/>
        </p:blipFill>
        <p:spPr>
          <a:xfrm>
            <a:off x="800101" y="3971934"/>
            <a:ext cx="2571749" cy="4994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EAB4A5-9DDE-4BB9-9002-9A6D149E5084}"/>
              </a:ext>
            </a:extLst>
          </p:cNvPr>
          <p:cNvSpPr txBox="1">
            <a:spLocks/>
          </p:cNvSpPr>
          <p:nvPr/>
        </p:nvSpPr>
        <p:spPr>
          <a:xfrm>
            <a:off x="700634" y="4619055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Can you remember how indices are counted?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B9BDF8-114B-4DD8-841E-C5C54BE8DB2C}"/>
              </a:ext>
            </a:extLst>
          </p:cNvPr>
          <p:cNvSpPr txBox="1">
            <a:spLocks/>
          </p:cNvSpPr>
          <p:nvPr/>
        </p:nvSpPr>
        <p:spPr>
          <a:xfrm>
            <a:off x="700634" y="5201268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How do we access the last element of a string?</a:t>
            </a:r>
          </a:p>
        </p:txBody>
      </p:sp>
    </p:spTree>
    <p:extLst>
      <p:ext uri="{BB962C8B-B14F-4D97-AF65-F5344CB8AC3E}">
        <p14:creationId xmlns:p14="http://schemas.microsoft.com/office/powerpoint/2010/main" val="287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4517-F1E6-4994-BB8C-C3F68D25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– Accessing elements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F71551F-6EB2-4903-A861-61E0623D67DF}"/>
              </a:ext>
            </a:extLst>
          </p:cNvPr>
          <p:cNvSpPr txBox="1">
            <a:spLocks/>
          </p:cNvSpPr>
          <p:nvPr/>
        </p:nvSpPr>
        <p:spPr>
          <a:xfrm>
            <a:off x="700635" y="1858539"/>
            <a:ext cx="10691265" cy="869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Which character will be printed?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CB30B8-B93F-4838-A6D4-3EFE8FE48966}"/>
              </a:ext>
            </a:extLst>
          </p:cNvPr>
          <p:cNvSpPr txBox="1">
            <a:spLocks/>
          </p:cNvSpPr>
          <p:nvPr/>
        </p:nvSpPr>
        <p:spPr>
          <a:xfrm>
            <a:off x="790575" y="4317819"/>
            <a:ext cx="2552700" cy="16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1. message1[5]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2. message1[10]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3. message2[7]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B4E70C-0335-4B63-A897-76E2A50CC47E}"/>
              </a:ext>
            </a:extLst>
          </p:cNvPr>
          <p:cNvSpPr txBox="1">
            <a:spLocks/>
          </p:cNvSpPr>
          <p:nvPr/>
        </p:nvSpPr>
        <p:spPr>
          <a:xfrm>
            <a:off x="4029075" y="4317819"/>
            <a:ext cx="2552700" cy="16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4. message3[5]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5. message3[9]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6. message1[12]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760E8B-6099-45DD-A5FB-C32C41232599}"/>
              </a:ext>
            </a:extLst>
          </p:cNvPr>
          <p:cNvSpPr txBox="1">
            <a:spLocks/>
          </p:cNvSpPr>
          <p:nvPr/>
        </p:nvSpPr>
        <p:spPr>
          <a:xfrm>
            <a:off x="7400925" y="4317819"/>
            <a:ext cx="2552700" cy="161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7. message2[15]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8. message3[0]</a:t>
            </a:r>
          </a:p>
          <a:p>
            <a:pPr marL="0" indent="0">
              <a:buNone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9. message3[7]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66641-12D2-4F7A-B82B-867D278E9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32800" r="64141" b="55769"/>
          <a:stretch/>
        </p:blipFill>
        <p:spPr>
          <a:xfrm>
            <a:off x="800100" y="2413068"/>
            <a:ext cx="5580316" cy="11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1176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392026"/>
      </a:dk2>
      <a:lt2>
        <a:srgbClr val="E2E4E8"/>
      </a:lt2>
      <a:accent1>
        <a:srgbClr val="DC9026"/>
      </a:accent1>
      <a:accent2>
        <a:srgbClr val="D53717"/>
      </a:accent2>
      <a:accent3>
        <a:srgbClr val="E72958"/>
      </a:accent3>
      <a:accent4>
        <a:srgbClr val="D51796"/>
      </a:accent4>
      <a:accent5>
        <a:srgbClr val="D729E7"/>
      </a:accent5>
      <a:accent6>
        <a:srgbClr val="7617D5"/>
      </a:accent6>
      <a:hlink>
        <a:srgbClr val="3F74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600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Calisto MT</vt:lpstr>
      <vt:lpstr>Univers Condensed</vt:lpstr>
      <vt:lpstr>ChronicleVTI</vt:lpstr>
      <vt:lpstr>Introduction to Python – Strings</vt:lpstr>
      <vt:lpstr>Course outline</vt:lpstr>
      <vt:lpstr>Last Week</vt:lpstr>
      <vt:lpstr>This Week – strings</vt:lpstr>
      <vt:lpstr>Strings</vt:lpstr>
      <vt:lpstr>Strings – f strings</vt:lpstr>
      <vt:lpstr>Strings – f strings</vt:lpstr>
      <vt:lpstr>Strings – Accessing elements</vt:lpstr>
      <vt:lpstr>Strings – Accessing elements</vt:lpstr>
      <vt:lpstr>Strings – how long is a string?</vt:lpstr>
      <vt:lpstr>Strings –Using len to run loops</vt:lpstr>
      <vt:lpstr>Strings –Using len to run loops</vt:lpstr>
      <vt:lpstr>Strings –Using len to run loops</vt:lpstr>
      <vt:lpstr>Strings –slicing</vt:lpstr>
      <vt:lpstr>Strings –slicing</vt:lpstr>
      <vt:lpstr>End of class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Mark</dc:creator>
  <cp:lastModifiedBy>SMITH Mark</cp:lastModifiedBy>
  <cp:revision>122</cp:revision>
  <dcterms:created xsi:type="dcterms:W3CDTF">2021-06-18T12:43:24Z</dcterms:created>
  <dcterms:modified xsi:type="dcterms:W3CDTF">2022-05-24T13:31:09Z</dcterms:modified>
</cp:coreProperties>
</file>