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6"/>
  </p:notesMasterIdLst>
  <p:sldIdLst>
    <p:sldId id="256" r:id="rId2"/>
    <p:sldId id="257" r:id="rId3"/>
    <p:sldId id="270" r:id="rId4"/>
    <p:sldId id="258" r:id="rId5"/>
    <p:sldId id="301" r:id="rId6"/>
    <p:sldId id="302" r:id="rId7"/>
    <p:sldId id="295" r:id="rId8"/>
    <p:sldId id="297" r:id="rId9"/>
    <p:sldId id="303" r:id="rId10"/>
    <p:sldId id="296" r:id="rId11"/>
    <p:sldId id="304" r:id="rId12"/>
    <p:sldId id="305" r:id="rId13"/>
    <p:sldId id="306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" initials="M" lastIdx="1" clrIdx="0">
    <p:extLst>
      <p:ext uri="{19B8F6BF-5375-455C-9EA6-DF929625EA0E}">
        <p15:presenceInfo xmlns:p15="http://schemas.microsoft.com/office/powerpoint/2012/main" userId="7fa1ba6849e9d2d2" providerId="Windows Live"/>
      </p:ext>
    </p:extLst>
  </p:cmAuthor>
  <p:cmAuthor id="2" name="SMITH Mark" initials="SM" lastIdx="1" clrIdx="1">
    <p:extLst>
      <p:ext uri="{19B8F6BF-5375-455C-9EA6-DF929625EA0E}">
        <p15:presenceInfo xmlns:p15="http://schemas.microsoft.com/office/powerpoint/2012/main" userId="SMITH Mar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1" autoAdjust="0"/>
    <p:restoredTop sz="93844" autoAdjust="0"/>
  </p:normalViewPr>
  <p:slideViewPr>
    <p:cSldViewPr snapToGrid="0">
      <p:cViewPr varScale="1">
        <p:scale>
          <a:sx n="107" d="100"/>
          <a:sy n="107" d="100"/>
        </p:scale>
        <p:origin x="6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1B92B-36D6-4B1E-9BFE-A5FE22EEABB4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7F8DC-E818-4BF5-ABA3-186A72966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884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7F8DC-E818-4BF5-ABA3-186A72966D1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359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1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5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8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4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0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8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0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4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8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8/14/2021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99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B2C90-EBA1-427C-AFD5-D513E34DD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GB" dirty="0"/>
              <a:t>Introduction to Python – Week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28B10-88E6-46FD-AAFB-7C49047B2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r>
              <a:rPr lang="en-GB" dirty="0"/>
              <a:t>Mark Smith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FB0B0648-AE5F-4E0A-8AA3-9AB1B5916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3" r="35750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The Python Logo | Python Software Foundation">
            <a:extLst>
              <a:ext uri="{FF2B5EF4-FFF2-40B4-BE49-F238E27FC236}">
                <a16:creationId xmlns:a16="http://schemas.microsoft.com/office/drawing/2014/main" id="{62C3313C-B9CD-4631-AF15-96CAC419F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882" y="3204894"/>
            <a:ext cx="36861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978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8EAC-6EF0-4472-BAC9-4F45A6D4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28612-CE99-4DFB-9DEB-8D1BA8FDD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10691265" cy="113587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We can place conditional statements inside other conditional statements.</a:t>
            </a:r>
          </a:p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Imagine that we wanted to check if a number is bigger than 10 and a name is “Xander” </a:t>
            </a: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7294965-3D2C-4189-9F01-D71D9A5736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" t="71111" r="71875" b="13446"/>
          <a:stretch/>
        </p:blipFill>
        <p:spPr>
          <a:xfrm>
            <a:off x="800100" y="3429000"/>
            <a:ext cx="7658100" cy="24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92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1AF0-537A-4DE5-AC2B-B5E0469B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conditionals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6347-0C65-425E-AAE8-063C63A39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Instead of using nested conditionals, we can use the logical operators that we saw last week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6A16E44-F4CA-4E77-B583-91A1A4C4B6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8" t="65000" r="73672" b="21111"/>
          <a:stretch/>
        </p:blipFill>
        <p:spPr>
          <a:xfrm>
            <a:off x="800100" y="3177720"/>
            <a:ext cx="6305550" cy="197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78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1BAA0-6759-448B-B47F-EFF4E2E54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Recursive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4C48-1567-4FC4-9058-EA2F142CD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We saw previously that functions can call other functions. Now, we see that functions can call themselves and act 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recursively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7114E0A-52F0-4D0C-9CD0-6E64AD18E9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8" t="68764" r="82133" b="15658"/>
          <a:stretch/>
        </p:blipFill>
        <p:spPr>
          <a:xfrm>
            <a:off x="700635" y="3127879"/>
            <a:ext cx="5729590" cy="3011663"/>
          </a:xfrm>
          <a:prstGeom prst="rect">
            <a:avLst/>
          </a:prstGeom>
        </p:spPr>
      </p:pic>
      <p:pic>
        <p:nvPicPr>
          <p:cNvPr id="31" name="Picture 30" descr="A picture containing text, monitor, indoor, screen&#10;&#10;Description automatically generated">
            <a:extLst>
              <a:ext uri="{FF2B5EF4-FFF2-40B4-BE49-F238E27FC236}">
                <a16:creationId xmlns:a16="http://schemas.microsoft.com/office/drawing/2014/main" id="{D2170E52-B1AA-4C45-9240-EC85E8E897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78981" r="44642" b="13372"/>
          <a:stretch/>
        </p:blipFill>
        <p:spPr>
          <a:xfrm>
            <a:off x="7121254" y="3537429"/>
            <a:ext cx="2344833" cy="188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9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1BAA0-6759-448B-B47F-EFF4E2E54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Recursive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4C48-1567-4FC4-9058-EA2F142CD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We saw previously that functions can call other functions. Now, we see that functions can call themselves and act 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recursively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7114E0A-52F0-4D0C-9CD0-6E64AD18E9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8" t="68764" r="82133" b="15658"/>
          <a:stretch/>
        </p:blipFill>
        <p:spPr>
          <a:xfrm>
            <a:off x="700635" y="3127879"/>
            <a:ext cx="5729590" cy="301166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38187D2C-C4BE-4978-871B-1EB7EEA48787}"/>
              </a:ext>
            </a:extLst>
          </p:cNvPr>
          <p:cNvGrpSpPr/>
          <p:nvPr/>
        </p:nvGrpSpPr>
        <p:grpSpPr>
          <a:xfrm>
            <a:off x="6962775" y="2735504"/>
            <a:ext cx="3686175" cy="3200400"/>
            <a:chOff x="6705600" y="2867025"/>
            <a:chExt cx="3686175" cy="320040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D1C2E84-9B98-4283-A1E6-76694D7018D9}"/>
                </a:ext>
              </a:extLst>
            </p:cNvPr>
            <p:cNvSpPr txBox="1"/>
            <p:nvPr/>
          </p:nvSpPr>
          <p:spPr>
            <a:xfrm>
              <a:off x="6705600" y="2867025"/>
              <a:ext cx="3686175" cy="3200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56B5051-6567-400A-B62B-61AD699B54A7}"/>
                </a:ext>
              </a:extLst>
            </p:cNvPr>
            <p:cNvGrpSpPr/>
            <p:nvPr/>
          </p:nvGrpSpPr>
          <p:grpSpPr>
            <a:xfrm>
              <a:off x="6991350" y="3127880"/>
              <a:ext cx="2867025" cy="369332"/>
              <a:chOff x="6991350" y="3127880"/>
              <a:chExt cx="2867025" cy="369332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032B38-CDDA-4570-AE4F-98E88564AA14}"/>
                  </a:ext>
                </a:extLst>
              </p:cNvPr>
              <p:cNvSpPr txBox="1"/>
              <p:nvPr/>
            </p:nvSpPr>
            <p:spPr>
              <a:xfrm>
                <a:off x="6991350" y="3127880"/>
                <a:ext cx="1133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__main__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8D2C12-BAF1-4D5A-B49F-0C4C5BBB99F8}"/>
                  </a:ext>
                </a:extLst>
              </p:cNvPr>
              <p:cNvSpPr txBox="1"/>
              <p:nvPr/>
            </p:nvSpPr>
            <p:spPr>
              <a:xfrm>
                <a:off x="8524875" y="3127880"/>
                <a:ext cx="13335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41E5F09-8A00-4D84-BB19-CAF2EC5146FB}"/>
                </a:ext>
              </a:extLst>
            </p:cNvPr>
            <p:cNvGrpSpPr/>
            <p:nvPr/>
          </p:nvGrpSpPr>
          <p:grpSpPr>
            <a:xfrm>
              <a:off x="6991350" y="3741838"/>
              <a:ext cx="2867025" cy="369332"/>
              <a:chOff x="6991350" y="3127880"/>
              <a:chExt cx="2867025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B41FE3-2097-4FA1-A807-7203ABC73870}"/>
                  </a:ext>
                </a:extLst>
              </p:cNvPr>
              <p:cNvSpPr txBox="1"/>
              <p:nvPr/>
            </p:nvSpPr>
            <p:spPr>
              <a:xfrm>
                <a:off x="6991350" y="3127880"/>
                <a:ext cx="1333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countdown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1EECFF-B778-4F6B-A295-7FE3756E783D}"/>
                  </a:ext>
                </a:extLst>
              </p:cNvPr>
              <p:cNvSpPr txBox="1"/>
              <p:nvPr/>
            </p:nvSpPr>
            <p:spPr>
              <a:xfrm>
                <a:off x="8524875" y="3127880"/>
                <a:ext cx="13335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n = 3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643E8FF-6CAA-4BD5-B7D2-99D9BC0DA336}"/>
                </a:ext>
              </a:extLst>
            </p:cNvPr>
            <p:cNvGrpSpPr/>
            <p:nvPr/>
          </p:nvGrpSpPr>
          <p:grpSpPr>
            <a:xfrm>
              <a:off x="6991350" y="4355796"/>
              <a:ext cx="2867025" cy="369332"/>
              <a:chOff x="6991350" y="3127880"/>
              <a:chExt cx="2867025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8FB2F93-5FD0-439D-9FF6-BC3FEAAEC408}"/>
                  </a:ext>
                </a:extLst>
              </p:cNvPr>
              <p:cNvSpPr txBox="1"/>
              <p:nvPr/>
            </p:nvSpPr>
            <p:spPr>
              <a:xfrm>
                <a:off x="6991350" y="3127880"/>
                <a:ext cx="1333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countdown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4350173-E8DA-4526-BD6E-42613B95C44C}"/>
                  </a:ext>
                </a:extLst>
              </p:cNvPr>
              <p:cNvSpPr txBox="1"/>
              <p:nvPr/>
            </p:nvSpPr>
            <p:spPr>
              <a:xfrm>
                <a:off x="8524875" y="3127880"/>
                <a:ext cx="13335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n = 2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2DDB401-1AF0-4DCF-96C7-932582F49C06}"/>
                </a:ext>
              </a:extLst>
            </p:cNvPr>
            <p:cNvGrpSpPr/>
            <p:nvPr/>
          </p:nvGrpSpPr>
          <p:grpSpPr>
            <a:xfrm>
              <a:off x="6991350" y="4969754"/>
              <a:ext cx="2867025" cy="369332"/>
              <a:chOff x="6991350" y="3127880"/>
              <a:chExt cx="2867025" cy="369332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FB123D-74DE-491D-BC23-9CEEA65B9D2B}"/>
                  </a:ext>
                </a:extLst>
              </p:cNvPr>
              <p:cNvSpPr txBox="1"/>
              <p:nvPr/>
            </p:nvSpPr>
            <p:spPr>
              <a:xfrm>
                <a:off x="6991350" y="3127880"/>
                <a:ext cx="1333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countdown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D59CE52-1380-4D84-BCB2-535E735AC3F0}"/>
                  </a:ext>
                </a:extLst>
              </p:cNvPr>
              <p:cNvSpPr txBox="1"/>
              <p:nvPr/>
            </p:nvSpPr>
            <p:spPr>
              <a:xfrm>
                <a:off x="8524875" y="3127880"/>
                <a:ext cx="13335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n = 1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ADC5425-3792-453E-998E-6974B9804E1E}"/>
                </a:ext>
              </a:extLst>
            </p:cNvPr>
            <p:cNvGrpSpPr/>
            <p:nvPr/>
          </p:nvGrpSpPr>
          <p:grpSpPr>
            <a:xfrm>
              <a:off x="6991350" y="5559882"/>
              <a:ext cx="2867025" cy="369332"/>
              <a:chOff x="6991350" y="3127880"/>
              <a:chExt cx="2867025" cy="369332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DC07A9-A864-4200-9A8C-9D0ECB378EAF}"/>
                  </a:ext>
                </a:extLst>
              </p:cNvPr>
              <p:cNvSpPr txBox="1"/>
              <p:nvPr/>
            </p:nvSpPr>
            <p:spPr>
              <a:xfrm>
                <a:off x="6991350" y="3127880"/>
                <a:ext cx="1333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countdown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142F4D9-483B-4181-98B1-775CAE29E266}"/>
                  </a:ext>
                </a:extLst>
              </p:cNvPr>
              <p:cNvSpPr txBox="1"/>
              <p:nvPr/>
            </p:nvSpPr>
            <p:spPr>
              <a:xfrm>
                <a:off x="8524875" y="3127880"/>
                <a:ext cx="13335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n = 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400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1EC6-EC5C-4DDA-9E35-44B63D1A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class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059EC-688C-4D99-85C0-4627944AB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This week we have looked at: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are Relational Operators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are Conditional Operators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How do we use Conditional statements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77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36DF-7160-4C53-B4E5-BE096D18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A22BE-C069-4DDA-ADCF-0C98BBB30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1811862"/>
            <a:ext cx="10691265" cy="4215713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1 – Getting Started: Introduction and Arithmetic Operators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2 – Types and Variables 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3 – Functions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4 – Conditional Statements 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5 – </a:t>
            </a:r>
            <a:r>
              <a:rPr lang="en-GB" sz="18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Further Conditionals and Recursion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6 – Strings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7 – Lists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8 – Dictionaries 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9 – Tuples  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10 – Project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149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B2B1C-3AFE-4CB5-BF8A-3AEAFC1E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8069E-C7B1-4F2B-99F2-F275D433D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are Relational Operators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are Logical Operators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How do we use Conditional statements</a:t>
            </a: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8122FA-239B-46CA-A40A-BCC73A028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321077"/>
              </p:ext>
            </p:extLst>
          </p:nvPr>
        </p:nvGraphicFramePr>
        <p:xfrm>
          <a:off x="9437947" y="1773304"/>
          <a:ext cx="953828" cy="2905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828">
                  <a:extLst>
                    <a:ext uri="{9D8B030D-6E8A-4147-A177-3AD203B41FA5}">
                      <a16:colId xmlns:a16="http://schemas.microsoft.com/office/drawing/2014/main" val="2606804745"/>
                    </a:ext>
                  </a:extLst>
                </a:gridCol>
              </a:tblGrid>
              <a:tr h="452156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570974"/>
                  </a:ext>
                </a:extLst>
              </a:tr>
              <a:tr h="452156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x ==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749184"/>
                  </a:ext>
                </a:extLst>
              </a:tr>
              <a:tr h="452156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x !=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38240"/>
                  </a:ext>
                </a:extLst>
              </a:tr>
              <a:tr h="333938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x &gt;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043704"/>
                  </a:ext>
                </a:extLst>
              </a:tr>
              <a:tr h="333938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x &lt;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01406"/>
                  </a:ext>
                </a:extLst>
              </a:tr>
              <a:tr h="363112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x &gt;=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189273"/>
                  </a:ext>
                </a:extLst>
              </a:tr>
              <a:tr h="452156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x &lt;=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86536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F5AE5BE-67BD-4CEF-8F5A-CA1B476E76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2" t="58333" r="91875" b="31111"/>
          <a:stretch/>
        </p:blipFill>
        <p:spPr>
          <a:xfrm>
            <a:off x="6493941" y="4159385"/>
            <a:ext cx="2023515" cy="17279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8162FD-2ABE-4C17-B3E4-F0DD097084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4" t="40000" r="55083" b="40741"/>
          <a:stretch/>
        </p:blipFill>
        <p:spPr>
          <a:xfrm>
            <a:off x="700635" y="4488016"/>
            <a:ext cx="4233315" cy="107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8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D12C-28B3-4368-AC90-45D8E07D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 – further conditionals and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832D1-E8F0-4C37-89BE-F6D6A5CAF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Today we will learn: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are alternative conditionals?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are chained conditionals?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are nested conditionals?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are recursive functions?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75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BC656-ABD0-4D34-9118-320BAE243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conditional statement?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2AE2D-C2A4-425D-8ED9-E5781E48B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877160"/>
            <a:ext cx="10691265" cy="363608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 conditional statement in Python is one that checks a condition before deciding whether or not to run a piece of code.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Disneyland Ride Height Requirements - Everything You Need to Know |  Disneyland, Disney california adventure, Disney california">
            <a:extLst>
              <a:ext uri="{FF2B5EF4-FFF2-40B4-BE49-F238E27FC236}">
                <a16:creationId xmlns:a16="http://schemas.microsoft.com/office/drawing/2014/main" id="{0D6BC525-AE18-4E45-8248-178AC72B1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718" y="2376151"/>
            <a:ext cx="1820995" cy="371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GE RATING – MEGAN ERRINGTON">
            <a:extLst>
              <a:ext uri="{FF2B5EF4-FFF2-40B4-BE49-F238E27FC236}">
                <a16:creationId xmlns:a16="http://schemas.microsoft.com/office/drawing/2014/main" id="{4E199FBE-5CDD-42B8-A087-361EA52B5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366" y="3476626"/>
            <a:ext cx="2459278" cy="245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low chart Facts for Kids">
            <a:extLst>
              <a:ext uri="{FF2B5EF4-FFF2-40B4-BE49-F238E27FC236}">
                <a16:creationId xmlns:a16="http://schemas.microsoft.com/office/drawing/2014/main" id="{8C7815FE-FB46-4CCB-B478-2CDC87C52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53" y="2888466"/>
            <a:ext cx="2349866" cy="320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6EC6E1-AA56-44FA-9AAF-C6A600CA6F47}"/>
              </a:ext>
            </a:extLst>
          </p:cNvPr>
          <p:cNvSpPr txBox="1">
            <a:spLocks/>
          </p:cNvSpPr>
          <p:nvPr/>
        </p:nvSpPr>
        <p:spPr>
          <a:xfrm>
            <a:off x="700634" y="15436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Last Week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48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A89C-A6E7-4C1D-A2D7-C0A9E20F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325DA-C072-4FB3-B185-8BAB114AB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Now, we can define conditional statements as follows,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way we define a conditional statement looks very similar to the way we defined something else… What is that?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C7890-4DD3-414A-8398-6C01E55478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" t="40000" r="55083" b="40741"/>
          <a:stretch/>
        </p:blipFill>
        <p:spPr>
          <a:xfrm>
            <a:off x="700635" y="2790370"/>
            <a:ext cx="7687028" cy="194419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121833-32A2-4D34-AC04-16D6B75169C6}"/>
              </a:ext>
            </a:extLst>
          </p:cNvPr>
          <p:cNvSpPr txBox="1">
            <a:spLocks/>
          </p:cNvSpPr>
          <p:nvPr/>
        </p:nvSpPr>
        <p:spPr>
          <a:xfrm>
            <a:off x="700634" y="15436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Last Week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53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4517-F1E6-4994-BB8C-C3F68D25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Alternative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354C-B85D-47C2-8BB3-DC92FDD0A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10691265" cy="86917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Last week, we saw conditional statements that test for a condition. Now what if we want something to happen if the main condition is not satisfied?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5FEFB9-B671-420A-A81F-736F3B161B3E}"/>
              </a:ext>
            </a:extLst>
          </p:cNvPr>
          <p:cNvSpPr txBox="1">
            <a:spLocks/>
          </p:cNvSpPr>
          <p:nvPr/>
        </p:nvSpPr>
        <p:spPr>
          <a:xfrm>
            <a:off x="700634" y="3162300"/>
            <a:ext cx="10691265" cy="869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For Example, if the age of the rider is less than 9, we want to print “Sorry, you are too young to ride!” </a:t>
            </a:r>
          </a:p>
        </p:txBody>
      </p:sp>
      <p:pic>
        <p:nvPicPr>
          <p:cNvPr id="8" name="Picture 7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A8A1F506-A751-4DC3-88E4-E823198984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" t="36312" r="73112" b="51014"/>
          <a:stretch/>
        </p:blipFill>
        <p:spPr>
          <a:xfrm>
            <a:off x="800101" y="3664156"/>
            <a:ext cx="8063988" cy="223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8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A61F-DAAD-43CA-A6AD-8C1BD8D8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Chained conditional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8F0EF-8205-48D9-A08A-DDA5DAE6E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10691265" cy="611999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if we want to check more than one condition?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9DAA10-1865-4710-A704-FBFFF8EE14B1}"/>
              </a:ext>
            </a:extLst>
          </p:cNvPr>
          <p:cNvSpPr txBox="1">
            <a:spLocks/>
          </p:cNvSpPr>
          <p:nvPr/>
        </p:nvSpPr>
        <p:spPr>
          <a:xfrm>
            <a:off x="700634" y="2905125"/>
            <a:ext cx="10691265" cy="61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We can use the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keyword that allows us to chain conditional statements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A2C7A52F-58DA-4B7A-BADE-C48C67611E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" t="36528" r="71719" b="47083"/>
          <a:stretch/>
        </p:blipFill>
        <p:spPr>
          <a:xfrm>
            <a:off x="700632" y="3517124"/>
            <a:ext cx="7090817" cy="24182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5D5B91-16E0-46C0-9463-98492BAEDA92}"/>
              </a:ext>
            </a:extLst>
          </p:cNvPr>
          <p:cNvSpPr txBox="1"/>
          <p:nvPr/>
        </p:nvSpPr>
        <p:spPr>
          <a:xfrm>
            <a:off x="7995693" y="3583544"/>
            <a:ext cx="349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When does the else condition run?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047A49-0179-4F46-8E04-857080B4EF85}"/>
              </a:ext>
            </a:extLst>
          </p:cNvPr>
          <p:cNvSpPr txBox="1"/>
          <p:nvPr/>
        </p:nvSpPr>
        <p:spPr>
          <a:xfrm>
            <a:off x="7995693" y="4091489"/>
            <a:ext cx="349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3 &lt;= age &lt;= 9</a:t>
            </a:r>
          </a:p>
        </p:txBody>
      </p:sp>
    </p:spTree>
    <p:extLst>
      <p:ext uri="{BB962C8B-B14F-4D97-AF65-F5344CB8AC3E}">
        <p14:creationId xmlns:p14="http://schemas.microsoft.com/office/powerpoint/2010/main" val="327166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A61F-DAAD-43CA-A6AD-8C1BD8D8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Chained conditional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8F0EF-8205-48D9-A08A-DDA5DAE6E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2293126"/>
            <a:ext cx="4376190" cy="3642778"/>
          </a:xfrm>
        </p:spPr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We do not need an else statement 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picture containing text, monitor, screen, screenshot&#10;&#10;Description automatically generated">
            <a:extLst>
              <a:ext uri="{FF2B5EF4-FFF2-40B4-BE49-F238E27FC236}">
                <a16:creationId xmlns:a16="http://schemas.microsoft.com/office/drawing/2014/main" id="{D4BCE453-2CBD-46E7-8A93-212FAD11F3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6" t="15417" r="79767" b="68468"/>
          <a:stretch/>
        </p:blipFill>
        <p:spPr>
          <a:xfrm>
            <a:off x="906885" y="2762310"/>
            <a:ext cx="3946623" cy="21910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302C0F-E05A-4216-8B69-294FC89EDBCD}"/>
              </a:ext>
            </a:extLst>
          </p:cNvPr>
          <p:cNvSpPr txBox="1"/>
          <p:nvPr/>
        </p:nvSpPr>
        <p:spPr>
          <a:xfrm>
            <a:off x="5076826" y="2362200"/>
            <a:ext cx="6200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The statements are checked in order and only one runs</a:t>
            </a:r>
          </a:p>
        </p:txBody>
      </p:sp>
      <p:pic>
        <p:nvPicPr>
          <p:cNvPr id="12" name="Picture 11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EE2A7D71-D35D-4948-844D-AC07F0C3ED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8" t="34444" r="79375" b="50000"/>
          <a:stretch/>
        </p:blipFill>
        <p:spPr>
          <a:xfrm>
            <a:off x="5290590" y="2762310"/>
            <a:ext cx="5987010" cy="2714758"/>
          </a:xfrm>
          <a:prstGeom prst="rect">
            <a:avLst/>
          </a:prstGeom>
        </p:spPr>
      </p:pic>
      <p:pic>
        <p:nvPicPr>
          <p:cNvPr id="13" name="Picture 12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E5A3D45E-CA2F-4C88-BC5B-6D3C1057FA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432" t="82644" r="43889" b="15009"/>
          <a:stretch/>
        </p:blipFill>
        <p:spPr>
          <a:xfrm>
            <a:off x="5290590" y="5620035"/>
            <a:ext cx="1965797" cy="456915"/>
          </a:xfrm>
          <a:prstGeom prst="rect">
            <a:avLst/>
          </a:prstGeom>
        </p:spPr>
      </p:pic>
      <p:pic>
        <p:nvPicPr>
          <p:cNvPr id="14" name="Picture 13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B16CFD74-3983-4E75-A242-12A8EDDAAD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330" t="80898" r="43991" b="16755"/>
          <a:stretch/>
        </p:blipFill>
        <p:spPr>
          <a:xfrm>
            <a:off x="922934" y="5620034"/>
            <a:ext cx="1965797" cy="45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7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theme/theme1.xml><?xml version="1.0" encoding="utf-8"?>
<a:theme xmlns:a="http://schemas.openxmlformats.org/drawingml/2006/main" name="ChronicleVTI">
  <a:themeElements>
    <a:clrScheme name="AnalogousFromRegularSeedLeftStep">
      <a:dk1>
        <a:srgbClr val="000000"/>
      </a:dk1>
      <a:lt1>
        <a:srgbClr val="FFFFFF"/>
      </a:lt1>
      <a:dk2>
        <a:srgbClr val="392026"/>
      </a:dk2>
      <a:lt2>
        <a:srgbClr val="E2E4E8"/>
      </a:lt2>
      <a:accent1>
        <a:srgbClr val="DC9026"/>
      </a:accent1>
      <a:accent2>
        <a:srgbClr val="D53717"/>
      </a:accent2>
      <a:accent3>
        <a:srgbClr val="E72958"/>
      </a:accent3>
      <a:accent4>
        <a:srgbClr val="D51796"/>
      </a:accent4>
      <a:accent5>
        <a:srgbClr val="D729E7"/>
      </a:accent5>
      <a:accent6>
        <a:srgbClr val="7617D5"/>
      </a:accent6>
      <a:hlink>
        <a:srgbClr val="3F74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2094</TotalTime>
  <Words>459</Words>
  <Application>Microsoft Office PowerPoint</Application>
  <PresentationFormat>Widescreen</PresentationFormat>
  <Paragraphs>82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Calisto MT</vt:lpstr>
      <vt:lpstr>Consolas</vt:lpstr>
      <vt:lpstr>Univers Condensed</vt:lpstr>
      <vt:lpstr>ChronicleVTI</vt:lpstr>
      <vt:lpstr>Introduction to Python – Week 5</vt:lpstr>
      <vt:lpstr>Course outline</vt:lpstr>
      <vt:lpstr>Last Week</vt:lpstr>
      <vt:lpstr>This Week – further conditionals and recursion</vt:lpstr>
      <vt:lpstr>What is a conditional statement?</vt:lpstr>
      <vt:lpstr>Writing conditional statements</vt:lpstr>
      <vt:lpstr>Alternative Execution</vt:lpstr>
      <vt:lpstr>Chained conditional</vt:lpstr>
      <vt:lpstr>Chained conditional rules</vt:lpstr>
      <vt:lpstr>Nested conditionals</vt:lpstr>
      <vt:lpstr>Nested conditionals 2</vt:lpstr>
      <vt:lpstr>Recursive functions</vt:lpstr>
      <vt:lpstr>Recursive functions</vt:lpstr>
      <vt:lpstr>End of class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Mark</dc:creator>
  <cp:lastModifiedBy>SMITH Mark</cp:lastModifiedBy>
  <cp:revision>98</cp:revision>
  <dcterms:created xsi:type="dcterms:W3CDTF">2021-06-18T12:43:24Z</dcterms:created>
  <dcterms:modified xsi:type="dcterms:W3CDTF">2021-08-14T13:40:11Z</dcterms:modified>
</cp:coreProperties>
</file>