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4"/>
  </p:notesMasterIdLst>
  <p:sldIdLst>
    <p:sldId id="256" r:id="rId2"/>
    <p:sldId id="257" r:id="rId3"/>
    <p:sldId id="270" r:id="rId4"/>
    <p:sldId id="258" r:id="rId5"/>
    <p:sldId id="267" r:id="rId6"/>
    <p:sldId id="269" r:id="rId7"/>
    <p:sldId id="274" r:id="rId8"/>
    <p:sldId id="271" r:id="rId9"/>
    <p:sldId id="272" r:id="rId10"/>
    <p:sldId id="273" r:id="rId11"/>
    <p:sldId id="276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" initials="M" lastIdx="1" clrIdx="0">
    <p:extLst>
      <p:ext uri="{19B8F6BF-5375-455C-9EA6-DF929625EA0E}">
        <p15:presenceInfo xmlns:p15="http://schemas.microsoft.com/office/powerpoint/2012/main" userId="7fa1ba6849e9d2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3844" autoAdjust="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1B92B-36D6-4B1E-9BFE-A5FE22EEABB4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7F8DC-E818-4BF5-ABA3-186A72966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88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1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5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8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4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0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8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0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8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B2C90-EBA1-427C-AFD5-D513E34DD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GB" dirty="0"/>
              <a:t>Introduction to Python – 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28B10-88E6-46FD-AAFB-7C49047B2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GB" dirty="0"/>
              <a:t>Mark Smith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FB0B0648-AE5F-4E0A-8AA3-9AB1B5916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3" r="35750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The Python Logo | Python Software Foundation">
            <a:extLst>
              <a:ext uri="{FF2B5EF4-FFF2-40B4-BE49-F238E27FC236}">
                <a16:creationId xmlns:a16="http://schemas.microsoft.com/office/drawing/2014/main" id="{62C3313C-B9CD-4631-AF15-96CAC419F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882" y="3204894"/>
            <a:ext cx="36861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97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600E-77D4-4452-ACFC-E413ECDA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with strings and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4C853-CD9B-4536-8B34-2373F0973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Now, let’s use variables with Strings and Numbers to perform calculations and type messages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can add two strings together using +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can perform the operations we learned last week to variables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659BA-662B-446E-97CE-E10ADDFE7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4" t="59948" r="81829" b="34350"/>
          <a:stretch/>
        </p:blipFill>
        <p:spPr>
          <a:xfrm>
            <a:off x="5495924" y="2693668"/>
            <a:ext cx="5000626" cy="1146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ACB8C5-E729-4F51-B6AC-B8C39A20CF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4" t="67447" r="86016" b="26546"/>
          <a:stretch/>
        </p:blipFill>
        <p:spPr>
          <a:xfrm>
            <a:off x="3686175" y="4714875"/>
            <a:ext cx="4057650" cy="137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9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1D48-6004-4BAA-9524-5A19DE6F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from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057F-6751-4BB0-BD40-85DA945E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can take input from the user and store it in a variable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85125-3B38-4D40-BE5A-46F60AB763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7" t="29942" r="75132" b="67560"/>
          <a:stretch/>
        </p:blipFill>
        <p:spPr>
          <a:xfrm>
            <a:off x="832184" y="3329467"/>
            <a:ext cx="9964908" cy="66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37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1EC6-EC5C-4DDA-9E35-44B63D1A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class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59EC-688C-4D99-85C0-4627944AB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This week we have looked at: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Types and Values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is a variable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Assigning variables with appropriate names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Modifying and using variables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7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36DF-7160-4C53-B4E5-BE096D18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22BE-C069-4DDA-ADCF-0C98BBB30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811862"/>
            <a:ext cx="10691265" cy="421571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1 – Getting Started: Introduction and Arithmetic Operators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2 – Types and Variables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3 – Functions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4 – Conditional and Recursive Statements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5 – Iteration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6 – Strings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7 – Lists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8 – Dictionaries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9 – Tuples 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10 – Project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14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2B1C-3AFE-4CB5-BF8A-3AEAFC1E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8069E-C7B1-4F2B-99F2-F275D433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is a program?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is Python?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Write our first program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Use Python as a Calculator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9D46E-17CC-4EFA-9D78-D6822E4B4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5" t="15046" r="85563" b="82507"/>
          <a:stretch/>
        </p:blipFill>
        <p:spPr>
          <a:xfrm>
            <a:off x="7943348" y="3023937"/>
            <a:ext cx="2972987" cy="405063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87E0619-1886-47FB-A134-637C5592C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988312"/>
              </p:ext>
            </p:extLst>
          </p:nvPr>
        </p:nvGraphicFramePr>
        <p:xfrm>
          <a:off x="7943349" y="3710864"/>
          <a:ext cx="2972988" cy="22183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6494">
                  <a:extLst>
                    <a:ext uri="{9D8B030D-6E8A-4147-A177-3AD203B41FA5}">
                      <a16:colId xmlns:a16="http://schemas.microsoft.com/office/drawing/2014/main" val="2932950386"/>
                    </a:ext>
                  </a:extLst>
                </a:gridCol>
                <a:gridCol w="1486494">
                  <a:extLst>
                    <a:ext uri="{9D8B030D-6E8A-4147-A177-3AD203B41FA5}">
                      <a16:colId xmlns:a16="http://schemas.microsoft.com/office/drawing/2014/main" val="68419796"/>
                    </a:ext>
                  </a:extLst>
                </a:gridCol>
              </a:tblGrid>
              <a:tr h="369725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25149"/>
                  </a:ext>
                </a:extLst>
              </a:tr>
              <a:tr h="369725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8562"/>
                  </a:ext>
                </a:extLst>
              </a:tr>
              <a:tr h="369725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70354"/>
                  </a:ext>
                </a:extLst>
              </a:tr>
              <a:tr h="369725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580295"/>
                  </a:ext>
                </a:extLst>
              </a:tr>
              <a:tr h="369725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15480"/>
                  </a:ext>
                </a:extLst>
              </a:tr>
              <a:tr h="369725"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^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150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78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D12C-28B3-4368-AC90-45D8E07D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 – Types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32D1-E8F0-4C37-89BE-F6D6A5CA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Today we will learn: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Values and Types?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is a variable?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can we use variables?</a:t>
            </a:r>
          </a:p>
        </p:txBody>
      </p:sp>
    </p:spTree>
    <p:extLst>
      <p:ext uri="{BB962C8B-B14F-4D97-AF65-F5344CB8AC3E}">
        <p14:creationId xmlns:p14="http://schemas.microsoft.com/office/powerpoint/2010/main" val="86175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ED70-4880-45A2-8384-7BC1A5B8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Values and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306E-D333-4737-9585-13220D91C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Values are the most basic components of a program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Values belong to a type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can find the type of a value by using the command: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CDB25-E661-4D9B-AE17-10F0BBB1D2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3" t="67204" r="86041" b="29854"/>
          <a:stretch/>
        </p:blipFill>
        <p:spPr>
          <a:xfrm>
            <a:off x="800100" y="3930314"/>
            <a:ext cx="4604084" cy="77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0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CAC8-162E-4E31-AB78-38D9CF45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E7BE81-4B19-465A-B604-5B36CDE91D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557903"/>
              </p:ext>
            </p:extLst>
          </p:nvPr>
        </p:nvGraphicFramePr>
        <p:xfrm>
          <a:off x="700088" y="1720850"/>
          <a:ext cx="106918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5906">
                  <a:extLst>
                    <a:ext uri="{9D8B030D-6E8A-4147-A177-3AD203B41FA5}">
                      <a16:colId xmlns:a16="http://schemas.microsoft.com/office/drawing/2014/main" val="335390204"/>
                    </a:ext>
                  </a:extLst>
                </a:gridCol>
                <a:gridCol w="5345906">
                  <a:extLst>
                    <a:ext uri="{9D8B030D-6E8A-4147-A177-3AD203B41FA5}">
                      <a16:colId xmlns:a16="http://schemas.microsoft.com/office/drawing/2014/main" val="3406309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974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“Hello World!” or ‘Hello World!’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6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6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658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C05FD50-CE2B-4A4F-801F-94C239059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17" b="18055"/>
          <a:stretch/>
        </p:blipFill>
        <p:spPr>
          <a:xfrm>
            <a:off x="2671439" y="3347085"/>
            <a:ext cx="6391922" cy="267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3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B13E-A0A4-4439-85A6-5D12C6D7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1B7F-68ED-4E10-8AC4-38B900E65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 variable is a name that stores a value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It can be modified, initialised and deleted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3C05D-06E0-4E4C-B0DC-7AC523D47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t="37500" r="83438" b="59445"/>
          <a:stretch/>
        </p:blipFill>
        <p:spPr>
          <a:xfrm>
            <a:off x="895350" y="4092781"/>
            <a:ext cx="5067300" cy="67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9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1BC4-9583-4067-AAA0-574141CF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0E5A-DD7F-43EA-8797-56033A04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An assignment statement allows us to initialise a variable: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Let’s practise creating some variables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50E2C-C18B-4E4A-94C3-424E5F0855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6" t="41250" r="86328" b="52762"/>
          <a:stretch/>
        </p:blipFill>
        <p:spPr>
          <a:xfrm>
            <a:off x="981075" y="2743200"/>
            <a:ext cx="5692982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71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4BDF-7A81-4E6F-84A4-96D0AD3F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FF0B5-A09E-48EB-87D8-7EE67FCE0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There are some rules when naming variables: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They cannot have spaces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They cannot begin with a number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Only use lower case letters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Use the underscore to separate words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Avoid illegal characters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Avoid keywords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Try to keep variable names short and descriptive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A839B-E101-4F63-B172-2FB7DA484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11" r="81953" b="40833"/>
          <a:stretch/>
        </p:blipFill>
        <p:spPr>
          <a:xfrm>
            <a:off x="5876925" y="2962845"/>
            <a:ext cx="5703348" cy="187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9250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392026"/>
      </a:dk2>
      <a:lt2>
        <a:srgbClr val="E2E4E8"/>
      </a:lt2>
      <a:accent1>
        <a:srgbClr val="DC9026"/>
      </a:accent1>
      <a:accent2>
        <a:srgbClr val="D53717"/>
      </a:accent2>
      <a:accent3>
        <a:srgbClr val="E72958"/>
      </a:accent3>
      <a:accent4>
        <a:srgbClr val="D51796"/>
      </a:accent4>
      <a:accent5>
        <a:srgbClr val="D729E7"/>
      </a:accent5>
      <a:accent6>
        <a:srgbClr val="7617D5"/>
      </a:accent6>
      <a:hlink>
        <a:srgbClr val="3F74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336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Calisto MT</vt:lpstr>
      <vt:lpstr>Univers Condensed</vt:lpstr>
      <vt:lpstr>ChronicleVTI</vt:lpstr>
      <vt:lpstr>Introduction to Python – Week 2</vt:lpstr>
      <vt:lpstr>Course outline</vt:lpstr>
      <vt:lpstr>Last Week</vt:lpstr>
      <vt:lpstr>This Week – Types and Variables</vt:lpstr>
      <vt:lpstr>Values and types</vt:lpstr>
      <vt:lpstr>types</vt:lpstr>
      <vt:lpstr>What is a variable?</vt:lpstr>
      <vt:lpstr>Assigning variables</vt:lpstr>
      <vt:lpstr>Naming variables</vt:lpstr>
      <vt:lpstr>Variables with strings and numbers</vt:lpstr>
      <vt:lpstr>Input from user</vt:lpstr>
      <vt:lpstr>End of class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Mark</dc:creator>
  <cp:lastModifiedBy>SMITH Mark</cp:lastModifiedBy>
  <cp:revision>45</cp:revision>
  <dcterms:created xsi:type="dcterms:W3CDTF">2021-06-18T12:43:24Z</dcterms:created>
  <dcterms:modified xsi:type="dcterms:W3CDTF">2021-11-16T13:30:45Z</dcterms:modified>
</cp:coreProperties>
</file>