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6" r:id="rId12"/>
    <p:sldId id="263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DB60-48B2-5B4A-81A2-F6099B98C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85D73-A594-0D49-A703-C854779C9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version control system</a:t>
            </a:r>
          </a:p>
          <a:p>
            <a:endParaRPr lang="en-GB" dirty="0"/>
          </a:p>
          <a:p>
            <a:r>
              <a:rPr lang="en-GB" dirty="0"/>
              <a:t>Mark turner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57C3F6-89EE-F944-A9F2-A08E6F4CB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-1208" r="55885" b="-2001"/>
          <a:stretch/>
        </p:blipFill>
        <p:spPr bwMode="auto">
          <a:xfrm>
            <a:off x="6391274" y="1600200"/>
            <a:ext cx="4276725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50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7B09C2-8FAD-5841-8305-A05F2E36C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020" y="827618"/>
            <a:ext cx="8675960" cy="5202764"/>
          </a:xfrm>
        </p:spPr>
      </p:pic>
    </p:spTree>
    <p:extLst>
      <p:ext uri="{BB962C8B-B14F-4D97-AF65-F5344CB8AC3E}">
        <p14:creationId xmlns:p14="http://schemas.microsoft.com/office/powerpoint/2010/main" val="328407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9FEC-66BE-0547-A85F-3F564695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Showing the difference between commits: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E17327-6CAE-DE45-8290-BD7CDCD3E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074385"/>
            <a:ext cx="9906000" cy="1891918"/>
          </a:xfrm>
        </p:spPr>
      </p:pic>
    </p:spTree>
    <p:extLst>
      <p:ext uri="{BB962C8B-B14F-4D97-AF65-F5344CB8AC3E}">
        <p14:creationId xmlns:p14="http://schemas.microsoft.com/office/powerpoint/2010/main" val="325568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3F6-1F6E-6241-94BC-875AE2FB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 remote servers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50741-DAFF-3B40-BB8D-CF4AA28A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7062"/>
            <a:ext cx="9905999" cy="4950371"/>
          </a:xfrm>
        </p:spPr>
        <p:txBody>
          <a:bodyPr/>
          <a:lstStyle/>
          <a:p>
            <a:pPr marL="0" indent="0" algn="ctr">
              <a:buNone/>
            </a:pPr>
            <a:r>
              <a:rPr lang="en-GB" sz="6900" dirty="0"/>
              <a:t>   GIT      !=   GITHUB</a:t>
            </a:r>
          </a:p>
          <a:p>
            <a:pPr marL="0" indent="0" algn="ctr">
              <a:buNone/>
            </a:pPr>
            <a:endParaRPr lang="en-GB" sz="6900" dirty="0"/>
          </a:p>
          <a:p>
            <a:pPr marL="0" indent="0" algn="ctr">
              <a:buNone/>
            </a:pPr>
            <a:r>
              <a:rPr lang="en-GB" sz="6900" dirty="0"/>
              <a:t>!=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367101-BDD7-2146-90CC-6A29FB3B1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-1208" r="55885" b="-2001"/>
          <a:stretch/>
        </p:blipFill>
        <p:spPr bwMode="auto">
          <a:xfrm>
            <a:off x="2169811" y="3753458"/>
            <a:ext cx="2703814" cy="24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2sxc on Github">
            <a:extLst>
              <a:ext uri="{FF2B5EF4-FFF2-40B4-BE49-F238E27FC236}">
                <a16:creationId xmlns:a16="http://schemas.microsoft.com/office/drawing/2014/main" id="{413FE09D-A5C3-4648-B9F5-3D49D5BE6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5" y="3753458"/>
            <a:ext cx="2486024" cy="24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86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D5DFD213-46C1-314F-8AE8-5932DB2CDD6A}"/>
              </a:ext>
            </a:extLst>
          </p:cNvPr>
          <p:cNvSpPr/>
          <p:nvPr/>
        </p:nvSpPr>
        <p:spPr>
          <a:xfrm>
            <a:off x="1828799" y="843455"/>
            <a:ext cx="8324194" cy="51710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2sxc on Github">
            <a:extLst>
              <a:ext uri="{FF2B5EF4-FFF2-40B4-BE49-F238E27FC236}">
                <a16:creationId xmlns:a16="http://schemas.microsoft.com/office/drawing/2014/main" id="{466E8D28-425B-B94F-8D50-3CE5113F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36" y="2837548"/>
            <a:ext cx="1182904" cy="11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76D654A-C3D1-0145-B0FD-35A122CE0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3" r="60913"/>
          <a:stretch/>
        </p:blipFill>
        <p:spPr bwMode="auto">
          <a:xfrm>
            <a:off x="5422338" y="2837548"/>
            <a:ext cx="1347324" cy="11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E0B077C-B0EE-DF46-AB4F-81F4B9913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" r="85000"/>
          <a:stretch/>
        </p:blipFill>
        <p:spPr bwMode="auto">
          <a:xfrm>
            <a:off x="7547040" y="2109159"/>
            <a:ext cx="1860085" cy="191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298D05-B283-ED4C-B0C8-FA3630F4A171}"/>
              </a:ext>
            </a:extLst>
          </p:cNvPr>
          <p:cNvSpPr txBox="1"/>
          <p:nvPr/>
        </p:nvSpPr>
        <p:spPr>
          <a:xfrm>
            <a:off x="3243505" y="4187274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C2C89-A697-5948-9C28-4A4A859C2EC1}"/>
              </a:ext>
            </a:extLst>
          </p:cNvPr>
          <p:cNvSpPr txBox="1"/>
          <p:nvPr/>
        </p:nvSpPr>
        <p:spPr>
          <a:xfrm>
            <a:off x="5720737" y="4191431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GitLab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A572C-7695-B343-8AEE-75B55C7FE59F}"/>
              </a:ext>
            </a:extLst>
          </p:cNvPr>
          <p:cNvSpPr txBox="1"/>
          <p:nvPr/>
        </p:nvSpPr>
        <p:spPr>
          <a:xfrm>
            <a:off x="8023271" y="4187274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BitBucket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3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B39AE71-35C7-8248-A506-DF63C524B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736" y="2990057"/>
            <a:ext cx="6287351" cy="3541712"/>
          </a:xfr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27A4B91B-B776-2541-BF62-226CA8F12278}"/>
              </a:ext>
            </a:extLst>
          </p:cNvPr>
          <p:cNvSpPr/>
          <p:nvPr/>
        </p:nvSpPr>
        <p:spPr>
          <a:xfrm>
            <a:off x="3510454" y="178676"/>
            <a:ext cx="4824248" cy="23122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D0579C47-F415-5441-84D6-C3EEF085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978" y="718864"/>
            <a:ext cx="965200" cy="1231900"/>
          </a:xfrm>
          <a:prstGeom prst="rect">
            <a:avLst/>
          </a:prstGeom>
        </p:spPr>
      </p:pic>
      <p:pic>
        <p:nvPicPr>
          <p:cNvPr id="8" name="Picture 2" descr="2sxc on Github">
            <a:extLst>
              <a:ext uri="{FF2B5EF4-FFF2-40B4-BE49-F238E27FC236}">
                <a16:creationId xmlns:a16="http://schemas.microsoft.com/office/drawing/2014/main" id="{8914FBE9-DC92-F143-87B0-F536AC3A3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05" y="454393"/>
            <a:ext cx="528941" cy="5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333225-F7FB-EF4B-9C9A-579D8794BC2D}"/>
              </a:ext>
            </a:extLst>
          </p:cNvPr>
          <p:cNvCxnSpPr/>
          <p:nvPr/>
        </p:nvCxnSpPr>
        <p:spPr>
          <a:xfrm flipV="1">
            <a:off x="5065986" y="1950764"/>
            <a:ext cx="0" cy="1039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2B489-6325-7342-9D61-96084005FF7E}"/>
              </a:ext>
            </a:extLst>
          </p:cNvPr>
          <p:cNvCxnSpPr>
            <a:cxnSpLocks/>
          </p:cNvCxnSpPr>
          <p:nvPr/>
        </p:nvCxnSpPr>
        <p:spPr>
          <a:xfrm flipH="1">
            <a:off x="7126014" y="1926192"/>
            <a:ext cx="1" cy="1088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5D67A13-8753-F747-91A8-D4DD7A7A1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839" y="2378523"/>
            <a:ext cx="4240484" cy="38814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D5F745CB-012A-9046-933A-5F721AE45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292" y="2337645"/>
            <a:ext cx="2349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B39AE71-35C7-8248-A506-DF63C524B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5007826"/>
            <a:ext cx="3284482" cy="1850174"/>
          </a:xfr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27A4B91B-B776-2541-BF62-226CA8F12278}"/>
              </a:ext>
            </a:extLst>
          </p:cNvPr>
          <p:cNvSpPr/>
          <p:nvPr/>
        </p:nvSpPr>
        <p:spPr>
          <a:xfrm>
            <a:off x="3466033" y="178677"/>
            <a:ext cx="4824248" cy="23122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D0579C47-F415-5441-84D6-C3EEF085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57" y="718865"/>
            <a:ext cx="965200" cy="1231900"/>
          </a:xfrm>
          <a:prstGeom prst="rect">
            <a:avLst/>
          </a:prstGeom>
        </p:spPr>
      </p:pic>
      <p:pic>
        <p:nvPicPr>
          <p:cNvPr id="8" name="Picture 2" descr="2sxc on Github">
            <a:extLst>
              <a:ext uri="{FF2B5EF4-FFF2-40B4-BE49-F238E27FC236}">
                <a16:creationId xmlns:a16="http://schemas.microsoft.com/office/drawing/2014/main" id="{8914FBE9-DC92-F143-87B0-F536AC3A3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984" y="454394"/>
            <a:ext cx="528941" cy="5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333225-F7FB-EF4B-9C9A-579D8794BC2D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1642242" y="1334815"/>
            <a:ext cx="3753315" cy="3673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2B489-6325-7342-9D61-96084005FF7E}"/>
              </a:ext>
            </a:extLst>
          </p:cNvPr>
          <p:cNvCxnSpPr>
            <a:cxnSpLocks/>
          </p:cNvCxnSpPr>
          <p:nvPr/>
        </p:nvCxnSpPr>
        <p:spPr>
          <a:xfrm>
            <a:off x="5878157" y="1950765"/>
            <a:ext cx="0" cy="3057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B97111-A5D2-BB44-A86B-DAD89D38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19" y="5007826"/>
            <a:ext cx="3284482" cy="1850173"/>
          </a:xfrm>
          <a:prstGeom prst="rect">
            <a:avLst/>
          </a:prstGeom>
        </p:spPr>
      </p:pic>
      <p:pic>
        <p:nvPicPr>
          <p:cNvPr id="13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D0618DF-109C-D84B-A782-7760A3CA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488" y="5007826"/>
            <a:ext cx="3284482" cy="185017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D8378E-1836-174B-9632-AE796D8505A1}"/>
              </a:ext>
            </a:extLst>
          </p:cNvPr>
          <p:cNvCxnSpPr>
            <a:cxnSpLocks/>
          </p:cNvCxnSpPr>
          <p:nvPr/>
        </p:nvCxnSpPr>
        <p:spPr>
          <a:xfrm>
            <a:off x="6096000" y="1950765"/>
            <a:ext cx="3497564" cy="3057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159F48-DF71-C04C-9FF8-111D48736115}"/>
              </a:ext>
            </a:extLst>
          </p:cNvPr>
          <p:cNvCxnSpPr>
            <a:cxnSpLocks/>
          </p:cNvCxnSpPr>
          <p:nvPr/>
        </p:nvCxnSpPr>
        <p:spPr>
          <a:xfrm flipH="1" flipV="1">
            <a:off x="6360757" y="1334815"/>
            <a:ext cx="5527448" cy="3673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57EDB7F-EEF3-D545-9B37-9A07DE6AA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7" y="3428999"/>
            <a:ext cx="1875660" cy="171685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67419823-E952-5045-9223-8262CBB71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165" y="3401932"/>
            <a:ext cx="1182156" cy="236431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C5B4343-E8D7-7440-9569-31D00ECFF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704" y="3414633"/>
            <a:ext cx="1182156" cy="2364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8BA5D2-BA9D-A942-ACE2-DF9F2E0E2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2377" y="3428999"/>
            <a:ext cx="1875660" cy="1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6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7F3F-7658-C54D-AECC-32CCCA81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1BAB-A0EB-E941-85BA-1FB050AF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 course, when multiple people work on the same file, you can have conflicts: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FA00B4-B274-5444-B250-A3C55191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651" y="3613150"/>
            <a:ext cx="41148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3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1051-B656-934F-B6ED-A37144DC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E36E-28EE-344F-8FB5-2C95DDB7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all been there…</a:t>
            </a:r>
          </a:p>
          <a:p>
            <a:r>
              <a:rPr lang="en-GB" dirty="0"/>
              <a:t>Added a new feature to a program which ended up breaking a previous version</a:t>
            </a:r>
          </a:p>
          <a:p>
            <a:r>
              <a:rPr lang="en-GB" dirty="0"/>
              <a:t>A simple example of version control:</a:t>
            </a:r>
          </a:p>
          <a:p>
            <a:endParaRPr lang="en-GB" dirty="0"/>
          </a:p>
          <a:p>
            <a:r>
              <a:rPr lang="en-GB" dirty="0" err="1"/>
              <a:t>Main.py</a:t>
            </a:r>
            <a:r>
              <a:rPr lang="en-GB" dirty="0"/>
              <a:t>, main-2.py, main-3.py, main-4.py, main-5.py</a:t>
            </a:r>
          </a:p>
        </p:txBody>
      </p:sp>
    </p:spTree>
    <p:extLst>
      <p:ext uri="{BB962C8B-B14F-4D97-AF65-F5344CB8AC3E}">
        <p14:creationId xmlns:p14="http://schemas.microsoft.com/office/powerpoint/2010/main" val="34060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9D8B-EA5A-C446-AF11-C1505203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99CE-D313-0240-90B2-D3DE8D157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Main.py</a:t>
            </a:r>
            <a:r>
              <a:rPr lang="en-GB" dirty="0"/>
              <a:t>, main-2.py, main-3.py, main-4.py, main-5.py</a:t>
            </a:r>
          </a:p>
          <a:p>
            <a:r>
              <a:rPr lang="en-GB" dirty="0"/>
              <a:t>However, this can become confusing, and is inefficient when each iteration may only have minor changes</a:t>
            </a:r>
          </a:p>
          <a:p>
            <a:r>
              <a:rPr lang="en-GB" dirty="0"/>
              <a:t>More files could clog up your computer</a:t>
            </a:r>
          </a:p>
          <a:p>
            <a:r>
              <a:rPr lang="en-GB" dirty="0"/>
              <a:t>If only there was a better way…</a:t>
            </a:r>
          </a:p>
        </p:txBody>
      </p:sp>
    </p:spTree>
    <p:extLst>
      <p:ext uri="{BB962C8B-B14F-4D97-AF65-F5344CB8AC3E}">
        <p14:creationId xmlns:p14="http://schemas.microsoft.com/office/powerpoint/2010/main" val="390011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E73F-D670-784A-9B21-99EC0D15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AEBF-8548-3249-A040-4C6929ED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2844"/>
          </a:xfrm>
        </p:spPr>
        <p:txBody>
          <a:bodyPr/>
          <a:lstStyle/>
          <a:p>
            <a:r>
              <a:rPr lang="en-GB" dirty="0"/>
              <a:t>Git</a:t>
            </a:r>
          </a:p>
          <a:p>
            <a:r>
              <a:rPr lang="en-GB" dirty="0"/>
              <a:t>Subversion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Zip file backups</a:t>
            </a:r>
          </a:p>
          <a:p>
            <a:r>
              <a:rPr lang="en-GB" dirty="0"/>
              <a:t>Raw network sharing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F7FFD3-B3A8-E04F-8F67-946D3100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061" y="2019300"/>
            <a:ext cx="4076700" cy="483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59D8E-2B09-C745-9A33-B5EB1550A266}"/>
              </a:ext>
            </a:extLst>
          </p:cNvPr>
          <p:cNvSpPr txBox="1"/>
          <p:nvPr/>
        </p:nvSpPr>
        <p:spPr>
          <a:xfrm>
            <a:off x="8586788" y="5943600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Stack Overflow Annual Developer Survey 2015, 2017, 2018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BB94DD-7779-D449-A1EC-28F41E276DB6}"/>
              </a:ext>
            </a:extLst>
          </p:cNvPr>
          <p:cNvCxnSpPr/>
          <p:nvPr/>
        </p:nvCxnSpPr>
        <p:spPr>
          <a:xfrm>
            <a:off x="4157663" y="2700338"/>
            <a:ext cx="38004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8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7192-D817-7341-9D77-BB4AD106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git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D3CB-08D2-D745-A005-AD2939DE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103250" cy="3541714"/>
          </a:xfrm>
        </p:spPr>
        <p:txBody>
          <a:bodyPr>
            <a:normAutofit/>
          </a:bodyPr>
          <a:lstStyle/>
          <a:p>
            <a:r>
              <a:rPr lang="en-GB" dirty="0"/>
              <a:t>Invented by Linus Torvalds in 2005</a:t>
            </a:r>
          </a:p>
          <a:p>
            <a:endParaRPr lang="en-GB" dirty="0"/>
          </a:p>
          <a:p>
            <a:r>
              <a:rPr lang="en-GB" dirty="0"/>
              <a:t>Solving an issue where it was hard to keep track of changes on the Linux Kernel (millions of lines of code)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4642BE-434A-D349-A37B-411A4B927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1" y="1485900"/>
            <a:ext cx="2794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ux the penguin">
            <a:extLst>
              <a:ext uri="{FF2B5EF4-FFF2-40B4-BE49-F238E27FC236}">
                <a16:creationId xmlns:a16="http://schemas.microsoft.com/office/drawing/2014/main" id="{B10E6486-A2C5-0142-99A0-E7C8D5BA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145" y="372080"/>
            <a:ext cx="2249768" cy="26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9518F95-CFC8-AB48-BCF0-A85F66A69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-1208" r="55885" b="-2001"/>
          <a:stretch/>
        </p:blipFill>
        <p:spPr bwMode="auto">
          <a:xfrm>
            <a:off x="9320020" y="4371976"/>
            <a:ext cx="2703814" cy="24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D4780-2C78-864C-9B21-8D5748EFF1DD}"/>
              </a:ext>
            </a:extLst>
          </p:cNvPr>
          <p:cNvCxnSpPr>
            <a:stCxn id="2050" idx="3"/>
            <a:endCxn id="2052" idx="1"/>
          </p:cNvCxnSpPr>
          <p:nvPr/>
        </p:nvCxnSpPr>
        <p:spPr>
          <a:xfrm flipV="1">
            <a:off x="8145461" y="1706374"/>
            <a:ext cx="1477684" cy="17226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ED6DD4-AC30-CD4F-A9BF-3F3DE6D774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71927" y="2869324"/>
            <a:ext cx="0" cy="15026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7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97E1-F4DC-9948-945C-CF403AE7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So, how does it work?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674E7A23-757A-F24E-804B-F616AA597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26" y="2249487"/>
            <a:ext cx="1392966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5D69716-73C0-2043-944F-78EC547AE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4179692"/>
            <a:ext cx="3494597" cy="154635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7AA8-EBDB-F045-9935-6708E5DF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859088"/>
            <a:ext cx="6012832" cy="286696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When you initialise Git, it creates a .git folder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.git folder contains other folders and files which track the changes that are made to all the different files (objects) automatically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73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8258-F7B2-8C4E-AB52-0139F282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advantages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C1EF-7591-1B4B-9D43-1D59E459B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can go back in time!</a:t>
            </a:r>
          </a:p>
          <a:p>
            <a:endParaRPr lang="en-GB" dirty="0"/>
          </a:p>
          <a:p>
            <a:r>
              <a:rPr lang="en-GB" dirty="0"/>
              <a:t>But with the advantage of optimised storage space</a:t>
            </a:r>
          </a:p>
          <a:p>
            <a:endParaRPr lang="en-GB" dirty="0"/>
          </a:p>
          <a:p>
            <a:r>
              <a:rPr lang="en-GB" dirty="0"/>
              <a:t>You can even make branches for when you are testing features, with a main branch when you know something works, and then a testing branch for new features</a:t>
            </a:r>
          </a:p>
        </p:txBody>
      </p:sp>
    </p:spTree>
    <p:extLst>
      <p:ext uri="{BB962C8B-B14F-4D97-AF65-F5344CB8AC3E}">
        <p14:creationId xmlns:p14="http://schemas.microsoft.com/office/powerpoint/2010/main" val="311614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3C57-A187-AF4F-A6F4-A31B7F4D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E70E-9F77-EF49-AFD9-1FE991C82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won’t automatically track every single time you edit a file.</a:t>
            </a:r>
          </a:p>
          <a:p>
            <a:endParaRPr lang="en-GB" dirty="0"/>
          </a:p>
          <a:p>
            <a:r>
              <a:rPr lang="en-GB" dirty="0"/>
              <a:t>First you have to “stage” the file, meaning that its current state is ready to be committed</a:t>
            </a:r>
          </a:p>
          <a:p>
            <a:endParaRPr lang="en-GB" dirty="0"/>
          </a:p>
          <a:p>
            <a:r>
              <a:rPr lang="en-GB" dirty="0"/>
              <a:t>A git commit is when you finally want git to save your changes</a:t>
            </a:r>
          </a:p>
        </p:txBody>
      </p:sp>
    </p:spTree>
    <p:extLst>
      <p:ext uri="{BB962C8B-B14F-4D97-AF65-F5344CB8AC3E}">
        <p14:creationId xmlns:p14="http://schemas.microsoft.com/office/powerpoint/2010/main" val="224659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E975AD-07C8-6A49-B0E5-84BBBD74A038}"/>
              </a:ext>
            </a:extLst>
          </p:cNvPr>
          <p:cNvSpPr/>
          <p:nvPr/>
        </p:nvSpPr>
        <p:spPr>
          <a:xfrm>
            <a:off x="2421045" y="1710695"/>
            <a:ext cx="7346731" cy="3436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FD79E8-3313-D440-9F16-8AABCD3CEB54}"/>
              </a:ext>
            </a:extLst>
          </p:cNvPr>
          <p:cNvSpPr/>
          <p:nvPr/>
        </p:nvSpPr>
        <p:spPr>
          <a:xfrm>
            <a:off x="4519448" y="2564524"/>
            <a:ext cx="315311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170D71-3504-C740-B50C-EA7B79AB6AA2}"/>
              </a:ext>
            </a:extLst>
          </p:cNvPr>
          <p:cNvSpPr/>
          <p:nvPr/>
        </p:nvSpPr>
        <p:spPr>
          <a:xfrm>
            <a:off x="3641834" y="3599793"/>
            <a:ext cx="315311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1E6F4D-5175-8442-B979-5605AC3C100F}"/>
              </a:ext>
            </a:extLst>
          </p:cNvPr>
          <p:cNvSpPr/>
          <p:nvPr/>
        </p:nvSpPr>
        <p:spPr>
          <a:xfrm>
            <a:off x="5936754" y="4340772"/>
            <a:ext cx="315311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7D83B-596B-244B-8C5C-1E8BEA309D7F}"/>
              </a:ext>
            </a:extLst>
          </p:cNvPr>
          <p:cNvSpPr/>
          <p:nvPr/>
        </p:nvSpPr>
        <p:spPr>
          <a:xfrm>
            <a:off x="6351913" y="3276600"/>
            <a:ext cx="315311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465D0B-F929-DA4F-8314-276A13D17D21}"/>
              </a:ext>
            </a:extLst>
          </p:cNvPr>
          <p:cNvSpPr/>
          <p:nvPr/>
        </p:nvSpPr>
        <p:spPr>
          <a:xfrm>
            <a:off x="7357243" y="2564524"/>
            <a:ext cx="315311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0555EF-750C-E247-BBEA-2819ADA6D7B8}"/>
              </a:ext>
            </a:extLst>
          </p:cNvPr>
          <p:cNvSpPr/>
          <p:nvPr/>
        </p:nvSpPr>
        <p:spPr>
          <a:xfrm>
            <a:off x="7845974" y="3447393"/>
            <a:ext cx="315311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10668-8CE2-414A-9C1B-5FE94653237B}"/>
              </a:ext>
            </a:extLst>
          </p:cNvPr>
          <p:cNvSpPr/>
          <p:nvPr/>
        </p:nvSpPr>
        <p:spPr>
          <a:xfrm>
            <a:off x="7341480" y="4198882"/>
            <a:ext cx="315311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F781E8-9F0B-1443-AC26-2B3FB10F334B}"/>
              </a:ext>
            </a:extLst>
          </p:cNvPr>
          <p:cNvSpPr/>
          <p:nvPr/>
        </p:nvSpPr>
        <p:spPr>
          <a:xfrm>
            <a:off x="5936753" y="2285999"/>
            <a:ext cx="315311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AC513-2F92-6A4E-BD65-B99F0A1CB349}"/>
              </a:ext>
            </a:extLst>
          </p:cNvPr>
          <p:cNvSpPr txBox="1"/>
          <p:nvPr/>
        </p:nvSpPr>
        <p:spPr>
          <a:xfrm>
            <a:off x="644001" y="3091934"/>
            <a:ext cx="1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09A125-8D0A-1443-A633-97FCE00B58DA}"/>
              </a:ext>
            </a:extLst>
          </p:cNvPr>
          <p:cNvSpPr txBox="1"/>
          <p:nvPr/>
        </p:nvSpPr>
        <p:spPr>
          <a:xfrm>
            <a:off x="644000" y="5805658"/>
            <a:ext cx="233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Files on your computer</a:t>
            </a:r>
          </a:p>
        </p:txBody>
      </p:sp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FDFE4ACB-4510-AD4A-BE81-BAC1C5A1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27" y="5374374"/>
            <a:ext cx="1168400" cy="12319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542237-086F-8F4C-8051-35A0A58F7EBC}"/>
              </a:ext>
            </a:extLst>
          </p:cNvPr>
          <p:cNvCxnSpPr/>
          <p:nvPr/>
        </p:nvCxnSpPr>
        <p:spPr>
          <a:xfrm flipV="1">
            <a:off x="5538952" y="4198882"/>
            <a:ext cx="0" cy="1175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A82042-599D-B64C-B59E-7A089B24BD47}"/>
              </a:ext>
            </a:extLst>
          </p:cNvPr>
          <p:cNvCxnSpPr>
            <a:cxnSpLocks/>
          </p:cNvCxnSpPr>
          <p:nvPr/>
        </p:nvCxnSpPr>
        <p:spPr>
          <a:xfrm>
            <a:off x="6351913" y="4198882"/>
            <a:ext cx="0" cy="1175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7A04F5-89C7-1D48-9E05-92813B1D1EDA}"/>
              </a:ext>
            </a:extLst>
          </p:cNvPr>
          <p:cNvSpPr txBox="1"/>
          <p:nvPr/>
        </p:nvSpPr>
        <p:spPr>
          <a:xfrm>
            <a:off x="647667" y="786956"/>
            <a:ext cx="1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Commit</a:t>
            </a:r>
          </a:p>
        </p:txBody>
      </p:sp>
      <p:pic>
        <p:nvPicPr>
          <p:cNvPr id="25" name="Picture 24" descr="Icon&#10;&#10;Description automatically generated with low confidence">
            <a:extLst>
              <a:ext uri="{FF2B5EF4-FFF2-40B4-BE49-F238E27FC236}">
                <a16:creationId xmlns:a16="http://schemas.microsoft.com/office/drawing/2014/main" id="{5F0EFFAC-1941-FA49-9440-F465EC22E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53" y="145467"/>
            <a:ext cx="965200" cy="1231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4B9BBF-F951-D340-914E-F7B0E95119E9}"/>
              </a:ext>
            </a:extLst>
          </p:cNvPr>
          <p:cNvCxnSpPr/>
          <p:nvPr/>
        </p:nvCxnSpPr>
        <p:spPr>
          <a:xfrm flipV="1">
            <a:off x="5932371" y="1389032"/>
            <a:ext cx="0" cy="1175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D0A849-1E49-9848-9F2C-010B14E02C56}"/>
              </a:ext>
            </a:extLst>
          </p:cNvPr>
          <p:cNvSpPr txBox="1"/>
          <p:nvPr/>
        </p:nvSpPr>
        <p:spPr>
          <a:xfrm>
            <a:off x="3251361" y="3353572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Modified </a:t>
            </a:r>
            <a:r>
              <a:rPr lang="en-GB" sz="1000" dirty="0" err="1">
                <a:solidFill>
                  <a:schemeClr val="bg1"/>
                </a:solidFill>
              </a:rPr>
              <a:t>main.py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CE6B96-F650-5D4C-ABA7-E8C5A428810D}"/>
              </a:ext>
            </a:extLst>
          </p:cNvPr>
          <p:cNvSpPr txBox="1"/>
          <p:nvPr/>
        </p:nvSpPr>
        <p:spPr>
          <a:xfrm>
            <a:off x="4087839" y="2337455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Created </a:t>
            </a:r>
            <a:r>
              <a:rPr lang="en-GB" sz="1000" dirty="0" err="1">
                <a:solidFill>
                  <a:schemeClr val="bg1"/>
                </a:solidFill>
              </a:rPr>
              <a:t>helpers.py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27EBC2-9852-1E42-ADC5-A02C8563BDAA}"/>
              </a:ext>
            </a:extLst>
          </p:cNvPr>
          <p:cNvSpPr txBox="1"/>
          <p:nvPr/>
        </p:nvSpPr>
        <p:spPr>
          <a:xfrm>
            <a:off x="7016470" y="2285999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Deleted </a:t>
            </a:r>
            <a:r>
              <a:rPr lang="en-GB" sz="1000" dirty="0" err="1">
                <a:solidFill>
                  <a:schemeClr val="bg1"/>
                </a:solidFill>
              </a:rPr>
              <a:t>temp.txt</a:t>
            </a:r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9E7606-4A0B-9B4B-AAA9-63C313F1F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828" y="850255"/>
            <a:ext cx="5255172" cy="2427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A90F5C7-DDE8-FA4C-8221-786C4D34D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285" y="5468897"/>
            <a:ext cx="3277539" cy="354083"/>
          </a:xfrm>
          <a:prstGeom prst="rect">
            <a:avLst/>
          </a:prstGeom>
        </p:spPr>
      </p:pic>
      <p:pic>
        <p:nvPicPr>
          <p:cNvPr id="35" name="Picture 3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DE32AF1-3D8E-8241-99A3-7907FFF5E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799" y="3241346"/>
            <a:ext cx="2143201" cy="3753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C13BB9C-8B7C-B646-BE98-D440C4143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285" y="6174990"/>
            <a:ext cx="3282798" cy="3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5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319</TotalTime>
  <Words>359</Words>
  <Application>Microsoft Macintosh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GIT</vt:lpstr>
      <vt:lpstr>What is version control?</vt:lpstr>
      <vt:lpstr>PowerPoint Presentation</vt:lpstr>
      <vt:lpstr>Examples of Version control systems</vt:lpstr>
      <vt:lpstr>History of git </vt:lpstr>
      <vt:lpstr>So, how does it work?</vt:lpstr>
      <vt:lpstr>The advantages </vt:lpstr>
      <vt:lpstr>Git commit</vt:lpstr>
      <vt:lpstr>PowerPoint Presentation</vt:lpstr>
      <vt:lpstr>PowerPoint Presentation</vt:lpstr>
      <vt:lpstr>Showing the difference between commits:</vt:lpstr>
      <vt:lpstr>Git remote servers</vt:lpstr>
      <vt:lpstr>PowerPoint Presentation</vt:lpstr>
      <vt:lpstr>PowerPoint Presentation</vt:lpstr>
      <vt:lpstr>PowerPoint Presentation</vt:lpstr>
      <vt:lpstr>Merging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17004180</dc:creator>
  <cp:lastModifiedBy>17004180</cp:lastModifiedBy>
  <cp:revision>10</cp:revision>
  <dcterms:created xsi:type="dcterms:W3CDTF">2021-06-16T15:37:13Z</dcterms:created>
  <dcterms:modified xsi:type="dcterms:W3CDTF">2021-06-16T20:56:20Z</dcterms:modified>
</cp:coreProperties>
</file>