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90" r:id="rId4"/>
    <p:sldId id="29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0" r:id="rId21"/>
    <p:sldId id="272" r:id="rId22"/>
    <p:sldId id="281" r:id="rId23"/>
    <p:sldId id="282" r:id="rId24"/>
    <p:sldId id="283" r:id="rId25"/>
    <p:sldId id="276" r:id="rId26"/>
    <p:sldId id="287" r:id="rId27"/>
    <p:sldId id="292" r:id="rId28"/>
    <p:sldId id="279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ac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6.pn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5.xml"/><Relationship Id="rId7" Type="http://schemas.openxmlformats.org/officeDocument/2006/relationships/image" Target="../media/image5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5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hyperlink" Target="https://pandas.pydata.org/pandas-docs/stable/reference/api/pandas.DataFrame.loc.html#pandas.DataFrame.loc" TargetMode="External"/><Relationship Id="rId4" Type="http://schemas.openxmlformats.org/officeDocument/2006/relationships/hyperlink" Target="https://numpy.org/devdocs/reference/generated/numpy.empty.html#numpy.empt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s://deeplizard.com/learn/video/gZmobeGL0Y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296670"/>
            <a:ext cx="6375400" cy="3583305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zh-CN" altLang="en-US" sz="48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数据科学三大库</a:t>
            </a:r>
          </a:p>
          <a:p>
            <a:pPr indent="0" algn="ctr">
              <a:buNone/>
            </a:pPr>
            <a:r>
              <a:rPr lang="en-US" altLang="zh-CN" sz="48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&amp;</a:t>
            </a:r>
          </a:p>
          <a:p>
            <a:pPr indent="0" algn="ctr">
              <a:buNone/>
            </a:pPr>
            <a:r>
              <a:rPr lang="zh-CN" altLang="en-US" sz="48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线性回归原理讲解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70835" y="4267200"/>
            <a:ext cx="400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主讲人：人工智能组 吴博雄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635"/>
            <a:ext cx="12190730" cy="68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线性回归</a:t>
            </a:r>
            <a:r>
              <a:rPr lang="en-US" altLang="zh-CN" sz="4000">
                <a:cs typeface="+mn-lt"/>
              </a:rPr>
              <a:t>	Linear Regression</a:t>
            </a:r>
            <a:endParaRPr lang="zh-CN" altLang="en-US" sz="4000"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0" y="1838325"/>
            <a:ext cx="3931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何为</a:t>
            </a:r>
            <a:r>
              <a:rPr lang="zh-CN" altLang="en-US" sz="2400" b="1"/>
              <a:t>线性</a:t>
            </a:r>
            <a:r>
              <a:rPr lang="zh-CN" altLang="en-US" sz="2400"/>
              <a:t>？何为</a:t>
            </a:r>
            <a:r>
              <a:rPr lang="zh-CN" altLang="en-US" sz="2400" b="1"/>
              <a:t>回归</a:t>
            </a:r>
            <a:r>
              <a:rPr lang="zh-CN" altLang="en-US" sz="2400"/>
              <a:t>？</a:t>
            </a:r>
          </a:p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534160" y="2414270"/>
            <a:ext cx="7076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线性</a:t>
            </a:r>
            <a:r>
              <a:rPr lang="zh-CN" altLang="en-US" sz="2400"/>
              <a:t>：</a:t>
            </a:r>
            <a:r>
              <a:rPr lang="zh-CN" altLang="en-US" sz="2400" dirty="0">
                <a:sym typeface="+mn-ea"/>
              </a:rPr>
              <a:t>线性是一种关系，描述的是预测值与变量之间的线性关系。</a:t>
            </a:r>
            <a:endParaRPr lang="zh-CN" altLang="en-US" sz="2400" dirty="0"/>
          </a:p>
          <a:p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534160" y="3613150"/>
            <a:ext cx="974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回归</a:t>
            </a:r>
            <a:r>
              <a:rPr lang="zh-CN" altLang="en-US" sz="2400"/>
              <a:t>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08885" y="3613150"/>
            <a:ext cx="51409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确定多个变量间相互依赖的定量关系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9" grpId="0"/>
      <p:bldP spid="19" grpId="1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76630" y="3043555"/>
            <a:ext cx="8422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那么怎么衡量误差呢？我们需要引入</a:t>
            </a:r>
            <a:r>
              <a:rPr lang="zh-CN" altLang="en-US" sz="2400" b="1">
                <a:sym typeface="+mn-ea"/>
              </a:rPr>
              <a:t>损失函数（又称误差函数）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回归任务常用的损失函数：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①均方误差</a:t>
            </a:r>
            <a:r>
              <a:rPr lang="en-US" altLang="zh-CN" sz="2400">
                <a:sym typeface="+mn-ea"/>
              </a:rPr>
              <a:t>MSE                            </a:t>
            </a:r>
            <a:r>
              <a:rPr lang="zh-CN" altLang="en-US" sz="2400">
                <a:sym typeface="+mn-ea"/>
              </a:rPr>
              <a:t>②均方根误差</a:t>
            </a:r>
            <a:r>
              <a:rPr lang="en-US" altLang="zh-CN" sz="2400">
                <a:sym typeface="+mn-ea"/>
              </a:rPr>
              <a:t>RMSE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③平均绝对误差</a:t>
            </a:r>
            <a:r>
              <a:rPr lang="en-US" altLang="zh-CN" sz="2400">
                <a:sym typeface="+mn-ea"/>
              </a:rPr>
              <a:t>MAE                              </a:t>
            </a:r>
            <a:r>
              <a:rPr lang="zh-CN" altLang="en-US" sz="2400">
                <a:sym typeface="+mn-ea"/>
              </a:rPr>
              <a:t>④</a:t>
            </a:r>
            <a:r>
              <a:rPr lang="en-US" altLang="zh-CN" sz="2400">
                <a:sym typeface="+mn-ea"/>
              </a:rPr>
              <a:t>R-squared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976630" y="1479550"/>
            <a:ext cx="7477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解决回归任务，实际就是找到一条线</a:t>
            </a:r>
            <a:r>
              <a:rPr lang="en-US" altLang="zh-CN" sz="2400" dirty="0"/>
              <a:t>/</a:t>
            </a:r>
            <a:r>
              <a:rPr lang="zh-CN" altLang="en-US" sz="2400" dirty="0"/>
              <a:t>超平面来</a:t>
            </a:r>
            <a:r>
              <a:rPr lang="zh-CN" altLang="en-US" sz="2400" b="1" dirty="0"/>
              <a:t>拟合</a:t>
            </a:r>
            <a:r>
              <a:rPr lang="zh-CN" altLang="en-US" sz="2400" dirty="0"/>
              <a:t>这些样本点，使他们之间的</a:t>
            </a:r>
            <a:r>
              <a:rPr lang="zh-CN" altLang="en-US" sz="2400" b="1" dirty="0"/>
              <a:t>误差尽可能的小。</a:t>
            </a:r>
            <a:r>
              <a:rPr lang="zh-CN" altLang="en-US" sz="2400" dirty="0"/>
              <a:t>而不同的线</a:t>
            </a:r>
            <a:r>
              <a:rPr lang="en-US" altLang="zh-CN" sz="2400" dirty="0"/>
              <a:t>/</a:t>
            </a:r>
            <a:r>
              <a:rPr lang="zh-CN" altLang="en-US" sz="2400" dirty="0"/>
              <a:t>超平面（不同的参数值）对应着不同的误差，我们需要找到让误差最小的线</a:t>
            </a:r>
            <a:r>
              <a:rPr lang="en-US" altLang="zh-CN" sz="2400" dirty="0"/>
              <a:t>/</a:t>
            </a:r>
            <a:r>
              <a:rPr lang="zh-CN" altLang="en-US" sz="2400" dirty="0"/>
              <a:t>超平面。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76630" y="55816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损失函数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5598" y="4348798"/>
            <a:ext cx="1506220" cy="71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75" y="4350315"/>
            <a:ext cx="1585595" cy="735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594" y="5373529"/>
            <a:ext cx="1735455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298" y="3043555"/>
            <a:ext cx="5857875" cy="358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635"/>
            <a:ext cx="12190730" cy="685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最小化损失函数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75740" y="2078990"/>
                <a:ext cx="7486015" cy="405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回归任务是拟合样本点，使误差尽可能的小。</a:t>
                </a:r>
                <a:endParaRPr lang="en-US" altLang="zh-CN" sz="2400" b="1" dirty="0"/>
              </a:p>
              <a:p>
                <a:r>
                  <a:rPr lang="zh-CN" altLang="en-US" sz="2400" dirty="0"/>
                  <a:t>以一元线性函数</a:t>
                </a:r>
                <a:r>
                  <a:rPr lang="en-US" altLang="zh-CN" sz="2400" dirty="0"/>
                  <a:t>y=</a:t>
                </a:r>
                <a:r>
                  <a:rPr lang="en-US" altLang="zh-CN" sz="2400" dirty="0" err="1"/>
                  <a:t>kx+b</a:t>
                </a:r>
                <a:r>
                  <a:rPr lang="zh-CN" altLang="en-US" sz="2400" dirty="0"/>
                  <a:t>为例，采用均方误差</a:t>
                </a:r>
                <a:r>
                  <a:rPr lang="en-US" altLang="zh-CN" sz="2400" dirty="0"/>
                  <a:t>MSE</a:t>
                </a:r>
                <a:r>
                  <a:rPr lang="zh-CN" altLang="en-US" sz="2400" dirty="0"/>
                  <a:t>作为损失函数，那么损失函数是关于变量</a:t>
                </a:r>
                <a:r>
                  <a:rPr lang="en-US" altLang="zh-CN" sz="2400" dirty="0" err="1"/>
                  <a:t>k,b</a:t>
                </a:r>
                <a:r>
                  <a:rPr lang="zh-CN" altLang="en-US" sz="2400" dirty="0"/>
                  <a:t>的函数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其中，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为</a:t>
                </a:r>
                <a:r>
                  <a:rPr lang="zh-CN" altLang="en-US" sz="2400" b="1" dirty="0"/>
                  <a:t>样本个数</a:t>
                </a:r>
                <a:r>
                  <a:rPr lang="zh-CN" altLang="en-US" sz="2400" dirty="0"/>
                  <a:t>。此时任务为最小化</a:t>
                </a:r>
                <a:r>
                  <a:rPr lang="en-US" altLang="zh-CN" sz="2400" dirty="0"/>
                  <a:t>L(k, b)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我们应该都做过求函数最小值的题吧？当时是怎么做的呢？</a:t>
                </a:r>
                <a:r>
                  <a:rPr lang="zh-CN" altLang="en-US" sz="2400" b="1" dirty="0"/>
                  <a:t>求导！让导数</a:t>
                </a:r>
                <a:r>
                  <a:rPr lang="en-US" altLang="zh-CN" sz="2400" b="1" dirty="0"/>
                  <a:t>=0</a:t>
                </a:r>
                <a:r>
                  <a:rPr lang="zh-CN" altLang="en-US" sz="2400" b="1" dirty="0"/>
                  <a:t>，此时的</a:t>
                </a:r>
                <a:r>
                  <a:rPr lang="en-US" altLang="zh-CN" sz="2400" b="1" dirty="0"/>
                  <a:t>x</a:t>
                </a:r>
                <a:r>
                  <a:rPr lang="zh-CN" altLang="en-US" sz="2400" b="1" dirty="0"/>
                  <a:t>让函数取得最小值。</a:t>
                </a:r>
              </a:p>
              <a:p>
                <a:r>
                  <a:rPr lang="zh-CN" altLang="en-US" sz="2400" dirty="0"/>
                  <a:t>但这里是两个变量，则</a:t>
                </a:r>
                <a:r>
                  <a:rPr lang="zh-CN" altLang="en-US" sz="2400" b="1" dirty="0"/>
                  <a:t>求偏导，让偏导</a:t>
                </a:r>
                <a:r>
                  <a:rPr lang="en-US" altLang="zh-CN" sz="2400" b="1" dirty="0"/>
                  <a:t>=0</a:t>
                </a:r>
                <a:r>
                  <a:rPr lang="zh-CN" altLang="en-US" sz="2400" b="1" dirty="0"/>
                  <a:t>！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0" y="2078990"/>
                <a:ext cx="7486015" cy="4053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05" y="3812540"/>
            <a:ext cx="4578985" cy="248031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3783" y="365125"/>
            <a:ext cx="5013325" cy="3037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3812540"/>
            <a:ext cx="4923790" cy="24295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9411" y="666909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cs typeface="+mn-lt"/>
              </a:rPr>
              <a:t>最小二乘法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65" y="1763395"/>
            <a:ext cx="3403977" cy="7741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500" y="275780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基于均方误差最小化来进行模型求解的方法</a:t>
            </a:r>
          </a:p>
          <a:p>
            <a:r>
              <a:rPr lang="zh-CN" altLang="en-US"/>
              <a:t>称为“最小二乘法”。——周志华《机器学习》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最小二乘法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2030730"/>
            <a:ext cx="6716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如今，将一元变量推广到</a:t>
            </a:r>
            <a:r>
              <a:rPr lang="zh-CN" altLang="en-US" b="1"/>
              <a:t>多元变量</a:t>
            </a:r>
            <a:r>
              <a:rPr lang="zh-CN" altLang="en-US"/>
              <a:t>，多元函数式为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5740" y="3068955"/>
                <a:ext cx="671639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/>
                  <a:t>我们使用线性代数的向量概念对其进行整理，记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/>
                  <a:t>注：</a:t>
                </a:r>
                <a:r>
                  <a:rPr lang="zh-CN" altLang="en-US" b="1"/>
                  <a:t>默认为列向量</a:t>
                </a:r>
                <a:r>
                  <a:rPr lang="zh-CN" altLang="en-US"/>
                  <a:t>，带</a:t>
                </a:r>
                <a:r>
                  <a:rPr lang="en-US" altLang="zh-CN"/>
                  <a:t>T</a:t>
                </a:r>
                <a:r>
                  <a:rPr lang="zh-CN" altLang="en-US"/>
                  <a:t>（转置）为行向量</a:t>
                </a:r>
                <a:endParaRPr lang="en-US" altLang="zh-CN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0" y="3068955"/>
                <a:ext cx="6716395" cy="645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4480" y="2518410"/>
            <a:ext cx="5137150" cy="4311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80" y="3776980"/>
            <a:ext cx="2639695" cy="7283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75740" y="4519295"/>
            <a:ext cx="6716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此时损失函数可写成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80" y="4958080"/>
            <a:ext cx="2727960" cy="632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75740" y="5661025"/>
                <a:ext cx="6716395" cy="3937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b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b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个真实值，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b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b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b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个样本的特征向量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0" y="5661025"/>
                <a:ext cx="6716395" cy="3937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最小二乘法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2030730"/>
            <a:ext cx="71354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此时利用线性代数，把累加号去掉，使得式子更加简洁，方便推导</a:t>
            </a:r>
          </a:p>
          <a:p>
            <a:endParaRPr lang="zh-CN" altLang="en-US"/>
          </a:p>
          <a:p>
            <a:r>
              <a:rPr lang="zh-CN" altLang="en-US"/>
              <a:t>首先，将m个样本标签值堆叠成一个</a:t>
            </a:r>
            <a:r>
              <a:rPr lang="zh-CN" altLang="en-US" b="1"/>
              <a:t>标签向量y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接着，定义</a:t>
            </a:r>
            <a:r>
              <a:rPr lang="zh-CN" altLang="en-US" b="1"/>
              <a:t>样本矩阵</a:t>
            </a:r>
            <a:r>
              <a:rPr lang="en-US" altLang="zh-CN" b="1"/>
              <a:t>X</a:t>
            </a:r>
            <a:r>
              <a:rPr lang="zh-CN" altLang="en-US"/>
              <a:t>，形状为</a:t>
            </a:r>
            <a:r>
              <a:rPr lang="en-US" altLang="zh-CN"/>
              <a:t>(m, n+1)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个样本，</a:t>
            </a:r>
            <a:r>
              <a:rPr lang="en-US" altLang="zh-CN"/>
              <a:t>n+1</a:t>
            </a:r>
            <a:r>
              <a:rPr lang="zh-CN" altLang="en-US"/>
              <a:t>个特征（其中第</a:t>
            </a:r>
            <a:r>
              <a:rPr lang="en-US" altLang="zh-CN"/>
              <a:t>1</a:t>
            </a:r>
            <a:r>
              <a:rPr lang="zh-CN" altLang="en-US"/>
              <a:t>个特征为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9990" y="2548255"/>
            <a:ext cx="2200275" cy="455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030" y="3658235"/>
            <a:ext cx="3299460" cy="1461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265" y="5278120"/>
            <a:ext cx="4259580" cy="1234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5740" y="5468620"/>
            <a:ext cx="6716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那么样本矩阵</a:t>
            </a:r>
            <a:r>
              <a:rPr lang="en-US" altLang="zh-CN"/>
              <a:t>X</a:t>
            </a:r>
            <a:r>
              <a:rPr lang="zh-CN" altLang="en-US"/>
              <a:t>乘上权重向量</a:t>
            </a:r>
            <a:r>
              <a:rPr lang="en-US" altLang="zh-CN"/>
              <a:t>w</a:t>
            </a:r>
          </a:p>
          <a:p>
            <a:endParaRPr lang="zh-CN" altLang="en-US"/>
          </a:p>
          <a:p>
            <a:r>
              <a:rPr lang="zh-CN" altLang="en-US"/>
              <a:t>可得</a:t>
            </a:r>
            <a:r>
              <a:rPr lang="zh-CN" altLang="en-US" b="1"/>
              <a:t>预测值向量</a:t>
            </a:r>
            <a:r>
              <a:rPr lang="en-US" altLang="zh-CN" b="1"/>
              <a:t>          </a:t>
            </a:r>
            <a:r>
              <a:rPr lang="zh-CN" altLang="en-US"/>
              <a:t>，如右图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10" y="5866130"/>
            <a:ext cx="425450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最小二乘法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2030730"/>
            <a:ext cx="7135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此时损失函数可写成下图形式并被化简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3002280"/>
            <a:ext cx="7534275" cy="2856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96" y="545115"/>
            <a:ext cx="3019604" cy="8770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18555" y="1707768"/>
            <a:ext cx="300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X:</a:t>
            </a:r>
            <a:r>
              <a:rPr lang="zh-CN" altLang="en-US" b="1" dirty="0"/>
              <a:t> </a:t>
            </a:r>
            <a:r>
              <a:rPr lang="en-US" altLang="zh-CN" b="1" dirty="0"/>
              <a:t>(m, n+1)</a:t>
            </a:r>
          </a:p>
          <a:p>
            <a:r>
              <a:rPr lang="en-US" altLang="zh-CN" b="1" dirty="0"/>
              <a:t>w: (n+1, 1)</a:t>
            </a:r>
          </a:p>
          <a:p>
            <a:r>
              <a:rPr lang="en-US" altLang="zh-CN" b="1" dirty="0"/>
              <a:t>y: (m, 1)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最小二乘法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2030730"/>
            <a:ext cx="7135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此时求</a:t>
            </a:r>
            <a:r>
              <a:rPr lang="en-US" altLang="zh-CN" sz="2000"/>
              <a:t>L(w)</a:t>
            </a:r>
            <a:r>
              <a:rPr lang="zh-CN" altLang="en-US" sz="2000"/>
              <a:t>偏导数，并令其</a:t>
            </a:r>
            <a:r>
              <a:rPr lang="en-US" altLang="zh-CN" sz="2000"/>
              <a:t>=0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740" y="2813050"/>
            <a:ext cx="6751320" cy="3394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18555" y="1707768"/>
            <a:ext cx="300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X:</a:t>
            </a:r>
            <a:r>
              <a:rPr lang="zh-CN" altLang="en-US" b="1" dirty="0"/>
              <a:t> </a:t>
            </a:r>
            <a:r>
              <a:rPr lang="en-US" altLang="zh-CN" b="1" dirty="0"/>
              <a:t>(m, n+1)</a:t>
            </a:r>
          </a:p>
          <a:p>
            <a:r>
              <a:rPr lang="en-US" altLang="zh-CN" b="1" dirty="0"/>
              <a:t>w: (n+1, 1)</a:t>
            </a:r>
          </a:p>
          <a:p>
            <a:r>
              <a:rPr lang="en-US" altLang="zh-CN" b="1" dirty="0"/>
              <a:t>y: (m, 1)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1E7E29-7338-E3B3-3830-8DF5E141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25" y="4279688"/>
            <a:ext cx="2720576" cy="92972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4FBF929-C2A8-8FCA-9DD5-074124662DFF}"/>
              </a:ext>
            </a:extLst>
          </p:cNvPr>
          <p:cNvCxnSpPr>
            <a:cxnSpLocks/>
          </p:cNvCxnSpPr>
          <p:nvPr/>
        </p:nvCxnSpPr>
        <p:spPr>
          <a:xfrm flipH="1" flipV="1">
            <a:off x="7076661" y="4810539"/>
            <a:ext cx="1533939" cy="1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6375" y="674370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 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1579880"/>
            <a:ext cx="7135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为什么需要梯度下降？</a:t>
            </a:r>
          </a:p>
          <a:p>
            <a:r>
              <a:rPr lang="zh-CN" altLang="en-US" sz="2000"/>
              <a:t>因为有些函数可以直接根据公式求出其最小值点，但是有些函数求解的难度太大。所幸，他的图像是一座山谷，所以我们可以通过</a:t>
            </a:r>
            <a:r>
              <a:rPr lang="zh-CN" altLang="en-US" sz="2000" b="1"/>
              <a:t>梯度下降法</a:t>
            </a:r>
            <a:r>
              <a:rPr lang="zh-CN" altLang="en-US" sz="2000"/>
              <a:t>一步步滚动到谷底（数学：</a:t>
            </a:r>
            <a:r>
              <a:rPr lang="zh-CN" altLang="en-US" sz="2000" b="1"/>
              <a:t>逼近最小值点</a:t>
            </a:r>
            <a:r>
              <a:rPr lang="zh-CN" altLang="en-US" sz="2000"/>
              <a:t>）</a:t>
            </a:r>
          </a:p>
          <a:p>
            <a:endParaRPr lang="zh-CN" altLang="en-US" sz="2000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694305" y="2864485"/>
            <a:ext cx="5026660" cy="3811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373370" y="1228725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解析解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10755" y="1211580"/>
            <a:ext cx="89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数值解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019675" y="1592580"/>
            <a:ext cx="653415" cy="310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096125" y="1528445"/>
            <a:ext cx="49276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75740" y="1932940"/>
                <a:ext cx="7745730" cy="34474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/>
                  <a:t>我们还是从一元函数为例讲解梯度下降，之后再推广到多元函数</a:t>
                </a:r>
              </a:p>
              <a:p>
                <a:r>
                  <a:rPr lang="zh-CN" altLang="en-US" sz="2400"/>
                  <a:t>以最简单的凸函数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为例</a:t>
                </a:r>
                <a:endParaRPr lang="zh-CN" altLang="en-US" sz="2400"/>
              </a:p>
              <a:p>
                <a:endParaRPr lang="zh-CN" altLang="en-US" sz="2400"/>
              </a:p>
              <a:p>
                <a:r>
                  <a:rPr lang="zh-CN" altLang="en-US" sz="2400" b="1"/>
                  <a:t>梯度向量：指向函数值增长最快的方向</a:t>
                </a:r>
              </a:p>
              <a:p>
                <a:r>
                  <a:rPr lang="zh-CN" altLang="en-US" sz="2400"/>
                  <a:t>所以如果取</a:t>
                </a:r>
                <a:r>
                  <a:rPr lang="zh-CN" altLang="en-US" sz="2400" b="1"/>
                  <a:t>负的梯度向量</a:t>
                </a:r>
                <a:r>
                  <a:rPr lang="zh-CN" altLang="en-US" sz="2400"/>
                  <a:t>，则是</a:t>
                </a:r>
                <a:r>
                  <a:rPr lang="zh-CN" altLang="en-US" sz="2400" b="1"/>
                  <a:t>指向函数之减少最快的方向</a:t>
                </a:r>
              </a:p>
              <a:p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的梯度向量为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0" y="1932940"/>
                <a:ext cx="7745730" cy="3447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93945" y="4744720"/>
            <a:ext cx="4252595" cy="635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59865" y="781050"/>
            <a:ext cx="4280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矩阵：是一个按照长方阵列排列的复数或实数集合</a:t>
            </a:r>
          </a:p>
          <a:p>
            <a:endParaRPr lang="zh-CN" altLang="en-US" sz="2400"/>
          </a:p>
          <a:p>
            <a:r>
              <a:rPr lang="zh-CN" altLang="en-US" sz="2400"/>
              <a:t>方阵：行和列的个数都相同的矩阵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89725" y="781050"/>
            <a:ext cx="2511425" cy="1487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59865" y="3329305"/>
            <a:ext cx="6663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矩阵乘法：两个矩阵的乘法仅当第一个矩阵A的列数和另一个矩阵B的行数相等时才能定义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24000" y="4989830"/>
            <a:ext cx="8176260" cy="11201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75740" y="2030730"/>
                <a:ext cx="71354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000"/>
                  <a:t>假设起点在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处，也就是将球放在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处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0" y="2030730"/>
                <a:ext cx="7135495" cy="398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740" y="2640965"/>
            <a:ext cx="4903470" cy="2939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内容占位符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95" y="1011555"/>
            <a:ext cx="4252595" cy="635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740" y="5791835"/>
            <a:ext cx="8456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此时，它的梯度向量为</a:t>
            </a:r>
            <a:r>
              <a:rPr lang="en-US" altLang="zh-CN" sz="2400"/>
              <a:t>2*10=20</a:t>
            </a:r>
          </a:p>
          <a:p>
            <a:r>
              <a:rPr lang="zh-CN" altLang="en-US" sz="2400"/>
              <a:t>我们还要一个描述球滚动的快慢程度，叫</a:t>
            </a:r>
            <a:r>
              <a:rPr lang="zh-CN" altLang="en-US" sz="2400" b="1"/>
              <a:t>步长</a:t>
            </a:r>
            <a:r>
              <a:rPr lang="en-US" altLang="zh-CN" sz="2400" b="1"/>
              <a:t>α</a:t>
            </a:r>
            <a:r>
              <a:rPr lang="zh-CN" altLang="en-US" sz="2400" b="1"/>
              <a:t>（也称学习率）</a:t>
            </a:r>
          </a:p>
        </p:txBody>
      </p:sp>
      <p:pic>
        <p:nvPicPr>
          <p:cNvPr id="103" name="图片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1475740" y="2643505"/>
            <a:ext cx="4902835" cy="293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740" y="1774825"/>
            <a:ext cx="3564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此节将</a:t>
            </a:r>
            <a:r>
              <a:rPr lang="en-US" altLang="zh-CN" sz="2000"/>
              <a:t>α</a:t>
            </a:r>
            <a:r>
              <a:rPr lang="zh-CN" altLang="en-US" sz="2000"/>
              <a:t>设为</a:t>
            </a:r>
            <a:r>
              <a:rPr lang="en-US" altLang="zh-CN" sz="2000"/>
              <a:t>0.2</a:t>
            </a:r>
            <a:r>
              <a:rPr lang="zh-CN" altLang="en-US" sz="2000"/>
              <a:t>，那么：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2257425"/>
            <a:ext cx="5662295" cy="61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6375" y="2985135"/>
                <a:ext cx="52444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/>
                  <a:t>此时，小球下降到了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这个位置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2985135"/>
                <a:ext cx="5244465" cy="3987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图片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1476375" y="3439795"/>
            <a:ext cx="5146040" cy="3300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1920875"/>
            <a:ext cx="7135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Cambria Math" panose="02040503050406030204" pitchFamily="18" charset="0"/>
                <a:cs typeface="Cambria Math" panose="02040503050406030204" pitchFamily="18" charset="0"/>
              </a:rPr>
              <a:t>如法炮制</a:t>
            </a:r>
          </a:p>
        </p:txBody>
      </p:sp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740" y="2549525"/>
            <a:ext cx="5294630" cy="4135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1920875"/>
            <a:ext cx="7135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Cambria Math" panose="02040503050406030204" pitchFamily="18" charset="0"/>
                <a:cs typeface="Cambria Math" panose="02040503050406030204" pitchFamily="18" charset="0"/>
              </a:rPr>
              <a:t>最终</a:t>
            </a:r>
          </a:p>
        </p:txBody>
      </p:sp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1610995" y="2593340"/>
            <a:ext cx="6570980" cy="3649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1920875"/>
            <a:ext cx="7135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Cambria Math" panose="02040503050406030204" pitchFamily="18" charset="0"/>
                <a:cs typeface="Cambria Math" panose="02040503050406030204" pitchFamily="18" charset="0"/>
              </a:rPr>
              <a:t>三维的同理</a:t>
            </a:r>
          </a:p>
        </p:txBody>
      </p:sp>
      <p:pic>
        <p:nvPicPr>
          <p:cNvPr id="10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740" y="2593340"/>
            <a:ext cx="7052945" cy="3766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40" y="940435"/>
            <a:ext cx="713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cs typeface="+mn-lt"/>
              </a:rPr>
              <a:t>梯度下降法</a:t>
            </a:r>
            <a:r>
              <a:rPr lang="en-US" altLang="zh-CN" sz="4000">
                <a:cs typeface="+mn-lt"/>
              </a:rPr>
              <a:t>	</a:t>
            </a:r>
            <a:endParaRPr lang="zh-CN" altLang="en-US" sz="4000"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105" y="2050415"/>
            <a:ext cx="7135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经过上述的理解，可以知道通过</a:t>
            </a:r>
            <a:r>
              <a:rPr lang="zh-CN" altLang="en-US" sz="2000" b="1"/>
              <a:t>求梯度</a:t>
            </a:r>
            <a:r>
              <a:rPr lang="zh-CN" altLang="en-US" sz="2000"/>
              <a:t>与</a:t>
            </a:r>
            <a:r>
              <a:rPr lang="zh-CN" altLang="en-US" sz="2000" b="1"/>
              <a:t>设定学习率</a:t>
            </a:r>
            <a:r>
              <a:rPr lang="zh-CN" altLang="en-US" sz="2000"/>
              <a:t>（步长）经过迭代最终达到最小值点，那我们求出损失函数对</a:t>
            </a:r>
            <a:r>
              <a:rPr lang="en-US" altLang="zh-CN" sz="2000"/>
              <a:t>w</a:t>
            </a:r>
            <a:r>
              <a:rPr lang="zh-CN" altLang="en-US" sz="2000"/>
              <a:t>的偏导，进行梯度下降即可</a:t>
            </a:r>
          </a:p>
          <a:p>
            <a:endParaRPr lang="zh-CN" altLang="en-US" sz="2000"/>
          </a:p>
          <a:p>
            <a:r>
              <a:rPr lang="zh-CN" altLang="en-US" sz="2000"/>
              <a:t>迭代：可以设置误差精度条件来结束迭代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5105" y="3825875"/>
            <a:ext cx="614172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7100" y="3682365"/>
            <a:ext cx="6136005" cy="1283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27100" y="5268595"/>
            <a:ext cx="6136005" cy="12446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21385" y="518795"/>
            <a:ext cx="614172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90" y="1690688"/>
            <a:ext cx="91471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cs typeface="+mn-lt"/>
            </a:endParaRPr>
          </a:p>
          <a:p>
            <a:r>
              <a:rPr lang="en-US" altLang="zh-CN" dirty="0">
                <a:cs typeface="+mn-lt"/>
              </a:rPr>
              <a:t>1. </a:t>
            </a:r>
            <a:r>
              <a:rPr lang="zh-CN" altLang="en-US" dirty="0">
                <a:cs typeface="+mn-lt"/>
              </a:rPr>
              <a:t>大致了解三大库语法，不懂用法的可以查官方文档（但全英）</a:t>
            </a:r>
          </a:p>
          <a:p>
            <a:r>
              <a:rPr lang="en-US" altLang="zh-CN" dirty="0" err="1">
                <a:cs typeface="+mn-lt"/>
              </a:rPr>
              <a:t>numpy</a:t>
            </a:r>
            <a:r>
              <a:rPr lang="zh-CN" altLang="en-US" dirty="0">
                <a:cs typeface="+mn-lt"/>
              </a:rPr>
              <a:t>：</a:t>
            </a:r>
            <a:r>
              <a:rPr lang="zh-CN" altLang="en-US" dirty="0">
                <a:cs typeface="+mn-lt"/>
                <a:hlinkClick r:id="rId4" action="ppaction://hlinkfile"/>
              </a:rPr>
              <a:t>官方文档</a:t>
            </a:r>
            <a:r>
              <a:rPr lang="en-US" altLang="zh-CN" dirty="0">
                <a:cs typeface="+mn-lt"/>
              </a:rPr>
              <a:t>       pandas</a:t>
            </a:r>
            <a:r>
              <a:rPr lang="zh-CN" altLang="en-US" dirty="0">
                <a:cs typeface="+mn-lt"/>
              </a:rPr>
              <a:t>：</a:t>
            </a:r>
            <a:r>
              <a:rPr lang="zh-CN" altLang="en-US" dirty="0">
                <a:cs typeface="+mn-lt"/>
                <a:hlinkClick r:id="rId5" action="ppaction://hlinkfile"/>
              </a:rPr>
              <a:t>官方文档</a:t>
            </a:r>
            <a:r>
              <a:rPr lang="zh-CN" altLang="en-US" dirty="0">
                <a:cs typeface="+mn-lt"/>
              </a:rPr>
              <a:t>     </a:t>
            </a:r>
            <a:r>
              <a:rPr lang="en-US" altLang="zh-CN" dirty="0">
                <a:cs typeface="+mn-lt"/>
              </a:rPr>
              <a:t>matplotlib</a:t>
            </a:r>
            <a:r>
              <a:rPr lang="zh-CN" altLang="en-US" dirty="0">
                <a:cs typeface="+mn-lt"/>
              </a:rPr>
              <a:t>：自行解决</a:t>
            </a:r>
          </a:p>
          <a:p>
            <a:endParaRPr lang="zh-CN" altLang="en-US" dirty="0">
              <a:cs typeface="+mn-lt"/>
            </a:endParaRPr>
          </a:p>
          <a:p>
            <a:r>
              <a:rPr lang="en-US" altLang="zh-CN" dirty="0">
                <a:cs typeface="+mn-lt"/>
              </a:rPr>
              <a:t>2.</a:t>
            </a:r>
            <a:r>
              <a:rPr lang="en-US" altLang="zh-CN" b="1" dirty="0">
                <a:cs typeface="+mn-lt"/>
              </a:rPr>
              <a:t> </a:t>
            </a:r>
            <a:r>
              <a:rPr lang="zh-CN" altLang="en-US" b="1" dirty="0">
                <a:cs typeface="+mn-lt"/>
              </a:rPr>
              <a:t>深刻理解线性回归原理</a:t>
            </a:r>
            <a:r>
              <a:rPr lang="zh-CN" altLang="en-US" dirty="0">
                <a:cs typeface="+mn-lt"/>
              </a:rPr>
              <a:t>（</a:t>
            </a:r>
            <a:r>
              <a:rPr lang="zh-CN" altLang="en-US" b="1" dirty="0">
                <a:cs typeface="+mn-lt"/>
              </a:rPr>
              <a:t>最小二乘法</a:t>
            </a:r>
            <a:r>
              <a:rPr lang="en-US" altLang="zh-CN" dirty="0">
                <a:cs typeface="+mn-lt"/>
              </a:rPr>
              <a:t>+</a:t>
            </a:r>
            <a:r>
              <a:rPr lang="zh-CN" altLang="en-US" b="1" dirty="0">
                <a:cs typeface="+mn-lt"/>
              </a:rPr>
              <a:t>梯度下降法</a:t>
            </a:r>
            <a:r>
              <a:rPr lang="zh-CN" altLang="en-US" dirty="0">
                <a:cs typeface="+mn-lt"/>
              </a:rPr>
              <a:t>）</a:t>
            </a:r>
            <a:r>
              <a:rPr lang="en-US" altLang="zh-CN" dirty="0">
                <a:cs typeface="+mn-lt"/>
              </a:rPr>
              <a:t>(</a:t>
            </a:r>
            <a:r>
              <a:rPr lang="zh-CN" altLang="en-US" dirty="0">
                <a:cs typeface="+mn-lt"/>
              </a:rPr>
              <a:t>要求：需要理解两种方法的数学原理，有余力可以尝试自己手推一遍具体的公式</a:t>
            </a:r>
            <a:r>
              <a:rPr lang="en-US" altLang="zh-CN" dirty="0">
                <a:cs typeface="+mn-lt"/>
              </a:rPr>
              <a:t>)</a:t>
            </a:r>
            <a:endParaRPr lang="zh-CN" altLang="en-US" dirty="0">
              <a:cs typeface="+mn-lt"/>
            </a:endParaRPr>
          </a:p>
          <a:p>
            <a:endParaRPr lang="zh-CN" altLang="en-US" dirty="0">
              <a:cs typeface="+mn-lt"/>
            </a:endParaRPr>
          </a:p>
          <a:p>
            <a:r>
              <a:rPr lang="en-US" altLang="zh-CN" dirty="0">
                <a:cs typeface="+mn-lt"/>
              </a:rPr>
              <a:t>3. </a:t>
            </a:r>
            <a:r>
              <a:rPr lang="zh-CN" altLang="en-US" dirty="0">
                <a:cs typeface="+mn-lt"/>
              </a:rPr>
              <a:t>上网下载</a:t>
            </a:r>
            <a:r>
              <a:rPr lang="zh-CN" altLang="en-US" b="1" dirty="0">
                <a:cs typeface="+mn-lt"/>
              </a:rPr>
              <a:t>波士顿房价数据集</a:t>
            </a:r>
            <a:r>
              <a:rPr lang="en-US" altLang="zh-CN" dirty="0">
                <a:solidFill>
                  <a:srgbClr val="FF0000"/>
                </a:solidFill>
                <a:cs typeface="+mn-lt"/>
              </a:rPr>
              <a:t>(</a:t>
            </a:r>
            <a:r>
              <a:rPr lang="zh-CN" altLang="en-US" dirty="0">
                <a:solidFill>
                  <a:srgbClr val="FF0000"/>
                </a:solidFill>
                <a:cs typeface="+mn-lt"/>
              </a:rPr>
              <a:t>不能从</a:t>
            </a:r>
            <a:r>
              <a:rPr lang="en-US" altLang="zh-CN" dirty="0" err="1">
                <a:solidFill>
                  <a:srgbClr val="FF0000"/>
                </a:solidFill>
                <a:cs typeface="+mn-lt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cs typeface="+mn-lt"/>
              </a:rPr>
              <a:t>库读取数据集</a:t>
            </a:r>
            <a:r>
              <a:rPr lang="en-US" altLang="zh-CN" dirty="0">
                <a:solidFill>
                  <a:srgbClr val="FF0000"/>
                </a:solidFill>
                <a:cs typeface="+mn-lt"/>
              </a:rPr>
              <a:t>)</a:t>
            </a:r>
            <a:r>
              <a:rPr lang="en-US" altLang="zh-CN" dirty="0">
                <a:cs typeface="+mn-lt"/>
              </a:rPr>
              <a:t>.</a:t>
            </a:r>
            <a:r>
              <a:rPr lang="zh-CN" altLang="en-US" dirty="0">
                <a:cs typeface="+mn-lt"/>
              </a:rPr>
              <a:t>使用</a:t>
            </a:r>
            <a:r>
              <a:rPr lang="en-US" altLang="zh-CN" dirty="0">
                <a:cs typeface="+mn-lt"/>
              </a:rPr>
              <a:t>pandas</a:t>
            </a:r>
            <a:r>
              <a:rPr lang="zh-CN" altLang="en-US" dirty="0">
                <a:cs typeface="+mn-lt"/>
              </a:rPr>
              <a:t>库对数据集进行</a:t>
            </a:r>
            <a:r>
              <a:rPr lang="zh-CN" altLang="en-US" b="1" dirty="0">
                <a:cs typeface="+mn-lt"/>
              </a:rPr>
              <a:t>数据预处理及分析</a:t>
            </a:r>
            <a:r>
              <a:rPr lang="zh-CN" altLang="en-US" dirty="0">
                <a:cs typeface="+mn-lt"/>
              </a:rPr>
              <a:t>，利用</a:t>
            </a:r>
            <a:r>
              <a:rPr lang="en-US" altLang="zh-CN" dirty="0">
                <a:cs typeface="+mn-lt"/>
              </a:rPr>
              <a:t>matplotlib</a:t>
            </a:r>
            <a:r>
              <a:rPr lang="zh-CN" altLang="en-US" dirty="0">
                <a:cs typeface="+mn-lt"/>
              </a:rPr>
              <a:t>进行一定的</a:t>
            </a:r>
            <a:r>
              <a:rPr lang="zh-CN" altLang="en-US" b="1" dirty="0">
                <a:cs typeface="+mn-lt"/>
              </a:rPr>
              <a:t>可视化</a:t>
            </a:r>
            <a:r>
              <a:rPr lang="zh-CN" altLang="en-US" dirty="0">
                <a:cs typeface="+mn-lt"/>
              </a:rPr>
              <a:t>。</a:t>
            </a:r>
            <a:r>
              <a:rPr lang="en-US" altLang="zh-CN" dirty="0">
                <a:cs typeface="+mn-lt"/>
              </a:rPr>
              <a:t>(</a:t>
            </a:r>
            <a:r>
              <a:rPr lang="zh-CN" altLang="en-US" dirty="0">
                <a:cs typeface="+mn-lt"/>
              </a:rPr>
              <a:t>附加要求：数据预处理与分析都能了解其目的，不能仅仅是为了分析而分析，可视化需要考虑：多角度、简洁明了、目的性</a:t>
            </a:r>
            <a:r>
              <a:rPr lang="en-US" altLang="zh-CN" dirty="0">
                <a:cs typeface="+mn-lt"/>
              </a:rPr>
              <a:t>)</a:t>
            </a:r>
            <a:endParaRPr lang="zh-CN" altLang="en-US" dirty="0">
              <a:cs typeface="+mn-lt"/>
            </a:endParaRPr>
          </a:p>
          <a:p>
            <a:endParaRPr lang="zh-CN" altLang="en-US" dirty="0">
              <a:cs typeface="+mn-lt"/>
            </a:endParaRPr>
          </a:p>
          <a:p>
            <a:r>
              <a:rPr lang="en-US" altLang="zh-CN" dirty="0">
                <a:cs typeface="+mn-lt"/>
              </a:rPr>
              <a:t>4. </a:t>
            </a:r>
            <a:r>
              <a:rPr lang="zh-CN" altLang="en-US" dirty="0">
                <a:cs typeface="+mn-lt"/>
              </a:rPr>
              <a:t>代码实现线性回归（</a:t>
            </a:r>
            <a:r>
              <a:rPr lang="zh-CN" altLang="en-US" b="1" dirty="0">
                <a:cs typeface="+mn-lt"/>
                <a:sym typeface="+mn-ea"/>
              </a:rPr>
              <a:t>最小二乘法</a:t>
            </a:r>
            <a:r>
              <a:rPr lang="en-US" altLang="zh-CN" dirty="0">
                <a:cs typeface="+mn-lt"/>
                <a:sym typeface="+mn-ea"/>
              </a:rPr>
              <a:t>+</a:t>
            </a:r>
            <a:r>
              <a:rPr lang="zh-CN" altLang="en-US" b="1" dirty="0">
                <a:cs typeface="+mn-lt"/>
                <a:sym typeface="+mn-ea"/>
              </a:rPr>
              <a:t>梯度下降法</a:t>
            </a:r>
            <a:r>
              <a:rPr lang="zh-CN" altLang="en-US" dirty="0">
                <a:cs typeface="+mn-lt"/>
              </a:rPr>
              <a:t>），使用实现好的算法对房价进行预测。</a:t>
            </a:r>
            <a:r>
              <a:rPr lang="en-US" altLang="zh-CN" dirty="0">
                <a:cs typeface="+mn-lt"/>
              </a:rPr>
              <a:t>(</a:t>
            </a:r>
            <a:r>
              <a:rPr lang="zh-CN" altLang="en-US" dirty="0">
                <a:cs typeface="+mn-lt"/>
              </a:rPr>
              <a:t>可以借鉴</a:t>
            </a:r>
            <a:r>
              <a:rPr lang="en-US" altLang="zh-CN" dirty="0" err="1">
                <a:cs typeface="+mn-lt"/>
              </a:rPr>
              <a:t>sklearn</a:t>
            </a:r>
            <a:r>
              <a:rPr lang="zh-CN" altLang="en-US" dirty="0">
                <a:cs typeface="+mn-lt"/>
              </a:rPr>
              <a:t>包，但</a:t>
            </a:r>
            <a:r>
              <a:rPr lang="zh-CN" altLang="en-US" dirty="0">
                <a:solidFill>
                  <a:srgbClr val="FF0000"/>
                </a:solidFill>
                <a:cs typeface="+mn-lt"/>
              </a:rPr>
              <a:t>不能调用</a:t>
            </a:r>
            <a:r>
              <a:rPr lang="en-US" altLang="zh-CN" dirty="0">
                <a:cs typeface="+mn-lt"/>
              </a:rPr>
              <a:t>)</a:t>
            </a:r>
            <a:endParaRPr lang="zh-CN" altLang="en-US" dirty="0">
              <a:cs typeface="+mn-lt"/>
            </a:endParaRPr>
          </a:p>
          <a:p>
            <a:endParaRPr lang="zh-CN" altLang="en-US" dirty="0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en-US" altLang="zh-CN" dirty="0">
                <a:cs typeface="+mn-lt"/>
              </a:rPr>
              <a:t>提交时间：下周五晚上23.59分前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E278D4-39B6-B933-FCC6-046C0A12F466}"/>
              </a:ext>
            </a:extLst>
          </p:cNvPr>
          <p:cNvSpPr txBox="1"/>
          <p:nvPr/>
        </p:nvSpPr>
        <p:spPr>
          <a:xfrm>
            <a:off x="622390" y="9302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cs typeface="+mn-lt"/>
              </a:rPr>
              <a:t>作业：</a:t>
            </a:r>
          </a:p>
        </p:txBody>
      </p:sp>
    </p:spTree>
    <p:extLst>
      <p:ext uri="{BB962C8B-B14F-4D97-AF65-F5344CB8AC3E}">
        <p14:creationId xmlns:p14="http://schemas.microsoft.com/office/powerpoint/2010/main" val="83485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5251" y="2293134"/>
            <a:ext cx="9147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>
                <a:cs typeface="+mn-lt"/>
              </a:rPr>
              <a:t>了解逻辑回归算法，并尝试手推逻辑回归梯度下降算法公式</a:t>
            </a:r>
            <a:r>
              <a:rPr lang="en-US" altLang="zh-CN" dirty="0">
                <a:cs typeface="+mn-lt"/>
              </a:rPr>
              <a:t>(</a:t>
            </a:r>
            <a:r>
              <a:rPr lang="zh-CN" altLang="en-US" dirty="0">
                <a:cs typeface="+mn-lt"/>
              </a:rPr>
              <a:t>可以参考网上</a:t>
            </a:r>
            <a:r>
              <a:rPr lang="en-US" altLang="zh-CN" dirty="0">
                <a:cs typeface="+mn-lt"/>
              </a:rPr>
              <a:t>)</a:t>
            </a:r>
            <a:r>
              <a:rPr lang="zh-CN" altLang="en-US" dirty="0">
                <a:cs typeface="+mn-lt"/>
              </a:rPr>
              <a:t>，并且使用代码实现，可以自行寻找网络上的数据集并且应用</a:t>
            </a:r>
            <a:endParaRPr lang="en-US" altLang="zh-CN" dirty="0">
              <a:cs typeface="+mn-lt"/>
            </a:endParaRPr>
          </a:p>
          <a:p>
            <a:pPr marL="457200" indent="-457200">
              <a:buAutoNum type="arabicPeriod"/>
            </a:pPr>
            <a:endParaRPr lang="en-US" altLang="zh-CN" dirty="0">
              <a:cs typeface="+mn-lt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cs typeface="+mn-lt"/>
              </a:rPr>
              <a:t>学习</a:t>
            </a:r>
            <a:r>
              <a:rPr lang="en-US" altLang="zh-CN" dirty="0" err="1">
                <a:cs typeface="+mn-lt"/>
              </a:rPr>
              <a:t>kmeans</a:t>
            </a:r>
            <a:r>
              <a:rPr lang="zh-CN" altLang="en-US" dirty="0">
                <a:cs typeface="+mn-lt"/>
              </a:rPr>
              <a:t>算法，尝试实现类封装，并将其应用在</a:t>
            </a:r>
            <a:r>
              <a:rPr lang="en-US" altLang="zh-CN" dirty="0">
                <a:cs typeface="+mn-lt"/>
              </a:rPr>
              <a:t>iris</a:t>
            </a:r>
            <a:r>
              <a:rPr lang="zh-CN" altLang="en-US" dirty="0">
                <a:cs typeface="+mn-lt"/>
              </a:rPr>
              <a:t>数据集</a:t>
            </a:r>
            <a:endParaRPr lang="en-US" altLang="zh-CN" dirty="0">
              <a:cs typeface="+mn-lt"/>
            </a:endParaRPr>
          </a:p>
          <a:p>
            <a:pPr marL="457200" indent="-457200">
              <a:buFontTx/>
              <a:buAutoNum type="arabicPeriod"/>
            </a:pPr>
            <a:endParaRPr lang="en-US" altLang="zh-CN" dirty="0">
              <a:cs typeface="+mn-lt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cs typeface="+mn-lt"/>
              </a:rPr>
              <a:t>参考</a:t>
            </a:r>
            <a:r>
              <a:rPr lang="en-US" altLang="zh-CN" dirty="0" err="1">
                <a:cs typeface="+mn-lt"/>
              </a:rPr>
              <a:t>sklearn</a:t>
            </a:r>
            <a:r>
              <a:rPr lang="zh-CN" altLang="en-US" dirty="0">
                <a:cs typeface="+mn-lt"/>
              </a:rPr>
              <a:t>实现线性回归的源代码，并且对比与自己实现的有什么区别，做了哪些优化？需要上传笔记</a:t>
            </a:r>
            <a:r>
              <a:rPr lang="en-US" altLang="zh-CN" dirty="0">
                <a:cs typeface="+mn-lt"/>
              </a:rPr>
              <a:t>(</a:t>
            </a:r>
            <a:r>
              <a:rPr lang="zh-CN" altLang="en-US" dirty="0">
                <a:cs typeface="+mn-lt"/>
              </a:rPr>
              <a:t>包括不限于</a:t>
            </a:r>
            <a:r>
              <a:rPr lang="en-US" altLang="zh-CN" dirty="0" err="1">
                <a:cs typeface="+mn-lt"/>
              </a:rPr>
              <a:t>sklearn</a:t>
            </a:r>
            <a:r>
              <a:rPr lang="zh-CN" altLang="en-US" dirty="0">
                <a:cs typeface="+mn-lt"/>
              </a:rPr>
              <a:t>库的代码逻辑、数学实现等</a:t>
            </a:r>
            <a:r>
              <a:rPr lang="en-US" altLang="zh-CN" dirty="0">
                <a:cs typeface="+mn-lt"/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dirty="0">
              <a:cs typeface="+mn-lt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cs typeface="+mn-lt"/>
              </a:rPr>
              <a:t>阅读</a:t>
            </a:r>
            <a:r>
              <a:rPr lang="zh-CN" altLang="en-US" dirty="0">
                <a:cs typeface="+mn-lt"/>
                <a:hlinkClick r:id="rId4"/>
              </a:rPr>
              <a:t>深度学习</a:t>
            </a:r>
            <a:r>
              <a:rPr lang="en-US" altLang="zh-CN">
                <a:cs typeface="+mn-lt"/>
              </a:rPr>
              <a:t>1-10</a:t>
            </a:r>
            <a:r>
              <a:rPr lang="zh-CN" altLang="en-US">
                <a:cs typeface="+mn-lt"/>
              </a:rPr>
              <a:t>章</a:t>
            </a:r>
            <a:r>
              <a:rPr lang="en-US" altLang="zh-CN" dirty="0">
                <a:cs typeface="+mn-lt"/>
              </a:rPr>
              <a:t>,</a:t>
            </a:r>
            <a:r>
              <a:rPr lang="zh-CN" altLang="en-US" dirty="0">
                <a:cs typeface="+mn-lt"/>
              </a:rPr>
              <a:t>边看边做笔记</a:t>
            </a:r>
            <a:r>
              <a:rPr lang="en-US" altLang="zh-CN" dirty="0">
                <a:cs typeface="+mn-lt"/>
              </a:rPr>
              <a:t>,</a:t>
            </a:r>
            <a:r>
              <a:rPr lang="zh-CN" altLang="en-US" dirty="0">
                <a:cs typeface="+mn-lt"/>
              </a:rPr>
              <a:t>需要上交</a:t>
            </a:r>
            <a:endParaRPr lang="en-US" altLang="zh-CN" dirty="0">
              <a:cs typeface="+mn-lt"/>
            </a:endParaRPr>
          </a:p>
          <a:p>
            <a:endParaRPr lang="en-US" altLang="zh-CN" dirty="0">
              <a:cs typeface="+mn-lt"/>
            </a:endParaRPr>
          </a:p>
          <a:p>
            <a:pPr marL="457200" indent="-457200">
              <a:buAutoNum type="arabicPeriod"/>
            </a:pPr>
            <a:endParaRPr lang="en-US" altLang="zh-CN" dirty="0">
              <a:cs typeface="+mn-lt"/>
            </a:endParaRPr>
          </a:p>
          <a:p>
            <a:r>
              <a:rPr lang="en-US" altLang="zh-CN" b="1" dirty="0">
                <a:cs typeface="+mn-lt"/>
              </a:rPr>
              <a:t>PS</a:t>
            </a:r>
            <a:r>
              <a:rPr lang="zh-CN" altLang="en-US" b="1" dirty="0">
                <a:cs typeface="+mn-lt"/>
              </a:rPr>
              <a:t>：量力而行，不建议都完成，针对</a:t>
            </a:r>
            <a:r>
              <a:rPr lang="en-US" altLang="zh-CN" b="1" dirty="0">
                <a:cs typeface="+mn-lt"/>
              </a:rPr>
              <a:t>1-2</a:t>
            </a:r>
            <a:r>
              <a:rPr lang="zh-CN" altLang="en-US" b="1" dirty="0">
                <a:cs typeface="+mn-lt"/>
              </a:rPr>
              <a:t>个进行针对性的学习</a:t>
            </a:r>
          </a:p>
          <a:p>
            <a:pPr algn="l">
              <a:buClrTx/>
              <a:buSzTx/>
              <a:buFontTx/>
            </a:pPr>
            <a:r>
              <a:rPr lang="en-US" altLang="zh-CN" dirty="0">
                <a:cs typeface="+mn-lt"/>
              </a:rPr>
              <a:t>提交时间：下周五晚上23.59分前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7B0A9B-CF25-CC2D-1308-A38D8E426C6D}"/>
              </a:ext>
            </a:extLst>
          </p:cNvPr>
          <p:cNvSpPr txBox="1"/>
          <p:nvPr/>
        </p:nvSpPr>
        <p:spPr>
          <a:xfrm>
            <a:off x="838200" y="1240850"/>
            <a:ext cx="3577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cs typeface="+mn-lt"/>
              </a:rPr>
              <a:t>作业</a:t>
            </a:r>
            <a:r>
              <a:rPr lang="en-US" altLang="zh-CN" sz="3200" b="1" dirty="0">
                <a:cs typeface="+mn-lt"/>
              </a:rPr>
              <a:t>(</a:t>
            </a:r>
            <a:r>
              <a:rPr lang="zh-CN" altLang="en-US" sz="3200" b="1" dirty="0">
                <a:cs typeface="+mn-lt"/>
              </a:rPr>
              <a:t>附加题</a:t>
            </a:r>
            <a:r>
              <a:rPr lang="en-US" altLang="zh-CN" sz="3200" b="1" dirty="0">
                <a:cs typeface="+mn-lt"/>
              </a:rPr>
              <a:t>)</a:t>
            </a:r>
            <a:r>
              <a:rPr lang="zh-CN" altLang="en-US" sz="3200" b="1" dirty="0">
                <a:cs typeface="+mn-lt"/>
              </a:rPr>
              <a:t>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70485"/>
            <a:ext cx="12190730" cy="6857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5540" y="842010"/>
            <a:ext cx="4280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随机矩阵：它的每一项都是一个表示概率的非负实数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0" y="842010"/>
            <a:ext cx="3108960" cy="16459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45540" y="2703195"/>
            <a:ext cx="36112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右随机矩阵是实方阵，其中每一行求和为1</a:t>
            </a:r>
          </a:p>
          <a:p>
            <a:endParaRPr lang="zh-CN" altLang="en-US" sz="2400"/>
          </a:p>
          <a:p>
            <a:r>
              <a:rPr lang="zh-CN" altLang="en-US" sz="2400"/>
              <a:t>左随机矩阵是实方阵，其中每一列求和为1。</a:t>
            </a:r>
          </a:p>
          <a:p>
            <a:endParaRPr lang="zh-CN" altLang="en-US" sz="2400"/>
          </a:p>
          <a:p>
            <a:r>
              <a:rPr lang="zh-CN" altLang="en-US" sz="2400"/>
              <a:t>双随机矩阵是非负实数方阵，每个行和列求和均为1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3225" y="932815"/>
            <a:ext cx="3783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对角矩阵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:一个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主对角线之外的元素皆为0的矩阵。对角线上的元素可以为0或其他值。</a:t>
            </a: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05575" y="689610"/>
            <a:ext cx="2628900" cy="1554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3225" y="3225800"/>
            <a:ext cx="3773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对角线上元素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的对角矩阵称为数量矩阵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05575" y="2598420"/>
            <a:ext cx="2628900" cy="1662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05575" y="4615180"/>
            <a:ext cx="2628900" cy="1783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73225" y="4787900"/>
            <a:ext cx="3773170" cy="932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对角线上元素全为1的对角矩阵称为单位矩阵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580" y="2598420"/>
            <a:ext cx="4365625" cy="261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0730" cy="68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3845" y="991235"/>
            <a:ext cx="4168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cs typeface="+mn-lt"/>
              </a:rPr>
              <a:t>NumPy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3845" y="1965960"/>
            <a:ext cx="6690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NumPy(Numerical Python) 是 Python 语言的一个扩展程序库，支持大量的</a:t>
            </a:r>
            <a:r>
              <a:rPr lang="zh-CN" altLang="en-US" sz="2400" b="1"/>
              <a:t>维度数组</a:t>
            </a:r>
            <a:r>
              <a:rPr lang="zh-CN" altLang="en-US" sz="2400"/>
              <a:t>与</a:t>
            </a:r>
            <a:r>
              <a:rPr lang="zh-CN" altLang="en-US" sz="2400" b="1"/>
              <a:t>矩阵运算</a:t>
            </a:r>
            <a:r>
              <a:rPr lang="zh-CN" altLang="en-US" sz="2400"/>
              <a:t>，此外也针对数组运算提供大量的</a:t>
            </a:r>
            <a:r>
              <a:rPr lang="zh-CN" altLang="en-US" sz="2400" b="1"/>
              <a:t>数学函数</a:t>
            </a:r>
            <a:r>
              <a:rPr lang="zh-CN" altLang="en-US" sz="2400"/>
              <a:t>库。</a:t>
            </a:r>
          </a:p>
          <a:p>
            <a:r>
              <a:rPr lang="zh-CN" altLang="en-US" sz="2400"/>
              <a:t>而如今很多深度学习框架也是基于</a:t>
            </a:r>
            <a:r>
              <a:rPr lang="en-US" altLang="zh-CN" sz="2400"/>
              <a:t>NumPy</a:t>
            </a:r>
            <a:r>
              <a:rPr lang="zh-CN" altLang="en-US" sz="2400"/>
              <a:t>的基础上进行开发的，因此支持从</a:t>
            </a:r>
            <a:r>
              <a:rPr lang="en-US" altLang="zh-CN" sz="2400"/>
              <a:t>numpy</a:t>
            </a:r>
            <a:r>
              <a:rPr lang="zh-CN" altLang="en-US" sz="2400"/>
              <a:t>数据对象</a:t>
            </a:r>
            <a:r>
              <a:rPr lang="en-US" altLang="zh-CN" sz="2400"/>
              <a:t>(array)</a:t>
            </a:r>
            <a:r>
              <a:rPr lang="zh-CN" altLang="en-US" sz="2400"/>
              <a:t>直接转换成框架特有的数据对象</a:t>
            </a:r>
            <a:r>
              <a:rPr lang="en-US" altLang="zh-CN" sz="2400"/>
              <a:t>(tensor)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53845" y="4620895"/>
            <a:ext cx="6690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在实际应用中，常用</a:t>
            </a:r>
            <a:r>
              <a:rPr lang="en-US" altLang="zh-CN" sz="2400"/>
              <a:t>NumPy</a:t>
            </a:r>
            <a:r>
              <a:rPr lang="zh-CN" altLang="en-US" sz="2400"/>
              <a:t>来进行矩阵运算与相应的数据预处理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70" y="1054100"/>
            <a:ext cx="685800" cy="650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3845" y="991235"/>
            <a:ext cx="4168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cs typeface="+mn-lt"/>
              </a:rPr>
              <a:t>NumPy </a:t>
            </a:r>
            <a:endParaRPr lang="zh-CN" altLang="en-US" sz="4000">
              <a:cs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1875790"/>
            <a:ext cx="4149090" cy="3095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5149215"/>
            <a:ext cx="3350260" cy="1656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575" y="1875790"/>
            <a:ext cx="3858895" cy="1223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520" y="3510280"/>
            <a:ext cx="3406775" cy="305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5740" y="940435"/>
            <a:ext cx="4168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cs typeface="+mn-lt"/>
              </a:rPr>
              <a:t>Pandas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735705" y="320040"/>
            <a:ext cx="1308735" cy="156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75740" y="2140585"/>
            <a:ext cx="73183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Pandas是</a:t>
            </a:r>
            <a:r>
              <a:rPr lang="en-US" altLang="zh-CN" sz="2400"/>
              <a:t>Python</a:t>
            </a:r>
            <a:r>
              <a:rPr lang="zh-CN" altLang="en-US" sz="2400"/>
              <a:t>语言的一个扩展程序库， 一个强大的</a:t>
            </a:r>
            <a:r>
              <a:rPr lang="zh-CN" altLang="en-US" sz="2400" b="1"/>
              <a:t>分析结构化数据</a:t>
            </a:r>
            <a:r>
              <a:rPr lang="zh-CN" altLang="en-US" sz="2400"/>
              <a:t>的工具集，基于 Numpy开发。</a:t>
            </a:r>
          </a:p>
          <a:p>
            <a:r>
              <a:rPr lang="zh-CN" altLang="en-US" sz="2400"/>
              <a:t>Pandas 可以从各种文件格式比如 CSV、JSON、SQL、Excel </a:t>
            </a:r>
            <a:r>
              <a:rPr lang="zh-CN" altLang="en-US" sz="2400" b="1"/>
              <a:t>导入数据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Pandas 可以对各种数据进行运算操作，比如归并、再成形、选择，还有数据清洗和数据加工特征。</a:t>
            </a:r>
          </a:p>
          <a:p>
            <a:r>
              <a:rPr lang="zh-CN" altLang="en-US" sz="2400"/>
              <a:t>Pandas 广泛应用在学术、金融、统计学等各个数据分析领域。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5740" y="940435"/>
            <a:ext cx="4168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cs typeface="+mn-lt"/>
              </a:rPr>
              <a:t>Pandas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" y="1647190"/>
            <a:ext cx="8539480" cy="3387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15136"/>
            <a:ext cx="3931920" cy="3718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20" y="1961515"/>
            <a:ext cx="3500755" cy="2880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276475"/>
            <a:ext cx="8115935" cy="3133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90" y="3239135"/>
            <a:ext cx="4138930" cy="179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0c93445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10" y="1008380"/>
            <a:ext cx="1897380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5740" y="940435"/>
            <a:ext cx="2421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cs typeface="+mn-lt"/>
              </a:rPr>
              <a:t>matplotlib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75740" y="2140585"/>
            <a:ext cx="7318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matplotlib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语言的一个扩展程序库，是 Python 常用的 2D </a:t>
            </a:r>
            <a:r>
              <a:rPr lang="zh-CN" altLang="en-US" sz="2400" b="1" dirty="0"/>
              <a:t>绘图库</a:t>
            </a:r>
            <a:r>
              <a:rPr lang="zh-CN" altLang="en-US" sz="2400" dirty="0"/>
              <a:t>，同时它也提供了一部分 3D 绘图接口。Matplotlib 通常与 NumPy、Pandas 一起使用，是数据分析中不可或缺的重要工具之一。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2636520"/>
            <a:ext cx="3961130" cy="3749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095" y="2996565"/>
            <a:ext cx="4369435" cy="286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5ee3bad-733c-4c96-861d-def86fb524e7"/>
  <p:tag name="COMMONDATA" val="eyJoZGlkIjoiMTM4Y2Y3OGVmNmY3YmZiMjZmZTA1NzQ3ZGNlNzhj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2292,&quot;width&quot;:1095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,&quot;width&quot;:1919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,&quot;width&quot;:1919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,&quot;width&quot;:1919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,&quot;width&quot;:1919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,&quot;width&quot;:1919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,&quot;width&quot;:1919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1459</Words>
  <Application>Microsoft Office PowerPoint</Application>
  <PresentationFormat>宽屏</PresentationFormat>
  <Paragraphs>135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华文行楷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Horace _</dc:creator>
  <cp:lastModifiedBy>office</cp:lastModifiedBy>
  <cp:revision>147</cp:revision>
  <dcterms:created xsi:type="dcterms:W3CDTF">2022-03-23T13:03:00Z</dcterms:created>
  <dcterms:modified xsi:type="dcterms:W3CDTF">2024-03-22T10:22:40Z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41D1DFDB83C041838286097991C9EB82</vt:lpwstr>
  </property>
  <property fmtid="{D5CDD505-2E9C-101B-9397-08002B2CF9AE}" pid="3" name="KSOProductBuildVer">
    <vt:lpwstr>2052-11.1.0.13703</vt:lpwstr>
  </property>
</Properties>
</file>