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20" r:id="rId5"/>
    <p:sldId id="259" r:id="rId6"/>
    <p:sldId id="381" r:id="rId7"/>
    <p:sldId id="422" r:id="rId8"/>
    <p:sldId id="313" r:id="rId9"/>
    <p:sldId id="270" r:id="rId10"/>
    <p:sldId id="356" r:id="rId11"/>
    <p:sldId id="354" r:id="rId12"/>
    <p:sldId id="423" r:id="rId13"/>
    <p:sldId id="424" r:id="rId14"/>
    <p:sldId id="429" r:id="rId15"/>
    <p:sldId id="419" r:id="rId16"/>
    <p:sldId id="394" r:id="rId17"/>
    <p:sldId id="318" r:id="rId18"/>
    <p:sldId id="358" r:id="rId19"/>
    <p:sldId id="333" r:id="rId20"/>
    <p:sldId id="359" r:id="rId21"/>
    <p:sldId id="425" r:id="rId22"/>
    <p:sldId id="341" r:id="rId23"/>
    <p:sldId id="364" r:id="rId24"/>
    <p:sldId id="345" r:id="rId25"/>
    <p:sldId id="365" r:id="rId26"/>
    <p:sldId id="430" r:id="rId27"/>
    <p:sldId id="366" r:id="rId28"/>
    <p:sldId id="426" r:id="rId29"/>
    <p:sldId id="368" r:id="rId30"/>
    <p:sldId id="369" r:id="rId31"/>
    <p:sldId id="305" r:id="rId32"/>
    <p:sldId id="283" r:id="rId33"/>
    <p:sldId id="428" r:id="rId34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F31C27-50E3-41FC-AC5F-BF9D05713777}">
          <p14:sldIdLst>
            <p14:sldId id="257"/>
            <p14:sldId id="420"/>
            <p14:sldId id="259"/>
            <p14:sldId id="381"/>
            <p14:sldId id="422"/>
            <p14:sldId id="313"/>
            <p14:sldId id="270"/>
            <p14:sldId id="356"/>
            <p14:sldId id="354"/>
            <p14:sldId id="423"/>
            <p14:sldId id="424"/>
            <p14:sldId id="429"/>
            <p14:sldId id="419"/>
            <p14:sldId id="394"/>
            <p14:sldId id="318"/>
            <p14:sldId id="358"/>
            <p14:sldId id="333"/>
            <p14:sldId id="359"/>
            <p14:sldId id="425"/>
            <p14:sldId id="341"/>
            <p14:sldId id="364"/>
            <p14:sldId id="345"/>
            <p14:sldId id="365"/>
            <p14:sldId id="430"/>
            <p14:sldId id="366"/>
            <p14:sldId id="426"/>
            <p14:sldId id="368"/>
            <p14:sldId id="369"/>
          </p14:sldIdLst>
        </p14:section>
        <p14:section name="无标题节" id="{48A8E4BA-D063-4AC5-93B1-84736EF7D205}">
          <p14:sldIdLst>
            <p14:sldId id="305"/>
            <p14:sldId id="283"/>
            <p14:sldId id="4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3C"/>
    <a:srgbClr val="FF9900"/>
    <a:srgbClr val="CC66FF"/>
    <a:srgbClr val="D38903"/>
    <a:srgbClr val="FFFFFF"/>
    <a:srgbClr val="F6F6F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89547" autoAdjust="0"/>
  </p:normalViewPr>
  <p:slideViewPr>
    <p:cSldViewPr snapToGrid="0">
      <p:cViewPr varScale="1">
        <p:scale>
          <a:sx n="107" d="100"/>
          <a:sy n="107" d="100"/>
        </p:scale>
        <p:origin x="144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5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AB6A-63F6-4207-9D06-965A2F441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  <a:endParaRPr lang="zh-CN" altLang="en-US" sz="12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  <a:endParaRPr lang="zh-CN" altLang="en-US" sz="12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image" Target="../media/image16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2585319"/>
            <a:ext cx="12192000" cy="4272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108670" y="999815"/>
            <a:ext cx="9974663" cy="485837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7" y="2398071"/>
            <a:ext cx="5963803" cy="128713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631329" y="3429001"/>
            <a:ext cx="4988975" cy="846386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训练营：算法分析 </a:t>
            </a:r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+ 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  <a:endParaRPr lang="zh-CN" altLang="en-US" sz="28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pPr algn="ctr"/>
            <a:endParaRPr lang="zh-CN" altLang="en-US" sz="21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4912771" y="1956331"/>
            <a:ext cx="2366463" cy="852805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2024</a:t>
            </a:r>
            <a:endParaRPr lang="zh-CN" altLang="en-US" sz="495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4713997" y="6134960"/>
            <a:ext cx="276400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主讲人：康乐</a:t>
            </a:r>
            <a:r>
              <a:rPr lang="zh-CN" altLang="en-US" sz="1350" b="1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饮水机</a:t>
            </a:r>
            <a:endParaRPr lang="zh-CN" altLang="en-US" sz="1350" b="1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497741" y="4197327"/>
            <a:ext cx="1256151" cy="12561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6039" y="5453481"/>
            <a:ext cx="157992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sz="1350" b="1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空间复杂度</a:t>
              </a:r>
              <a:endPara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261067" y="1854410"/>
            <a:ext cx="92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是对一个算法在运行过程中临时占用存储空间大小的一个量度，我们用 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来定义。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空间复杂度比较常用的有：O(1)、O(n)、O(n²)。 </a:t>
            </a:r>
            <a:endParaRPr lang="zh-CN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5589" y="5072542"/>
            <a:ext cx="78245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空间换时间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通过占用更多内存来换取时间上的效率提升 </a:t>
            </a:r>
            <a:b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</a:br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时间换空间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通过花费更多时间来换取空间上的节约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325" y="2964886"/>
            <a:ext cx="1876425" cy="14287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63" y="2850586"/>
            <a:ext cx="2133600" cy="165735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469193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O(1) </a:t>
            </a:r>
            <a:endParaRPr lang="zh-CN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38996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  <a:endParaRPr lang="zh-CN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2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6" name="矩形 5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2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排序算法分类</a:t>
            </a:r>
            <a:endParaRPr lang="zh-CN" altLang="en-US" sz="32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333" y="2075122"/>
            <a:ext cx="960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内部排序：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内部排序是数据在内存中进行排序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0333" y="3272123"/>
            <a:ext cx="9608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外部排序：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外部排序是因排序的数据量很大，不能一次性全部排好，在排序过程中需要访问外存。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6081" y="0"/>
            <a:ext cx="11403228" cy="6858000"/>
            <a:chOff x="695325" y="0"/>
            <a:chExt cx="10801350" cy="6858000"/>
          </a:xfrm>
        </p:grpSpPr>
        <p:sp>
          <p:nvSpPr>
            <p:cNvPr id="6" name="矩形 5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375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十大经典排序算法</a:t>
            </a:r>
            <a:endParaRPr lang="zh-CN" altLang="en-US" sz="32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67622" y="1058229"/>
            <a:ext cx="5826125" cy="4741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945" y="2286000"/>
            <a:ext cx="41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3"/>
              </a:rPr>
              <a:t>数据结构可视化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冒泡排序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3971" y="1399266"/>
            <a:ext cx="1002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冒泡排序要对一个列表多次重复遍历。它要比较相邻的两项，并且在不符合要求时交换顺序。每对列表实行一次遍历，就有一个最大项排在了正确的位置。</a:t>
            </a:r>
            <a:endParaRPr lang="zh-CN" altLang="en-US" sz="28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冒泡排序是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5" t="-27" r="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6822" y="2650500"/>
            <a:ext cx="5605869" cy="1743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92" y="2352675"/>
            <a:ext cx="3429000" cy="21526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042" y="710406"/>
            <a:ext cx="36957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15851" y="1399266"/>
            <a:ext cx="858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从头至尾扫描序列，找出最小的一个元素，和无序区第一个元素交换，接着从剩下的元素中继续这种选择和交换方式，最终得到一个有序序列。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平均时间复杂度：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最坏与最好时间复杂度：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选择排序是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6" t="-27" r="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7" y="2557463"/>
            <a:ext cx="5715000" cy="17430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选择排序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03" y="1924050"/>
            <a:ext cx="300037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254" y="2401252"/>
            <a:ext cx="4762500" cy="3299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738" y="1369061"/>
            <a:ext cx="94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将数组分为已排序区和未排序区，在已排序序列中从后向前扫描，找到相应位置将未排序的数据插入。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插入排序是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7" t="-17" r="1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插入排序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82984" y="2581108"/>
            <a:ext cx="595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6335" y="3014800"/>
            <a:ext cx="9264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是一种很重要的算法。字面上的解释是“分而治之”，就是把一个复杂的问题分成两个或更多的相同或相似的子问题，再把子问题分成更小的子问题</a:t>
            </a:r>
            <a:r>
              <a:rPr lang="en-US" altLang="zh-CN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……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直到最后子问题可以简单的直接求解，原问题的解即子问题的解的合并。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83972" y="214567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53" name="矩形 52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：不断将一个子序列（包含原序列本身）拆分成近似相等的两份，直到无法再拆分。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06995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768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9" name="矩形 4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合并：将各个子问题的解合并为原问题的解。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0680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969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归并排序是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15" t="-40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50505" y="1315967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  <a:endParaRPr lang="en-US" altLang="zh-CN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2158" y="1054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16985" y="899359"/>
            <a:ext cx="0" cy="4501316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50505" y="2447779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72158" y="2186167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50505" y="3682965"/>
            <a:ext cx="271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排序算法应用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7271" y="3421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70338"/>
            <a:ext cx="2493848" cy="699867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320545" y="3006805"/>
            <a:ext cx="5134936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0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CONTENTS</a:t>
            </a:r>
            <a:endParaRPr lang="zh-CN" altLang="en-US" sz="4950" b="1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50505" y="4754395"/>
            <a:ext cx="301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作业布置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7271" y="4492783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16" name="矩形 15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1184" y="1924482"/>
            <a:ext cx="1002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选择一个基准数，通过一趟排序将要排序的数据分割成独立的两部分，其中一部分的所有数据都比另外一部分的所有数据都要小。然后再按此方法对这两部分数据分别进行快速排序，整个排序过程可以递归进行，以达到全部数据变成有序。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71185" y="141774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07644"/>
            <a:ext cx="7200000" cy="25200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45757"/>
            <a:ext cx="7200000" cy="2520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3422" y="0"/>
            <a:ext cx="11403228" cy="6858000"/>
            <a:chOff x="735172" y="0"/>
            <a:chExt cx="10801350" cy="6858000"/>
          </a:xfrm>
        </p:grpSpPr>
        <p:sp>
          <p:nvSpPr>
            <p:cNvPr id="43" name="矩形 42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35172" y="606067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48058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67895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2456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34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2616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2705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774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0424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1067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81550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5604" y="3324921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3304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83559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4252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8578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3279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8376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3330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419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454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0424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2059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90676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154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，空间：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𝑂(𝑙o𝑔𝑛)</a:t>
                </a:r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快速排序是</a:t>
                </a:r>
                <a:r>
                  <a:rPr lang="zh-CN" altLang="en-US" sz="16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16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blipFill rotWithShape="1">
                <a:blip r:embed="rId1"/>
                <a:stretch>
                  <a:fillRect l="-15" t="-41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71184" y="1417740"/>
            <a:ext cx="455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0794 -0.1094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541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2071 -0.10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548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1172 -0.108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541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02591 -0.109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278 L 0.04818 -0.1217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622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10949 L 0.03411 -0.2335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620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1 -0.1081 L 0.00494 -0.2335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62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-0.1081 L 0.02369 -0.2321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631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10949 L -0.0224 -0.2335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11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4388 -0.1217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-0.12176 L 0.08945 -0.2560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71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1 -0.23356 L 0.06849 -0.3678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671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-0.23357 L 0.04153 -0.36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73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0013 -0.1351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23217 L -0.02226 -0.367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678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23356 L -0.06745 -0.3673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669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88 -0.12176 L -0.09219 -0.2548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5" grpId="2" bldLvl="0" animBg="1"/>
      <p:bldP spid="26" grpId="0" bldLvl="0" animBg="1"/>
      <p:bldP spid="26" grpId="1" bldLvl="0" animBg="1"/>
      <p:bldP spid="27" grpId="0" bldLvl="0" animBg="1"/>
      <p:bldP spid="27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1" grpId="2" bldLvl="0" animBg="1"/>
      <p:bldP spid="39" grpId="0" bldLvl="0" animBg="1"/>
      <p:bldP spid="39" grpId="1" bldLvl="0" animBg="1"/>
      <p:bldP spid="39" grpId="2" bldLvl="0" animBg="1"/>
      <p:bldP spid="39" grpId="3" bldLvl="0" animBg="1"/>
      <p:bldP spid="40" grpId="0" bldLvl="0" animBg="1"/>
      <p:bldP spid="40" grpId="1" bldLvl="0" animBg="1"/>
      <p:bldP spid="40" grpId="2" bldLvl="0" animBg="1"/>
      <p:bldP spid="40" grpId="3" bldLvl="0" animBg="1"/>
      <p:bldP spid="41" grpId="0" bldLvl="0" animBg="1"/>
      <p:bldP spid="41" grpId="1" bldLvl="0" animBg="1"/>
      <p:bldP spid="41" grpId="2" bldLvl="0" animBg="1"/>
      <p:bldP spid="41" grpId="3" bldLvl="0" animBg="1"/>
      <p:bldP spid="44" grpId="0" bldLvl="0" animBg="1"/>
      <p:bldP spid="44" grpId="1" bldLvl="0" animBg="1"/>
      <p:bldP spid="44" grpId="2" bldLvl="0" animBg="1"/>
      <p:bldP spid="44" grpId="3" bldLvl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3499" y="3682522"/>
            <a:ext cx="9218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优化排序：当待排序列长度分割到一定大小时，直接使用插入排序。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对于很小的数组（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N&lt;=20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），插入排序要比快速排序更好。因为快速排序有递归开销，并且插入排序是稳定排序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15310" y="2741283"/>
            <a:ext cx="987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优化划分</a:t>
            </a:r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选取合适的枢轴，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利用三数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取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中法（排序，取中，性能消耗）</a:t>
            </a:r>
            <a:endParaRPr lang="en-US" altLang="zh-CN" sz="240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				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732" y="849441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快速排序优化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5309" y="1886547"/>
            <a:ext cx="86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优化划分</a:t>
            </a:r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：随机选择枢轴，但是存在运气问题。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6218" y="1682957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计数排序是非比较式排序，通过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收集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分配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来进行排序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662" y="2393363"/>
            <a:ext cx="5324475" cy="971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8847" y="3818965"/>
            <a:ext cx="998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收集</a:t>
            </a:r>
            <a:r>
              <a:rPr lang="zh-CN" altLang="en-US" sz="2000"/>
              <a:t>：收集每个数字出现的次数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统计</a:t>
            </a:r>
            <a:r>
              <a:rPr lang="en-US" altLang="zh-CN" sz="2000" b="1"/>
              <a:t>:  </a:t>
            </a:r>
            <a:r>
              <a:rPr lang="zh-CN" altLang="en-US" sz="2000"/>
              <a:t>统计每个数字之前出现的其他数字次数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分配</a:t>
            </a:r>
            <a:r>
              <a:rPr lang="zh-CN" altLang="en-US" sz="2000"/>
              <a:t>：</a:t>
            </a:r>
            <a:r>
              <a: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rPr>
              <a:t>将所有元素按收集表分配到对应位置，分配前需将表上对应的值减</a:t>
            </a:r>
            <a:r>
              <a:rPr lang="en-US" altLang="zh-CN" sz="200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rPr>
              <a:t>（倒序进行）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9109360" y="1215684"/>
                <a:ext cx="33525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60" y="1215684"/>
                <a:ext cx="3352511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9" t="-29" r="19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/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847" y="7316156"/>
            <a:ext cx="5324475" cy="971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6332"/>
          <a:stretch>
            <a:fillRect/>
          </a:stretch>
        </p:blipFill>
        <p:spPr>
          <a:xfrm>
            <a:off x="3909497" y="2739655"/>
            <a:ext cx="5037592" cy="8435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69987" y="1538850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原始数组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80844" y="273806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计数数组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38" y="2715846"/>
            <a:ext cx="5286308" cy="899797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1265354" y="4150287"/>
            <a:ext cx="17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.萍方-简" panose="020B0400000000000000" pitchFamily="34" charset="-122"/>
                <a:ea typeface=".萍方-简" panose="020B0400000000000000" pitchFamily="34" charset="-122"/>
              </a:rPr>
              <a:t>累计数组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10" y="1344490"/>
            <a:ext cx="5035759" cy="918868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1466870" y="531884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结果数组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6332"/>
          <a:stretch>
            <a:fillRect/>
          </a:stretch>
        </p:blipFill>
        <p:spPr>
          <a:xfrm>
            <a:off x="3910141" y="3982420"/>
            <a:ext cx="5037592" cy="843596"/>
          </a:xfrm>
          <a:prstGeom prst="rect">
            <a:avLst/>
          </a:prstGeom>
        </p:spPr>
      </p:pic>
      <p:grpSp>
        <p:nvGrpSpPr>
          <p:cNvPr id="116" name="组合 115"/>
          <p:cNvGrpSpPr/>
          <p:nvPr/>
        </p:nvGrpSpPr>
        <p:grpSpPr>
          <a:xfrm>
            <a:off x="3860307" y="3982420"/>
            <a:ext cx="5131538" cy="910256"/>
            <a:chOff x="3439310" y="2708163"/>
            <a:chExt cx="5845762" cy="990476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310" y="2708163"/>
              <a:ext cx="5819048" cy="990476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388261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866368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6332"/>
          <a:stretch>
            <a:fillRect/>
          </a:stretch>
        </p:blipFill>
        <p:spPr>
          <a:xfrm>
            <a:off x="3912920" y="5074617"/>
            <a:ext cx="5037592" cy="843596"/>
          </a:xfrm>
          <a:prstGeom prst="rect">
            <a:avLst/>
          </a:prstGeom>
        </p:spPr>
      </p:pic>
      <p:grpSp>
        <p:nvGrpSpPr>
          <p:cNvPr id="120" name="组合 119"/>
          <p:cNvGrpSpPr/>
          <p:nvPr/>
        </p:nvGrpSpPr>
        <p:grpSpPr>
          <a:xfrm>
            <a:off x="3849509" y="5083726"/>
            <a:ext cx="5060909" cy="872818"/>
            <a:chOff x="3439310" y="2708163"/>
            <a:chExt cx="5367655" cy="990476"/>
          </a:xfrm>
        </p:grpSpPr>
        <p:pic>
          <p:nvPicPr>
            <p:cNvPr id="121" name="图片 1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9"/>
            <a:stretch>
              <a:fillRect/>
            </a:stretch>
          </p:blipFill>
          <p:spPr>
            <a:xfrm>
              <a:off x="3439310" y="2708163"/>
              <a:ext cx="5324475" cy="990476"/>
            </a:xfrm>
            <a:prstGeom prst="rect">
              <a:avLst/>
            </a:prstGeom>
          </p:spPr>
        </p:pic>
        <p:sp>
          <p:nvSpPr>
            <p:cNvPr id="122" name="文本框 121"/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8388261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3" grpId="0"/>
      <p:bldP spid="101" grpId="0"/>
      <p:bldP spid="103" grpId="0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5" name="矩形 74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0053" y="1502375"/>
            <a:ext cx="733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基数计数排序使用容量更小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10)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的桶进行收集统计，但需要进行多趟的计数排序。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6000" y="2770892"/>
            <a:ext cx="6480000" cy="400110"/>
            <a:chOff x="1007535" y="3256136"/>
            <a:chExt cx="6480000" cy="400110"/>
          </a:xfrm>
        </p:grpSpPr>
        <p:grpSp>
          <p:nvGrpSpPr>
            <p:cNvPr id="2" name="组合 1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415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0" name="文本框 11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3" name="文本框 12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2856000" y="3526207"/>
            <a:ext cx="6480000" cy="400110"/>
            <a:chOff x="1007535" y="3256136"/>
            <a:chExt cx="6480000" cy="400110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9" name="文本框 13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5" name="文本框 13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en-US" altLang="zh-CN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2856000" y="4279351"/>
            <a:ext cx="6480000" cy="400110"/>
            <a:chOff x="1007535" y="3256136"/>
            <a:chExt cx="6480000" cy="40011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7" name="文本框 16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5" name="文本框 16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2856000" y="5032494"/>
            <a:ext cx="6480000" cy="400110"/>
            <a:chOff x="1007535" y="3256136"/>
            <a:chExt cx="6480000" cy="40011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7" name="文本框 18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5" name="文本框 18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3" name="文本框 18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15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1" name="文本框 18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9" name="文本框 17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58365" y="3541598"/>
            <a:ext cx="80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个位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958364" y="4300042"/>
            <a:ext cx="80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十位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1958364" y="5047883"/>
            <a:ext cx="8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百位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n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为数据规模，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k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为桶的个数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基数计数排序是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3" t="-34" r="1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758731" y="849441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以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10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为基数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426897" y="2498094"/>
            <a:ext cx="1877039" cy="1290804"/>
            <a:chOff x="9426897" y="2498094"/>
            <a:chExt cx="1877039" cy="1290804"/>
          </a:xfrm>
        </p:grpSpPr>
        <p:pic>
          <p:nvPicPr>
            <p:cNvPr id="6" name="图形 5" descr="问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37968">
              <a:off x="9426897" y="2498094"/>
              <a:ext cx="704595" cy="70459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38186" y="2865568"/>
              <a:ext cx="1565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	</a:t>
              </a:r>
              <a:r>
                <a:rPr lang="zh-CN" altLang="en-US"/>
                <a:t>为什么不从高位开始排序呢</a:t>
              </a:r>
              <a:r>
                <a:rPr lang="en-US" altLang="zh-CN"/>
                <a:t>?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9" grpId="0"/>
      <p:bldP spid="190" grpId="0"/>
      <p:bldP spid="1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6760" y="3075056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排序算法的应用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1" y="1046743"/>
            <a:ext cx="3305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3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1" name="矩形 70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27247" y="1396957"/>
            <a:ext cx="1051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现给定一个长度为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的数组，里面存有值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0,1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请编写一个函数，只能使用一个单层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for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循环，将其从小到大进行排序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8731" y="5171893"/>
            <a:ext cx="106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思路：使用两个索引控制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的放置位置，再用一个索引进行遍历，遇到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时与索引对应位置进行交换，并再检查一次交换过来的值是否需要再放置，直到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p1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相遇则结束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颜色排序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0342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400889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78803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17130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62334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960048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36074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000196" y="3992377"/>
            <a:ext cx="400693" cy="885635"/>
            <a:chOff x="2889365" y="3998640"/>
            <a:chExt cx="400693" cy="885635"/>
          </a:xfrm>
        </p:grpSpPr>
        <p:sp>
          <p:nvSpPr>
            <p:cNvPr id="55" name="文本框 54"/>
            <p:cNvSpPr txBox="1"/>
            <p:nvPr/>
          </p:nvSpPr>
          <p:spPr>
            <a:xfrm>
              <a:off x="2889365" y="4576498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p0</a:t>
              </a:r>
              <a:endParaRPr lang="zh-CN" altLang="en-US" sz="14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3089712" y="3998640"/>
              <a:ext cx="0" cy="577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360741" y="3992377"/>
            <a:ext cx="400693" cy="900943"/>
            <a:chOff x="5473756" y="3992377"/>
            <a:chExt cx="400693" cy="900943"/>
          </a:xfrm>
        </p:grpSpPr>
        <p:cxnSp>
          <p:nvCxnSpPr>
            <p:cNvPr id="57" name="直接箭头连接符 56"/>
            <p:cNvCxnSpPr/>
            <p:nvPr/>
          </p:nvCxnSpPr>
          <p:spPr>
            <a:xfrm flipH="1" flipV="1">
              <a:off x="5674103" y="3992377"/>
              <a:ext cx="1" cy="541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473756" y="4585543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p2</a:t>
              </a:r>
              <a:endParaRPr lang="zh-CN" altLang="en-US" sz="14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00196" y="2627550"/>
            <a:ext cx="400693" cy="928343"/>
            <a:chOff x="2947987" y="2645737"/>
            <a:chExt cx="400693" cy="928343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3137940" y="2914822"/>
              <a:ext cx="0" cy="6592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947987" y="2645737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p1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3281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4297 0.13982 C 0.05195 0.1713 0.06576 0.18889 0.07982 0.18889 C 0.09609 0.18889 0.10885 0.1713 0.11784 0.13982 L 0.16133 -4.44444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94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44444E-6 L -0.04297 -0.1243 C -0.05195 -0.15208 -0.06563 -0.16713 -0.07956 -0.16713 C -0.09583 -0.16713 -0.10872 -0.15208 -0.11771 -0.1243 L -0.16081 -4.44444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3281 -0.0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81 4.44444E-6 L -0.16966 0.13865 C -0.17148 0.17037 -0.17422 0.18773 -0.17708 0.18773 C -0.18047 0.18773 -0.18307 0.17037 -0.1849 0.13865 L -0.19362 4.44444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3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0859 -0.12384 C 0.01029 -0.15162 0.01289 -0.16667 0.01576 -0.16667 C 0.01901 -0.16667 0.02148 -0.15162 0.02331 -0.12384 L 0.0319 -1.48148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3281 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2.49366E-18 L 0.06484 -0.0006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5 -0.00069 L 0.09609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3.78387E-17 L -0.01796 0.14259 C -0.02148 0.17523 -0.02682 0.19306 -0.03229 0.19306 C -0.03841 0.19306 -0.04348 0.17523 -0.047 0.14259 L -0.06354 3.78387E-17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3.78387E-17 L 0.04922 -0.12269 C 0.05261 -0.15046 0.05781 -0.16597 0.06315 -0.16597 C 0.06953 -0.16597 0.07448 -0.15046 0.07787 -0.12269 L 0.09466 3.78387E-1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0046 L 0.06289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-4.44444E-6 L 0.12969 -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4.44444E-6 L 0.00899 -0.12315 C 0.01094 -0.1507 0.01368 -0.16528 0.01641 -0.16528 C 0.01993 -0.16528 0.02253 -0.1507 0.02422 -0.12315 L 0.03321 4.44444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82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3.78387E-17 L -0.00834 0.14514 C -0.01016 0.17801 -0.01289 0.19606 -0.01576 0.19606 C -0.01914 0.19606 -0.02162 0.17801 -0.02357 0.14514 L -0.03216 3.78387E-1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1 -0.00046 L -0.06628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6 4.44444E-6 L -0.04961 0.14467 C -0.05326 0.17731 -0.0586 0.1956 -0.06433 0.1956 C -0.07084 0.1956 -0.07604 0.17731 -0.07956 0.14467 L -0.09662 4.44444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97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48148E-6 L 0.01667 -0.1243 C 0.02032 -0.15254 0.02579 -0.16713 0.03151 -0.16713 C 0.03789 -0.16713 0.0431 -0.15254 0.04675 -0.1243 L 0.0642 -1.48148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0.00046 L 0.0957 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8" name="矩形 47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59751" y="1394585"/>
            <a:ext cx="56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如下数组，你需要找到第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小的数</a:t>
            </a:r>
            <a:endParaRPr lang="zh-CN" altLang="en-US" sz="32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思路：使用快排中的划分法使得我们可以在时间复杂度为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的情况下找到特定排位的数</a:t>
                </a:r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13" r="2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44266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013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7280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0551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01578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929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998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85965" y="2779689"/>
            <a:ext cx="3801347" cy="747932"/>
            <a:chOff x="2461966" y="2779683"/>
            <a:chExt cx="3801346" cy="747930"/>
          </a:xfrm>
        </p:grpSpPr>
        <p:sp>
          <p:nvSpPr>
            <p:cNvPr id="29" name="文本框 28"/>
            <p:cNvSpPr txBox="1"/>
            <p:nvPr/>
          </p:nvSpPr>
          <p:spPr>
            <a:xfrm>
              <a:off x="2461966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59434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46582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03972" y="2779683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5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64212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8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61925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7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62619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6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43012" y="3189060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24159" y="3438964"/>
            <a:ext cx="1546771" cy="779182"/>
            <a:chOff x="1900157" y="3438962"/>
            <a:chExt cx="1546771" cy="779182"/>
          </a:xfrm>
        </p:grpSpPr>
        <p:sp>
          <p:nvSpPr>
            <p:cNvPr id="39" name="文本框 38"/>
            <p:cNvSpPr txBox="1"/>
            <p:nvPr/>
          </p:nvSpPr>
          <p:spPr>
            <a:xfrm>
              <a:off x="1948257" y="3438962"/>
              <a:ext cx="400693" cy="400110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59086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6235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0157" y="3879590"/>
              <a:ext cx="575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1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22401" y="4218147"/>
            <a:ext cx="1405752" cy="738664"/>
            <a:chOff x="2398401" y="4218144"/>
            <a:chExt cx="1405752" cy="738663"/>
          </a:xfrm>
        </p:grpSpPr>
        <p:sp>
          <p:nvSpPr>
            <p:cNvPr id="42" name="文本框 41"/>
            <p:cNvSpPr txBox="1"/>
            <p:nvPr/>
          </p:nvSpPr>
          <p:spPr>
            <a:xfrm>
              <a:off x="2461965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46581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98401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28800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58731" y="849441"/>
            <a:ext cx="5939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在一个无序序列中找到第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小的数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3265" y="882727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46517" y="6056415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13265" y="1011964"/>
            <a:ext cx="319350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训练营第三次作业</a:t>
            </a:r>
            <a:endParaRPr lang="zh-CN" altLang="en-US" sz="24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353492" y="1915373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03290" y="149468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3491" y="1912591"/>
            <a:ext cx="10034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必做：①实现插入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InsertSort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，归并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MergeSort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，快排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)(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，计数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CountSort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和基数计数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(RadixCountSort)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②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编写测试程序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，输出上述排序函数在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不同的大数据量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下的用时，有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三个层次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50000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200000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③编写测试程序，输出上述排序函数在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大量小数据量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下的排序用时（如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个数据*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100k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次排序）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④编写一个按要求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生成测试数据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，并保存到文件的程序，和一个能按要求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读取文件中的数据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，并让上述排序函数进行排序的程序。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⑤完成前面两道排序应用题，各实现一个函数。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⑥周记一篇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8745" y="4386765"/>
            <a:ext cx="10034947" cy="79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要求：按照项目工程结构开发，要有良好的交互设计、用户输入处理、规范的代码风格。周记要使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Markdown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语法，按照规定格式书写。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		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3491" y="5320805"/>
            <a:ext cx="100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截止时间：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号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（周一）晚上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12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点前上交至导师处（作业与周记需上传至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github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gitee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，提交时仅需发送链接）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18745" y="3974720"/>
            <a:ext cx="1011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选做：①实现快排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非递归版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， ②实现冒泡排序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三个优化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， ③实现快排递归版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随机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三枢轴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优化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1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6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54009"/>
            <a:ext cx="9533263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4" y="2153798"/>
            <a:ext cx="7489375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51823" y="2632325"/>
            <a:ext cx="428835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感谢聆听</a:t>
            </a:r>
            <a:endParaRPr lang="zh-CN" altLang="en-US" sz="8000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56923" y="602030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0136" y="4811056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6" y="4802675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870" y="834925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签退二维码</a:t>
            </a:r>
            <a:endParaRPr lang="zh-CN" altLang="en-US" sz="32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539980" y="1360643"/>
            <a:ext cx="300001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25" y="1303655"/>
            <a:ext cx="4073525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4261" y="1544219"/>
            <a:ext cx="5752027" cy="2062103"/>
            <a:chOff x="545489" y="3429000"/>
            <a:chExt cx="5752027" cy="2062102"/>
          </a:xfrm>
        </p:grpSpPr>
        <p:sp>
          <p:nvSpPr>
            <p:cNvPr id="15" name="文本框 14"/>
            <p:cNvSpPr txBox="1"/>
            <p:nvPr/>
          </p:nvSpPr>
          <p:spPr>
            <a:xfrm>
              <a:off x="545489" y="3429000"/>
              <a:ext cx="5752027" cy="206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r>
                <a:rPr lang="zh-CN" altLang="en-US" sz="32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</a:t>
              </a:r>
              <a:r>
                <a: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就是任何明确定义的计算过程，它接收一些值或集合作为输入，并产生一些值或集合作为输出。这样，算法就是将输入转换为输出的一系列计算过程。</a:t>
              </a:r>
              <a:endPara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  <a:p>
              <a:r>
                <a: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endPara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51428" y="5077449"/>
              <a:ext cx="3029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———《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算法导论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》(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版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)</a:t>
              </a:r>
              <a:endParaRPr lang="zh-CN" altLang="en-US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695" y="1805806"/>
            <a:ext cx="1281078" cy="1756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88" y="1339016"/>
            <a:ext cx="4114800" cy="3257551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61870" y="834925"/>
            <a:ext cx="3135794" cy="584775"/>
            <a:chOff x="287032" y="447646"/>
            <a:chExt cx="3135795" cy="584776"/>
          </a:xfrm>
        </p:grpSpPr>
        <p:sp>
          <p:nvSpPr>
            <p:cNvPr id="25" name="文本框 24"/>
            <p:cNvSpPr txBox="1"/>
            <p:nvPr/>
          </p:nvSpPr>
          <p:spPr>
            <a:xfrm>
              <a:off x="287032" y="447646"/>
              <a:ext cx="22926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算法是什么</a:t>
              </a:r>
              <a:endPara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422816" y="1032421"/>
              <a:ext cx="300001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8" name="矩形 17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时间复杂度</a:t>
              </a:r>
              <a:endPara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93819" y="2463582"/>
            <a:ext cx="1094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一个算法中的语句执行次数称为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语句频度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时间频度。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T(n)。 </a:t>
            </a:r>
            <a:endParaRPr lang="zh-CN" altLang="zh-CN" sz="28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5188301" y="1582587"/>
            <a:ext cx="5617028" cy="523220"/>
          </a:xfrm>
          <a:prstGeom prst="wedgeRectCallout">
            <a:avLst>
              <a:gd name="adj1" fmla="val 16757"/>
              <a:gd name="adj2" fmla="val 1291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代表</a:t>
            </a:r>
            <a:r>
              <a:rPr lang="zh-CN" altLang="en-US" b="1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问题规模，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输入规模越大，运行时间可能越长</a:t>
            </a:r>
            <a:endParaRPr lang="zh-CN" altLang="en-US" dirty="0">
              <a:solidFill>
                <a:schemeClr val="tx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983605" y="4217670"/>
            <a:ext cx="137096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f(n) </a:t>
            </a:r>
            <a:endParaRPr lang="zh-CN" altLang="zh-CN" sz="3200" b="1" i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17222" y="4098628"/>
            <a:ext cx="1062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5920987" y="3429003"/>
            <a:ext cx="1062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</a:t>
            </a: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(n) </a:t>
            </a:r>
            <a:endParaRPr lang="zh-CN" altLang="zh-CN" sz="3200" b="1" i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7170751" y="3806243"/>
            <a:ext cx="2505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= c 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常数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zh-CN" sz="32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15438" y="3867795"/>
            <a:ext cx="2505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当n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-&gt;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∞时，有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3818" y="5133513"/>
            <a:ext cx="109426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则称f(n)是T(n)的同数量级函数，记作T(n) = O( f(n) )，它称为算法的渐进时间复杂度，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简称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bldLvl="0" animBg="1"/>
      <p:bldP spid="28" grpId="0"/>
      <p:bldP spid="30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7" name="矩形 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6003" y="987931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评估算法的时间复杂度 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800" b="1" i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记法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034" y="1766228"/>
            <a:ext cx="829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算法的时间复杂度用 </a:t>
            </a:r>
            <a:r>
              <a:rPr lang="zh-CN" altLang="en-US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符号</a:t>
            </a:r>
            <a:r>
              <a:rPr lang="en-US" altLang="zh-CN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en-US" altLang="zh-CN" sz="2400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表示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+mn-ea"/>
              </a:rPr>
              <a:t>其中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为数据输入量，这里表示算法的用时与输入量成正比，代表着一个算法的最坏情况的运行时间（上界）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0034" y="4051723"/>
            <a:ext cx="8298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只有常数项的都记为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只保留最高阶项，如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+ 4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如果最高阶项的系数不是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，则将该系数改为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	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 +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273" y="316801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如何计算？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24" name="矩形 23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12950" y="1076132"/>
            <a:ext cx="1070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时间复杂度效率从快到慢的排序</a:t>
            </a:r>
            <a:endParaRPr lang="pt-BR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439" y="3422203"/>
            <a:ext cx="1068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.萍方-简" panose="020B0400000000000000" pitchFamily="34" charset="-122"/>
                <a:ea typeface=".萍方-简" panose="020B0400000000000000" pitchFamily="34" charset="-122"/>
              </a:rPr>
              <a:t>注意！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记法对数据量大的时候才会体现优势，并且丢失了原函数的一些信息，如：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5" t="-132" r="3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10000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10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对应下的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" t="-3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7273" y="71040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</a:rPr>
              <a:t>记法练习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1" t="-80" r="1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09" r="1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t="-51" r="7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10" y="1415821"/>
            <a:ext cx="3867151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10" y="2918539"/>
            <a:ext cx="384810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959" y="1349551"/>
            <a:ext cx="1866900" cy="10668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2294" y="0"/>
            <a:ext cx="11403228" cy="6858000"/>
            <a:chOff x="695325" y="0"/>
            <a:chExt cx="10801350" cy="6858000"/>
          </a:xfrm>
        </p:grpSpPr>
        <p:sp>
          <p:nvSpPr>
            <p:cNvPr id="9" name="矩形 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98024" y="863034"/>
            <a:ext cx="439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统计一个算法使用的时间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72" y="1422967"/>
            <a:ext cx="4124325" cy="457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90" y="2543175"/>
            <a:ext cx="3533775" cy="177165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commondata" val="eyJoZGlkIjoiMDc2NTI1M2FlZDExZTJkODc4MWQ0YWJkMTAyYjJlNjAifQ=="/>
  <p:tag name="KSO_WPP_MARK_KEY" val="83442aab-81b5-419c-95f3-2665d3b36fcb"/>
  <p:tag name="COMMONDATA" val="eyJoZGlkIjoiYWUyM2ZhYzcxNmU2MjE5Nzk2ZDQ1M2JkODZmYzdjOTgifQ==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TIMING" val="|0|0.4"/>
</p:tagLst>
</file>

<file path=ppt/tags/tag8.xml><?xml version="1.0" encoding="utf-8"?>
<p:tagLst xmlns:p="http://schemas.openxmlformats.org/presentationml/2006/main">
  <p:tag name="TIMING" val="|0.7|4.5|29.9"/>
</p:tagLst>
</file>

<file path=ppt/tags/tag9.xml><?xml version="1.0" encoding="utf-8"?>
<p:tagLst xmlns:p="http://schemas.openxmlformats.org/presentationml/2006/main">
  <p:tag name="KSO_WM_UNIT_PLACING_PICTURE_USER_VIEWPORT" val="{&quot;height&quot;:9444,&quot;width&quot;:11604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3343</Words>
  <Application>WPS 演示</Application>
  <PresentationFormat>宽屏</PresentationFormat>
  <Paragraphs>615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.萍方-简</vt:lpstr>
      <vt:lpstr>Times New Roman</vt:lpstr>
      <vt:lpstr>Cambria Math</vt:lpstr>
      <vt:lpstr>微软雅黑</vt:lpstr>
      <vt:lpstr>Arial Unicode MS</vt:lpstr>
      <vt:lpstr>等线 Light</vt:lpstr>
      <vt:lpstr>Calibri Light</vt:lpstr>
      <vt:lpstr>等线</vt:lpstr>
      <vt:lpstr>Calibri</vt:lpstr>
      <vt:lpstr>Adobe 繁黑體 Std B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Sucheng</dc:creator>
  <cp:lastModifiedBy>他无归期</cp:lastModifiedBy>
  <cp:revision>318</cp:revision>
  <dcterms:created xsi:type="dcterms:W3CDTF">2016-05-03T08:14:00Z</dcterms:created>
  <dcterms:modified xsi:type="dcterms:W3CDTF">2024-03-30T13:30:39Z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F57575AEF1F747D2B3BD8AA2A5BE857E</vt:lpwstr>
  </property>
</Properties>
</file>