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2.xml" ContentType="application/inkml+xml"/>
  <Override PartName="/ppt/ink/ink3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40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1" r:id="rId36"/>
    <p:sldId id="290" r:id="rId37"/>
    <p:sldId id="292" r:id="rId38"/>
    <p:sldId id="293" r:id="rId39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C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83" autoAdjust="0"/>
  </p:normalViewPr>
  <p:slideViewPr>
    <p:cSldViewPr snapToGrid="0">
      <p:cViewPr varScale="1">
        <p:scale>
          <a:sx n="92" d="100"/>
          <a:sy n="92" d="100"/>
        </p:scale>
        <p:origin x="66" y="7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gs" Target="tags/tag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850C7-4EF7-4174-B2C6-EBC07E8B9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94C78-9CD7-4A33-8B85-97E010DA18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35: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1,'0'5771,"0"-5747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36:0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1,'2541'0,"-2517"0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37:4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5769,'0'-5745,"0"5721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1BE5F-E6B9-46ED-891D-E1C89D4072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3579C-B8D2-47AF-9E44-4180C9AEFB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3579C-B8D2-47AF-9E44-4180C9AEF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3579C-B8D2-47AF-9E44-4180C9AEF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直接收留左子树 </a:t>
            </a:r>
            <a:r>
              <a:rPr lang="en-US" altLang="zh-CN" dirty="0"/>
              <a:t>-&gt; </a:t>
            </a:r>
            <a:r>
              <a:rPr lang="zh-CN" altLang="en-US" dirty="0"/>
              <a:t>失衡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3579C-B8D2-47AF-9E44-4180C9AEF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3579C-B8D2-47AF-9E44-4180C9AEF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8BA3-22F1-4116-9291-E415FC3D61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A9BE-9A9A-4D23-91F2-435AAAEE21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8BA3-22F1-4116-9291-E415FC3D61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A9BE-9A9A-4D23-91F2-435AAAEE21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8BA3-22F1-4116-9291-E415FC3D61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A9BE-9A9A-4D23-91F2-435AAAEE21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8BA3-22F1-4116-9291-E415FC3D61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A9BE-9A9A-4D23-91F2-435AAAEE21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8BA3-22F1-4116-9291-E415FC3D61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A9BE-9A9A-4D23-91F2-435AAAEE21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8BA3-22F1-4116-9291-E415FC3D61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A9BE-9A9A-4D23-91F2-435AAAEE21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8BA3-22F1-4116-9291-E415FC3D61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A9BE-9A9A-4D23-91F2-435AAAEE21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8BA3-22F1-4116-9291-E415FC3D61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A9BE-9A9A-4D23-91F2-435AAAEE21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8BA3-22F1-4116-9291-E415FC3D61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A9BE-9A9A-4D23-91F2-435AAAEE2103}" type="slidenum">
              <a:rPr lang="zh-CN" altLang="en-US" smtClean="0"/>
            </a:fld>
            <a:endParaRPr lang="zh-CN" altLang="en-US"/>
          </a:p>
        </p:txBody>
      </p:sp>
      <p:sp>
        <p:nvSpPr>
          <p:cNvPr id="5" name="OfficePLUS.cn-1-1"/>
          <p:cNvSpPr/>
          <p:nvPr userDrawn="1"/>
        </p:nvSpPr>
        <p:spPr>
          <a:xfrm>
            <a:off x="247650" y="228600"/>
            <a:ext cx="11696700" cy="6400800"/>
          </a:xfrm>
          <a:prstGeom prst="roundRect">
            <a:avLst>
              <a:gd name="adj" fmla="val 3040"/>
            </a:avLst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  <a:effectLst>
            <a:outerShdw blurRad="127000" dist="63500" dir="13500003" rotWithShape="0">
              <a:srgbClr val="FFFFFF">
                <a:alpha val="8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ym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8BA3-22F1-4116-9291-E415FC3D61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A9BE-9A9A-4D23-91F2-435AAAEE21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8BA3-22F1-4116-9291-E415FC3D61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A9BE-9A9A-4D23-91F2-435AAAEE21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78BA3-22F1-4116-9291-E415FC3D61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A9BE-9A9A-4D23-91F2-435AAAEE2103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customXml" Target="../ink/ink3.xml"/><Relationship Id="rId4" Type="http://schemas.openxmlformats.org/officeDocument/2006/relationships/image" Target="../media/image10.png"/><Relationship Id="rId3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/>
        </p:nvSpPr>
        <p:spPr>
          <a:xfrm>
            <a:off x="1898712" y="1883337"/>
            <a:ext cx="8394575" cy="3091325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树</a:t>
            </a:r>
            <a:endParaRPr lang="en-US" altLang="zh-CN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主讲人：图形组 李思贤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54255" y="2390145"/>
            <a:ext cx="5526024" cy="1457438"/>
            <a:chOff x="6096000" y="2371672"/>
            <a:chExt cx="5526024" cy="1457438"/>
          </a:xfrm>
        </p:grpSpPr>
        <p:sp>
          <p:nvSpPr>
            <p:cNvPr id="3" name="OfficePLUS.cn-6"/>
            <p:cNvSpPr/>
            <p:nvPr/>
          </p:nvSpPr>
          <p:spPr>
            <a:xfrm>
              <a:off x="6397173" y="2658330"/>
              <a:ext cx="575127" cy="770670"/>
            </a:xfrm>
            <a:prstGeom prst="rect">
              <a:avLst/>
            </a:prstGeom>
            <a:noFill/>
            <a:ln w="79375">
              <a:solidFill>
                <a:srgbClr val="556C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 panose="020B0503020204020204" charset="-122"/>
                <a:cs typeface="+mn-cs"/>
                <a:sym typeface="+mn-lt"/>
              </a:endParaRPr>
            </a:p>
          </p:txBody>
        </p:sp>
        <p:sp>
          <p:nvSpPr>
            <p:cNvPr id="4" name="OfficePLUS.cn-5"/>
            <p:cNvSpPr/>
            <p:nvPr/>
          </p:nvSpPr>
          <p:spPr>
            <a:xfrm>
              <a:off x="6096000" y="2371672"/>
              <a:ext cx="575127" cy="770670"/>
            </a:xfrm>
            <a:prstGeom prst="rect">
              <a:avLst/>
            </a:prstGeom>
            <a:noFill/>
            <a:ln w="79375">
              <a:solidFill>
                <a:srgbClr val="556C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 panose="020B0503020204020204" charset="-122"/>
                <a:cs typeface="+mn-cs"/>
                <a:sym typeface="+mn-lt"/>
              </a:endParaRPr>
            </a:p>
          </p:txBody>
        </p:sp>
        <p:sp>
          <p:nvSpPr>
            <p:cNvPr id="5" name="OfficePLUS.cn-7"/>
            <p:cNvSpPr txBox="1"/>
            <p:nvPr/>
          </p:nvSpPr>
          <p:spPr>
            <a:xfrm>
              <a:off x="7027590" y="2610599"/>
              <a:ext cx="14329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1" i="0" u="none" strike="noStrike" kern="1200" cap="none" spc="1500" normalizeH="0" baseline="0" noProof="0" dirty="0">
                  <a:ln>
                    <a:noFill/>
                  </a:ln>
                  <a:solidFill>
                    <a:srgbClr val="556CFB"/>
                  </a:solidFill>
                  <a:effectLst/>
                  <a:uLnTx/>
                  <a:uFillTx/>
                  <a:ea typeface="微软雅黑" panose="020B0503020204020204" charset="-122"/>
                  <a:cs typeface="+mn-cs"/>
                  <a:sym typeface="+mn-lt"/>
                </a:rPr>
                <a:t>02</a:t>
              </a:r>
              <a:endParaRPr kumimoji="0" lang="zh-CN" altLang="en-US" sz="6000" b="1" i="0" u="none" strike="noStrike" kern="1200" cap="none" spc="1500" normalizeH="0" baseline="0" noProof="0" dirty="0">
                <a:ln>
                  <a:noFill/>
                </a:ln>
                <a:solidFill>
                  <a:srgbClr val="556CFB"/>
                </a:solidFill>
                <a:effectLst/>
                <a:uLnTx/>
                <a:uFillTx/>
                <a:ea typeface="微软雅黑" panose="020B0503020204020204" charset="-122"/>
                <a:cs typeface="+mn-cs"/>
                <a:sym typeface="+mn-lt"/>
              </a:endParaRPr>
            </a:p>
          </p:txBody>
        </p:sp>
        <p:sp>
          <p:nvSpPr>
            <p:cNvPr id="6" name="OfficePLUS.cn-8"/>
            <p:cNvSpPr txBox="1"/>
            <p:nvPr/>
          </p:nvSpPr>
          <p:spPr>
            <a:xfrm>
              <a:off x="7067505" y="3429000"/>
              <a:ext cx="1314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200" normalizeH="0" baseline="0" noProof="0" dirty="0">
                  <a:ln>
                    <a:noFill/>
                  </a:ln>
                  <a:solidFill>
                    <a:srgbClr val="556CFB"/>
                  </a:solidFill>
                  <a:effectLst/>
                  <a:uLnTx/>
                  <a:uFillTx/>
                  <a:ea typeface="微软雅黑" panose="020B0503020204020204" charset="-122"/>
                  <a:cs typeface="+mn-cs"/>
                  <a:sym typeface="+mn-lt"/>
                </a:rPr>
                <a:t>PART 02</a:t>
              </a:r>
              <a:endParaRPr kumimoji="0" lang="zh-CN" altLang="en-US" sz="2000" b="0" i="0" u="none" strike="noStrike" kern="1200" cap="none" spc="200" normalizeH="0" baseline="0" noProof="0" dirty="0">
                <a:ln>
                  <a:noFill/>
                </a:ln>
                <a:solidFill>
                  <a:srgbClr val="556CFB"/>
                </a:solidFill>
                <a:effectLst/>
                <a:uLnTx/>
                <a:uFillTx/>
                <a:ea typeface="微软雅黑" panose="020B0503020204020204" charset="-122"/>
                <a:cs typeface="+mn-cs"/>
                <a:sym typeface="+mn-lt"/>
              </a:endParaRPr>
            </a:p>
          </p:txBody>
        </p:sp>
        <p:sp>
          <p:nvSpPr>
            <p:cNvPr id="7" name="OfficePLUS.cn-9"/>
            <p:cNvSpPr txBox="1"/>
            <p:nvPr/>
          </p:nvSpPr>
          <p:spPr>
            <a:xfrm flipH="1">
              <a:off x="8353878" y="2779524"/>
              <a:ext cx="3268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dirty="0">
                  <a:solidFill>
                    <a:prstClr val="black"/>
                  </a:solidFill>
                  <a:ea typeface="思源黑体 CN Normal" panose="020B0400000000000000" pitchFamily="34" charset="-122"/>
                  <a:cs typeface="阿里巴巴普惠体 L" panose="00020600040101010101" pitchFamily="18" charset="-122"/>
                  <a:sym typeface="+mn-lt"/>
                </a:rPr>
                <a:t>二叉树操作</a:t>
              </a:r>
              <a:endParaRPr lang="en-US" altLang="zh-CN" sz="2400" dirty="0"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endParaRPr>
            </a:p>
          </p:txBody>
        </p:sp>
      </p:grpSp>
      <p:sp>
        <p:nvSpPr>
          <p:cNvPr id="8" name="OfficePLUS.cn-3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9" name="OfficePLUS.cn-4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57103" y="2082324"/>
            <a:ext cx="3087876" cy="3087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200071" y="2846535"/>
            <a:ext cx="732146" cy="615582"/>
            <a:chOff x="764144" y="618835"/>
            <a:chExt cx="406396" cy="323274"/>
          </a:xfrm>
        </p:grpSpPr>
        <p:sp>
          <p:nvSpPr>
            <p:cNvPr id="15" name="任意多边形: 形状 14"/>
            <p:cNvSpPr/>
            <p:nvPr/>
          </p:nvSpPr>
          <p:spPr>
            <a:xfrm>
              <a:off x="764144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939633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248371" y="2846535"/>
            <a:ext cx="3057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二叉树的遍历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11563" y="637368"/>
            <a:ext cx="162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二叉树的遍历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89620" y="637368"/>
            <a:ext cx="421943" cy="369332"/>
            <a:chOff x="764144" y="618835"/>
            <a:chExt cx="406396" cy="323274"/>
          </a:xfrm>
        </p:grpSpPr>
        <p:sp>
          <p:nvSpPr>
            <p:cNvPr id="4" name="任意多边形: 形状 3"/>
            <p:cNvSpPr/>
            <p:nvPr/>
          </p:nvSpPr>
          <p:spPr>
            <a:xfrm>
              <a:off x="764144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939633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794811" y="2611513"/>
            <a:ext cx="1704513" cy="1634971"/>
            <a:chOff x="7594504" y="1195526"/>
            <a:chExt cx="1704513" cy="1634971"/>
          </a:xfrm>
        </p:grpSpPr>
        <p:sp>
          <p:nvSpPr>
            <p:cNvPr id="7" name="椭圆 6"/>
            <p:cNvSpPr/>
            <p:nvPr/>
          </p:nvSpPr>
          <p:spPr>
            <a:xfrm>
              <a:off x="8162675" y="1195526"/>
              <a:ext cx="568171" cy="56817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7594504" y="2262325"/>
              <a:ext cx="568171" cy="56817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8730846" y="2262326"/>
              <a:ext cx="568171" cy="56817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10" name="直接连接符 9"/>
            <p:cNvCxnSpPr>
              <a:stCxn id="7" idx="3"/>
              <a:endCxn id="8" idx="0"/>
            </p:cNvCxnSpPr>
            <p:nvPr/>
          </p:nvCxnSpPr>
          <p:spPr>
            <a:xfrm flipH="1">
              <a:off x="7878590" y="1680490"/>
              <a:ext cx="367292" cy="5818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7" idx="5"/>
              <a:endCxn id="9" idx="0"/>
            </p:cNvCxnSpPr>
            <p:nvPr/>
          </p:nvCxnSpPr>
          <p:spPr>
            <a:xfrm>
              <a:off x="8647639" y="1680490"/>
              <a:ext cx="367293" cy="5818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OfficePLUS.cn-5-1"/>
          <p:cNvSpPr txBox="1"/>
          <p:nvPr/>
        </p:nvSpPr>
        <p:spPr>
          <a:xfrm flipH="1">
            <a:off x="1629423" y="2433933"/>
            <a:ext cx="114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先序遍历：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13" name="OfficePLUS.cn-5-1"/>
          <p:cNvSpPr txBox="1"/>
          <p:nvPr/>
        </p:nvSpPr>
        <p:spPr>
          <a:xfrm flipH="1">
            <a:off x="1629423" y="3108052"/>
            <a:ext cx="114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中序遍历：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14" name="OfficePLUS.cn-5-1"/>
          <p:cNvSpPr txBox="1"/>
          <p:nvPr/>
        </p:nvSpPr>
        <p:spPr>
          <a:xfrm flipH="1">
            <a:off x="1629423" y="3778696"/>
            <a:ext cx="114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后序遍历：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17138" y="2308617"/>
            <a:ext cx="568171" cy="5681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054772" y="2313478"/>
            <a:ext cx="568171" cy="5681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4892406" y="2308616"/>
            <a:ext cx="568171" cy="5681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3221021" y="2993243"/>
            <a:ext cx="568171" cy="5681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4054771" y="2995296"/>
            <a:ext cx="568171" cy="5681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892406" y="2993243"/>
            <a:ext cx="568171" cy="5681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892405" y="3677870"/>
            <a:ext cx="568171" cy="5681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3217137" y="3677870"/>
            <a:ext cx="568171" cy="5681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4053144" y="3677870"/>
            <a:ext cx="568171" cy="5681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" name="OfficePLUS.cn-5-1"/>
          <p:cNvSpPr txBox="1"/>
          <p:nvPr/>
        </p:nvSpPr>
        <p:spPr>
          <a:xfrm flipH="1">
            <a:off x="5993026" y="2423424"/>
            <a:ext cx="2094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根 </a:t>
            </a:r>
            <a:r>
              <a:rPr lang="en-US" altLang="zh-CN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/ </a:t>
            </a:r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左孩子 </a:t>
            </a:r>
            <a:r>
              <a:rPr lang="en-US" altLang="zh-CN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/ </a:t>
            </a:r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右孩子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25" name="OfficePLUS.cn-5-1"/>
          <p:cNvSpPr txBox="1"/>
          <p:nvPr/>
        </p:nvSpPr>
        <p:spPr>
          <a:xfrm flipH="1">
            <a:off x="5993027" y="3112126"/>
            <a:ext cx="2094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左孩子 </a:t>
            </a:r>
            <a:r>
              <a:rPr lang="en-US" altLang="zh-CN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/ </a:t>
            </a:r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根 </a:t>
            </a:r>
            <a:r>
              <a:rPr lang="en-US" altLang="zh-CN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/</a:t>
            </a:r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 右孩子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26" name="OfficePLUS.cn-5-1"/>
          <p:cNvSpPr txBox="1"/>
          <p:nvPr/>
        </p:nvSpPr>
        <p:spPr>
          <a:xfrm flipH="1">
            <a:off x="5990089" y="3778696"/>
            <a:ext cx="2094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左孩子 </a:t>
            </a:r>
            <a:r>
              <a:rPr lang="en-US" altLang="zh-CN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/ </a:t>
            </a:r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右孩子 </a:t>
            </a:r>
            <a:r>
              <a:rPr lang="en-US" altLang="zh-CN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/ </a:t>
            </a:r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根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155619" y="2611513"/>
            <a:ext cx="1704513" cy="1634971"/>
            <a:chOff x="7594504" y="1195526"/>
            <a:chExt cx="1704513" cy="1634971"/>
          </a:xfrm>
        </p:grpSpPr>
        <p:sp>
          <p:nvSpPr>
            <p:cNvPr id="3" name="椭圆 2"/>
            <p:cNvSpPr/>
            <p:nvPr/>
          </p:nvSpPr>
          <p:spPr>
            <a:xfrm>
              <a:off x="8162675" y="1195526"/>
              <a:ext cx="568171" cy="56817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7594504" y="2262325"/>
              <a:ext cx="568171" cy="56817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8730846" y="2262326"/>
              <a:ext cx="568171" cy="56817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6" name="直接连接符 5"/>
            <p:cNvCxnSpPr>
              <a:stCxn id="3" idx="3"/>
              <a:endCxn id="4" idx="0"/>
            </p:cNvCxnSpPr>
            <p:nvPr/>
          </p:nvCxnSpPr>
          <p:spPr>
            <a:xfrm flipH="1">
              <a:off x="7878590" y="1680490"/>
              <a:ext cx="367292" cy="5818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3" idx="5"/>
              <a:endCxn id="5" idx="0"/>
            </p:cNvCxnSpPr>
            <p:nvPr/>
          </p:nvCxnSpPr>
          <p:spPr>
            <a:xfrm>
              <a:off x="8647639" y="1680490"/>
              <a:ext cx="367293" cy="5818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OfficePLUS.cn-5-1"/>
          <p:cNvSpPr txBox="1"/>
          <p:nvPr/>
        </p:nvSpPr>
        <p:spPr>
          <a:xfrm flipH="1">
            <a:off x="1629423" y="2433933"/>
            <a:ext cx="114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先序遍历：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9" name="OfficePLUS.cn-5-1"/>
          <p:cNvSpPr txBox="1"/>
          <p:nvPr/>
        </p:nvSpPr>
        <p:spPr>
          <a:xfrm flipH="1">
            <a:off x="1629423" y="3108052"/>
            <a:ext cx="114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中序遍历：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10" name="OfficePLUS.cn-5-1"/>
          <p:cNvSpPr txBox="1"/>
          <p:nvPr/>
        </p:nvSpPr>
        <p:spPr>
          <a:xfrm flipH="1">
            <a:off x="1629423" y="3778696"/>
            <a:ext cx="114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后序遍历：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17138" y="2308617"/>
            <a:ext cx="568171" cy="5681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054772" y="2313478"/>
            <a:ext cx="568171" cy="5681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892406" y="2308616"/>
            <a:ext cx="568171" cy="5681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3221021" y="2993243"/>
            <a:ext cx="568171" cy="5681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4054771" y="2995296"/>
            <a:ext cx="568171" cy="5681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892406" y="2993243"/>
            <a:ext cx="568171" cy="5681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4892405" y="3677870"/>
            <a:ext cx="568171" cy="5681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3217137" y="3677870"/>
            <a:ext cx="568171" cy="5681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4053144" y="3677870"/>
            <a:ext cx="568171" cy="5681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9291961" y="1672541"/>
            <a:ext cx="568171" cy="568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9860132" y="2611513"/>
            <a:ext cx="568171" cy="56817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2" name="直接连接符 21"/>
          <p:cNvCxnSpPr>
            <a:stCxn id="20" idx="3"/>
          </p:cNvCxnSpPr>
          <p:nvPr/>
        </p:nvCxnSpPr>
        <p:spPr>
          <a:xfrm flipH="1">
            <a:off x="9054647" y="2157505"/>
            <a:ext cx="320521" cy="445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0" idx="5"/>
            <a:endCxn id="21" idx="0"/>
          </p:cNvCxnSpPr>
          <p:nvPr/>
        </p:nvCxnSpPr>
        <p:spPr>
          <a:xfrm>
            <a:off x="9776925" y="2157505"/>
            <a:ext cx="367293" cy="454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217137" y="2308616"/>
            <a:ext cx="2243439" cy="568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17137" y="2989237"/>
            <a:ext cx="2243439" cy="568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217137" y="3678312"/>
            <a:ext cx="2243439" cy="568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311563" y="637368"/>
            <a:ext cx="162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二叉树的遍历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89620" y="637368"/>
            <a:ext cx="421943" cy="369332"/>
            <a:chOff x="764144" y="618835"/>
            <a:chExt cx="406396" cy="323274"/>
          </a:xfrm>
        </p:grpSpPr>
        <p:sp>
          <p:nvSpPr>
            <p:cNvPr id="29" name="任意多边形: 形状 28"/>
            <p:cNvSpPr/>
            <p:nvPr/>
          </p:nvSpPr>
          <p:spPr>
            <a:xfrm>
              <a:off x="764144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939633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8723790" y="2611513"/>
            <a:ext cx="568171" cy="56817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3" name="OfficePLUS.cn-5-1"/>
          <p:cNvSpPr txBox="1"/>
          <p:nvPr/>
        </p:nvSpPr>
        <p:spPr>
          <a:xfrm flipH="1">
            <a:off x="1629423" y="2433933"/>
            <a:ext cx="114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先序遍历：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4" name="OfficePLUS.cn-5-1"/>
          <p:cNvSpPr txBox="1"/>
          <p:nvPr/>
        </p:nvSpPr>
        <p:spPr>
          <a:xfrm flipH="1">
            <a:off x="1629423" y="3108052"/>
            <a:ext cx="114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中序遍历：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5" name="OfficePLUS.cn-5-1"/>
          <p:cNvSpPr txBox="1"/>
          <p:nvPr/>
        </p:nvSpPr>
        <p:spPr>
          <a:xfrm flipH="1">
            <a:off x="1629423" y="3778696"/>
            <a:ext cx="114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后序遍历：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291961" y="1672541"/>
            <a:ext cx="568171" cy="568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860132" y="2611513"/>
            <a:ext cx="568171" cy="56817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6" idx="3"/>
          </p:cNvCxnSpPr>
          <p:nvPr/>
        </p:nvCxnSpPr>
        <p:spPr>
          <a:xfrm flipH="1">
            <a:off x="9054647" y="2157505"/>
            <a:ext cx="320521" cy="445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5"/>
            <a:endCxn id="7" idx="0"/>
          </p:cNvCxnSpPr>
          <p:nvPr/>
        </p:nvCxnSpPr>
        <p:spPr>
          <a:xfrm>
            <a:off x="9776925" y="2157505"/>
            <a:ext cx="367293" cy="454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252648" y="2313520"/>
            <a:ext cx="568171" cy="56817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255217" y="2993243"/>
            <a:ext cx="568171" cy="56817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252649" y="3663887"/>
            <a:ext cx="568171" cy="56817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311563" y="637368"/>
            <a:ext cx="162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二叉树的遍历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89620" y="637368"/>
            <a:ext cx="421943" cy="369332"/>
            <a:chOff x="764144" y="618835"/>
            <a:chExt cx="406396" cy="323274"/>
          </a:xfrm>
        </p:grpSpPr>
        <p:sp>
          <p:nvSpPr>
            <p:cNvPr id="15" name="任意多边形: 形状 14"/>
            <p:cNvSpPr/>
            <p:nvPr/>
          </p:nvSpPr>
          <p:spPr>
            <a:xfrm>
              <a:off x="764144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939633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8723790" y="2611513"/>
            <a:ext cx="568171" cy="56817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3" name="OfficePLUS.cn-5-1"/>
          <p:cNvSpPr txBox="1"/>
          <p:nvPr/>
        </p:nvSpPr>
        <p:spPr>
          <a:xfrm flipH="1">
            <a:off x="1629423" y="2433933"/>
            <a:ext cx="114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先序遍历：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4" name="OfficePLUS.cn-5-1"/>
          <p:cNvSpPr txBox="1"/>
          <p:nvPr/>
        </p:nvSpPr>
        <p:spPr>
          <a:xfrm flipH="1">
            <a:off x="1629423" y="3108052"/>
            <a:ext cx="114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中序遍历：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5" name="OfficePLUS.cn-5-1"/>
          <p:cNvSpPr txBox="1"/>
          <p:nvPr/>
        </p:nvSpPr>
        <p:spPr>
          <a:xfrm flipH="1">
            <a:off x="1629423" y="3778696"/>
            <a:ext cx="114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后序遍历：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291961" y="1672541"/>
            <a:ext cx="568171" cy="568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860132" y="2611513"/>
            <a:ext cx="568171" cy="56817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6" idx="3"/>
          </p:cNvCxnSpPr>
          <p:nvPr/>
        </p:nvCxnSpPr>
        <p:spPr>
          <a:xfrm flipH="1">
            <a:off x="9054647" y="2157505"/>
            <a:ext cx="320521" cy="445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5"/>
            <a:endCxn id="7" idx="0"/>
          </p:cNvCxnSpPr>
          <p:nvPr/>
        </p:nvCxnSpPr>
        <p:spPr>
          <a:xfrm>
            <a:off x="9776925" y="2157505"/>
            <a:ext cx="367293" cy="454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252649" y="2319124"/>
            <a:ext cx="568171" cy="568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133666" y="2993243"/>
            <a:ext cx="568171" cy="568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014683" y="3663887"/>
            <a:ext cx="568171" cy="568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133666" y="2313520"/>
            <a:ext cx="568171" cy="56817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5014683" y="2313520"/>
            <a:ext cx="568171" cy="56817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3255217" y="2993243"/>
            <a:ext cx="568171" cy="56817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5008346" y="2993242"/>
            <a:ext cx="568171" cy="56817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252649" y="3663887"/>
            <a:ext cx="568171" cy="56817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4133665" y="3663887"/>
            <a:ext cx="568171" cy="56817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311563" y="637368"/>
            <a:ext cx="162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二叉树的遍历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89620" y="637368"/>
            <a:ext cx="421943" cy="369332"/>
            <a:chOff x="764144" y="618835"/>
            <a:chExt cx="406396" cy="323274"/>
          </a:xfrm>
        </p:grpSpPr>
        <p:sp>
          <p:nvSpPr>
            <p:cNvPr id="21" name="任意多边形: 形状 20"/>
            <p:cNvSpPr/>
            <p:nvPr/>
          </p:nvSpPr>
          <p:spPr>
            <a:xfrm>
              <a:off x="764144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939633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8155619" y="2611513"/>
            <a:ext cx="1704513" cy="1634971"/>
            <a:chOff x="7594504" y="1195526"/>
            <a:chExt cx="1704513" cy="1634971"/>
          </a:xfrm>
        </p:grpSpPr>
        <p:sp>
          <p:nvSpPr>
            <p:cNvPr id="20" name="椭圆 19"/>
            <p:cNvSpPr/>
            <p:nvPr/>
          </p:nvSpPr>
          <p:spPr>
            <a:xfrm>
              <a:off x="8162675" y="1195526"/>
              <a:ext cx="568171" cy="56817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7594504" y="2262325"/>
              <a:ext cx="568171" cy="56817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8730846" y="2262326"/>
              <a:ext cx="568171" cy="56817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23" name="直接连接符 22"/>
            <p:cNvCxnSpPr>
              <a:stCxn id="20" idx="3"/>
              <a:endCxn id="21" idx="0"/>
            </p:cNvCxnSpPr>
            <p:nvPr/>
          </p:nvCxnSpPr>
          <p:spPr>
            <a:xfrm flipH="1">
              <a:off x="7878590" y="1680490"/>
              <a:ext cx="367292" cy="5818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20" idx="5"/>
              <a:endCxn id="22" idx="0"/>
            </p:cNvCxnSpPr>
            <p:nvPr/>
          </p:nvCxnSpPr>
          <p:spPr>
            <a:xfrm>
              <a:off x="8647639" y="1680490"/>
              <a:ext cx="367293" cy="5818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OfficePLUS.cn-5-1"/>
          <p:cNvSpPr txBox="1"/>
          <p:nvPr/>
        </p:nvSpPr>
        <p:spPr>
          <a:xfrm flipH="1">
            <a:off x="1629423" y="2433933"/>
            <a:ext cx="114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先序遍历：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26" name="OfficePLUS.cn-5-1"/>
          <p:cNvSpPr txBox="1"/>
          <p:nvPr/>
        </p:nvSpPr>
        <p:spPr>
          <a:xfrm flipH="1">
            <a:off x="1629423" y="3108052"/>
            <a:ext cx="114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中序遍历：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27" name="OfficePLUS.cn-5-1"/>
          <p:cNvSpPr txBox="1"/>
          <p:nvPr/>
        </p:nvSpPr>
        <p:spPr>
          <a:xfrm flipH="1">
            <a:off x="1629423" y="3778696"/>
            <a:ext cx="114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后序遍历：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758019" y="2308616"/>
            <a:ext cx="568171" cy="5681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4595653" y="2313477"/>
            <a:ext cx="568171" cy="5681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5433287" y="2308615"/>
            <a:ext cx="568171" cy="5681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2920384" y="2992423"/>
            <a:ext cx="568171" cy="5681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3754134" y="2994476"/>
            <a:ext cx="568171" cy="5681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591769" y="2992423"/>
            <a:ext cx="568171" cy="5681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4595652" y="3678312"/>
            <a:ext cx="568171" cy="5681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2920384" y="3678312"/>
            <a:ext cx="568171" cy="5681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3756391" y="3678312"/>
            <a:ext cx="568171" cy="5681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9291961" y="1672541"/>
            <a:ext cx="568171" cy="568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9860132" y="2611513"/>
            <a:ext cx="568171" cy="56817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39" name="直接连接符 38"/>
          <p:cNvCxnSpPr>
            <a:stCxn id="37" idx="3"/>
          </p:cNvCxnSpPr>
          <p:nvPr/>
        </p:nvCxnSpPr>
        <p:spPr>
          <a:xfrm flipH="1">
            <a:off x="9054647" y="2157505"/>
            <a:ext cx="320521" cy="445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7" idx="5"/>
            <a:endCxn id="38" idx="0"/>
          </p:cNvCxnSpPr>
          <p:nvPr/>
        </p:nvCxnSpPr>
        <p:spPr>
          <a:xfrm>
            <a:off x="9776925" y="2157505"/>
            <a:ext cx="367293" cy="454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758018" y="2308615"/>
            <a:ext cx="2243439" cy="568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916500" y="2988417"/>
            <a:ext cx="2243439" cy="568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920384" y="3678754"/>
            <a:ext cx="2243439" cy="568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920384" y="2319124"/>
            <a:ext cx="568171" cy="568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6269903" y="2308614"/>
            <a:ext cx="568171" cy="56817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5428230" y="2987162"/>
            <a:ext cx="568171" cy="568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6269903" y="2987161"/>
            <a:ext cx="568171" cy="56817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5432667" y="3678312"/>
            <a:ext cx="568171" cy="56817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6269903" y="3685041"/>
            <a:ext cx="568171" cy="568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311563" y="637368"/>
            <a:ext cx="162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二叉树的遍历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889620" y="637368"/>
            <a:ext cx="421943" cy="369332"/>
            <a:chOff x="764144" y="618835"/>
            <a:chExt cx="406396" cy="323274"/>
          </a:xfrm>
        </p:grpSpPr>
        <p:sp>
          <p:nvSpPr>
            <p:cNvPr id="52" name="任意多边形: 形状 51"/>
            <p:cNvSpPr/>
            <p:nvPr/>
          </p:nvSpPr>
          <p:spPr>
            <a:xfrm>
              <a:off x="764144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939633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8155619" y="2611513"/>
            <a:ext cx="1704513" cy="1634971"/>
            <a:chOff x="7594504" y="1195526"/>
            <a:chExt cx="1704513" cy="1634971"/>
          </a:xfrm>
        </p:grpSpPr>
        <p:sp>
          <p:nvSpPr>
            <p:cNvPr id="20" name="椭圆 19"/>
            <p:cNvSpPr/>
            <p:nvPr/>
          </p:nvSpPr>
          <p:spPr>
            <a:xfrm>
              <a:off x="8162675" y="1195526"/>
              <a:ext cx="568171" cy="56817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7594504" y="2262325"/>
              <a:ext cx="568171" cy="56817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8730846" y="2262326"/>
              <a:ext cx="568171" cy="56817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23" name="直接连接符 22"/>
            <p:cNvCxnSpPr>
              <a:stCxn id="20" idx="3"/>
              <a:endCxn id="21" idx="0"/>
            </p:cNvCxnSpPr>
            <p:nvPr/>
          </p:nvCxnSpPr>
          <p:spPr>
            <a:xfrm flipH="1">
              <a:off x="7878590" y="1680490"/>
              <a:ext cx="367292" cy="5818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20" idx="5"/>
              <a:endCxn id="22" idx="0"/>
            </p:cNvCxnSpPr>
            <p:nvPr/>
          </p:nvCxnSpPr>
          <p:spPr>
            <a:xfrm>
              <a:off x="8647639" y="1680490"/>
              <a:ext cx="367293" cy="5818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椭圆 36"/>
          <p:cNvSpPr/>
          <p:nvPr/>
        </p:nvSpPr>
        <p:spPr>
          <a:xfrm>
            <a:off x="9291961" y="1672541"/>
            <a:ext cx="568171" cy="568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9860132" y="2611513"/>
            <a:ext cx="568171" cy="56817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39" name="直接连接符 38"/>
          <p:cNvCxnSpPr>
            <a:stCxn id="37" idx="3"/>
          </p:cNvCxnSpPr>
          <p:nvPr/>
        </p:nvCxnSpPr>
        <p:spPr>
          <a:xfrm flipH="1">
            <a:off x="9054647" y="2157505"/>
            <a:ext cx="320521" cy="445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7" idx="5"/>
            <a:endCxn id="38" idx="0"/>
          </p:cNvCxnSpPr>
          <p:nvPr/>
        </p:nvCxnSpPr>
        <p:spPr>
          <a:xfrm>
            <a:off x="9776925" y="2157505"/>
            <a:ext cx="367293" cy="454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11563" y="637368"/>
            <a:ext cx="162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二叉树的遍历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889620" y="637368"/>
            <a:ext cx="421943" cy="369332"/>
            <a:chOff x="764144" y="618835"/>
            <a:chExt cx="406396" cy="323274"/>
          </a:xfrm>
        </p:grpSpPr>
        <p:sp>
          <p:nvSpPr>
            <p:cNvPr id="52" name="任意多边形: 形状 51"/>
            <p:cNvSpPr/>
            <p:nvPr/>
          </p:nvSpPr>
          <p:spPr>
            <a:xfrm>
              <a:off x="764144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939633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417025" y="1383557"/>
            <a:ext cx="3798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三序遍历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实现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——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递归法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1563" y="2431775"/>
            <a:ext cx="5693062" cy="1784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975" y="2895598"/>
            <a:ext cx="5693062" cy="1804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386" y="3396772"/>
            <a:ext cx="5693062" cy="1699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1" name="OfficePLUS.cn-1"/>
          <p:cNvGrpSpPr/>
          <p:nvPr/>
        </p:nvGrpSpPr>
        <p:grpSpPr>
          <a:xfrm>
            <a:off x="1811179" y="3096477"/>
            <a:ext cx="5324136" cy="1416920"/>
            <a:chOff x="247650" y="228600"/>
            <a:chExt cx="11696700" cy="6400800"/>
          </a:xfrm>
          <a:solidFill>
            <a:schemeClr val="bg1">
              <a:alpha val="65098"/>
            </a:schemeClr>
          </a:solidFill>
        </p:grpSpPr>
        <p:sp>
          <p:nvSpPr>
            <p:cNvPr id="62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grpFill/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63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grpFill/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sym typeface="+mn-lt"/>
                </a:rPr>
                <a:t>三序遍历也能非递归实现</a:t>
              </a:r>
              <a:endParaRPr lang="zh-CN" altLang="en-US" dirty="0">
                <a:solidFill>
                  <a:schemeClr val="tx1"/>
                </a:solidFill>
                <a:sym typeface="+mn-lt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311563" y="1360258"/>
            <a:ext cx="105462" cy="484964"/>
          </a:xfrm>
          <a:prstGeom prst="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200071" y="2846535"/>
            <a:ext cx="732146" cy="615582"/>
            <a:chOff x="764144" y="618835"/>
            <a:chExt cx="406396" cy="323274"/>
          </a:xfrm>
        </p:grpSpPr>
        <p:sp>
          <p:nvSpPr>
            <p:cNvPr id="15" name="任意多边形: 形状 14"/>
            <p:cNvSpPr/>
            <p:nvPr/>
          </p:nvSpPr>
          <p:spPr>
            <a:xfrm>
              <a:off x="764144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939633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248371" y="2846535"/>
            <a:ext cx="46410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二叉树的非递归遍历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11562" y="637368"/>
            <a:ext cx="3489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二叉树的非递归遍历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89620" y="637368"/>
            <a:ext cx="421943" cy="369332"/>
            <a:chOff x="764144" y="618835"/>
            <a:chExt cx="406396" cy="323274"/>
          </a:xfrm>
        </p:grpSpPr>
        <p:sp>
          <p:nvSpPr>
            <p:cNvPr id="4" name="任意多边形: 形状 3"/>
            <p:cNvSpPr/>
            <p:nvPr/>
          </p:nvSpPr>
          <p:spPr>
            <a:xfrm>
              <a:off x="764144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939633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60354" y="1412223"/>
            <a:ext cx="4792462" cy="4213613"/>
            <a:chOff x="6355579" y="1993248"/>
            <a:chExt cx="4792462" cy="4213613"/>
          </a:xfrm>
        </p:grpSpPr>
        <p:grpSp>
          <p:nvGrpSpPr>
            <p:cNvPr id="7" name="组合 6"/>
            <p:cNvGrpSpPr/>
            <p:nvPr/>
          </p:nvGrpSpPr>
          <p:grpSpPr>
            <a:xfrm>
              <a:off x="6854208" y="1993248"/>
              <a:ext cx="4293833" cy="2871501"/>
              <a:chOff x="6299844" y="1195526"/>
              <a:chExt cx="4293833" cy="2871501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8162675" y="11955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86801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45733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6299844" y="3498855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7436186" y="349885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889164" y="349885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0025506" y="3498855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cxnSp>
            <p:nvCxnSpPr>
              <p:cNvPr id="17" name="直接连接符 16"/>
              <p:cNvCxnSpPr>
                <a:stCxn id="10" idx="3"/>
                <a:endCxn id="11" idx="0"/>
              </p:cNvCxnSpPr>
              <p:nvPr/>
            </p:nvCxnSpPr>
            <p:spPr>
              <a:xfrm flipH="1">
                <a:off x="7152101" y="1680490"/>
                <a:ext cx="1093781" cy="5818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0" idx="5"/>
                <a:endCxn id="12" idx="0"/>
              </p:cNvCxnSpPr>
              <p:nvPr/>
            </p:nvCxnSpPr>
            <p:spPr>
              <a:xfrm>
                <a:off x="8647639" y="1680490"/>
                <a:ext cx="1093782" cy="5818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11" idx="3"/>
                <a:endCxn id="13" idx="0"/>
              </p:cNvCxnSpPr>
              <p:nvPr/>
            </p:nvCxnSpPr>
            <p:spPr>
              <a:xfrm flipH="1">
                <a:off x="6583930" y="2747290"/>
                <a:ext cx="367292" cy="7515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1" idx="5"/>
                <a:endCxn id="14" idx="0"/>
              </p:cNvCxnSpPr>
              <p:nvPr/>
            </p:nvCxnSpPr>
            <p:spPr>
              <a:xfrm>
                <a:off x="7352979" y="2747290"/>
                <a:ext cx="367293" cy="7515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2" idx="3"/>
                <a:endCxn id="15" idx="0"/>
              </p:cNvCxnSpPr>
              <p:nvPr/>
            </p:nvCxnSpPr>
            <p:spPr>
              <a:xfrm flipH="1">
                <a:off x="9173250" y="2747290"/>
                <a:ext cx="367292" cy="7515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2" idx="5"/>
                <a:endCxn id="16" idx="0"/>
              </p:cNvCxnSpPr>
              <p:nvPr/>
            </p:nvCxnSpPr>
            <p:spPr>
              <a:xfrm>
                <a:off x="9942299" y="2747290"/>
                <a:ext cx="367293" cy="7515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椭圆 7"/>
            <p:cNvSpPr/>
            <p:nvPr/>
          </p:nvSpPr>
          <p:spPr>
            <a:xfrm>
              <a:off x="6355579" y="5638690"/>
              <a:ext cx="568171" cy="568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9" name="直接连接符 8"/>
            <p:cNvCxnSpPr>
              <a:stCxn id="13" idx="3"/>
              <a:endCxn id="8" idx="0"/>
            </p:cNvCxnSpPr>
            <p:nvPr/>
          </p:nvCxnSpPr>
          <p:spPr>
            <a:xfrm flipH="1">
              <a:off x="6639665" y="4781541"/>
              <a:ext cx="297750" cy="8571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2869416" y="2533530"/>
            <a:ext cx="940680" cy="2095560"/>
            <a:chOff x="4076875" y="2743591"/>
            <a:chExt cx="940680" cy="20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" p14:bwMode="auto">
              <p14:nvContentPartPr>
                <p14:cNvPr id="44" name="墨迹 43"/>
                <p14:cNvContentPartPr/>
                <p14:nvPr/>
              </p14:nvContentPartPr>
              <p14:xfrm>
                <a:off x="4076875" y="2752591"/>
                <a:ext cx="360" cy="2086560"/>
              </p14:xfrm>
            </p:contentPart>
          </mc:Choice>
          <mc:Fallback xmlns="">
            <p:pic>
              <p:nvPicPr>
                <p:cNvPr id="44" name="墨迹 43"/>
              </p:nvPicPr>
              <p:blipFill>
                <a:blip r:embed="rId2"/>
              </p:blipFill>
              <p:spPr>
                <a:xfrm>
                  <a:off x="4076875" y="2752591"/>
                  <a:ext cx="360" cy="2086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45" name="墨迹 44"/>
                <p14:cNvContentPartPr/>
                <p14:nvPr/>
              </p14:nvContentPartPr>
              <p14:xfrm>
                <a:off x="4084795" y="4831951"/>
                <a:ext cx="923400" cy="360"/>
              </p14:xfrm>
            </p:contentPart>
          </mc:Choice>
          <mc:Fallback xmlns="">
            <p:pic>
              <p:nvPicPr>
                <p:cNvPr id="45" name="墨迹 44"/>
              </p:nvPicPr>
              <p:blipFill>
                <a:blip r:embed="rId4"/>
              </p:blipFill>
              <p:spPr>
                <a:xfrm>
                  <a:off x="4084795" y="4831951"/>
                  <a:ext cx="92340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47" name="墨迹 46"/>
                <p14:cNvContentPartPr/>
                <p14:nvPr/>
              </p14:nvContentPartPr>
              <p14:xfrm>
                <a:off x="5017195" y="2743591"/>
                <a:ext cx="360" cy="2076840"/>
              </p14:xfrm>
            </p:contentPart>
          </mc:Choice>
          <mc:Fallback xmlns="">
            <p:pic>
              <p:nvPicPr>
                <p:cNvPr id="47" name="墨迹 46"/>
              </p:nvPicPr>
              <p:blipFill>
                <a:blip r:embed="rId6"/>
              </p:blipFill>
              <p:spPr>
                <a:xfrm>
                  <a:off x="5017195" y="2743591"/>
                  <a:ext cx="360" cy="2076840"/>
                </a:xfrm>
                <a:prstGeom prst="rect"/>
              </p:spPr>
            </p:pic>
          </mc:Fallback>
        </mc:AlternateContent>
      </p:grpSp>
      <p:sp>
        <p:nvSpPr>
          <p:cNvPr id="53" name="椭圆 52"/>
          <p:cNvSpPr/>
          <p:nvPr/>
        </p:nvSpPr>
        <p:spPr>
          <a:xfrm>
            <a:off x="8821814" y="1412471"/>
            <a:ext cx="568171" cy="5681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OfficePLUS.cn-5-1"/>
          <p:cNvSpPr txBox="1"/>
          <p:nvPr/>
        </p:nvSpPr>
        <p:spPr>
          <a:xfrm flipH="1">
            <a:off x="2869416" y="1445112"/>
            <a:ext cx="2667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出栈后将右孩子左孩子入栈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417025" y="1383557"/>
            <a:ext cx="14595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先序遍历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527153" y="2479022"/>
            <a:ext cx="568171" cy="5681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10120474" y="2479021"/>
            <a:ext cx="568171" cy="5681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8103093" y="3715552"/>
            <a:ext cx="568171" cy="568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6966751" y="3715551"/>
            <a:ext cx="568171" cy="568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6474019" y="5057079"/>
            <a:ext cx="568171" cy="56817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10700667" y="3715551"/>
            <a:ext cx="568171" cy="568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9564325" y="3715551"/>
            <a:ext cx="568171" cy="568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311563" y="1360258"/>
            <a:ext cx="105462" cy="484964"/>
          </a:xfrm>
          <a:prstGeom prst="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7 -0.00023 L -0.47097 0.07732 C -0.47123 0.17315 -0.47149 0.26899 -0.47162 0.36482 " pathEditMode="relative" rAng="0" ptsTypes="AAA">
                                      <p:cBhvr>
                                        <p:cTn id="6" dur="2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1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162 0.36482 L -0.46915 0.02547 L -0.63373 0.02547 L -0.63373 0.57199 " pathEditMode="relative" rAng="0" ptsTypes="AAAA">
                                      <p:cBhvr>
                                        <p:cTn id="10" dur="2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2" y="-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0092 L -0.57683 -0.07662 L -0.57891 0.20949 " pathEditMode="relative" ptsTypes="AAA">
                                      <p:cBhvr>
                                        <p:cTn id="14" dur="2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0014 -0.00023 L -0.36329 -0.07778 L -0.36537 0.12014 " pathEditMode="relative" ptsTypes="AAA"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37 0.12014 L -0.36537 -0.10648 L -0.45092 -0.10764 L -0.45508 0.41528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2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46 L -0.41133 -0.25694 L -0.41341 -0.06666 " pathEditMode="relative" ptsTypes="AAA">
                                      <p:cBhvr>
                                        <p:cTn id="2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169 0.00209 L -0.31875 -0.2544 L -0.31875 -0.16782 " pathEditMode="relative" ptsTypes="AAA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875 -0.16783 L -0.3194 -0.28773 L -0.23268 -0.28889 L -0.23346 0.23634 L -0.34635 0.23634 " pathEditMode="relative" rAng="0" ptsTypes="AAAAA">
                                      <p:cBhvr>
                                        <p:cTn id="3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1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162 L -0.19102 -0.4824 L -0.27839 -0.48356 L -0.27774 -0.37245 " pathEditMode="relative" ptsTypes="AAAA">
                                      <p:cBhvr>
                                        <p:cTn id="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982 -0.36851 L -0.27839 -0.48101 L -0.19323 -0.48356 C -0.19297 -0.30902 -0.19271 -0.13426 -0.19245 0.04051 L -0.24206 0.0419 " pathEditMode="relative" ptsTypes="AAAAA">
                                      <p:cBhvr>
                                        <p:cTn id="3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341 -0.06551 L -0.41198 -0.28541 L -0.3013 -0.28657 C -0.30156 -0.11204 -0.30182 0.06273 -0.30208 0.23727 " pathEditMode="relative" ptsTypes="AAAA"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812 0.20949 L -0.57513 -0.10487 L -0.39987 -0.10741 C -0.39935 0.06944 -0.39882 0.24606 -0.39817 0.42291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97" y="-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0.00046 L -0.62435 -0.28403 L -0.62643 0.02269 " pathEditMode="relative" ptsTypes="AAA">
                                      <p:cBhvr>
                                        <p:cTn id="5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39 0.00579 L -0.53034 -0.28403 L -0.53034 -0.06944 " pathEditMode="relative" ptsTypes="AAA">
                                      <p:cBhvr>
                                        <p:cTn id="5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346 -0.06435 L -0.53229 -0.28541 L -0.27903 -0.28866 L -0.27526 0.23588 " pathEditMode="relative" ptsTypes="AAAA">
                                      <p:cBhvr>
                                        <p:cTn id="5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5 0.02384 C -0.62487 -0.07754 -0.62461 -0.17893 -0.62435 -0.28032 L -0.28411 -0.29051 C -0.28463 -0.11643 -0.28515 0.0581 -0.28568 0.23241 " pathEditMode="relative" ptsTypes="AAAA">
                                      <p:cBhvr>
                                        <p:cTn id="6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1" animBg="1"/>
      <p:bldP spid="53" grpId="2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641" y="2131922"/>
            <a:ext cx="4440303" cy="3920786"/>
          </a:xfrm>
          <a:prstGeom prst="rect">
            <a:avLst/>
          </a:prstGeom>
        </p:spPr>
      </p:pic>
      <p:sp>
        <p:nvSpPr>
          <p:cNvPr id="3" name="OfficePLUS.cn-3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4" name="OfficePLUS.cn-4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5" name="OfficePLUS.cn-8"/>
          <p:cNvSpPr txBox="1"/>
          <p:nvPr/>
        </p:nvSpPr>
        <p:spPr>
          <a:xfrm>
            <a:off x="1117600" y="1294537"/>
            <a:ext cx="2527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556CFB"/>
                </a:solidFill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目录</a:t>
            </a:r>
            <a:endParaRPr lang="zh-CN" altLang="en-US" sz="4400" dirty="0">
              <a:solidFill>
                <a:srgbClr val="556CFB"/>
              </a:solidFill>
              <a:ea typeface="阿里巴巴普惠体 B" panose="00020600040101010101" pitchFamily="18" charset="-122"/>
              <a:cs typeface="阿里巴巴普惠体 B" panose="00020600040101010101" pitchFamily="18" charset="-122"/>
              <a:sym typeface="+mn-lt"/>
            </a:endParaRPr>
          </a:p>
        </p:txBody>
      </p:sp>
      <p:sp>
        <p:nvSpPr>
          <p:cNvPr id="6" name="OfficePLUS.cn-9"/>
          <p:cNvSpPr txBox="1"/>
          <p:nvPr/>
        </p:nvSpPr>
        <p:spPr>
          <a:xfrm>
            <a:off x="1158377" y="1885043"/>
            <a:ext cx="2545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spc="200" dirty="0">
                <a:sym typeface="+mn-lt"/>
              </a:rPr>
              <a:t>CONTENTS</a:t>
            </a:r>
            <a:endParaRPr lang="zh-CN" altLang="en-US" sz="2400" spc="200" dirty="0">
              <a:sym typeface="+mn-lt"/>
            </a:endParaRPr>
          </a:p>
        </p:txBody>
      </p:sp>
      <p:grpSp>
        <p:nvGrpSpPr>
          <p:cNvPr id="7" name="OfficePLUS.cn-5"/>
          <p:cNvGrpSpPr/>
          <p:nvPr/>
        </p:nvGrpSpPr>
        <p:grpSpPr>
          <a:xfrm>
            <a:off x="1252056" y="2743653"/>
            <a:ext cx="4560008" cy="577388"/>
            <a:chOff x="820256" y="2172153"/>
            <a:chExt cx="4560008" cy="577388"/>
          </a:xfrm>
        </p:grpSpPr>
        <p:sp>
          <p:nvSpPr>
            <p:cNvPr id="8" name="OfficePLUS.cn-5-1"/>
            <p:cNvSpPr txBox="1"/>
            <p:nvPr/>
          </p:nvSpPr>
          <p:spPr>
            <a:xfrm flipH="1">
              <a:off x="1553936" y="2230014"/>
              <a:ext cx="3826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阿里巴巴普惠体 L" panose="00020600040101010101" pitchFamily="18" charset="-122"/>
                  <a:sym typeface="+mn-lt"/>
                </a:rPr>
                <a:t>什么是树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853271" y="2172153"/>
              <a:ext cx="577388" cy="577388"/>
              <a:chOff x="853271" y="2010228"/>
              <a:chExt cx="577388" cy="577388"/>
            </a:xfrm>
          </p:grpSpPr>
          <p:sp>
            <p:nvSpPr>
              <p:cNvPr id="11" name="OfficePLUS.cn-5-2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12" name="OfficePLUS.cn-5-3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10" name="OfficePLUS.cn-5-4"/>
            <p:cNvSpPr txBox="1"/>
            <p:nvPr/>
          </p:nvSpPr>
          <p:spPr>
            <a:xfrm>
              <a:off x="820256" y="2218287"/>
              <a:ext cx="662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01</a:t>
              </a:r>
              <a:endParaRPr lang="en-US" altLang="zh-CN" sz="2800" b="1" dirty="0">
                <a:solidFill>
                  <a:schemeClr val="bg1"/>
                </a:solidFill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endParaRPr>
            </a:p>
          </p:txBody>
        </p:sp>
      </p:grpSp>
      <p:grpSp>
        <p:nvGrpSpPr>
          <p:cNvPr id="13" name="OfficePLUS.cn-5"/>
          <p:cNvGrpSpPr/>
          <p:nvPr/>
        </p:nvGrpSpPr>
        <p:grpSpPr>
          <a:xfrm>
            <a:off x="1252056" y="3541567"/>
            <a:ext cx="4560008" cy="577388"/>
            <a:chOff x="820256" y="2172153"/>
            <a:chExt cx="4560008" cy="577388"/>
          </a:xfrm>
        </p:grpSpPr>
        <p:sp>
          <p:nvSpPr>
            <p:cNvPr id="14" name="OfficePLUS.cn-5-1"/>
            <p:cNvSpPr txBox="1"/>
            <p:nvPr/>
          </p:nvSpPr>
          <p:spPr>
            <a:xfrm flipH="1">
              <a:off x="1553936" y="2230014"/>
              <a:ext cx="3826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阿里巴巴普惠体 L" panose="00020600040101010101" pitchFamily="18" charset="-122"/>
                  <a:sym typeface="+mn-lt"/>
                </a:rPr>
                <a:t>二叉树操作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853271" y="2172153"/>
              <a:ext cx="577388" cy="577388"/>
              <a:chOff x="853271" y="2010228"/>
              <a:chExt cx="577388" cy="577388"/>
            </a:xfrm>
          </p:grpSpPr>
          <p:sp>
            <p:nvSpPr>
              <p:cNvPr id="17" name="OfficePLUS.cn-5-2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18" name="OfficePLUS.cn-5-3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16" name="OfficePLUS.cn-5-4"/>
            <p:cNvSpPr txBox="1"/>
            <p:nvPr/>
          </p:nvSpPr>
          <p:spPr>
            <a:xfrm>
              <a:off x="820256" y="2218287"/>
              <a:ext cx="662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02</a:t>
              </a:r>
              <a:endParaRPr lang="en-US" altLang="zh-CN" sz="2800" b="1" dirty="0">
                <a:solidFill>
                  <a:schemeClr val="bg1"/>
                </a:solidFill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endParaRPr>
            </a:p>
          </p:txBody>
        </p:sp>
      </p:grpSp>
      <p:grpSp>
        <p:nvGrpSpPr>
          <p:cNvPr id="19" name="OfficePLUS.cn-5"/>
          <p:cNvGrpSpPr/>
          <p:nvPr/>
        </p:nvGrpSpPr>
        <p:grpSpPr>
          <a:xfrm>
            <a:off x="1252056" y="4364527"/>
            <a:ext cx="4560008" cy="577388"/>
            <a:chOff x="820256" y="2172153"/>
            <a:chExt cx="4560008" cy="577388"/>
          </a:xfrm>
        </p:grpSpPr>
        <p:sp>
          <p:nvSpPr>
            <p:cNvPr id="20" name="OfficePLUS.cn-5-1"/>
            <p:cNvSpPr txBox="1"/>
            <p:nvPr/>
          </p:nvSpPr>
          <p:spPr>
            <a:xfrm flipH="1">
              <a:off x="1553936" y="2230014"/>
              <a:ext cx="3826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阿里巴巴普惠体 L" panose="00020600040101010101" pitchFamily="18" charset="-122"/>
                  <a:sym typeface="+mn-lt"/>
                </a:rPr>
                <a:t>二叉树应用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853271" y="2172153"/>
              <a:ext cx="577388" cy="577388"/>
              <a:chOff x="853271" y="2010228"/>
              <a:chExt cx="577388" cy="577388"/>
            </a:xfrm>
          </p:grpSpPr>
          <p:sp>
            <p:nvSpPr>
              <p:cNvPr id="23" name="OfficePLUS.cn-5-2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24" name="OfficePLUS.cn-5-3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22" name="OfficePLUS.cn-5-4"/>
            <p:cNvSpPr txBox="1"/>
            <p:nvPr/>
          </p:nvSpPr>
          <p:spPr>
            <a:xfrm>
              <a:off x="820256" y="2218287"/>
              <a:ext cx="662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03</a:t>
              </a:r>
              <a:endParaRPr lang="en-US" altLang="zh-CN" sz="2800" b="1" dirty="0">
                <a:solidFill>
                  <a:schemeClr val="bg1"/>
                </a:solidFill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endParaRPr>
            </a:p>
          </p:txBody>
        </p:sp>
      </p:grpSp>
      <p:grpSp>
        <p:nvGrpSpPr>
          <p:cNvPr id="25" name="OfficePLUS.cn-5"/>
          <p:cNvGrpSpPr/>
          <p:nvPr/>
        </p:nvGrpSpPr>
        <p:grpSpPr>
          <a:xfrm>
            <a:off x="1252056" y="5187487"/>
            <a:ext cx="4560008" cy="577388"/>
            <a:chOff x="820256" y="2172153"/>
            <a:chExt cx="4560008" cy="577388"/>
          </a:xfrm>
        </p:grpSpPr>
        <p:sp>
          <p:nvSpPr>
            <p:cNvPr id="26" name="OfficePLUS.cn-5-1"/>
            <p:cNvSpPr txBox="1"/>
            <p:nvPr/>
          </p:nvSpPr>
          <p:spPr>
            <a:xfrm flipH="1">
              <a:off x="1553936" y="2230014"/>
              <a:ext cx="3826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阿里巴巴普惠体 L" panose="00020600040101010101" pitchFamily="18" charset="-122"/>
                  <a:sym typeface="+mn-lt"/>
                </a:rPr>
                <a:t>树的拓展</a:t>
              </a:r>
              <a:endPara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853271" y="2172153"/>
              <a:ext cx="577388" cy="577388"/>
              <a:chOff x="853271" y="2010228"/>
              <a:chExt cx="577388" cy="577388"/>
            </a:xfrm>
          </p:grpSpPr>
          <p:sp>
            <p:nvSpPr>
              <p:cNvPr id="29" name="OfficePLUS.cn-5-2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30" name="OfficePLUS.cn-5-3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28" name="OfficePLUS.cn-5-4"/>
            <p:cNvSpPr txBox="1"/>
            <p:nvPr/>
          </p:nvSpPr>
          <p:spPr>
            <a:xfrm>
              <a:off x="820256" y="2218287"/>
              <a:ext cx="662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04</a:t>
              </a:r>
              <a:endParaRPr lang="en-US" altLang="zh-CN" sz="2800" b="1" dirty="0">
                <a:solidFill>
                  <a:schemeClr val="bg1"/>
                </a:solidFill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11562" y="637368"/>
            <a:ext cx="3489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二叉树的非递归遍历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89620" y="637368"/>
            <a:ext cx="421943" cy="369332"/>
            <a:chOff x="764144" y="618835"/>
            <a:chExt cx="406396" cy="323274"/>
          </a:xfrm>
        </p:grpSpPr>
        <p:sp>
          <p:nvSpPr>
            <p:cNvPr id="4" name="任意多边形: 形状 3"/>
            <p:cNvSpPr/>
            <p:nvPr/>
          </p:nvSpPr>
          <p:spPr>
            <a:xfrm>
              <a:off x="764144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939633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60354" y="1412223"/>
            <a:ext cx="4792462" cy="4213613"/>
            <a:chOff x="6355579" y="1993248"/>
            <a:chExt cx="4792462" cy="4213613"/>
          </a:xfrm>
        </p:grpSpPr>
        <p:grpSp>
          <p:nvGrpSpPr>
            <p:cNvPr id="7" name="组合 6"/>
            <p:cNvGrpSpPr/>
            <p:nvPr/>
          </p:nvGrpSpPr>
          <p:grpSpPr>
            <a:xfrm>
              <a:off x="6854208" y="1993248"/>
              <a:ext cx="4293833" cy="2871501"/>
              <a:chOff x="6299844" y="1195526"/>
              <a:chExt cx="4293833" cy="2871501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8162675" y="11955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86801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45733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6299844" y="3498855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7436186" y="349885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889164" y="349885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0025506" y="3498855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cxnSp>
            <p:nvCxnSpPr>
              <p:cNvPr id="17" name="直接连接符 16"/>
              <p:cNvCxnSpPr>
                <a:stCxn id="10" idx="3"/>
                <a:endCxn id="11" idx="0"/>
              </p:cNvCxnSpPr>
              <p:nvPr/>
            </p:nvCxnSpPr>
            <p:spPr>
              <a:xfrm flipH="1">
                <a:off x="7152101" y="1680490"/>
                <a:ext cx="1093781" cy="5818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0" idx="5"/>
                <a:endCxn id="12" idx="0"/>
              </p:cNvCxnSpPr>
              <p:nvPr/>
            </p:nvCxnSpPr>
            <p:spPr>
              <a:xfrm>
                <a:off x="8647639" y="1680490"/>
                <a:ext cx="1093782" cy="5818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11" idx="3"/>
                <a:endCxn id="13" idx="0"/>
              </p:cNvCxnSpPr>
              <p:nvPr/>
            </p:nvCxnSpPr>
            <p:spPr>
              <a:xfrm flipH="1">
                <a:off x="6583930" y="2747290"/>
                <a:ext cx="367292" cy="7515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1" idx="5"/>
                <a:endCxn id="14" idx="0"/>
              </p:cNvCxnSpPr>
              <p:nvPr/>
            </p:nvCxnSpPr>
            <p:spPr>
              <a:xfrm>
                <a:off x="7352979" y="2747290"/>
                <a:ext cx="367293" cy="7515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2" idx="3"/>
                <a:endCxn id="15" idx="0"/>
              </p:cNvCxnSpPr>
              <p:nvPr/>
            </p:nvCxnSpPr>
            <p:spPr>
              <a:xfrm flipH="1">
                <a:off x="9173250" y="2747290"/>
                <a:ext cx="367292" cy="7515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2" idx="5"/>
                <a:endCxn id="16" idx="0"/>
              </p:cNvCxnSpPr>
              <p:nvPr/>
            </p:nvCxnSpPr>
            <p:spPr>
              <a:xfrm>
                <a:off x="9942299" y="2747290"/>
                <a:ext cx="367293" cy="7515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椭圆 7"/>
            <p:cNvSpPr/>
            <p:nvPr/>
          </p:nvSpPr>
          <p:spPr>
            <a:xfrm>
              <a:off x="6355579" y="5638690"/>
              <a:ext cx="568171" cy="568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9" name="直接连接符 8"/>
            <p:cNvCxnSpPr>
              <a:stCxn id="13" idx="3"/>
              <a:endCxn id="8" idx="0"/>
            </p:cNvCxnSpPr>
            <p:nvPr/>
          </p:nvCxnSpPr>
          <p:spPr>
            <a:xfrm flipH="1">
              <a:off x="6639665" y="4781541"/>
              <a:ext cx="297750" cy="8571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OfficePLUS.cn-5-1"/>
          <p:cNvSpPr txBox="1"/>
          <p:nvPr/>
        </p:nvSpPr>
        <p:spPr>
          <a:xfrm flipH="1">
            <a:off x="1629423" y="2433933"/>
            <a:ext cx="114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先序遍历：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39" name="OfficePLUS.cn-5-1"/>
          <p:cNvSpPr txBox="1"/>
          <p:nvPr/>
        </p:nvSpPr>
        <p:spPr>
          <a:xfrm flipH="1">
            <a:off x="1629423" y="3108052"/>
            <a:ext cx="114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中序遍历：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40" name="OfficePLUS.cn-5-1"/>
          <p:cNvSpPr txBox="1"/>
          <p:nvPr/>
        </p:nvSpPr>
        <p:spPr>
          <a:xfrm flipH="1">
            <a:off x="1629423" y="3778696"/>
            <a:ext cx="114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后序遍历：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41" name="OfficePLUS.cn-5-1"/>
          <p:cNvSpPr txBox="1"/>
          <p:nvPr/>
        </p:nvSpPr>
        <p:spPr>
          <a:xfrm flipH="1">
            <a:off x="2975961" y="2433933"/>
            <a:ext cx="1688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1 8 4 3 2 6 9 7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42" name="OfficePLUS.cn-5-1"/>
          <p:cNvSpPr txBox="1"/>
          <p:nvPr/>
        </p:nvSpPr>
        <p:spPr>
          <a:xfrm flipH="1">
            <a:off x="2975961" y="3105028"/>
            <a:ext cx="1688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3 4 8 2 1 9 6 7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43" name="OfficePLUS.cn-5-1"/>
          <p:cNvSpPr txBox="1"/>
          <p:nvPr/>
        </p:nvSpPr>
        <p:spPr>
          <a:xfrm flipH="1">
            <a:off x="2975960" y="3778696"/>
            <a:ext cx="1688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3 4 2 8 9 7 6 1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46" name="OfficePLUS.cn-1"/>
          <p:cNvGrpSpPr/>
          <p:nvPr/>
        </p:nvGrpSpPr>
        <p:grpSpPr>
          <a:xfrm>
            <a:off x="1311561" y="4486309"/>
            <a:ext cx="4411203" cy="637150"/>
            <a:chOff x="247650" y="228600"/>
            <a:chExt cx="11696700" cy="6400800"/>
          </a:xfrm>
          <a:solidFill>
            <a:schemeClr val="bg1">
              <a:alpha val="65098"/>
            </a:schemeClr>
          </a:solidFill>
        </p:grpSpPr>
        <p:sp>
          <p:nvSpPr>
            <p:cNvPr id="48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grpFill/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50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grpFill/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sym typeface="+mn-lt"/>
                </a:rPr>
                <a:t>其他遍历方法？</a:t>
              </a:r>
              <a:endParaRPr lang="zh-CN" altLang="en-US" dirty="0">
                <a:solidFill>
                  <a:schemeClr val="tx1"/>
                </a:solidFill>
                <a:sym typeface="+mn-lt"/>
              </a:endParaRPr>
            </a:p>
          </p:txBody>
        </p:sp>
      </p:grpSp>
      <p:sp>
        <p:nvSpPr>
          <p:cNvPr id="55" name="OfficePLUS.cn-5-1"/>
          <p:cNvSpPr txBox="1"/>
          <p:nvPr/>
        </p:nvSpPr>
        <p:spPr>
          <a:xfrm flipH="1">
            <a:off x="2869416" y="1445112"/>
            <a:ext cx="2667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出栈后将右孩子左孩子入栈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417025" y="1383557"/>
            <a:ext cx="14595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先序遍历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311563" y="1360258"/>
            <a:ext cx="105462" cy="484964"/>
          </a:xfrm>
          <a:prstGeom prst="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60354" y="1412223"/>
            <a:ext cx="4792462" cy="4213613"/>
            <a:chOff x="6355579" y="1993248"/>
            <a:chExt cx="4792462" cy="4213613"/>
          </a:xfrm>
        </p:grpSpPr>
        <p:grpSp>
          <p:nvGrpSpPr>
            <p:cNvPr id="3" name="组合 2"/>
            <p:cNvGrpSpPr/>
            <p:nvPr/>
          </p:nvGrpSpPr>
          <p:grpSpPr>
            <a:xfrm>
              <a:off x="6854208" y="1993248"/>
              <a:ext cx="4293833" cy="2871501"/>
              <a:chOff x="6299844" y="1195526"/>
              <a:chExt cx="4293833" cy="2871501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8162675" y="11955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686801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45733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299844" y="3498855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436186" y="349885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889164" y="349885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025506" y="3498855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cxnSp>
            <p:nvCxnSpPr>
              <p:cNvPr id="13" name="直接连接符 12"/>
              <p:cNvCxnSpPr>
                <a:stCxn id="6" idx="3"/>
                <a:endCxn id="7" idx="0"/>
              </p:cNvCxnSpPr>
              <p:nvPr/>
            </p:nvCxnSpPr>
            <p:spPr>
              <a:xfrm flipH="1">
                <a:off x="7152101" y="1680490"/>
                <a:ext cx="1093781" cy="5818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6" idx="5"/>
                <a:endCxn id="8" idx="0"/>
              </p:cNvCxnSpPr>
              <p:nvPr/>
            </p:nvCxnSpPr>
            <p:spPr>
              <a:xfrm>
                <a:off x="8647639" y="1680490"/>
                <a:ext cx="1093782" cy="5818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7" idx="3"/>
                <a:endCxn id="9" idx="0"/>
              </p:cNvCxnSpPr>
              <p:nvPr/>
            </p:nvCxnSpPr>
            <p:spPr>
              <a:xfrm flipH="1">
                <a:off x="6583930" y="2747290"/>
                <a:ext cx="367292" cy="7515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7" idx="5"/>
                <a:endCxn id="10" idx="0"/>
              </p:cNvCxnSpPr>
              <p:nvPr/>
            </p:nvCxnSpPr>
            <p:spPr>
              <a:xfrm>
                <a:off x="7352979" y="2747290"/>
                <a:ext cx="367293" cy="7515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8" idx="3"/>
                <a:endCxn id="11" idx="0"/>
              </p:cNvCxnSpPr>
              <p:nvPr/>
            </p:nvCxnSpPr>
            <p:spPr>
              <a:xfrm flipH="1">
                <a:off x="9173250" y="2747290"/>
                <a:ext cx="367292" cy="7515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8" idx="5"/>
                <a:endCxn id="12" idx="0"/>
              </p:cNvCxnSpPr>
              <p:nvPr/>
            </p:nvCxnSpPr>
            <p:spPr>
              <a:xfrm>
                <a:off x="9942299" y="2747290"/>
                <a:ext cx="367293" cy="7515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椭圆 3"/>
            <p:cNvSpPr/>
            <p:nvPr/>
          </p:nvSpPr>
          <p:spPr>
            <a:xfrm>
              <a:off x="6355579" y="5638690"/>
              <a:ext cx="568171" cy="568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5" name="直接连接符 4"/>
            <p:cNvCxnSpPr>
              <a:stCxn id="9" idx="3"/>
              <a:endCxn id="4" idx="0"/>
            </p:cNvCxnSpPr>
            <p:nvPr/>
          </p:nvCxnSpPr>
          <p:spPr>
            <a:xfrm flipH="1">
              <a:off x="6639665" y="4781541"/>
              <a:ext cx="297750" cy="8571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文本框 20"/>
          <p:cNvSpPr txBox="1"/>
          <p:nvPr/>
        </p:nvSpPr>
        <p:spPr>
          <a:xfrm>
            <a:off x="1311562" y="637368"/>
            <a:ext cx="3489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二叉树的非递归遍历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89620" y="637368"/>
            <a:ext cx="421943" cy="369332"/>
            <a:chOff x="764144" y="618835"/>
            <a:chExt cx="406396" cy="323274"/>
          </a:xfrm>
        </p:grpSpPr>
        <p:sp>
          <p:nvSpPr>
            <p:cNvPr id="23" name="任意多边形: 形状 22"/>
            <p:cNvSpPr/>
            <p:nvPr/>
          </p:nvSpPr>
          <p:spPr>
            <a:xfrm>
              <a:off x="764144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939633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299152" y="2394342"/>
            <a:ext cx="2990024" cy="737531"/>
            <a:chOff x="1879134" y="2692866"/>
            <a:chExt cx="2365695" cy="73753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1879134" y="2692866"/>
              <a:ext cx="236569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1879134" y="3430397"/>
              <a:ext cx="236569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椭圆 30"/>
          <p:cNvSpPr/>
          <p:nvPr/>
        </p:nvSpPr>
        <p:spPr>
          <a:xfrm>
            <a:off x="8821814" y="1412223"/>
            <a:ext cx="568171" cy="5681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7527154" y="2479022"/>
            <a:ext cx="568171" cy="5681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10116474" y="2487513"/>
            <a:ext cx="568171" cy="5681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6958982" y="3708305"/>
            <a:ext cx="568171" cy="568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8095325" y="3715552"/>
            <a:ext cx="568171" cy="568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9564254" y="3715552"/>
            <a:ext cx="568171" cy="568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10670804" y="3715552"/>
            <a:ext cx="568171" cy="568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6460354" y="5057665"/>
            <a:ext cx="568171" cy="56817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OfficePLUS.cn-5-1"/>
          <p:cNvSpPr txBox="1"/>
          <p:nvPr/>
        </p:nvSpPr>
        <p:spPr>
          <a:xfrm flipH="1">
            <a:off x="2869416" y="1445112"/>
            <a:ext cx="2667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出队后将左孩子右孩子入队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17025" y="1383557"/>
            <a:ext cx="14595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层次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遍历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11563" y="1360258"/>
            <a:ext cx="105462" cy="484964"/>
          </a:xfrm>
          <a:prstGeom prst="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7 0.00394 L -0.33555 0.16065 L -0.53868 0.16065 " pathEditMode="relative" ptsTypes="A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646 0.16065 L -0.66172 0.16065 L -0.66172 0.38959 " pathEditMode="relative" ptsTypes="A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16 L -0.42943 0.00509 " pathEditMode="relative" ptsTypes="AA">
                                      <p:cBhvr>
                                        <p:cTn id="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162 L -0.57708 0.00231 " pathEditMode="relative" ptsTypes="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243 0.00509 L -0.50261 0.00393 L -0.50443 0.23287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7" y="1131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343 0.00486 L -0.64114 0.00625 " pathEditMode="relative" ptsTypes="AA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416 L -0.17552 -0.17431 L -0.31523 -0.17315 " pathEditMode="relative" ptsTypes="AAA"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324 L -0.26719 -0.17662 L -0.33555 -0.17662 " pathEditMode="relative" ptsTypes="A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971 0.00879 L -0.71184 0.00625 L -0.66328 0.22847 " pathEditMode="relative" ptsTypes="AAA">
                                      <p:cBhvr>
                                        <p:cTn id="3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549 -0.17431 L -0.38164 -0.17037 " pathEditMode="relative" ptsTypes="AA">
                                      <p:cBhvr>
                                        <p:cTn id="3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281 -0.17662 L -0.40638 -0.17268 " pathEditMode="relative" ptsTypes="AA">
                                      <p:cBhvr>
                                        <p:cTn id="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0116 L -0.38802 -0.17407 L -0.45482 -0.17662 " pathEditMode="relative" ptsTypes="AAA">
                                      <p:cBhvr>
                                        <p:cTn id="4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00116 L -0.48086 -0.17662 " pathEditMode="relative" ptsTypes="AA">
                                      <p:cBhvr>
                                        <p:cTn id="4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099 -0.17061 L -0.50807 -0.17176 L -0.34713 0.04398 " pathEditMode="relative" ptsTypes="AAA">
                                      <p:cBhvr>
                                        <p:cTn id="4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495 -0.17523 L -0.47617 -0.17268 " pathEditMode="relative" ptsTypes="AA">
                                      <p:cBhvr>
                                        <p:cTn id="4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416 -0.17662 L -0.52474 -0.17662 " pathEditMode="relative" ptsTypes="AA">
                                      <p:cBhvr>
                                        <p:cTn id="5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943 -0.17268 L -0.54492 -0.17384 " pathEditMode="relative" ptsTypes="AA">
                                      <p:cBhvr>
                                        <p:cTn id="5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.00023 L -0.08411 -0.37362 L -0.1362 -0.37246 " pathEditMode="relative" ptsTypes="AAA">
                                      <p:cBhvr>
                                        <p:cTn id="5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188 -0.17268 L -0.60052 -0.17523 L -0.49688 -0.03287 L -0.39245 0.04167 " pathEditMode="relative" ptsTypes="AAAA">
                                      <p:cBhvr>
                                        <p:cTn id="6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52552 -0.17662 L -0.72252 -0.17778 L -0.61601 -0.03287 L -0.46002 0.0456 " pathEditMode="relative" ptsTypes="AAAA">
                                      <p:cBhvr>
                                        <p:cTn id="6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54349 -0.17384 L -0.81107 -0.17268 L -0.70821 -0.0368 L -0.50222 0.04699 " pathEditMode="relative" ptsTypes="AAAA">
                                      <p:cBhvr>
                                        <p:cTn id="6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3256 -0.36968 L -0.34141 -0.36968 " pathEditMode="relative" ptsTypes="AA">
                                      <p:cBhvr>
                                        <p:cTn id="6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777 -0.36852 L -0.46784 -0.36968 L -0.36355 -0.22871 L -0.10834 -0.14375 " pathEditMode="relative" ptsTypes="AAAA">
                                      <p:cBhvr>
                                        <p:cTn id="7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3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6" grpId="3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54255" y="2390145"/>
            <a:ext cx="5526024" cy="1457438"/>
            <a:chOff x="6096000" y="2371672"/>
            <a:chExt cx="5526024" cy="1457438"/>
          </a:xfrm>
        </p:grpSpPr>
        <p:sp>
          <p:nvSpPr>
            <p:cNvPr id="3" name="OfficePLUS.cn-6"/>
            <p:cNvSpPr/>
            <p:nvPr/>
          </p:nvSpPr>
          <p:spPr>
            <a:xfrm>
              <a:off x="6397173" y="2658330"/>
              <a:ext cx="575127" cy="770670"/>
            </a:xfrm>
            <a:prstGeom prst="rect">
              <a:avLst/>
            </a:prstGeom>
            <a:noFill/>
            <a:ln w="79375">
              <a:solidFill>
                <a:srgbClr val="556C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 panose="020B0503020204020204" charset="-122"/>
                <a:cs typeface="+mn-cs"/>
                <a:sym typeface="+mn-lt"/>
              </a:endParaRPr>
            </a:p>
          </p:txBody>
        </p:sp>
        <p:sp>
          <p:nvSpPr>
            <p:cNvPr id="4" name="OfficePLUS.cn-5"/>
            <p:cNvSpPr/>
            <p:nvPr/>
          </p:nvSpPr>
          <p:spPr>
            <a:xfrm>
              <a:off x="6096000" y="2371672"/>
              <a:ext cx="575127" cy="770670"/>
            </a:xfrm>
            <a:prstGeom prst="rect">
              <a:avLst/>
            </a:prstGeom>
            <a:noFill/>
            <a:ln w="79375">
              <a:solidFill>
                <a:srgbClr val="556C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 panose="020B0503020204020204" charset="-122"/>
                <a:cs typeface="+mn-cs"/>
                <a:sym typeface="+mn-lt"/>
              </a:endParaRPr>
            </a:p>
          </p:txBody>
        </p:sp>
        <p:sp>
          <p:nvSpPr>
            <p:cNvPr id="5" name="OfficePLUS.cn-7"/>
            <p:cNvSpPr txBox="1"/>
            <p:nvPr/>
          </p:nvSpPr>
          <p:spPr>
            <a:xfrm>
              <a:off x="7027590" y="2610599"/>
              <a:ext cx="14329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1" i="0" u="none" strike="noStrike" kern="1200" cap="none" spc="1500" normalizeH="0" baseline="0" noProof="0" dirty="0">
                  <a:ln>
                    <a:noFill/>
                  </a:ln>
                  <a:solidFill>
                    <a:srgbClr val="556CFB"/>
                  </a:solidFill>
                  <a:effectLst/>
                  <a:uLnTx/>
                  <a:uFillTx/>
                  <a:ea typeface="微软雅黑" panose="020B0503020204020204" charset="-122"/>
                  <a:cs typeface="+mn-cs"/>
                  <a:sym typeface="+mn-lt"/>
                </a:rPr>
                <a:t>03</a:t>
              </a:r>
              <a:endParaRPr kumimoji="0" lang="zh-CN" altLang="en-US" sz="6000" b="1" i="0" u="none" strike="noStrike" kern="1200" cap="none" spc="1500" normalizeH="0" baseline="0" noProof="0" dirty="0">
                <a:ln>
                  <a:noFill/>
                </a:ln>
                <a:solidFill>
                  <a:srgbClr val="556CFB"/>
                </a:solidFill>
                <a:effectLst/>
                <a:uLnTx/>
                <a:uFillTx/>
                <a:ea typeface="微软雅黑" panose="020B0503020204020204" charset="-122"/>
                <a:cs typeface="+mn-cs"/>
                <a:sym typeface="+mn-lt"/>
              </a:endParaRPr>
            </a:p>
          </p:txBody>
        </p:sp>
        <p:sp>
          <p:nvSpPr>
            <p:cNvPr id="6" name="OfficePLUS.cn-8"/>
            <p:cNvSpPr txBox="1"/>
            <p:nvPr/>
          </p:nvSpPr>
          <p:spPr>
            <a:xfrm>
              <a:off x="7067505" y="3429000"/>
              <a:ext cx="1314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200" normalizeH="0" baseline="0" noProof="0" dirty="0">
                  <a:ln>
                    <a:noFill/>
                  </a:ln>
                  <a:solidFill>
                    <a:srgbClr val="556CFB"/>
                  </a:solidFill>
                  <a:effectLst/>
                  <a:uLnTx/>
                  <a:uFillTx/>
                  <a:ea typeface="微软雅黑" panose="020B0503020204020204" charset="-122"/>
                  <a:cs typeface="+mn-cs"/>
                  <a:sym typeface="+mn-lt"/>
                </a:rPr>
                <a:t>PART 03</a:t>
              </a:r>
              <a:endParaRPr kumimoji="0" lang="zh-CN" altLang="en-US" sz="2000" b="0" i="0" u="none" strike="noStrike" kern="1200" cap="none" spc="200" normalizeH="0" baseline="0" noProof="0" dirty="0">
                <a:ln>
                  <a:noFill/>
                </a:ln>
                <a:solidFill>
                  <a:srgbClr val="556CFB"/>
                </a:solidFill>
                <a:effectLst/>
                <a:uLnTx/>
                <a:uFillTx/>
                <a:ea typeface="微软雅黑" panose="020B0503020204020204" charset="-122"/>
                <a:cs typeface="+mn-cs"/>
                <a:sym typeface="+mn-lt"/>
              </a:endParaRPr>
            </a:p>
          </p:txBody>
        </p:sp>
        <p:sp>
          <p:nvSpPr>
            <p:cNvPr id="7" name="OfficePLUS.cn-9"/>
            <p:cNvSpPr txBox="1"/>
            <p:nvPr/>
          </p:nvSpPr>
          <p:spPr>
            <a:xfrm flipH="1">
              <a:off x="8353878" y="2779524"/>
              <a:ext cx="3268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dirty="0">
                  <a:solidFill>
                    <a:prstClr val="black"/>
                  </a:solidFill>
                  <a:ea typeface="思源黑体 CN Normal" panose="020B0400000000000000" pitchFamily="34" charset="-122"/>
                  <a:cs typeface="阿里巴巴普惠体 L" panose="00020600040101010101" pitchFamily="18" charset="-122"/>
                  <a:sym typeface="+mn-lt"/>
                </a:rPr>
                <a:t>二叉树应用</a:t>
              </a:r>
              <a:endParaRPr lang="en-US" altLang="zh-CN" sz="2400" dirty="0"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endParaRPr>
            </a:p>
          </p:txBody>
        </p:sp>
      </p:grpSp>
      <p:sp>
        <p:nvSpPr>
          <p:cNvPr id="8" name="OfficePLUS.cn-3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9" name="OfficePLUS.cn-4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57103" y="2082324"/>
            <a:ext cx="3087876" cy="3087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200071" y="2846535"/>
            <a:ext cx="732146" cy="615582"/>
            <a:chOff x="764144" y="618835"/>
            <a:chExt cx="406396" cy="323274"/>
          </a:xfrm>
        </p:grpSpPr>
        <p:sp>
          <p:nvSpPr>
            <p:cNvPr id="15" name="任意多边形: 形状 14"/>
            <p:cNvSpPr/>
            <p:nvPr/>
          </p:nvSpPr>
          <p:spPr>
            <a:xfrm>
              <a:off x="764144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939633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248371" y="2846535"/>
            <a:ext cx="46410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二叉排序树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11562" y="637368"/>
            <a:ext cx="3489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二叉排序树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89620" y="637368"/>
            <a:ext cx="421943" cy="369332"/>
            <a:chOff x="764144" y="618835"/>
            <a:chExt cx="406396" cy="323274"/>
          </a:xfrm>
        </p:grpSpPr>
        <p:sp>
          <p:nvSpPr>
            <p:cNvPr id="4" name="任意多边形: 形状 3"/>
            <p:cNvSpPr/>
            <p:nvPr/>
          </p:nvSpPr>
          <p:spPr>
            <a:xfrm>
              <a:off x="764144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939633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60354" y="1412223"/>
            <a:ext cx="4792462" cy="4213613"/>
            <a:chOff x="6355579" y="1993248"/>
            <a:chExt cx="4792462" cy="4213613"/>
          </a:xfrm>
        </p:grpSpPr>
        <p:grpSp>
          <p:nvGrpSpPr>
            <p:cNvPr id="7" name="组合 6"/>
            <p:cNvGrpSpPr/>
            <p:nvPr/>
          </p:nvGrpSpPr>
          <p:grpSpPr>
            <a:xfrm>
              <a:off x="6854208" y="1993248"/>
              <a:ext cx="4293833" cy="2871501"/>
              <a:chOff x="6299844" y="1195526"/>
              <a:chExt cx="4293833" cy="2871501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8162675" y="11955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86801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45733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6299844" y="3498855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7436186" y="349885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889164" y="349885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0025506" y="3498855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cxnSp>
            <p:nvCxnSpPr>
              <p:cNvPr id="17" name="直接连接符 16"/>
              <p:cNvCxnSpPr>
                <a:stCxn id="10" idx="3"/>
                <a:endCxn id="11" idx="0"/>
              </p:cNvCxnSpPr>
              <p:nvPr/>
            </p:nvCxnSpPr>
            <p:spPr>
              <a:xfrm flipH="1">
                <a:off x="7152101" y="1680490"/>
                <a:ext cx="1093781" cy="5818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0" idx="5"/>
                <a:endCxn id="12" idx="0"/>
              </p:cNvCxnSpPr>
              <p:nvPr/>
            </p:nvCxnSpPr>
            <p:spPr>
              <a:xfrm>
                <a:off x="8647639" y="1680490"/>
                <a:ext cx="1093782" cy="5818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11" idx="3"/>
                <a:endCxn id="13" idx="0"/>
              </p:cNvCxnSpPr>
              <p:nvPr/>
            </p:nvCxnSpPr>
            <p:spPr>
              <a:xfrm flipH="1">
                <a:off x="6583930" y="2747290"/>
                <a:ext cx="367292" cy="7515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1" idx="5"/>
                <a:endCxn id="14" idx="0"/>
              </p:cNvCxnSpPr>
              <p:nvPr/>
            </p:nvCxnSpPr>
            <p:spPr>
              <a:xfrm>
                <a:off x="7352979" y="2747290"/>
                <a:ext cx="367293" cy="7515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2" idx="3"/>
                <a:endCxn id="15" idx="0"/>
              </p:cNvCxnSpPr>
              <p:nvPr/>
            </p:nvCxnSpPr>
            <p:spPr>
              <a:xfrm flipH="1">
                <a:off x="9173250" y="2747290"/>
                <a:ext cx="367292" cy="7515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2" idx="5"/>
                <a:endCxn id="16" idx="0"/>
              </p:cNvCxnSpPr>
              <p:nvPr/>
            </p:nvCxnSpPr>
            <p:spPr>
              <a:xfrm>
                <a:off x="9942299" y="2747290"/>
                <a:ext cx="367293" cy="7515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椭圆 7"/>
            <p:cNvSpPr/>
            <p:nvPr/>
          </p:nvSpPr>
          <p:spPr>
            <a:xfrm>
              <a:off x="6355579" y="5638690"/>
              <a:ext cx="568171" cy="568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9" name="直接连接符 8"/>
            <p:cNvCxnSpPr>
              <a:stCxn id="13" idx="3"/>
              <a:endCxn id="8" idx="0"/>
            </p:cNvCxnSpPr>
            <p:nvPr/>
          </p:nvCxnSpPr>
          <p:spPr>
            <a:xfrm flipH="1">
              <a:off x="6639665" y="4781541"/>
              <a:ext cx="297750" cy="8571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OfficePLUS.cn-5-1"/>
          <p:cNvSpPr txBox="1"/>
          <p:nvPr/>
        </p:nvSpPr>
        <p:spPr>
          <a:xfrm flipH="1">
            <a:off x="1311562" y="2020735"/>
            <a:ext cx="3773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只有一个根节点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24" name="OfficePLUS.cn-5-1"/>
          <p:cNvSpPr txBox="1"/>
          <p:nvPr/>
        </p:nvSpPr>
        <p:spPr>
          <a:xfrm flipH="1">
            <a:off x="1311562" y="2524447"/>
            <a:ext cx="3773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所有节点都只有一个双亲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25" name="OfficePLUS.cn-5-1"/>
          <p:cNvSpPr txBox="1"/>
          <p:nvPr/>
        </p:nvSpPr>
        <p:spPr>
          <a:xfrm flipH="1">
            <a:off x="1311562" y="3028159"/>
            <a:ext cx="3773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每个节点最多有两个孩子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26" name="OfficePLUS.cn-5-1"/>
          <p:cNvSpPr txBox="1"/>
          <p:nvPr/>
        </p:nvSpPr>
        <p:spPr>
          <a:xfrm flipH="1">
            <a:off x="1309643" y="3526067"/>
            <a:ext cx="5406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节点左孩子族的所有值都比该节点小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27" name="OfficePLUS.cn-5-1"/>
          <p:cNvSpPr txBox="1"/>
          <p:nvPr/>
        </p:nvSpPr>
        <p:spPr>
          <a:xfrm flipH="1">
            <a:off x="1309643" y="3993538"/>
            <a:ext cx="5406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节点右孩子族的所有值都比该节点大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473062" y="1411359"/>
            <a:ext cx="4792463" cy="4229416"/>
            <a:chOff x="6355578" y="1993248"/>
            <a:chExt cx="4792463" cy="4229416"/>
          </a:xfrm>
        </p:grpSpPr>
        <p:grpSp>
          <p:nvGrpSpPr>
            <p:cNvPr id="29" name="组合 28"/>
            <p:cNvGrpSpPr/>
            <p:nvPr/>
          </p:nvGrpSpPr>
          <p:grpSpPr>
            <a:xfrm>
              <a:off x="6854208" y="1993248"/>
              <a:ext cx="4293833" cy="2871501"/>
              <a:chOff x="6299844" y="1195526"/>
              <a:chExt cx="4293833" cy="2871501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8162675" y="11955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686801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945733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6299844" y="3498855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7436186" y="349885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8889164" y="349885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0025506" y="3498855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cxnSp>
            <p:nvCxnSpPr>
              <p:cNvPr id="39" name="直接连接符 38"/>
              <p:cNvCxnSpPr>
                <a:stCxn id="32" idx="3"/>
                <a:endCxn id="33" idx="0"/>
              </p:cNvCxnSpPr>
              <p:nvPr/>
            </p:nvCxnSpPr>
            <p:spPr>
              <a:xfrm flipH="1">
                <a:off x="7152101" y="1680490"/>
                <a:ext cx="1093781" cy="5818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32" idx="5"/>
                <a:endCxn id="34" idx="0"/>
              </p:cNvCxnSpPr>
              <p:nvPr/>
            </p:nvCxnSpPr>
            <p:spPr>
              <a:xfrm>
                <a:off x="8647639" y="1680490"/>
                <a:ext cx="1093782" cy="5818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33" idx="3"/>
                <a:endCxn id="35" idx="0"/>
              </p:cNvCxnSpPr>
              <p:nvPr/>
            </p:nvCxnSpPr>
            <p:spPr>
              <a:xfrm flipH="1">
                <a:off x="6583930" y="2747290"/>
                <a:ext cx="367292" cy="7515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33" idx="5"/>
                <a:endCxn id="36" idx="0"/>
              </p:cNvCxnSpPr>
              <p:nvPr/>
            </p:nvCxnSpPr>
            <p:spPr>
              <a:xfrm>
                <a:off x="7352979" y="2747290"/>
                <a:ext cx="367293" cy="7515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stCxn id="34" idx="3"/>
                <a:endCxn id="37" idx="0"/>
              </p:cNvCxnSpPr>
              <p:nvPr/>
            </p:nvCxnSpPr>
            <p:spPr>
              <a:xfrm flipH="1">
                <a:off x="9173250" y="2747290"/>
                <a:ext cx="367292" cy="7515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34" idx="5"/>
                <a:endCxn id="38" idx="0"/>
              </p:cNvCxnSpPr>
              <p:nvPr/>
            </p:nvCxnSpPr>
            <p:spPr>
              <a:xfrm>
                <a:off x="9942299" y="2747290"/>
                <a:ext cx="367293" cy="7515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椭圆 29"/>
            <p:cNvSpPr/>
            <p:nvPr/>
          </p:nvSpPr>
          <p:spPr>
            <a:xfrm>
              <a:off x="6355578" y="5654493"/>
              <a:ext cx="568171" cy="568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31" name="直接连接符 30"/>
            <p:cNvCxnSpPr>
              <a:stCxn id="35" idx="3"/>
              <a:endCxn id="30" idx="0"/>
            </p:cNvCxnSpPr>
            <p:nvPr/>
          </p:nvCxnSpPr>
          <p:spPr>
            <a:xfrm flipH="1">
              <a:off x="6639664" y="4781541"/>
              <a:ext cx="297751" cy="8729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6473062" y="1396420"/>
            <a:ext cx="4792463" cy="4229416"/>
            <a:chOff x="6355578" y="1993248"/>
            <a:chExt cx="4792463" cy="4229416"/>
          </a:xfrm>
        </p:grpSpPr>
        <p:grpSp>
          <p:nvGrpSpPr>
            <p:cNvPr id="55" name="组合 54"/>
            <p:cNvGrpSpPr/>
            <p:nvPr/>
          </p:nvGrpSpPr>
          <p:grpSpPr>
            <a:xfrm>
              <a:off x="6854208" y="1993248"/>
              <a:ext cx="4293833" cy="2871501"/>
              <a:chOff x="6299844" y="1195526"/>
              <a:chExt cx="4293833" cy="2871501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8162675" y="11955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686801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945733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6299844" y="3498855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7436186" y="349885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8889164" y="349885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10025506" y="3498855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cxnSp>
            <p:nvCxnSpPr>
              <p:cNvPr id="65" name="直接连接符 64"/>
              <p:cNvCxnSpPr>
                <a:stCxn id="58" idx="3"/>
                <a:endCxn id="59" idx="0"/>
              </p:cNvCxnSpPr>
              <p:nvPr/>
            </p:nvCxnSpPr>
            <p:spPr>
              <a:xfrm flipH="1">
                <a:off x="7152101" y="1680490"/>
                <a:ext cx="1093781" cy="5818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stCxn id="58" idx="5"/>
                <a:endCxn id="60" idx="0"/>
              </p:cNvCxnSpPr>
              <p:nvPr/>
            </p:nvCxnSpPr>
            <p:spPr>
              <a:xfrm>
                <a:off x="8647639" y="1680490"/>
                <a:ext cx="1093782" cy="5818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>
                <a:stCxn id="59" idx="3"/>
                <a:endCxn id="61" idx="0"/>
              </p:cNvCxnSpPr>
              <p:nvPr/>
            </p:nvCxnSpPr>
            <p:spPr>
              <a:xfrm flipH="1">
                <a:off x="6583930" y="2747290"/>
                <a:ext cx="367292" cy="7515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>
                <a:stCxn id="59" idx="5"/>
                <a:endCxn id="62" idx="0"/>
              </p:cNvCxnSpPr>
              <p:nvPr/>
            </p:nvCxnSpPr>
            <p:spPr>
              <a:xfrm>
                <a:off x="7352979" y="2747290"/>
                <a:ext cx="367293" cy="7515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stCxn id="60" idx="3"/>
                <a:endCxn id="63" idx="0"/>
              </p:cNvCxnSpPr>
              <p:nvPr/>
            </p:nvCxnSpPr>
            <p:spPr>
              <a:xfrm flipH="1">
                <a:off x="9173250" y="2747290"/>
                <a:ext cx="367292" cy="7515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>
                <a:stCxn id="60" idx="5"/>
                <a:endCxn id="64" idx="0"/>
              </p:cNvCxnSpPr>
              <p:nvPr/>
            </p:nvCxnSpPr>
            <p:spPr>
              <a:xfrm>
                <a:off x="9942299" y="2747290"/>
                <a:ext cx="367293" cy="7515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6" name="椭圆 55"/>
            <p:cNvSpPr/>
            <p:nvPr/>
          </p:nvSpPr>
          <p:spPr>
            <a:xfrm>
              <a:off x="6355578" y="5654493"/>
              <a:ext cx="568171" cy="568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57" name="直接连接符 56"/>
            <p:cNvCxnSpPr>
              <a:stCxn id="61" idx="3"/>
              <a:endCxn id="56" idx="0"/>
            </p:cNvCxnSpPr>
            <p:nvPr/>
          </p:nvCxnSpPr>
          <p:spPr>
            <a:xfrm flipH="1">
              <a:off x="6639664" y="4781541"/>
              <a:ext cx="297751" cy="8729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OfficePLUS.cn-5-1"/>
          <p:cNvSpPr txBox="1"/>
          <p:nvPr/>
        </p:nvSpPr>
        <p:spPr>
          <a:xfrm flipH="1">
            <a:off x="1309643" y="4941640"/>
            <a:ext cx="3773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中序遍历：</a:t>
            </a:r>
            <a:r>
              <a:rPr lang="en-US" altLang="zh-CN" sz="2000" b="1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1 2 3 4 6 7 8 9</a:t>
            </a:r>
            <a:endParaRPr lang="en-US" altLang="zh-CN" sz="1200" b="1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7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11562" y="637368"/>
            <a:ext cx="3489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二叉排序树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89620" y="637368"/>
            <a:ext cx="421943" cy="369332"/>
            <a:chOff x="764144" y="618835"/>
            <a:chExt cx="406396" cy="323274"/>
          </a:xfrm>
        </p:grpSpPr>
        <p:sp>
          <p:nvSpPr>
            <p:cNvPr id="6" name="任意多边形: 形状 5"/>
            <p:cNvSpPr/>
            <p:nvPr/>
          </p:nvSpPr>
          <p:spPr>
            <a:xfrm>
              <a:off x="764144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939633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473062" y="1396420"/>
            <a:ext cx="4792463" cy="4229416"/>
            <a:chOff x="6355578" y="1993248"/>
            <a:chExt cx="4792463" cy="4229416"/>
          </a:xfrm>
        </p:grpSpPr>
        <p:grpSp>
          <p:nvGrpSpPr>
            <p:cNvPr id="10" name="组合 9"/>
            <p:cNvGrpSpPr/>
            <p:nvPr/>
          </p:nvGrpSpPr>
          <p:grpSpPr>
            <a:xfrm>
              <a:off x="6854208" y="1993248"/>
              <a:ext cx="4293833" cy="2871501"/>
              <a:chOff x="6299844" y="1195526"/>
              <a:chExt cx="4293833" cy="2871501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8162675" y="11955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86801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945733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6299844" y="3498855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7436186" y="349885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8889164" y="349885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0025506" y="3498855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cxnSp>
            <p:nvCxnSpPr>
              <p:cNvPr id="20" name="直接连接符 19"/>
              <p:cNvCxnSpPr>
                <a:stCxn id="13" idx="3"/>
                <a:endCxn id="14" idx="0"/>
              </p:cNvCxnSpPr>
              <p:nvPr/>
            </p:nvCxnSpPr>
            <p:spPr>
              <a:xfrm flipH="1">
                <a:off x="7152101" y="1680490"/>
                <a:ext cx="1093781" cy="5818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3" idx="5"/>
                <a:endCxn id="15" idx="0"/>
              </p:cNvCxnSpPr>
              <p:nvPr/>
            </p:nvCxnSpPr>
            <p:spPr>
              <a:xfrm>
                <a:off x="8647639" y="1680490"/>
                <a:ext cx="1093782" cy="5818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6583930" y="2747290"/>
                <a:ext cx="367292" cy="7515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14" idx="5"/>
                <a:endCxn id="17" idx="0"/>
              </p:cNvCxnSpPr>
              <p:nvPr/>
            </p:nvCxnSpPr>
            <p:spPr>
              <a:xfrm>
                <a:off x="7352979" y="2747290"/>
                <a:ext cx="367293" cy="7515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15" idx="3"/>
                <a:endCxn id="18" idx="0"/>
              </p:cNvCxnSpPr>
              <p:nvPr/>
            </p:nvCxnSpPr>
            <p:spPr>
              <a:xfrm flipH="1">
                <a:off x="9173250" y="2747290"/>
                <a:ext cx="367292" cy="7515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15" idx="5"/>
                <a:endCxn id="19" idx="0"/>
              </p:cNvCxnSpPr>
              <p:nvPr/>
            </p:nvCxnSpPr>
            <p:spPr>
              <a:xfrm>
                <a:off x="9942299" y="2747290"/>
                <a:ext cx="367293" cy="7515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椭圆 10"/>
            <p:cNvSpPr/>
            <p:nvPr/>
          </p:nvSpPr>
          <p:spPr>
            <a:xfrm>
              <a:off x="6355578" y="5654493"/>
              <a:ext cx="568171" cy="568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2" name="直接连接符 11"/>
            <p:cNvCxnSpPr>
              <a:stCxn id="16" idx="3"/>
              <a:endCxn id="11" idx="0"/>
            </p:cNvCxnSpPr>
            <p:nvPr/>
          </p:nvCxnSpPr>
          <p:spPr>
            <a:xfrm flipH="1">
              <a:off x="6639664" y="4781541"/>
              <a:ext cx="297751" cy="8729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OfficePLUS.cn-5-1"/>
          <p:cNvSpPr txBox="1"/>
          <p:nvPr/>
        </p:nvSpPr>
        <p:spPr>
          <a:xfrm flipH="1">
            <a:off x="1311562" y="2172302"/>
            <a:ext cx="183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① 定值查找：</a:t>
            </a:r>
            <a:r>
              <a:rPr lang="en-US" altLang="zh-CN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5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694138" y="593669"/>
            <a:ext cx="827234" cy="818554"/>
            <a:chOff x="8694138" y="593669"/>
            <a:chExt cx="827234" cy="818554"/>
          </a:xfrm>
        </p:grpSpPr>
        <p:sp>
          <p:nvSpPr>
            <p:cNvPr id="28" name="矩形 27"/>
            <p:cNvSpPr/>
            <p:nvPr/>
          </p:nvSpPr>
          <p:spPr>
            <a:xfrm>
              <a:off x="8694138" y="593669"/>
              <a:ext cx="827234" cy="3840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9105899" y="977717"/>
              <a:ext cx="0" cy="434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文本框 29"/>
          <p:cNvSpPr txBox="1"/>
          <p:nvPr/>
        </p:nvSpPr>
        <p:spPr>
          <a:xfrm>
            <a:off x="8694139" y="601027"/>
            <a:ext cx="82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5&lt;6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403564" y="1705683"/>
            <a:ext cx="82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5&gt;3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998521" y="2933959"/>
            <a:ext cx="82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5&gt;4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533162" y="3988234"/>
            <a:ext cx="82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NULL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OfficePLUS.cn-5-1"/>
          <p:cNvSpPr txBox="1"/>
          <p:nvPr/>
        </p:nvSpPr>
        <p:spPr>
          <a:xfrm flipH="1">
            <a:off x="3038783" y="2172302"/>
            <a:ext cx="183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➡ 不存在 </a:t>
            </a:r>
            <a:r>
              <a:rPr lang="en-US" altLang="zh-CN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5</a:t>
            </a: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36" name="OfficePLUS.cn-5-1"/>
          <p:cNvSpPr txBox="1"/>
          <p:nvPr/>
        </p:nvSpPr>
        <p:spPr>
          <a:xfrm flipH="1">
            <a:off x="1417025" y="1383557"/>
            <a:ext cx="3720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阿里巴巴普惠体 L" panose="00020600040101010101" pitchFamily="18" charset="-122"/>
                <a:sym typeface="+mn-lt"/>
              </a:rPr>
              <a:t>二叉排序树 ➡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阿里巴巴普惠体 L" panose="00020600040101010101" pitchFamily="18" charset="-122"/>
                <a:sym typeface="+mn-lt"/>
              </a:rPr>
              <a:t> 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阿里巴巴普惠体 L" panose="00020600040101010101" pitchFamily="18" charset="-122"/>
                <a:sym typeface="+mn-lt"/>
              </a:rPr>
              <a:t>二叉查找树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311563" y="1360258"/>
            <a:ext cx="105462" cy="484964"/>
          </a:xfrm>
          <a:prstGeom prst="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0.00255 L -0.10534 0.1571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586 0.15694 L -0.0573 0.33726 " pathEditMode="relative" ptsTypes="AA">
                                      <p:cBhvr>
                                        <p:cTn id="3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52 0.34004 L -0.01316 0.49027 " pathEditMode="relative" ptsTypes="AA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1" grpId="1"/>
      <p:bldP spid="32" grpId="0"/>
      <p:bldP spid="32" grpId="1"/>
      <p:bldP spid="33" grpId="0"/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11562" y="637368"/>
            <a:ext cx="3489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二叉排序树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89620" y="637368"/>
            <a:ext cx="421943" cy="369332"/>
            <a:chOff x="764144" y="618835"/>
            <a:chExt cx="406396" cy="323274"/>
          </a:xfrm>
        </p:grpSpPr>
        <p:sp>
          <p:nvSpPr>
            <p:cNvPr id="6" name="任意多边形: 形状 5"/>
            <p:cNvSpPr/>
            <p:nvPr/>
          </p:nvSpPr>
          <p:spPr>
            <a:xfrm>
              <a:off x="764144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939633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" name="OfficePLUS.cn-5-1"/>
          <p:cNvSpPr txBox="1"/>
          <p:nvPr/>
        </p:nvSpPr>
        <p:spPr>
          <a:xfrm flipH="1">
            <a:off x="1417025" y="1383557"/>
            <a:ext cx="3720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阿里巴巴普惠体 L" panose="00020600040101010101" pitchFamily="18" charset="-122"/>
                <a:sym typeface="+mn-lt"/>
              </a:rPr>
              <a:t>二叉排序树 ➡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阿里巴巴普惠体 L" panose="00020600040101010101" pitchFamily="18" charset="-122"/>
                <a:sym typeface="+mn-lt"/>
              </a:rPr>
              <a:t> 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阿里巴巴普惠体 L" panose="00020600040101010101" pitchFamily="18" charset="-122"/>
                <a:sym typeface="+mn-lt"/>
              </a:rPr>
              <a:t>二叉查找树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473062" y="1396420"/>
            <a:ext cx="4792463" cy="4229416"/>
            <a:chOff x="6355578" y="1993248"/>
            <a:chExt cx="4792463" cy="4229416"/>
          </a:xfrm>
        </p:grpSpPr>
        <p:grpSp>
          <p:nvGrpSpPr>
            <p:cNvPr id="10" name="组合 9"/>
            <p:cNvGrpSpPr/>
            <p:nvPr/>
          </p:nvGrpSpPr>
          <p:grpSpPr>
            <a:xfrm>
              <a:off x="6854208" y="1993248"/>
              <a:ext cx="4293833" cy="2871501"/>
              <a:chOff x="6299844" y="1195526"/>
              <a:chExt cx="4293833" cy="2871501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8162675" y="11955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86801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945733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6299844" y="3498855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7436186" y="349885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8889164" y="349885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0025506" y="3498855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cxnSp>
            <p:nvCxnSpPr>
              <p:cNvPr id="20" name="直接连接符 19"/>
              <p:cNvCxnSpPr>
                <a:stCxn id="13" idx="3"/>
                <a:endCxn id="14" idx="0"/>
              </p:cNvCxnSpPr>
              <p:nvPr/>
            </p:nvCxnSpPr>
            <p:spPr>
              <a:xfrm flipH="1">
                <a:off x="7152101" y="1680490"/>
                <a:ext cx="1093781" cy="5818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3" idx="5"/>
                <a:endCxn id="15" idx="0"/>
              </p:cNvCxnSpPr>
              <p:nvPr/>
            </p:nvCxnSpPr>
            <p:spPr>
              <a:xfrm>
                <a:off x="8647639" y="1680490"/>
                <a:ext cx="1093782" cy="5818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6583930" y="2747290"/>
                <a:ext cx="367292" cy="7515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14" idx="5"/>
                <a:endCxn id="17" idx="0"/>
              </p:cNvCxnSpPr>
              <p:nvPr/>
            </p:nvCxnSpPr>
            <p:spPr>
              <a:xfrm>
                <a:off x="7352979" y="2747290"/>
                <a:ext cx="367293" cy="7515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15" idx="3"/>
                <a:endCxn id="18" idx="0"/>
              </p:cNvCxnSpPr>
              <p:nvPr/>
            </p:nvCxnSpPr>
            <p:spPr>
              <a:xfrm flipH="1">
                <a:off x="9173250" y="2747290"/>
                <a:ext cx="367292" cy="7515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15" idx="5"/>
                <a:endCxn id="19" idx="0"/>
              </p:cNvCxnSpPr>
              <p:nvPr/>
            </p:nvCxnSpPr>
            <p:spPr>
              <a:xfrm>
                <a:off x="9942299" y="2747290"/>
                <a:ext cx="367293" cy="7515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椭圆 10"/>
            <p:cNvSpPr/>
            <p:nvPr/>
          </p:nvSpPr>
          <p:spPr>
            <a:xfrm>
              <a:off x="6355578" y="5654493"/>
              <a:ext cx="568171" cy="568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2" name="直接连接符 11"/>
            <p:cNvCxnSpPr>
              <a:stCxn id="16" idx="3"/>
              <a:endCxn id="11" idx="0"/>
            </p:cNvCxnSpPr>
            <p:nvPr/>
          </p:nvCxnSpPr>
          <p:spPr>
            <a:xfrm flipH="1">
              <a:off x="6639664" y="4781541"/>
              <a:ext cx="297751" cy="8729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OfficePLUS.cn-5-1"/>
          <p:cNvSpPr txBox="1"/>
          <p:nvPr/>
        </p:nvSpPr>
        <p:spPr>
          <a:xfrm flipH="1">
            <a:off x="1311562" y="2172302"/>
            <a:ext cx="183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① 定值查找：</a:t>
            </a:r>
            <a:r>
              <a:rPr lang="en-US" altLang="zh-CN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5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694138" y="593669"/>
            <a:ext cx="827234" cy="818554"/>
            <a:chOff x="8694138" y="593669"/>
            <a:chExt cx="827234" cy="818554"/>
          </a:xfrm>
        </p:grpSpPr>
        <p:sp>
          <p:nvSpPr>
            <p:cNvPr id="28" name="矩形 27"/>
            <p:cNvSpPr/>
            <p:nvPr/>
          </p:nvSpPr>
          <p:spPr>
            <a:xfrm>
              <a:off x="8694138" y="593669"/>
              <a:ext cx="827234" cy="3840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9105899" y="977717"/>
              <a:ext cx="0" cy="434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文本框 29"/>
          <p:cNvSpPr txBox="1"/>
          <p:nvPr/>
        </p:nvSpPr>
        <p:spPr>
          <a:xfrm>
            <a:off x="8694139" y="601027"/>
            <a:ext cx="82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4&lt;6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403564" y="1705683"/>
            <a:ext cx="82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4&gt;3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998521" y="2933959"/>
            <a:ext cx="82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4==4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OfficePLUS.cn-5-1"/>
          <p:cNvSpPr txBox="1"/>
          <p:nvPr/>
        </p:nvSpPr>
        <p:spPr>
          <a:xfrm flipH="1">
            <a:off x="3038783" y="2172302"/>
            <a:ext cx="183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➡ 不存在 </a:t>
            </a:r>
            <a:r>
              <a:rPr lang="en-US" altLang="zh-CN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5</a:t>
            </a: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35" name="OfficePLUS.cn-5-1"/>
          <p:cNvSpPr txBox="1"/>
          <p:nvPr/>
        </p:nvSpPr>
        <p:spPr>
          <a:xfrm flipH="1">
            <a:off x="1311562" y="2684611"/>
            <a:ext cx="183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② 定值查找：</a:t>
            </a:r>
            <a:r>
              <a:rPr lang="en-US" altLang="zh-CN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4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36" name="OfficePLUS.cn-5-1"/>
          <p:cNvSpPr txBox="1"/>
          <p:nvPr/>
        </p:nvSpPr>
        <p:spPr>
          <a:xfrm flipH="1">
            <a:off x="3038783" y="2684611"/>
            <a:ext cx="183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➡ 存在 </a:t>
            </a:r>
            <a:r>
              <a:rPr lang="en-US" altLang="zh-CN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4</a:t>
            </a: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37" name="OfficePLUS.cn-5-1"/>
          <p:cNvSpPr txBox="1"/>
          <p:nvPr/>
        </p:nvSpPr>
        <p:spPr>
          <a:xfrm flipH="1">
            <a:off x="1311562" y="4224248"/>
            <a:ext cx="1727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56CFB"/>
                </a:solidFill>
                <a:latin typeface="-apple-system"/>
              </a:rPr>
              <a:t>二分查找</a:t>
            </a:r>
            <a:endParaRPr lang="en-US" altLang="zh-CN" sz="1400" b="1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38" name="OfficePLUS.cn-5-1"/>
          <p:cNvSpPr txBox="1"/>
          <p:nvPr/>
        </p:nvSpPr>
        <p:spPr>
          <a:xfrm flipH="1">
            <a:off x="3006064" y="4251857"/>
            <a:ext cx="108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400" b="1" i="0" dirty="0">
                <a:solidFill>
                  <a:srgbClr val="4D4D4D"/>
                </a:solidFill>
                <a:effectLst/>
                <a:latin typeface="-apple-system"/>
              </a:rPr>
              <a:t>O(</a:t>
            </a:r>
            <a:r>
              <a:rPr lang="en-US" altLang="zh-CN" sz="2400" b="1" i="0" dirty="0">
                <a:solidFill>
                  <a:srgbClr val="4D4D4D"/>
                </a:solidFill>
                <a:effectLst/>
                <a:latin typeface="-apple-system"/>
              </a:rPr>
              <a:t>log</a:t>
            </a:r>
            <a:r>
              <a:rPr lang="pt-BR" altLang="zh-CN" sz="2400" b="1" i="0" dirty="0">
                <a:solidFill>
                  <a:srgbClr val="4D4D4D"/>
                </a:solidFill>
                <a:effectLst/>
                <a:latin typeface="-apple-system"/>
              </a:rPr>
              <a:t>n)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39" name="OfficePLUS.cn-5-1"/>
          <p:cNvSpPr txBox="1"/>
          <p:nvPr/>
        </p:nvSpPr>
        <p:spPr>
          <a:xfrm flipH="1">
            <a:off x="4026996" y="4251857"/>
            <a:ext cx="1547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-apple-system"/>
              </a:rPr>
              <a:t>➡  </a:t>
            </a:r>
            <a:r>
              <a:rPr lang="pt-BR" altLang="zh-CN" sz="2400" b="1" i="0" dirty="0">
                <a:solidFill>
                  <a:srgbClr val="4D4D4D"/>
                </a:solidFill>
                <a:effectLst/>
                <a:latin typeface="-apple-system"/>
              </a:rPr>
              <a:t>O(n)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11563" y="1360258"/>
            <a:ext cx="105462" cy="484964"/>
          </a:xfrm>
          <a:prstGeom prst="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0.00255 L -0.10534 0.15717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586 0.15694 L -0.0573 0.33726 " pathEditMode="relative" ptsTypes="AA">
                                      <p:cBhvr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1" grpId="1"/>
      <p:bldP spid="32" grpId="0"/>
      <p:bldP spid="36" grpId="0"/>
      <p:bldP spid="37" grpId="0"/>
      <p:bldP spid="38" grpId="0"/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fficePLUS.cn-5-1"/>
          <p:cNvSpPr txBox="1"/>
          <p:nvPr/>
        </p:nvSpPr>
        <p:spPr>
          <a:xfrm flipH="1">
            <a:off x="1417025" y="1383557"/>
            <a:ext cx="3720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阿里巴巴普惠体 L" panose="00020600040101010101" pitchFamily="18" charset="-122"/>
                <a:sym typeface="+mn-lt"/>
              </a:rPr>
              <a:t>二叉查找树 ➡ 插入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11563" y="1360258"/>
            <a:ext cx="105462" cy="484964"/>
          </a:xfrm>
          <a:prstGeom prst="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11562" y="637368"/>
            <a:ext cx="3489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二叉排序树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89620" y="637368"/>
            <a:ext cx="421943" cy="369332"/>
            <a:chOff x="764144" y="618835"/>
            <a:chExt cx="406396" cy="323274"/>
          </a:xfrm>
        </p:grpSpPr>
        <p:sp>
          <p:nvSpPr>
            <p:cNvPr id="6" name="任意多边形: 形状 5"/>
            <p:cNvSpPr/>
            <p:nvPr/>
          </p:nvSpPr>
          <p:spPr>
            <a:xfrm>
              <a:off x="764144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939633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OfficePLUS.cn-5-1"/>
          <p:cNvSpPr txBox="1"/>
          <p:nvPr/>
        </p:nvSpPr>
        <p:spPr>
          <a:xfrm flipH="1">
            <a:off x="1311562" y="2172302"/>
            <a:ext cx="183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① 插入：</a:t>
            </a:r>
            <a:r>
              <a:rPr lang="en-US" altLang="zh-CN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4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473062" y="1396420"/>
            <a:ext cx="4792463" cy="4229416"/>
            <a:chOff x="6355578" y="1993248"/>
            <a:chExt cx="4792463" cy="4229416"/>
          </a:xfrm>
        </p:grpSpPr>
        <p:grpSp>
          <p:nvGrpSpPr>
            <p:cNvPr id="27" name="组合 26"/>
            <p:cNvGrpSpPr/>
            <p:nvPr/>
          </p:nvGrpSpPr>
          <p:grpSpPr>
            <a:xfrm>
              <a:off x="6854208" y="1993248"/>
              <a:ext cx="4293833" cy="2871501"/>
              <a:chOff x="6299844" y="1195526"/>
              <a:chExt cx="4293833" cy="2871501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8162675" y="11955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86801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45733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6299844" y="3498855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7436186" y="349885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8889164" y="349885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0025506" y="3498855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cxnSp>
            <p:nvCxnSpPr>
              <p:cNvPr id="37" name="直接连接符 36"/>
              <p:cNvCxnSpPr>
                <a:stCxn id="30" idx="3"/>
                <a:endCxn id="31" idx="0"/>
              </p:cNvCxnSpPr>
              <p:nvPr/>
            </p:nvCxnSpPr>
            <p:spPr>
              <a:xfrm flipH="1">
                <a:off x="7152101" y="1680490"/>
                <a:ext cx="1093781" cy="5818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30" idx="5"/>
                <a:endCxn id="32" idx="0"/>
              </p:cNvCxnSpPr>
              <p:nvPr/>
            </p:nvCxnSpPr>
            <p:spPr>
              <a:xfrm>
                <a:off x="8647639" y="1680490"/>
                <a:ext cx="1093782" cy="5818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31" idx="3"/>
                <a:endCxn id="33" idx="0"/>
              </p:cNvCxnSpPr>
              <p:nvPr/>
            </p:nvCxnSpPr>
            <p:spPr>
              <a:xfrm flipH="1">
                <a:off x="6583930" y="2747290"/>
                <a:ext cx="367292" cy="7515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31" idx="5"/>
                <a:endCxn id="34" idx="0"/>
              </p:cNvCxnSpPr>
              <p:nvPr/>
            </p:nvCxnSpPr>
            <p:spPr>
              <a:xfrm>
                <a:off x="7352979" y="2747290"/>
                <a:ext cx="367293" cy="7515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32" idx="3"/>
                <a:endCxn id="35" idx="0"/>
              </p:cNvCxnSpPr>
              <p:nvPr/>
            </p:nvCxnSpPr>
            <p:spPr>
              <a:xfrm flipH="1">
                <a:off x="9173250" y="2747290"/>
                <a:ext cx="367292" cy="7515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32" idx="5"/>
                <a:endCxn id="36" idx="0"/>
              </p:cNvCxnSpPr>
              <p:nvPr/>
            </p:nvCxnSpPr>
            <p:spPr>
              <a:xfrm>
                <a:off x="9942299" y="2747290"/>
                <a:ext cx="367293" cy="7515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椭圆 27"/>
            <p:cNvSpPr/>
            <p:nvPr/>
          </p:nvSpPr>
          <p:spPr>
            <a:xfrm>
              <a:off x="6355578" y="5654493"/>
              <a:ext cx="568171" cy="568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29" name="直接连接符 28"/>
            <p:cNvCxnSpPr>
              <a:stCxn id="33" idx="3"/>
              <a:endCxn id="28" idx="0"/>
            </p:cNvCxnSpPr>
            <p:nvPr/>
          </p:nvCxnSpPr>
          <p:spPr>
            <a:xfrm flipH="1">
              <a:off x="6639664" y="4781541"/>
              <a:ext cx="297751" cy="8729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8694138" y="593669"/>
            <a:ext cx="827234" cy="818554"/>
            <a:chOff x="8694138" y="593669"/>
            <a:chExt cx="827234" cy="818554"/>
          </a:xfrm>
        </p:grpSpPr>
        <p:sp>
          <p:nvSpPr>
            <p:cNvPr id="44" name="矩形 43"/>
            <p:cNvSpPr/>
            <p:nvPr/>
          </p:nvSpPr>
          <p:spPr>
            <a:xfrm>
              <a:off x="8694138" y="593669"/>
              <a:ext cx="827234" cy="3840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9105899" y="977717"/>
              <a:ext cx="0" cy="434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文本框 45"/>
          <p:cNvSpPr txBox="1"/>
          <p:nvPr/>
        </p:nvSpPr>
        <p:spPr>
          <a:xfrm>
            <a:off x="8694139" y="601027"/>
            <a:ext cx="82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4&lt;6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403564" y="1705683"/>
            <a:ext cx="82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4&gt;3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998521" y="2933959"/>
            <a:ext cx="82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4==4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OfficePLUS.cn-5-1"/>
          <p:cNvSpPr txBox="1"/>
          <p:nvPr/>
        </p:nvSpPr>
        <p:spPr>
          <a:xfrm flipH="1">
            <a:off x="2590662" y="2172302"/>
            <a:ext cx="183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➡ 插入失败？</a:t>
            </a:r>
            <a:endParaRPr lang="en-US" altLang="zh-CN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0.00255 L -0.10534 0.15717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586 0.15694 L -0.0573 0.33726 " pathEditMode="relative" ptsTypes="AA">
                                      <p:cBhvr>
                                        <p:cTn id="27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  <p:bldP spid="47" grpId="0"/>
      <p:bldP spid="47" grpId="1"/>
      <p:bldP spid="48" grpId="0"/>
      <p:bldP spid="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直接连接符 75"/>
          <p:cNvCxnSpPr>
            <a:endCxn id="75" idx="0"/>
          </p:cNvCxnSpPr>
          <p:nvPr/>
        </p:nvCxnSpPr>
        <p:spPr>
          <a:xfrm>
            <a:off x="8627637" y="4078941"/>
            <a:ext cx="332654" cy="978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OfficePLUS.cn-5-1"/>
          <p:cNvSpPr txBox="1"/>
          <p:nvPr/>
        </p:nvSpPr>
        <p:spPr>
          <a:xfrm flipH="1">
            <a:off x="1417025" y="1383557"/>
            <a:ext cx="3720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阿里巴巴普惠体 L" panose="00020600040101010101" pitchFamily="18" charset="-122"/>
                <a:sym typeface="+mn-lt"/>
              </a:rPr>
              <a:t>二叉查找树 ➡ 插入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11563" y="1360258"/>
            <a:ext cx="105462" cy="484964"/>
          </a:xfrm>
          <a:prstGeom prst="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11562" y="637368"/>
            <a:ext cx="3489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二叉排序树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89620" y="637368"/>
            <a:ext cx="421943" cy="369332"/>
            <a:chOff x="764144" y="618835"/>
            <a:chExt cx="406396" cy="323274"/>
          </a:xfrm>
        </p:grpSpPr>
        <p:sp>
          <p:nvSpPr>
            <p:cNvPr id="6" name="任意多边形: 形状 5"/>
            <p:cNvSpPr/>
            <p:nvPr/>
          </p:nvSpPr>
          <p:spPr>
            <a:xfrm>
              <a:off x="764144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939633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OfficePLUS.cn-5-1"/>
          <p:cNvSpPr txBox="1"/>
          <p:nvPr/>
        </p:nvSpPr>
        <p:spPr>
          <a:xfrm flipH="1">
            <a:off x="1311562" y="2172302"/>
            <a:ext cx="183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① 插入：</a:t>
            </a:r>
            <a:r>
              <a:rPr lang="en-US" altLang="zh-CN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4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49" name="OfficePLUS.cn-5-1"/>
          <p:cNvSpPr txBox="1"/>
          <p:nvPr/>
        </p:nvSpPr>
        <p:spPr>
          <a:xfrm flipH="1">
            <a:off x="2590662" y="2172302"/>
            <a:ext cx="183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➡ 插入失败？</a:t>
            </a:r>
            <a:endParaRPr lang="en-US" altLang="zh-CN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6473062" y="1396420"/>
            <a:ext cx="4792463" cy="4229416"/>
            <a:chOff x="6355578" y="1993248"/>
            <a:chExt cx="4792463" cy="4229416"/>
          </a:xfrm>
        </p:grpSpPr>
        <p:grpSp>
          <p:nvGrpSpPr>
            <p:cNvPr id="51" name="组合 50"/>
            <p:cNvGrpSpPr/>
            <p:nvPr/>
          </p:nvGrpSpPr>
          <p:grpSpPr>
            <a:xfrm>
              <a:off x="6854208" y="1993248"/>
              <a:ext cx="4293833" cy="2871501"/>
              <a:chOff x="6299844" y="1195526"/>
              <a:chExt cx="4293833" cy="2871501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8162675" y="11955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86801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945733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6299844" y="3498855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7436186" y="349885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8889164" y="349885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10025506" y="3498855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cxnSp>
            <p:nvCxnSpPr>
              <p:cNvPr id="61" name="直接连接符 60"/>
              <p:cNvCxnSpPr>
                <a:stCxn id="54" idx="3"/>
                <a:endCxn id="55" idx="0"/>
              </p:cNvCxnSpPr>
              <p:nvPr/>
            </p:nvCxnSpPr>
            <p:spPr>
              <a:xfrm flipH="1">
                <a:off x="7152101" y="1680490"/>
                <a:ext cx="1093781" cy="5818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54" idx="5"/>
                <a:endCxn id="56" idx="0"/>
              </p:cNvCxnSpPr>
              <p:nvPr/>
            </p:nvCxnSpPr>
            <p:spPr>
              <a:xfrm>
                <a:off x="8647639" y="1680490"/>
                <a:ext cx="1093782" cy="5818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55" idx="3"/>
                <a:endCxn id="57" idx="0"/>
              </p:cNvCxnSpPr>
              <p:nvPr/>
            </p:nvCxnSpPr>
            <p:spPr>
              <a:xfrm flipH="1">
                <a:off x="6583930" y="2747290"/>
                <a:ext cx="367292" cy="7515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>
                <a:stCxn id="55" idx="5"/>
                <a:endCxn id="58" idx="0"/>
              </p:cNvCxnSpPr>
              <p:nvPr/>
            </p:nvCxnSpPr>
            <p:spPr>
              <a:xfrm>
                <a:off x="7352979" y="2747290"/>
                <a:ext cx="367293" cy="7515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>
                <a:stCxn id="56" idx="3"/>
                <a:endCxn id="59" idx="0"/>
              </p:cNvCxnSpPr>
              <p:nvPr/>
            </p:nvCxnSpPr>
            <p:spPr>
              <a:xfrm flipH="1">
                <a:off x="9173250" y="2747290"/>
                <a:ext cx="367292" cy="7515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stCxn id="56" idx="5"/>
                <a:endCxn id="60" idx="0"/>
              </p:cNvCxnSpPr>
              <p:nvPr/>
            </p:nvCxnSpPr>
            <p:spPr>
              <a:xfrm>
                <a:off x="9942299" y="2747290"/>
                <a:ext cx="367293" cy="7515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椭圆 51"/>
            <p:cNvSpPr/>
            <p:nvPr/>
          </p:nvSpPr>
          <p:spPr>
            <a:xfrm>
              <a:off x="6355578" y="5654493"/>
              <a:ext cx="568171" cy="568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53" name="直接连接符 52"/>
            <p:cNvCxnSpPr>
              <a:stCxn id="57" idx="3"/>
              <a:endCxn id="52" idx="0"/>
            </p:cNvCxnSpPr>
            <p:nvPr/>
          </p:nvCxnSpPr>
          <p:spPr>
            <a:xfrm flipH="1">
              <a:off x="6639664" y="4781541"/>
              <a:ext cx="297751" cy="8729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8694138" y="593669"/>
            <a:ext cx="827234" cy="818554"/>
            <a:chOff x="8694138" y="593669"/>
            <a:chExt cx="827234" cy="818554"/>
          </a:xfrm>
        </p:grpSpPr>
        <p:sp>
          <p:nvSpPr>
            <p:cNvPr id="68" name="矩形 67"/>
            <p:cNvSpPr/>
            <p:nvPr/>
          </p:nvSpPr>
          <p:spPr>
            <a:xfrm>
              <a:off x="8694138" y="593669"/>
              <a:ext cx="827234" cy="3840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9" name="直接箭头连接符 68"/>
            <p:cNvCxnSpPr/>
            <p:nvPr/>
          </p:nvCxnSpPr>
          <p:spPr>
            <a:xfrm>
              <a:off x="9105899" y="977717"/>
              <a:ext cx="0" cy="434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文本框 69"/>
          <p:cNvSpPr txBox="1"/>
          <p:nvPr/>
        </p:nvSpPr>
        <p:spPr>
          <a:xfrm>
            <a:off x="8694139" y="601027"/>
            <a:ext cx="82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5&lt;6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403564" y="1705683"/>
            <a:ext cx="82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5&gt;3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7998521" y="2933959"/>
            <a:ext cx="82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5&gt;4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533162" y="3988234"/>
            <a:ext cx="82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NULL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4" name="OfficePLUS.cn-5-1"/>
          <p:cNvSpPr txBox="1"/>
          <p:nvPr/>
        </p:nvSpPr>
        <p:spPr>
          <a:xfrm flipH="1">
            <a:off x="1311562" y="2684611"/>
            <a:ext cx="183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② 插入：</a:t>
            </a:r>
            <a:r>
              <a:rPr lang="en-US" altLang="zh-CN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5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8676205" y="5057665"/>
            <a:ext cx="568171" cy="56817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7" name="OfficePLUS.cn-5-1"/>
          <p:cNvSpPr txBox="1"/>
          <p:nvPr/>
        </p:nvSpPr>
        <p:spPr>
          <a:xfrm flipH="1">
            <a:off x="2587948" y="2684611"/>
            <a:ext cx="183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6CF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➡ 插入成功</a:t>
            </a:r>
            <a:endParaRPr lang="en-US" altLang="zh-CN" dirty="0">
              <a:solidFill>
                <a:srgbClr val="556CFB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0.00255 L -0.10534 0.15717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586 0.15694 L -0.0573 0.33726 " pathEditMode="relative" ptsTypes="AA">
                                      <p:cBhvr>
                                        <p:cTn id="27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52 0.34004 L -0.01316 0.49027 " pathEditMode="relative" ptsTypes="AA">
                                      <p:cBhvr>
                                        <p:cTn id="37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0" grpId="1"/>
      <p:bldP spid="71" grpId="0"/>
      <p:bldP spid="71" grpId="1"/>
      <p:bldP spid="72" grpId="0"/>
      <p:bldP spid="72" grpId="1"/>
      <p:bldP spid="73" grpId="0"/>
      <p:bldP spid="75" grpId="0" animBg="1"/>
      <p:bldP spid="7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/>
          <p:cNvSpPr/>
          <p:nvPr/>
        </p:nvSpPr>
        <p:spPr>
          <a:xfrm>
            <a:off x="8108034" y="3699750"/>
            <a:ext cx="568171" cy="568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42" name="直接连接符 41"/>
          <p:cNvCxnSpPr>
            <a:endCxn id="41" idx="0"/>
          </p:cNvCxnSpPr>
          <p:nvPr/>
        </p:nvCxnSpPr>
        <p:spPr>
          <a:xfrm>
            <a:off x="8024827" y="2948184"/>
            <a:ext cx="367293" cy="751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311562" y="637368"/>
            <a:ext cx="3489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二叉排序树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89620" y="637368"/>
            <a:ext cx="421943" cy="369332"/>
            <a:chOff x="764144" y="618835"/>
            <a:chExt cx="406396" cy="323274"/>
          </a:xfrm>
        </p:grpSpPr>
        <p:sp>
          <p:nvSpPr>
            <p:cNvPr id="6" name="任意多边形: 形状 5"/>
            <p:cNvSpPr/>
            <p:nvPr/>
          </p:nvSpPr>
          <p:spPr>
            <a:xfrm>
              <a:off x="764144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939633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" name="OfficePLUS.cn-5-1"/>
          <p:cNvSpPr txBox="1"/>
          <p:nvPr/>
        </p:nvSpPr>
        <p:spPr>
          <a:xfrm flipH="1">
            <a:off x="1417025" y="1383557"/>
            <a:ext cx="3720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阿里巴巴普惠体 L" panose="00020600040101010101" pitchFamily="18" charset="-122"/>
                <a:sym typeface="+mn-lt"/>
              </a:rPr>
              <a:t>二叉查找树 ➡ 删除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473062" y="1396420"/>
            <a:ext cx="4792463" cy="4229416"/>
            <a:chOff x="6355578" y="1993248"/>
            <a:chExt cx="4792463" cy="4229416"/>
          </a:xfrm>
        </p:grpSpPr>
        <p:grpSp>
          <p:nvGrpSpPr>
            <p:cNvPr id="10" name="组合 9"/>
            <p:cNvGrpSpPr/>
            <p:nvPr/>
          </p:nvGrpSpPr>
          <p:grpSpPr>
            <a:xfrm>
              <a:off x="6854208" y="1993248"/>
              <a:ext cx="4293833" cy="2871501"/>
              <a:chOff x="6299844" y="1195526"/>
              <a:chExt cx="4293833" cy="2871501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8162675" y="11955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86801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945733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6299844" y="3498855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8889164" y="349885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0025506" y="3498855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cxnSp>
            <p:nvCxnSpPr>
              <p:cNvPr id="20" name="直接连接符 19"/>
              <p:cNvCxnSpPr>
                <a:stCxn id="13" idx="3"/>
                <a:endCxn id="14" idx="0"/>
              </p:cNvCxnSpPr>
              <p:nvPr/>
            </p:nvCxnSpPr>
            <p:spPr>
              <a:xfrm flipH="1">
                <a:off x="7152101" y="1680490"/>
                <a:ext cx="1093781" cy="5818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3" idx="5"/>
                <a:endCxn id="15" idx="0"/>
              </p:cNvCxnSpPr>
              <p:nvPr/>
            </p:nvCxnSpPr>
            <p:spPr>
              <a:xfrm>
                <a:off x="8647639" y="1680490"/>
                <a:ext cx="1093782" cy="5818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6583930" y="2747290"/>
                <a:ext cx="367292" cy="7515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15" idx="3"/>
                <a:endCxn id="18" idx="0"/>
              </p:cNvCxnSpPr>
              <p:nvPr/>
            </p:nvCxnSpPr>
            <p:spPr>
              <a:xfrm flipH="1">
                <a:off x="9173250" y="2747290"/>
                <a:ext cx="367292" cy="7515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15" idx="5"/>
                <a:endCxn id="19" idx="0"/>
              </p:cNvCxnSpPr>
              <p:nvPr/>
            </p:nvCxnSpPr>
            <p:spPr>
              <a:xfrm>
                <a:off x="9942299" y="2747290"/>
                <a:ext cx="367293" cy="7515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椭圆 10"/>
            <p:cNvSpPr/>
            <p:nvPr/>
          </p:nvSpPr>
          <p:spPr>
            <a:xfrm>
              <a:off x="6355578" y="5654493"/>
              <a:ext cx="568171" cy="568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2" name="直接连接符 11"/>
            <p:cNvCxnSpPr>
              <a:stCxn id="16" idx="3"/>
              <a:endCxn id="11" idx="0"/>
            </p:cNvCxnSpPr>
            <p:nvPr/>
          </p:nvCxnSpPr>
          <p:spPr>
            <a:xfrm flipH="1">
              <a:off x="6639664" y="4781541"/>
              <a:ext cx="297751" cy="8729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OfficePLUS.cn-5-1"/>
          <p:cNvSpPr txBox="1"/>
          <p:nvPr/>
        </p:nvSpPr>
        <p:spPr>
          <a:xfrm flipH="1">
            <a:off x="1311562" y="2172302"/>
            <a:ext cx="144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① 删除：</a:t>
            </a:r>
            <a:r>
              <a:rPr lang="en-US" altLang="zh-CN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4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978502" y="2894014"/>
            <a:ext cx="827234" cy="818554"/>
            <a:chOff x="8694138" y="593669"/>
            <a:chExt cx="827234" cy="818554"/>
          </a:xfrm>
        </p:grpSpPr>
        <p:sp>
          <p:nvSpPr>
            <p:cNvPr id="28" name="矩形 27"/>
            <p:cNvSpPr/>
            <p:nvPr/>
          </p:nvSpPr>
          <p:spPr>
            <a:xfrm>
              <a:off x="8694138" y="593669"/>
              <a:ext cx="827234" cy="3840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9105899" y="977717"/>
              <a:ext cx="0" cy="434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7998521" y="2933959"/>
            <a:ext cx="82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4==4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11563" y="1360258"/>
            <a:ext cx="105462" cy="484964"/>
          </a:xfrm>
          <a:prstGeom prst="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OfficePLUS.cn-5-1"/>
          <p:cNvSpPr txBox="1"/>
          <p:nvPr/>
        </p:nvSpPr>
        <p:spPr>
          <a:xfrm flipH="1">
            <a:off x="2752165" y="2172302"/>
            <a:ext cx="183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6CF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➡ 删除成功</a:t>
            </a:r>
            <a:endParaRPr lang="en-US" altLang="zh-CN" dirty="0">
              <a:solidFill>
                <a:srgbClr val="556CFB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44" name="OfficePLUS.cn-5-1"/>
          <p:cNvSpPr txBox="1"/>
          <p:nvPr/>
        </p:nvSpPr>
        <p:spPr>
          <a:xfrm flipH="1">
            <a:off x="1616362" y="2590115"/>
            <a:ext cx="1835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叶子结点直接删除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2" grpId="0"/>
      <p:bldP spid="4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54255" y="2390145"/>
            <a:ext cx="5526024" cy="1457438"/>
            <a:chOff x="6096000" y="2371672"/>
            <a:chExt cx="5526024" cy="1457438"/>
          </a:xfrm>
        </p:grpSpPr>
        <p:sp>
          <p:nvSpPr>
            <p:cNvPr id="3" name="OfficePLUS.cn-6"/>
            <p:cNvSpPr/>
            <p:nvPr/>
          </p:nvSpPr>
          <p:spPr>
            <a:xfrm>
              <a:off x="6397173" y="2658330"/>
              <a:ext cx="575127" cy="770670"/>
            </a:xfrm>
            <a:prstGeom prst="rect">
              <a:avLst/>
            </a:prstGeom>
            <a:noFill/>
            <a:ln w="79375">
              <a:solidFill>
                <a:srgbClr val="556C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 panose="020B0503020204020204" charset="-122"/>
                <a:cs typeface="+mn-cs"/>
                <a:sym typeface="+mn-lt"/>
              </a:endParaRPr>
            </a:p>
          </p:txBody>
        </p:sp>
        <p:sp>
          <p:nvSpPr>
            <p:cNvPr id="4" name="OfficePLUS.cn-5"/>
            <p:cNvSpPr/>
            <p:nvPr/>
          </p:nvSpPr>
          <p:spPr>
            <a:xfrm>
              <a:off x="6096000" y="2371672"/>
              <a:ext cx="575127" cy="770670"/>
            </a:xfrm>
            <a:prstGeom prst="rect">
              <a:avLst/>
            </a:prstGeom>
            <a:noFill/>
            <a:ln w="79375">
              <a:solidFill>
                <a:srgbClr val="556C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 panose="020B0503020204020204" charset="-122"/>
                <a:cs typeface="+mn-cs"/>
                <a:sym typeface="+mn-lt"/>
              </a:endParaRPr>
            </a:p>
          </p:txBody>
        </p:sp>
        <p:sp>
          <p:nvSpPr>
            <p:cNvPr id="5" name="OfficePLUS.cn-7"/>
            <p:cNvSpPr txBox="1"/>
            <p:nvPr/>
          </p:nvSpPr>
          <p:spPr>
            <a:xfrm>
              <a:off x="7027590" y="2610599"/>
              <a:ext cx="14329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1" i="0" u="none" strike="noStrike" kern="1200" cap="none" spc="1500" normalizeH="0" baseline="0" noProof="0" dirty="0">
                  <a:ln>
                    <a:noFill/>
                  </a:ln>
                  <a:solidFill>
                    <a:srgbClr val="556CFB"/>
                  </a:solidFill>
                  <a:effectLst/>
                  <a:uLnTx/>
                  <a:uFillTx/>
                  <a:ea typeface="微软雅黑" panose="020B0503020204020204" charset="-122"/>
                  <a:cs typeface="+mn-cs"/>
                  <a:sym typeface="+mn-lt"/>
                </a:rPr>
                <a:t>01</a:t>
              </a:r>
              <a:endParaRPr kumimoji="0" lang="zh-CN" altLang="en-US" sz="6000" b="1" i="0" u="none" strike="noStrike" kern="1200" cap="none" spc="1500" normalizeH="0" baseline="0" noProof="0" dirty="0">
                <a:ln>
                  <a:noFill/>
                </a:ln>
                <a:solidFill>
                  <a:srgbClr val="556CFB"/>
                </a:solidFill>
                <a:effectLst/>
                <a:uLnTx/>
                <a:uFillTx/>
                <a:ea typeface="微软雅黑" panose="020B0503020204020204" charset="-122"/>
                <a:cs typeface="+mn-cs"/>
                <a:sym typeface="+mn-lt"/>
              </a:endParaRPr>
            </a:p>
          </p:txBody>
        </p:sp>
        <p:sp>
          <p:nvSpPr>
            <p:cNvPr id="6" name="OfficePLUS.cn-8"/>
            <p:cNvSpPr txBox="1"/>
            <p:nvPr/>
          </p:nvSpPr>
          <p:spPr>
            <a:xfrm>
              <a:off x="7067505" y="3429000"/>
              <a:ext cx="1314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200" normalizeH="0" baseline="0" noProof="0" dirty="0">
                  <a:ln>
                    <a:noFill/>
                  </a:ln>
                  <a:solidFill>
                    <a:srgbClr val="556CFB"/>
                  </a:solidFill>
                  <a:effectLst/>
                  <a:uLnTx/>
                  <a:uFillTx/>
                  <a:ea typeface="微软雅黑" panose="020B0503020204020204" charset="-122"/>
                  <a:cs typeface="+mn-cs"/>
                  <a:sym typeface="+mn-lt"/>
                </a:rPr>
                <a:t>PART 01</a:t>
              </a:r>
              <a:endParaRPr kumimoji="0" lang="zh-CN" altLang="en-US" sz="2000" b="0" i="0" u="none" strike="noStrike" kern="1200" cap="none" spc="200" normalizeH="0" baseline="0" noProof="0" dirty="0">
                <a:ln>
                  <a:noFill/>
                </a:ln>
                <a:solidFill>
                  <a:srgbClr val="556CFB"/>
                </a:solidFill>
                <a:effectLst/>
                <a:uLnTx/>
                <a:uFillTx/>
                <a:ea typeface="微软雅黑" panose="020B0503020204020204" charset="-122"/>
                <a:cs typeface="+mn-cs"/>
                <a:sym typeface="+mn-lt"/>
              </a:endParaRPr>
            </a:p>
          </p:txBody>
        </p:sp>
        <p:sp>
          <p:nvSpPr>
            <p:cNvPr id="7" name="OfficePLUS.cn-9"/>
            <p:cNvSpPr txBox="1"/>
            <p:nvPr/>
          </p:nvSpPr>
          <p:spPr>
            <a:xfrm flipH="1">
              <a:off x="8353878" y="2779524"/>
              <a:ext cx="3268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dirty="0">
                  <a:solidFill>
                    <a:prstClr val="black"/>
                  </a:solidFill>
                  <a:ea typeface="思源黑体 CN Normal" panose="020B0400000000000000" pitchFamily="34" charset="-122"/>
                  <a:cs typeface="阿里巴巴普惠体 L" panose="00020600040101010101" pitchFamily="18" charset="-122"/>
                  <a:sym typeface="+mn-lt"/>
                </a:rPr>
                <a:t>什么是树</a:t>
              </a:r>
              <a:endParaRPr lang="en-US" altLang="zh-CN" sz="2400" dirty="0"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endParaRPr>
            </a:p>
          </p:txBody>
        </p:sp>
      </p:grpSp>
      <p:sp>
        <p:nvSpPr>
          <p:cNvPr id="8" name="OfficePLUS.cn-3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9" name="OfficePLUS.cn-4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57103" y="2082324"/>
            <a:ext cx="3087876" cy="3087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7539863" y="2463220"/>
            <a:ext cx="568171" cy="5681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5" idx="3"/>
            <a:endCxn id="46" idx="0"/>
          </p:cNvCxnSpPr>
          <p:nvPr/>
        </p:nvCxnSpPr>
        <p:spPr>
          <a:xfrm flipH="1">
            <a:off x="7255778" y="2948184"/>
            <a:ext cx="367292" cy="751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473062" y="3699749"/>
            <a:ext cx="1066801" cy="1926087"/>
            <a:chOff x="6473062" y="3699749"/>
            <a:chExt cx="1066801" cy="1926087"/>
          </a:xfrm>
        </p:grpSpPr>
        <p:sp>
          <p:nvSpPr>
            <p:cNvPr id="46" name="椭圆 45"/>
            <p:cNvSpPr/>
            <p:nvPr/>
          </p:nvSpPr>
          <p:spPr>
            <a:xfrm>
              <a:off x="6971692" y="3699749"/>
              <a:ext cx="568171" cy="56817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8" name="椭圆 47"/>
            <p:cNvSpPr/>
            <p:nvPr/>
          </p:nvSpPr>
          <p:spPr>
            <a:xfrm>
              <a:off x="6473062" y="5057665"/>
              <a:ext cx="568171" cy="568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49" name="直接连接符 48"/>
            <p:cNvCxnSpPr>
              <a:stCxn id="46" idx="3"/>
              <a:endCxn id="48" idx="0"/>
            </p:cNvCxnSpPr>
            <p:nvPr/>
          </p:nvCxnSpPr>
          <p:spPr>
            <a:xfrm flipH="1">
              <a:off x="6757148" y="4184713"/>
              <a:ext cx="297751" cy="8729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311562" y="637368"/>
            <a:ext cx="3489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二叉排序树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89620" y="637368"/>
            <a:ext cx="421943" cy="369332"/>
            <a:chOff x="764144" y="618835"/>
            <a:chExt cx="406396" cy="323274"/>
          </a:xfrm>
        </p:grpSpPr>
        <p:sp>
          <p:nvSpPr>
            <p:cNvPr id="6" name="任意多边形: 形状 5"/>
            <p:cNvSpPr/>
            <p:nvPr/>
          </p:nvSpPr>
          <p:spPr>
            <a:xfrm>
              <a:off x="764144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939633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" name="OfficePLUS.cn-5-1"/>
          <p:cNvSpPr txBox="1"/>
          <p:nvPr/>
        </p:nvSpPr>
        <p:spPr>
          <a:xfrm flipH="1">
            <a:off x="1417025" y="1383557"/>
            <a:ext cx="3720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阿里巴巴普惠体 L" panose="00020600040101010101" pitchFamily="18" charset="-122"/>
                <a:sym typeface="+mn-lt"/>
              </a:rPr>
              <a:t>二叉查找树 ➡ 删除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823949" y="1396420"/>
            <a:ext cx="3441576" cy="2871501"/>
            <a:chOff x="7152101" y="1195526"/>
            <a:chExt cx="3441576" cy="2871501"/>
          </a:xfrm>
        </p:grpSpPr>
        <p:sp>
          <p:nvSpPr>
            <p:cNvPr id="13" name="椭圆 12"/>
            <p:cNvSpPr/>
            <p:nvPr/>
          </p:nvSpPr>
          <p:spPr>
            <a:xfrm>
              <a:off x="8162675" y="1195526"/>
              <a:ext cx="568171" cy="56817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9457335" y="2262326"/>
              <a:ext cx="568171" cy="56817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8889164" y="3498856"/>
              <a:ext cx="568171" cy="56817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10025506" y="3498855"/>
              <a:ext cx="568171" cy="56817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cxnSp>
          <p:nvCxnSpPr>
            <p:cNvPr id="20" name="直接连接符 19"/>
            <p:cNvCxnSpPr>
              <a:stCxn id="13" idx="3"/>
            </p:cNvCxnSpPr>
            <p:nvPr/>
          </p:nvCxnSpPr>
          <p:spPr>
            <a:xfrm flipH="1">
              <a:off x="7152101" y="1680490"/>
              <a:ext cx="1093781" cy="5818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3" idx="5"/>
              <a:endCxn id="15" idx="0"/>
            </p:cNvCxnSpPr>
            <p:nvPr/>
          </p:nvCxnSpPr>
          <p:spPr>
            <a:xfrm>
              <a:off x="8647639" y="1680490"/>
              <a:ext cx="1093782" cy="5818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5" idx="3"/>
              <a:endCxn id="18" idx="0"/>
            </p:cNvCxnSpPr>
            <p:nvPr/>
          </p:nvCxnSpPr>
          <p:spPr>
            <a:xfrm flipH="1">
              <a:off x="9173250" y="2747290"/>
              <a:ext cx="367292" cy="7515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5" idx="5"/>
              <a:endCxn id="19" idx="0"/>
            </p:cNvCxnSpPr>
            <p:nvPr/>
          </p:nvCxnSpPr>
          <p:spPr>
            <a:xfrm>
              <a:off x="9942299" y="2747290"/>
              <a:ext cx="367293" cy="7515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OfficePLUS.cn-5-1"/>
          <p:cNvSpPr txBox="1"/>
          <p:nvPr/>
        </p:nvSpPr>
        <p:spPr>
          <a:xfrm flipH="1">
            <a:off x="1311562" y="2172302"/>
            <a:ext cx="144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① 删除：</a:t>
            </a:r>
            <a:r>
              <a:rPr lang="en-US" altLang="zh-CN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4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422192" y="1638241"/>
            <a:ext cx="827234" cy="818554"/>
            <a:chOff x="8694138" y="593669"/>
            <a:chExt cx="827234" cy="818554"/>
          </a:xfrm>
        </p:grpSpPr>
        <p:sp>
          <p:nvSpPr>
            <p:cNvPr id="28" name="矩形 27"/>
            <p:cNvSpPr/>
            <p:nvPr/>
          </p:nvSpPr>
          <p:spPr>
            <a:xfrm>
              <a:off x="8694138" y="593669"/>
              <a:ext cx="827234" cy="3840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9105899" y="977717"/>
              <a:ext cx="0" cy="434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7442211" y="1678186"/>
            <a:ext cx="82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3==3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11563" y="1360258"/>
            <a:ext cx="105462" cy="484964"/>
          </a:xfrm>
          <a:prstGeom prst="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OfficePLUS.cn-5-1"/>
          <p:cNvSpPr txBox="1"/>
          <p:nvPr/>
        </p:nvSpPr>
        <p:spPr>
          <a:xfrm flipH="1">
            <a:off x="2752165" y="2172302"/>
            <a:ext cx="183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6CF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➡ 删除成功</a:t>
            </a:r>
            <a:endParaRPr lang="en-US" altLang="zh-CN" dirty="0">
              <a:solidFill>
                <a:srgbClr val="556CFB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44" name="OfficePLUS.cn-5-1"/>
          <p:cNvSpPr txBox="1"/>
          <p:nvPr/>
        </p:nvSpPr>
        <p:spPr>
          <a:xfrm flipH="1">
            <a:off x="1616362" y="2590115"/>
            <a:ext cx="1835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叶子结点直接删除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33" name="OfficePLUS.cn-5-1"/>
          <p:cNvSpPr txBox="1"/>
          <p:nvPr/>
        </p:nvSpPr>
        <p:spPr>
          <a:xfrm flipH="1">
            <a:off x="1311561" y="3139300"/>
            <a:ext cx="144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② 删除：</a:t>
            </a:r>
            <a:r>
              <a:rPr lang="en-US" altLang="zh-CN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3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50" name="OfficePLUS.cn-5-1"/>
          <p:cNvSpPr txBox="1"/>
          <p:nvPr/>
        </p:nvSpPr>
        <p:spPr>
          <a:xfrm flipH="1">
            <a:off x="2750330" y="3139300"/>
            <a:ext cx="183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6CF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➡ 删除成功</a:t>
            </a:r>
            <a:endParaRPr lang="en-US" altLang="zh-CN" dirty="0">
              <a:solidFill>
                <a:srgbClr val="556CFB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51" name="OfficePLUS.cn-5-1"/>
          <p:cNvSpPr txBox="1"/>
          <p:nvPr/>
        </p:nvSpPr>
        <p:spPr>
          <a:xfrm flipH="1">
            <a:off x="1616362" y="3549986"/>
            <a:ext cx="3906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只有一个孩子的结点，使用孩子顶替位置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3 0.0037 L 0.03997 -0.19097 " pathEditMode="relative" ptsTypes="AA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  <p:bldP spid="32" grpId="1"/>
      <p:bldP spid="50" grpId="0"/>
      <p:bldP spid="5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6473062" y="2463220"/>
            <a:ext cx="4792463" cy="3162616"/>
            <a:chOff x="6355578" y="3060048"/>
            <a:chExt cx="4792463" cy="3162616"/>
          </a:xfrm>
        </p:grpSpPr>
        <p:grpSp>
          <p:nvGrpSpPr>
            <p:cNvPr id="38" name="组合 37"/>
            <p:cNvGrpSpPr/>
            <p:nvPr/>
          </p:nvGrpSpPr>
          <p:grpSpPr>
            <a:xfrm>
              <a:off x="6854208" y="3060048"/>
              <a:ext cx="4293833" cy="1804701"/>
              <a:chOff x="6299844" y="2262326"/>
              <a:chExt cx="4293833" cy="1804701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86801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945733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6299844" y="3498855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7436186" y="349885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8889164" y="349885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0025506" y="3498855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cxnSp>
            <p:nvCxnSpPr>
              <p:cNvPr id="60" name="直接连接符 59"/>
              <p:cNvCxnSpPr>
                <a:stCxn id="52" idx="3"/>
                <a:endCxn id="54" idx="0"/>
              </p:cNvCxnSpPr>
              <p:nvPr/>
            </p:nvCxnSpPr>
            <p:spPr>
              <a:xfrm flipH="1">
                <a:off x="6583930" y="2747290"/>
                <a:ext cx="367292" cy="7515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52" idx="5"/>
                <a:endCxn id="55" idx="0"/>
              </p:cNvCxnSpPr>
              <p:nvPr/>
            </p:nvCxnSpPr>
            <p:spPr>
              <a:xfrm>
                <a:off x="7352979" y="2747290"/>
                <a:ext cx="367293" cy="7515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53" idx="3"/>
                <a:endCxn id="56" idx="0"/>
              </p:cNvCxnSpPr>
              <p:nvPr/>
            </p:nvCxnSpPr>
            <p:spPr>
              <a:xfrm flipH="1">
                <a:off x="9173250" y="2747290"/>
                <a:ext cx="367292" cy="7515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53" idx="5"/>
                <a:endCxn id="57" idx="0"/>
              </p:cNvCxnSpPr>
              <p:nvPr/>
            </p:nvCxnSpPr>
            <p:spPr>
              <a:xfrm>
                <a:off x="9942299" y="2747290"/>
                <a:ext cx="367293" cy="7515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椭圆 38"/>
            <p:cNvSpPr/>
            <p:nvPr/>
          </p:nvSpPr>
          <p:spPr>
            <a:xfrm>
              <a:off x="6355578" y="5654493"/>
              <a:ext cx="568171" cy="568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41" name="直接连接符 40"/>
            <p:cNvCxnSpPr>
              <a:stCxn id="54" idx="3"/>
              <a:endCxn id="39" idx="0"/>
            </p:cNvCxnSpPr>
            <p:nvPr/>
          </p:nvCxnSpPr>
          <p:spPr>
            <a:xfrm flipH="1">
              <a:off x="6639664" y="4781541"/>
              <a:ext cx="297751" cy="8729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椭圆 63"/>
          <p:cNvSpPr/>
          <p:nvPr/>
        </p:nvSpPr>
        <p:spPr>
          <a:xfrm>
            <a:off x="8834523" y="1396420"/>
            <a:ext cx="568171" cy="5681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65" name="直接连接符 64"/>
          <p:cNvCxnSpPr>
            <a:stCxn id="64" idx="3"/>
          </p:cNvCxnSpPr>
          <p:nvPr/>
        </p:nvCxnSpPr>
        <p:spPr>
          <a:xfrm flipH="1">
            <a:off x="7823949" y="1881384"/>
            <a:ext cx="1093781" cy="581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64" idx="5"/>
          </p:cNvCxnSpPr>
          <p:nvPr/>
        </p:nvCxnSpPr>
        <p:spPr>
          <a:xfrm>
            <a:off x="9319487" y="1881384"/>
            <a:ext cx="1093782" cy="581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311562" y="637368"/>
            <a:ext cx="3489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二叉排序树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89620" y="637368"/>
            <a:ext cx="421943" cy="369332"/>
            <a:chOff x="764144" y="618835"/>
            <a:chExt cx="406396" cy="323274"/>
          </a:xfrm>
        </p:grpSpPr>
        <p:sp>
          <p:nvSpPr>
            <p:cNvPr id="6" name="任意多边形: 形状 5"/>
            <p:cNvSpPr/>
            <p:nvPr/>
          </p:nvSpPr>
          <p:spPr>
            <a:xfrm>
              <a:off x="764144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939633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" name="OfficePLUS.cn-5-1"/>
          <p:cNvSpPr txBox="1"/>
          <p:nvPr/>
        </p:nvSpPr>
        <p:spPr>
          <a:xfrm flipH="1">
            <a:off x="1417025" y="1383557"/>
            <a:ext cx="3720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阿里巴巴普惠体 L" panose="00020600040101010101" pitchFamily="18" charset="-122"/>
                <a:sym typeface="+mn-lt"/>
              </a:rPr>
              <a:t>二叉查找树 ➡ 删除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26" name="OfficePLUS.cn-5-1"/>
          <p:cNvSpPr txBox="1"/>
          <p:nvPr/>
        </p:nvSpPr>
        <p:spPr>
          <a:xfrm flipH="1">
            <a:off x="1311562" y="2172302"/>
            <a:ext cx="144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① 删除：</a:t>
            </a:r>
            <a:r>
              <a:rPr lang="en-US" altLang="zh-CN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4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702556" y="584944"/>
            <a:ext cx="827234" cy="818554"/>
            <a:chOff x="8694138" y="593669"/>
            <a:chExt cx="827234" cy="818554"/>
          </a:xfrm>
        </p:grpSpPr>
        <p:sp>
          <p:nvSpPr>
            <p:cNvPr id="28" name="矩形 27"/>
            <p:cNvSpPr/>
            <p:nvPr/>
          </p:nvSpPr>
          <p:spPr>
            <a:xfrm>
              <a:off x="8694138" y="593669"/>
              <a:ext cx="827234" cy="3840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9105899" y="977717"/>
              <a:ext cx="0" cy="434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8722575" y="624889"/>
            <a:ext cx="82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6==6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11563" y="1360258"/>
            <a:ext cx="105462" cy="484964"/>
          </a:xfrm>
          <a:prstGeom prst="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OfficePLUS.cn-5-1"/>
          <p:cNvSpPr txBox="1"/>
          <p:nvPr/>
        </p:nvSpPr>
        <p:spPr>
          <a:xfrm flipH="1">
            <a:off x="2752165" y="2172302"/>
            <a:ext cx="183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6CF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➡ 删除成功</a:t>
            </a:r>
            <a:endParaRPr lang="en-US" altLang="zh-CN" dirty="0">
              <a:solidFill>
                <a:srgbClr val="556CFB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44" name="OfficePLUS.cn-5-1"/>
          <p:cNvSpPr txBox="1"/>
          <p:nvPr/>
        </p:nvSpPr>
        <p:spPr>
          <a:xfrm flipH="1">
            <a:off x="1616362" y="2590115"/>
            <a:ext cx="1835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叶子结点直接删除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33" name="OfficePLUS.cn-5-1"/>
          <p:cNvSpPr txBox="1"/>
          <p:nvPr/>
        </p:nvSpPr>
        <p:spPr>
          <a:xfrm flipH="1">
            <a:off x="1311561" y="3139300"/>
            <a:ext cx="144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② 删除：</a:t>
            </a:r>
            <a:r>
              <a:rPr lang="en-US" altLang="zh-CN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3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50" name="OfficePLUS.cn-5-1"/>
          <p:cNvSpPr txBox="1"/>
          <p:nvPr/>
        </p:nvSpPr>
        <p:spPr>
          <a:xfrm flipH="1">
            <a:off x="2750330" y="3139300"/>
            <a:ext cx="183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6CF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➡ 删除成功</a:t>
            </a:r>
            <a:endParaRPr lang="en-US" altLang="zh-CN" dirty="0">
              <a:solidFill>
                <a:srgbClr val="556CFB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51" name="OfficePLUS.cn-5-1"/>
          <p:cNvSpPr txBox="1"/>
          <p:nvPr/>
        </p:nvSpPr>
        <p:spPr>
          <a:xfrm flipH="1">
            <a:off x="1616362" y="3549986"/>
            <a:ext cx="3906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只有一个孩子的结点，使用孩子顶替位置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34" name="OfficePLUS.cn-5-1"/>
          <p:cNvSpPr txBox="1"/>
          <p:nvPr/>
        </p:nvSpPr>
        <p:spPr>
          <a:xfrm flipH="1">
            <a:off x="1311561" y="4107641"/>
            <a:ext cx="144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③ 删除：</a:t>
            </a:r>
            <a:r>
              <a:rPr lang="en-US" altLang="zh-CN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6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36" name="OfficePLUS.cn-5-1"/>
          <p:cNvSpPr txBox="1"/>
          <p:nvPr/>
        </p:nvSpPr>
        <p:spPr>
          <a:xfrm flipH="1">
            <a:off x="1616362" y="4518327"/>
            <a:ext cx="3906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找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直接后继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，替换被删除结点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10087124" y="5035736"/>
            <a:ext cx="652288" cy="56817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7.x</a:t>
            </a:r>
            <a:endParaRPr lang="zh-CN" altLang="en-US" dirty="0"/>
          </a:p>
        </p:txBody>
      </p:sp>
      <p:cxnSp>
        <p:nvCxnSpPr>
          <p:cNvPr id="68" name="直接连接符 67"/>
          <p:cNvCxnSpPr>
            <a:stCxn id="56" idx="4"/>
            <a:endCxn id="67" idx="0"/>
          </p:cNvCxnSpPr>
          <p:nvPr/>
        </p:nvCxnSpPr>
        <p:spPr>
          <a:xfrm>
            <a:off x="9845098" y="4267921"/>
            <a:ext cx="568170" cy="767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9384339" y="2921834"/>
            <a:ext cx="909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</a:rPr>
              <a:t>直接后继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185 L 0.10364 0.14653 L 0.0595 0.32662 " pathEditMode="relative" ptsTypes="AAA">
                                      <p:cBhvr>
                                        <p:cTn id="3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32" grpId="0"/>
      <p:bldP spid="36" grpId="0"/>
      <p:bldP spid="7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6473062" y="2463220"/>
            <a:ext cx="4792463" cy="3162616"/>
            <a:chOff x="6355578" y="3060048"/>
            <a:chExt cx="4792463" cy="3162616"/>
          </a:xfrm>
        </p:grpSpPr>
        <p:grpSp>
          <p:nvGrpSpPr>
            <p:cNvPr id="38" name="组合 37"/>
            <p:cNvGrpSpPr/>
            <p:nvPr/>
          </p:nvGrpSpPr>
          <p:grpSpPr>
            <a:xfrm>
              <a:off x="6854208" y="3060048"/>
              <a:ext cx="4293833" cy="1804701"/>
              <a:chOff x="6299844" y="2262326"/>
              <a:chExt cx="4293833" cy="1804701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86801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945733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6299844" y="3498855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7436186" y="349885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0025506" y="3498855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cxnSp>
            <p:nvCxnSpPr>
              <p:cNvPr id="60" name="直接连接符 59"/>
              <p:cNvCxnSpPr>
                <a:stCxn id="52" idx="3"/>
                <a:endCxn id="54" idx="0"/>
              </p:cNvCxnSpPr>
              <p:nvPr/>
            </p:nvCxnSpPr>
            <p:spPr>
              <a:xfrm flipH="1">
                <a:off x="6583930" y="2747290"/>
                <a:ext cx="367292" cy="7515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52" idx="5"/>
                <a:endCxn id="55" idx="0"/>
              </p:cNvCxnSpPr>
              <p:nvPr/>
            </p:nvCxnSpPr>
            <p:spPr>
              <a:xfrm>
                <a:off x="7352979" y="2747290"/>
                <a:ext cx="367293" cy="7515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53" idx="3"/>
              </p:cNvCxnSpPr>
              <p:nvPr/>
            </p:nvCxnSpPr>
            <p:spPr>
              <a:xfrm flipH="1">
                <a:off x="9173250" y="2747290"/>
                <a:ext cx="367292" cy="7515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53" idx="5"/>
                <a:endCxn id="57" idx="0"/>
              </p:cNvCxnSpPr>
              <p:nvPr/>
            </p:nvCxnSpPr>
            <p:spPr>
              <a:xfrm>
                <a:off x="9942299" y="2747290"/>
                <a:ext cx="367293" cy="7515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椭圆 38"/>
            <p:cNvSpPr/>
            <p:nvPr/>
          </p:nvSpPr>
          <p:spPr>
            <a:xfrm>
              <a:off x="6355578" y="5654493"/>
              <a:ext cx="568171" cy="568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41" name="直接连接符 40"/>
            <p:cNvCxnSpPr>
              <a:stCxn id="54" idx="3"/>
              <a:endCxn id="39" idx="0"/>
            </p:cNvCxnSpPr>
            <p:nvPr/>
          </p:nvCxnSpPr>
          <p:spPr>
            <a:xfrm flipH="1">
              <a:off x="6639664" y="4781541"/>
              <a:ext cx="297751" cy="8729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椭圆 63"/>
          <p:cNvSpPr/>
          <p:nvPr/>
        </p:nvSpPr>
        <p:spPr>
          <a:xfrm>
            <a:off x="8834523" y="1396420"/>
            <a:ext cx="568171" cy="5681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65" name="直接连接符 64"/>
          <p:cNvCxnSpPr>
            <a:stCxn id="64" idx="3"/>
          </p:cNvCxnSpPr>
          <p:nvPr/>
        </p:nvCxnSpPr>
        <p:spPr>
          <a:xfrm flipH="1">
            <a:off x="7823949" y="1881384"/>
            <a:ext cx="1093781" cy="581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64" idx="5"/>
          </p:cNvCxnSpPr>
          <p:nvPr/>
        </p:nvCxnSpPr>
        <p:spPr>
          <a:xfrm>
            <a:off x="9319487" y="1881384"/>
            <a:ext cx="1093782" cy="581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311562" y="637368"/>
            <a:ext cx="3489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二叉排序树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89620" y="637368"/>
            <a:ext cx="421943" cy="369332"/>
            <a:chOff x="764144" y="618835"/>
            <a:chExt cx="406396" cy="323274"/>
          </a:xfrm>
        </p:grpSpPr>
        <p:sp>
          <p:nvSpPr>
            <p:cNvPr id="6" name="任意多边形: 形状 5"/>
            <p:cNvSpPr/>
            <p:nvPr/>
          </p:nvSpPr>
          <p:spPr>
            <a:xfrm>
              <a:off x="764144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939633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" name="OfficePLUS.cn-5-1"/>
          <p:cNvSpPr txBox="1"/>
          <p:nvPr/>
        </p:nvSpPr>
        <p:spPr>
          <a:xfrm flipH="1">
            <a:off x="1417025" y="1383557"/>
            <a:ext cx="3720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阿里巴巴普惠体 L" panose="00020600040101010101" pitchFamily="18" charset="-122"/>
                <a:sym typeface="+mn-lt"/>
              </a:rPr>
              <a:t>二叉查找树 ➡ 删除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26" name="OfficePLUS.cn-5-1"/>
          <p:cNvSpPr txBox="1"/>
          <p:nvPr/>
        </p:nvSpPr>
        <p:spPr>
          <a:xfrm flipH="1">
            <a:off x="1311562" y="2172302"/>
            <a:ext cx="144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① 删除：</a:t>
            </a:r>
            <a:r>
              <a:rPr lang="en-US" altLang="zh-CN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4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430078" y="2881195"/>
            <a:ext cx="827234" cy="818554"/>
            <a:chOff x="8694138" y="593669"/>
            <a:chExt cx="827234" cy="818554"/>
          </a:xfrm>
        </p:grpSpPr>
        <p:sp>
          <p:nvSpPr>
            <p:cNvPr id="28" name="矩形 27"/>
            <p:cNvSpPr/>
            <p:nvPr/>
          </p:nvSpPr>
          <p:spPr>
            <a:xfrm>
              <a:off x="8694138" y="593669"/>
              <a:ext cx="827234" cy="3840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9105899" y="977717"/>
              <a:ext cx="0" cy="434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矩形 39"/>
          <p:cNvSpPr/>
          <p:nvPr/>
        </p:nvSpPr>
        <p:spPr>
          <a:xfrm>
            <a:off x="1311563" y="1360258"/>
            <a:ext cx="105462" cy="484964"/>
          </a:xfrm>
          <a:prstGeom prst="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OfficePLUS.cn-5-1"/>
          <p:cNvSpPr txBox="1"/>
          <p:nvPr/>
        </p:nvSpPr>
        <p:spPr>
          <a:xfrm flipH="1">
            <a:off x="2752165" y="2172302"/>
            <a:ext cx="183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6CF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➡ 删除成功</a:t>
            </a:r>
            <a:endParaRPr lang="en-US" altLang="zh-CN" dirty="0">
              <a:solidFill>
                <a:srgbClr val="556CFB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44" name="OfficePLUS.cn-5-1"/>
          <p:cNvSpPr txBox="1"/>
          <p:nvPr/>
        </p:nvSpPr>
        <p:spPr>
          <a:xfrm flipH="1">
            <a:off x="1616362" y="2590115"/>
            <a:ext cx="1835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叶子结点直接删除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33" name="OfficePLUS.cn-5-1"/>
          <p:cNvSpPr txBox="1"/>
          <p:nvPr/>
        </p:nvSpPr>
        <p:spPr>
          <a:xfrm flipH="1">
            <a:off x="1311561" y="3139300"/>
            <a:ext cx="144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② 删除：</a:t>
            </a:r>
            <a:r>
              <a:rPr lang="en-US" altLang="zh-CN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3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50" name="OfficePLUS.cn-5-1"/>
          <p:cNvSpPr txBox="1"/>
          <p:nvPr/>
        </p:nvSpPr>
        <p:spPr>
          <a:xfrm flipH="1">
            <a:off x="2750330" y="3139300"/>
            <a:ext cx="183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6CF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➡ 删除成功</a:t>
            </a:r>
            <a:endParaRPr lang="en-US" altLang="zh-CN" dirty="0">
              <a:solidFill>
                <a:srgbClr val="556CFB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51" name="OfficePLUS.cn-5-1"/>
          <p:cNvSpPr txBox="1"/>
          <p:nvPr/>
        </p:nvSpPr>
        <p:spPr>
          <a:xfrm flipH="1">
            <a:off x="1616362" y="3549986"/>
            <a:ext cx="3906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只有一个孩子的结点，使用孩子顶替位置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34" name="OfficePLUS.cn-5-1"/>
          <p:cNvSpPr txBox="1"/>
          <p:nvPr/>
        </p:nvSpPr>
        <p:spPr>
          <a:xfrm flipH="1">
            <a:off x="1311561" y="4107641"/>
            <a:ext cx="144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③ 删除：</a:t>
            </a:r>
            <a:r>
              <a:rPr lang="en-US" altLang="zh-CN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6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36" name="OfficePLUS.cn-5-1"/>
          <p:cNvSpPr txBox="1"/>
          <p:nvPr/>
        </p:nvSpPr>
        <p:spPr>
          <a:xfrm flipH="1">
            <a:off x="1616362" y="4518327"/>
            <a:ext cx="3906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找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直接后继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，替换被删除结点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10087124" y="5035736"/>
            <a:ext cx="652288" cy="56817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7.x</a:t>
            </a:r>
            <a:endParaRPr lang="zh-CN" altLang="en-US" dirty="0"/>
          </a:p>
        </p:txBody>
      </p:sp>
      <p:cxnSp>
        <p:nvCxnSpPr>
          <p:cNvPr id="68" name="直接连接符 67"/>
          <p:cNvCxnSpPr>
            <a:endCxn id="67" idx="0"/>
          </p:cNvCxnSpPr>
          <p:nvPr/>
        </p:nvCxnSpPr>
        <p:spPr>
          <a:xfrm>
            <a:off x="9845098" y="4267921"/>
            <a:ext cx="568170" cy="767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9384339" y="2921834"/>
            <a:ext cx="90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==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6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9561012" y="3699750"/>
            <a:ext cx="568171" cy="568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5" name="OfficePLUS.cn-5-1"/>
          <p:cNvSpPr txBox="1"/>
          <p:nvPr/>
        </p:nvSpPr>
        <p:spPr>
          <a:xfrm flipH="1">
            <a:off x="2755762" y="4106298"/>
            <a:ext cx="183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56CF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➡ 删除成功</a:t>
            </a:r>
            <a:endParaRPr lang="en-US" altLang="zh-CN" dirty="0">
              <a:solidFill>
                <a:srgbClr val="556CFB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46" name="OfficePLUS.cn-5-1"/>
          <p:cNvSpPr txBox="1"/>
          <p:nvPr/>
        </p:nvSpPr>
        <p:spPr>
          <a:xfrm flipH="1">
            <a:off x="1616362" y="4888388"/>
            <a:ext cx="3906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更为常见的，是找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直接前驱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-0.04675 -0.1969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2" grpId="0"/>
      <p:bldP spid="42" grpId="0" animBg="1"/>
      <p:bldP spid="45" grpId="0"/>
      <p:bldP spid="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54255" y="2390145"/>
            <a:ext cx="5526024" cy="1457438"/>
            <a:chOff x="6096000" y="2371672"/>
            <a:chExt cx="5526024" cy="1457438"/>
          </a:xfrm>
        </p:grpSpPr>
        <p:sp>
          <p:nvSpPr>
            <p:cNvPr id="3" name="OfficePLUS.cn-6"/>
            <p:cNvSpPr/>
            <p:nvPr/>
          </p:nvSpPr>
          <p:spPr>
            <a:xfrm>
              <a:off x="6397173" y="2658330"/>
              <a:ext cx="575127" cy="770670"/>
            </a:xfrm>
            <a:prstGeom prst="rect">
              <a:avLst/>
            </a:prstGeom>
            <a:noFill/>
            <a:ln w="79375">
              <a:solidFill>
                <a:srgbClr val="556C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 panose="020B0503020204020204" charset="-122"/>
                <a:cs typeface="+mn-cs"/>
                <a:sym typeface="+mn-lt"/>
              </a:endParaRPr>
            </a:p>
          </p:txBody>
        </p:sp>
        <p:sp>
          <p:nvSpPr>
            <p:cNvPr id="4" name="OfficePLUS.cn-5"/>
            <p:cNvSpPr/>
            <p:nvPr/>
          </p:nvSpPr>
          <p:spPr>
            <a:xfrm>
              <a:off x="6096000" y="2371672"/>
              <a:ext cx="575127" cy="770670"/>
            </a:xfrm>
            <a:prstGeom prst="rect">
              <a:avLst/>
            </a:prstGeom>
            <a:noFill/>
            <a:ln w="79375">
              <a:solidFill>
                <a:srgbClr val="556C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 panose="020B0503020204020204" charset="-122"/>
                <a:cs typeface="+mn-cs"/>
                <a:sym typeface="+mn-lt"/>
              </a:endParaRPr>
            </a:p>
          </p:txBody>
        </p:sp>
        <p:sp>
          <p:nvSpPr>
            <p:cNvPr id="5" name="OfficePLUS.cn-7"/>
            <p:cNvSpPr txBox="1"/>
            <p:nvPr/>
          </p:nvSpPr>
          <p:spPr>
            <a:xfrm>
              <a:off x="7027590" y="2610599"/>
              <a:ext cx="14329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1" i="0" u="none" strike="noStrike" kern="1200" cap="none" spc="1500" normalizeH="0" baseline="0" noProof="0" dirty="0">
                  <a:ln>
                    <a:noFill/>
                  </a:ln>
                  <a:solidFill>
                    <a:srgbClr val="556CFB"/>
                  </a:solidFill>
                  <a:effectLst/>
                  <a:uLnTx/>
                  <a:uFillTx/>
                  <a:ea typeface="微软雅黑" panose="020B0503020204020204" charset="-122"/>
                  <a:cs typeface="+mn-cs"/>
                  <a:sym typeface="+mn-lt"/>
                </a:rPr>
                <a:t>04</a:t>
              </a:r>
              <a:endParaRPr kumimoji="0" lang="zh-CN" altLang="en-US" sz="6000" b="1" i="0" u="none" strike="noStrike" kern="1200" cap="none" spc="1500" normalizeH="0" baseline="0" noProof="0" dirty="0">
                <a:ln>
                  <a:noFill/>
                </a:ln>
                <a:solidFill>
                  <a:srgbClr val="556CFB"/>
                </a:solidFill>
                <a:effectLst/>
                <a:uLnTx/>
                <a:uFillTx/>
                <a:ea typeface="微软雅黑" panose="020B0503020204020204" charset="-122"/>
                <a:cs typeface="+mn-cs"/>
                <a:sym typeface="+mn-lt"/>
              </a:endParaRPr>
            </a:p>
          </p:txBody>
        </p:sp>
        <p:sp>
          <p:nvSpPr>
            <p:cNvPr id="6" name="OfficePLUS.cn-8"/>
            <p:cNvSpPr txBox="1"/>
            <p:nvPr/>
          </p:nvSpPr>
          <p:spPr>
            <a:xfrm>
              <a:off x="7067505" y="3429000"/>
              <a:ext cx="1314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200" normalizeH="0" baseline="0" noProof="0" dirty="0">
                  <a:ln>
                    <a:noFill/>
                  </a:ln>
                  <a:solidFill>
                    <a:srgbClr val="556CFB"/>
                  </a:solidFill>
                  <a:effectLst/>
                  <a:uLnTx/>
                  <a:uFillTx/>
                  <a:ea typeface="微软雅黑" panose="020B0503020204020204" charset="-122"/>
                  <a:cs typeface="+mn-cs"/>
                  <a:sym typeface="+mn-lt"/>
                </a:rPr>
                <a:t>PART 04</a:t>
              </a:r>
              <a:endParaRPr kumimoji="0" lang="zh-CN" altLang="en-US" sz="2000" b="0" i="0" u="none" strike="noStrike" kern="1200" cap="none" spc="200" normalizeH="0" baseline="0" noProof="0" dirty="0">
                <a:ln>
                  <a:noFill/>
                </a:ln>
                <a:solidFill>
                  <a:srgbClr val="556CFB"/>
                </a:solidFill>
                <a:effectLst/>
                <a:uLnTx/>
                <a:uFillTx/>
                <a:ea typeface="微软雅黑" panose="020B0503020204020204" charset="-122"/>
                <a:cs typeface="+mn-cs"/>
                <a:sym typeface="+mn-lt"/>
              </a:endParaRPr>
            </a:p>
          </p:txBody>
        </p:sp>
        <p:sp>
          <p:nvSpPr>
            <p:cNvPr id="7" name="OfficePLUS.cn-9"/>
            <p:cNvSpPr txBox="1"/>
            <p:nvPr/>
          </p:nvSpPr>
          <p:spPr>
            <a:xfrm flipH="1">
              <a:off x="8353878" y="2779524"/>
              <a:ext cx="3268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dirty="0">
                  <a:solidFill>
                    <a:prstClr val="black"/>
                  </a:solidFill>
                  <a:ea typeface="思源黑体 CN Normal" panose="020B0400000000000000" pitchFamily="34" charset="-122"/>
                  <a:cs typeface="阿里巴巴普惠体 L" panose="00020600040101010101" pitchFamily="18" charset="-122"/>
                  <a:sym typeface="+mn-lt"/>
                </a:rPr>
                <a:t>树的拓展</a:t>
              </a:r>
              <a:endParaRPr lang="en-US" altLang="zh-CN" sz="2400" dirty="0"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endParaRPr>
            </a:p>
          </p:txBody>
        </p:sp>
      </p:grpSp>
      <p:sp>
        <p:nvSpPr>
          <p:cNvPr id="8" name="OfficePLUS.cn-3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9" name="OfficePLUS.cn-4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57103" y="2082324"/>
            <a:ext cx="3087876" cy="3087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11562" y="637368"/>
            <a:ext cx="3489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树的拓展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89620" y="637368"/>
            <a:ext cx="421943" cy="369332"/>
            <a:chOff x="764144" y="618835"/>
            <a:chExt cx="406396" cy="323274"/>
          </a:xfrm>
        </p:grpSpPr>
        <p:sp>
          <p:nvSpPr>
            <p:cNvPr id="4" name="任意多边形: 形状 3"/>
            <p:cNvSpPr/>
            <p:nvPr/>
          </p:nvSpPr>
          <p:spPr>
            <a:xfrm>
              <a:off x="764144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939633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" name="OfficePLUS.cn-5-1"/>
          <p:cNvSpPr txBox="1"/>
          <p:nvPr/>
        </p:nvSpPr>
        <p:spPr>
          <a:xfrm flipH="1">
            <a:off x="1412204" y="2137357"/>
            <a:ext cx="1146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阿里巴巴普惠体 L" panose="00020600040101010101" pitchFamily="18" charset="-122"/>
                <a:sym typeface="+mn-lt"/>
              </a:rPr>
              <a:t>二叉树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06742" y="2114058"/>
            <a:ext cx="105462" cy="484964"/>
          </a:xfrm>
          <a:prstGeom prst="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>
            <a:off x="2895796" y="1479285"/>
            <a:ext cx="367645" cy="1787197"/>
          </a:xfrm>
          <a:prstGeom prst="leftBrac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" name="OfficePLUS.cn-5-1"/>
          <p:cNvSpPr txBox="1"/>
          <p:nvPr/>
        </p:nvSpPr>
        <p:spPr>
          <a:xfrm flipH="1">
            <a:off x="3480747" y="1294618"/>
            <a:ext cx="3674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二叉排序树 ➡ 二分查找（会退化）</a:t>
            </a:r>
            <a:endParaRPr lang="en-US" altLang="zh-CN" sz="105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16" name="OfficePLUS.cn-5-1"/>
          <p:cNvSpPr txBox="1"/>
          <p:nvPr/>
        </p:nvSpPr>
        <p:spPr>
          <a:xfrm flipH="1">
            <a:off x="3480748" y="2087909"/>
            <a:ext cx="1317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平衡二叉树</a:t>
            </a:r>
            <a:endParaRPr lang="en-US" altLang="zh-CN" sz="105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4800528" y="2032440"/>
            <a:ext cx="129373" cy="449492"/>
          </a:xfrm>
          <a:prstGeom prst="leftBrac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8" name="OfficePLUS.cn-5-1"/>
          <p:cNvSpPr txBox="1"/>
          <p:nvPr/>
        </p:nvSpPr>
        <p:spPr>
          <a:xfrm flipH="1">
            <a:off x="4960857" y="1865390"/>
            <a:ext cx="5088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AVL</a:t>
            </a:r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 树（强平衡二叉查找树）➡ 主查询场景</a:t>
            </a:r>
            <a:endParaRPr lang="en-US" altLang="zh-CN" sz="105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19" name="OfficePLUS.cn-5-1"/>
          <p:cNvSpPr txBox="1"/>
          <p:nvPr/>
        </p:nvSpPr>
        <p:spPr>
          <a:xfrm flipH="1">
            <a:off x="4960857" y="2314229"/>
            <a:ext cx="5088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红黑树（弱平衡二叉查找树）➡ 增删改兼容场景</a:t>
            </a:r>
            <a:endParaRPr lang="en-US" altLang="zh-CN" sz="105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25" name="OfficePLUS.cn-5-1"/>
          <p:cNvSpPr txBox="1"/>
          <p:nvPr/>
        </p:nvSpPr>
        <p:spPr>
          <a:xfrm flipH="1">
            <a:off x="3480746" y="3058322"/>
            <a:ext cx="170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堆（完全二叉树）</a:t>
            </a:r>
            <a:endParaRPr lang="en-US" altLang="zh-CN" sz="105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29" name="OfficePLUS.cn-5-1"/>
          <p:cNvSpPr txBox="1"/>
          <p:nvPr/>
        </p:nvSpPr>
        <p:spPr>
          <a:xfrm flipH="1">
            <a:off x="5424471" y="2841119"/>
            <a:ext cx="923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大顶堆</a:t>
            </a:r>
            <a:endParaRPr lang="en-US" altLang="zh-CN" sz="105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30" name="OfficePLUS.cn-5-1"/>
          <p:cNvSpPr txBox="1"/>
          <p:nvPr/>
        </p:nvSpPr>
        <p:spPr>
          <a:xfrm flipH="1">
            <a:off x="5420227" y="3266482"/>
            <a:ext cx="923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小顶堆</a:t>
            </a:r>
            <a:endParaRPr lang="en-US" altLang="zh-CN" sz="105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34" name="OfficePLUS.cn-5-1"/>
          <p:cNvSpPr txBox="1"/>
          <p:nvPr/>
        </p:nvSpPr>
        <p:spPr>
          <a:xfrm flipH="1">
            <a:off x="6460636" y="3057698"/>
            <a:ext cx="2513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堆排序，优先队列</a:t>
            </a:r>
            <a:endParaRPr lang="en-US" altLang="zh-CN" sz="105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35" name="OfficePLUS.cn-5-1"/>
          <p:cNvSpPr txBox="1"/>
          <p:nvPr/>
        </p:nvSpPr>
        <p:spPr>
          <a:xfrm flipH="1">
            <a:off x="1412204" y="4534386"/>
            <a:ext cx="1146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阿里巴巴普惠体 L" panose="00020600040101010101" pitchFamily="18" charset="-122"/>
                <a:sym typeface="+mn-lt"/>
              </a:rPr>
              <a:t>多叉树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06742" y="4511087"/>
            <a:ext cx="105462" cy="484964"/>
          </a:xfrm>
          <a:prstGeom prst="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大括号 36"/>
          <p:cNvSpPr/>
          <p:nvPr/>
        </p:nvSpPr>
        <p:spPr>
          <a:xfrm>
            <a:off x="2895796" y="4258890"/>
            <a:ext cx="367645" cy="1012658"/>
          </a:xfrm>
          <a:prstGeom prst="leftBrac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OfficePLUS.cn-5-1"/>
          <p:cNvSpPr txBox="1"/>
          <p:nvPr/>
        </p:nvSpPr>
        <p:spPr>
          <a:xfrm flipH="1">
            <a:off x="3480745" y="4089612"/>
            <a:ext cx="7011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B </a:t>
            </a:r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树（平衡多路查找树）➡ 数据库、文件系统</a:t>
            </a:r>
            <a:endParaRPr lang="en-US" altLang="zh-CN" sz="105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39" name="OfficePLUS.cn-5-1"/>
          <p:cNvSpPr txBox="1"/>
          <p:nvPr/>
        </p:nvSpPr>
        <p:spPr>
          <a:xfrm flipH="1">
            <a:off x="3480745" y="4595942"/>
            <a:ext cx="7011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B+ </a:t>
            </a:r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树（</a:t>
            </a:r>
            <a:r>
              <a:rPr lang="en-US" altLang="zh-CN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B </a:t>
            </a:r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树变种）➡ 数据库索引、文件系统索引</a:t>
            </a:r>
            <a:endParaRPr lang="en-US" altLang="zh-CN" sz="105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40" name="左大括号 39"/>
          <p:cNvSpPr/>
          <p:nvPr/>
        </p:nvSpPr>
        <p:spPr>
          <a:xfrm>
            <a:off x="5290854" y="3013745"/>
            <a:ext cx="129373" cy="449492"/>
          </a:xfrm>
          <a:prstGeom prst="leftBrac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1" name="左大括号 40"/>
          <p:cNvSpPr/>
          <p:nvPr/>
        </p:nvSpPr>
        <p:spPr>
          <a:xfrm flipH="1">
            <a:off x="6254604" y="3001706"/>
            <a:ext cx="129373" cy="477449"/>
          </a:xfrm>
          <a:prstGeom prst="leftBrac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7" name="OfficePLUS.cn-5-1"/>
          <p:cNvSpPr txBox="1"/>
          <p:nvPr/>
        </p:nvSpPr>
        <p:spPr>
          <a:xfrm flipH="1">
            <a:off x="3480745" y="5102271"/>
            <a:ext cx="441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并查集 ➡ 图连通判断、亲戚关系、朋友关系</a:t>
            </a:r>
            <a:endParaRPr lang="en-US" altLang="zh-CN" sz="105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4" grpId="0" animBg="1"/>
      <p:bldP spid="15" grpId="0"/>
      <p:bldP spid="16" grpId="0"/>
      <p:bldP spid="17" grpId="0" animBg="1"/>
      <p:bldP spid="18" grpId="0"/>
      <p:bldP spid="19" grpId="0"/>
      <p:bldP spid="25" grpId="0"/>
      <p:bldP spid="29" grpId="0"/>
      <p:bldP spid="30" grpId="0"/>
      <p:bldP spid="34" grpId="0"/>
      <p:bldP spid="35" grpId="0"/>
      <p:bldP spid="36" grpId="0" animBg="1"/>
      <p:bldP spid="37" grpId="0" animBg="1"/>
      <p:bldP spid="38" grpId="0"/>
      <p:bldP spid="39" grpId="0"/>
      <p:bldP spid="40" grpId="0" animBg="1"/>
      <p:bldP spid="41" grpId="0" animBg="1"/>
      <p:bldP spid="4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54255" y="2390145"/>
            <a:ext cx="5526024" cy="1457438"/>
            <a:chOff x="6096000" y="2371672"/>
            <a:chExt cx="5526024" cy="1457438"/>
          </a:xfrm>
        </p:grpSpPr>
        <p:sp>
          <p:nvSpPr>
            <p:cNvPr id="3" name="OfficePLUS.cn-6"/>
            <p:cNvSpPr/>
            <p:nvPr/>
          </p:nvSpPr>
          <p:spPr>
            <a:xfrm>
              <a:off x="6397173" y="2658330"/>
              <a:ext cx="575127" cy="770670"/>
            </a:xfrm>
            <a:prstGeom prst="rect">
              <a:avLst/>
            </a:prstGeom>
            <a:noFill/>
            <a:ln w="79375">
              <a:solidFill>
                <a:srgbClr val="556C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 panose="020B0503020204020204" charset="-122"/>
                <a:cs typeface="+mn-cs"/>
                <a:sym typeface="+mn-lt"/>
              </a:endParaRPr>
            </a:p>
          </p:txBody>
        </p:sp>
        <p:sp>
          <p:nvSpPr>
            <p:cNvPr id="4" name="OfficePLUS.cn-5"/>
            <p:cNvSpPr/>
            <p:nvPr/>
          </p:nvSpPr>
          <p:spPr>
            <a:xfrm>
              <a:off x="6096000" y="2371672"/>
              <a:ext cx="575127" cy="770670"/>
            </a:xfrm>
            <a:prstGeom prst="rect">
              <a:avLst/>
            </a:prstGeom>
            <a:noFill/>
            <a:ln w="79375">
              <a:solidFill>
                <a:srgbClr val="556C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 panose="020B0503020204020204" charset="-122"/>
                <a:cs typeface="+mn-cs"/>
                <a:sym typeface="+mn-lt"/>
              </a:endParaRPr>
            </a:p>
          </p:txBody>
        </p:sp>
        <p:sp>
          <p:nvSpPr>
            <p:cNvPr id="5" name="OfficePLUS.cn-7"/>
            <p:cNvSpPr txBox="1"/>
            <p:nvPr/>
          </p:nvSpPr>
          <p:spPr>
            <a:xfrm>
              <a:off x="7027590" y="2610599"/>
              <a:ext cx="14871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1" i="0" u="none" strike="noStrike" kern="1200" cap="none" spc="1500" normalizeH="0" baseline="0" noProof="0" dirty="0">
                  <a:ln>
                    <a:noFill/>
                  </a:ln>
                  <a:solidFill>
                    <a:srgbClr val="556CFB"/>
                  </a:solidFill>
                  <a:effectLst/>
                  <a:uLnTx/>
                  <a:uFillTx/>
                  <a:ea typeface="微软雅黑" panose="020B0503020204020204" charset="-122"/>
                  <a:cs typeface="+mn-cs"/>
                  <a:sym typeface="+mn-lt"/>
                </a:rPr>
                <a:t>0</a:t>
              </a:r>
              <a:r>
                <a:rPr lang="en-US" altLang="zh-CN" sz="6000" b="1" spc="1500" dirty="0">
                  <a:solidFill>
                    <a:srgbClr val="556CFB"/>
                  </a:solidFill>
                  <a:ea typeface="微软雅黑" panose="020B0503020204020204" charset="-122"/>
                  <a:sym typeface="+mn-lt"/>
                </a:rPr>
                <a:t>5</a:t>
              </a:r>
              <a:endParaRPr kumimoji="0" lang="zh-CN" altLang="en-US" sz="6000" b="1" i="0" u="none" strike="noStrike" kern="1200" cap="none" spc="1500" normalizeH="0" baseline="0" noProof="0" dirty="0">
                <a:ln>
                  <a:noFill/>
                </a:ln>
                <a:solidFill>
                  <a:srgbClr val="556CFB"/>
                </a:solidFill>
                <a:effectLst/>
                <a:uLnTx/>
                <a:uFillTx/>
                <a:ea typeface="微软雅黑" panose="020B0503020204020204" charset="-122"/>
                <a:cs typeface="+mn-cs"/>
                <a:sym typeface="+mn-lt"/>
              </a:endParaRPr>
            </a:p>
          </p:txBody>
        </p:sp>
        <p:sp>
          <p:nvSpPr>
            <p:cNvPr id="6" name="OfficePLUS.cn-8"/>
            <p:cNvSpPr txBox="1"/>
            <p:nvPr/>
          </p:nvSpPr>
          <p:spPr>
            <a:xfrm>
              <a:off x="7067505" y="3429000"/>
              <a:ext cx="1314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200" normalizeH="0" baseline="0" noProof="0" dirty="0">
                  <a:ln>
                    <a:noFill/>
                  </a:ln>
                  <a:solidFill>
                    <a:srgbClr val="556CFB"/>
                  </a:solidFill>
                  <a:effectLst/>
                  <a:uLnTx/>
                  <a:uFillTx/>
                  <a:ea typeface="微软雅黑" panose="020B0503020204020204" charset="-122"/>
                  <a:cs typeface="+mn-cs"/>
                  <a:sym typeface="+mn-lt"/>
                </a:rPr>
                <a:t>PART 05</a:t>
              </a:r>
              <a:endParaRPr kumimoji="0" lang="zh-CN" altLang="en-US" sz="2000" b="0" i="0" u="none" strike="noStrike" kern="1200" cap="none" spc="200" normalizeH="0" baseline="0" noProof="0" dirty="0">
                <a:ln>
                  <a:noFill/>
                </a:ln>
                <a:solidFill>
                  <a:srgbClr val="556CFB"/>
                </a:solidFill>
                <a:effectLst/>
                <a:uLnTx/>
                <a:uFillTx/>
                <a:ea typeface="微软雅黑" panose="020B0503020204020204" charset="-122"/>
                <a:cs typeface="+mn-cs"/>
                <a:sym typeface="+mn-lt"/>
              </a:endParaRPr>
            </a:p>
          </p:txBody>
        </p:sp>
        <p:sp>
          <p:nvSpPr>
            <p:cNvPr id="7" name="OfficePLUS.cn-9"/>
            <p:cNvSpPr txBox="1"/>
            <p:nvPr/>
          </p:nvSpPr>
          <p:spPr>
            <a:xfrm flipH="1">
              <a:off x="8353878" y="2779524"/>
              <a:ext cx="3268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dirty="0">
                  <a:solidFill>
                    <a:prstClr val="black"/>
                  </a:solidFill>
                  <a:ea typeface="思源黑体 CN Normal" panose="020B0400000000000000" pitchFamily="34" charset="-122"/>
                  <a:cs typeface="阿里巴巴普惠体 L" panose="00020600040101010101" pitchFamily="18" charset="-122"/>
                  <a:sym typeface="+mn-lt"/>
                </a:rPr>
                <a:t>作业</a:t>
              </a:r>
              <a:endParaRPr lang="en-US" altLang="zh-CN" sz="2400" dirty="0"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endParaRPr>
            </a:p>
          </p:txBody>
        </p:sp>
      </p:grpSp>
      <p:sp>
        <p:nvSpPr>
          <p:cNvPr id="8" name="OfficePLUS.cn-3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9" name="OfficePLUS.cn-4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57103" y="2082324"/>
            <a:ext cx="3087876" cy="3087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37590" y="427418"/>
            <a:ext cx="4662363" cy="1107388"/>
            <a:chOff x="6096000" y="2371672"/>
            <a:chExt cx="5526024" cy="1395882"/>
          </a:xfrm>
        </p:grpSpPr>
        <p:sp>
          <p:nvSpPr>
            <p:cNvPr id="3" name="OfficePLUS.cn-6"/>
            <p:cNvSpPr/>
            <p:nvPr/>
          </p:nvSpPr>
          <p:spPr>
            <a:xfrm>
              <a:off x="6397173" y="2658330"/>
              <a:ext cx="575127" cy="770670"/>
            </a:xfrm>
            <a:prstGeom prst="rect">
              <a:avLst/>
            </a:prstGeom>
            <a:noFill/>
            <a:ln w="79375">
              <a:solidFill>
                <a:srgbClr val="556C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 panose="020B0503020204020204" charset="-122"/>
                <a:cs typeface="+mn-cs"/>
                <a:sym typeface="+mn-lt"/>
              </a:endParaRPr>
            </a:p>
          </p:txBody>
        </p:sp>
        <p:sp>
          <p:nvSpPr>
            <p:cNvPr id="4" name="OfficePLUS.cn-5"/>
            <p:cNvSpPr/>
            <p:nvPr/>
          </p:nvSpPr>
          <p:spPr>
            <a:xfrm>
              <a:off x="6096000" y="2371672"/>
              <a:ext cx="575127" cy="770670"/>
            </a:xfrm>
            <a:prstGeom prst="rect">
              <a:avLst/>
            </a:prstGeom>
            <a:noFill/>
            <a:ln w="79375">
              <a:solidFill>
                <a:srgbClr val="556C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 panose="020B0503020204020204" charset="-122"/>
                <a:cs typeface="+mn-cs"/>
                <a:sym typeface="+mn-lt"/>
              </a:endParaRPr>
            </a:p>
          </p:txBody>
        </p:sp>
        <p:sp>
          <p:nvSpPr>
            <p:cNvPr id="5" name="OfficePLUS.cn-7"/>
            <p:cNvSpPr txBox="1"/>
            <p:nvPr/>
          </p:nvSpPr>
          <p:spPr>
            <a:xfrm>
              <a:off x="7027590" y="2610599"/>
              <a:ext cx="14871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800" b="1" i="0" u="none" strike="noStrike" kern="1200" cap="none" spc="1500" normalizeH="0" baseline="0" noProof="0" dirty="0">
                  <a:ln>
                    <a:noFill/>
                  </a:ln>
                  <a:solidFill>
                    <a:srgbClr val="556CFB"/>
                  </a:solidFill>
                  <a:effectLst/>
                  <a:uLnTx/>
                  <a:uFillTx/>
                  <a:ea typeface="微软雅黑" panose="020B0503020204020204" charset="-122"/>
                  <a:cs typeface="+mn-cs"/>
                  <a:sym typeface="+mn-lt"/>
                </a:rPr>
                <a:t>0</a:t>
              </a:r>
              <a:r>
                <a:rPr lang="en-US" altLang="zh-CN" sz="4800" b="1" spc="1500" dirty="0">
                  <a:solidFill>
                    <a:srgbClr val="556CFB"/>
                  </a:solidFill>
                  <a:ea typeface="微软雅黑" panose="020B0503020204020204" charset="-122"/>
                  <a:sym typeface="+mn-lt"/>
                </a:rPr>
                <a:t>5</a:t>
              </a:r>
              <a:endParaRPr kumimoji="0" lang="zh-CN" altLang="en-US" sz="4800" b="1" i="0" u="none" strike="noStrike" kern="1200" cap="none" spc="1500" normalizeH="0" baseline="0" noProof="0" dirty="0">
                <a:ln>
                  <a:noFill/>
                </a:ln>
                <a:solidFill>
                  <a:srgbClr val="556CFB"/>
                </a:solidFill>
                <a:effectLst/>
                <a:uLnTx/>
                <a:uFillTx/>
                <a:ea typeface="微软雅黑" panose="020B0503020204020204" charset="-122"/>
                <a:cs typeface="+mn-cs"/>
                <a:sym typeface="+mn-lt"/>
              </a:endParaRPr>
            </a:p>
          </p:txBody>
        </p:sp>
        <p:sp>
          <p:nvSpPr>
            <p:cNvPr id="6" name="OfficePLUS.cn-8"/>
            <p:cNvSpPr txBox="1"/>
            <p:nvPr/>
          </p:nvSpPr>
          <p:spPr>
            <a:xfrm>
              <a:off x="7067505" y="3429000"/>
              <a:ext cx="13144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200" normalizeH="0" baseline="0" noProof="0" dirty="0">
                  <a:ln>
                    <a:noFill/>
                  </a:ln>
                  <a:solidFill>
                    <a:srgbClr val="556CFB"/>
                  </a:solidFill>
                  <a:effectLst/>
                  <a:uLnTx/>
                  <a:uFillTx/>
                  <a:ea typeface="微软雅黑" panose="020B0503020204020204" charset="-122"/>
                  <a:cs typeface="+mn-cs"/>
                  <a:sym typeface="+mn-lt"/>
                </a:rPr>
                <a:t>PART 05</a:t>
              </a:r>
              <a:endParaRPr kumimoji="0" lang="zh-CN" altLang="en-US" sz="1600" b="0" i="0" u="none" strike="noStrike" kern="1200" cap="none" spc="200" normalizeH="0" baseline="0" noProof="0" dirty="0">
                <a:ln>
                  <a:noFill/>
                </a:ln>
                <a:solidFill>
                  <a:srgbClr val="556CFB"/>
                </a:solidFill>
                <a:effectLst/>
                <a:uLnTx/>
                <a:uFillTx/>
                <a:ea typeface="微软雅黑" panose="020B0503020204020204" charset="-122"/>
                <a:cs typeface="+mn-cs"/>
                <a:sym typeface="+mn-lt"/>
              </a:endParaRPr>
            </a:p>
          </p:txBody>
        </p:sp>
        <p:sp>
          <p:nvSpPr>
            <p:cNvPr id="7" name="OfficePLUS.cn-9"/>
            <p:cNvSpPr txBox="1"/>
            <p:nvPr/>
          </p:nvSpPr>
          <p:spPr>
            <a:xfrm flipH="1">
              <a:off x="8353878" y="2779524"/>
              <a:ext cx="32681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dirty="0">
                  <a:solidFill>
                    <a:prstClr val="black"/>
                  </a:solidFill>
                  <a:ea typeface="思源黑体 CN Normal" panose="020B0400000000000000" pitchFamily="34" charset="-122"/>
                  <a:cs typeface="阿里巴巴普惠体 L" panose="00020600040101010101" pitchFamily="18" charset="-122"/>
                  <a:sym typeface="+mn-lt"/>
                </a:rPr>
                <a:t>作业</a:t>
              </a:r>
              <a:endParaRPr lang="en-US" altLang="zh-CN" dirty="0"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endParaRPr>
            </a:p>
          </p:txBody>
        </p:sp>
      </p:grpSp>
      <p:sp>
        <p:nvSpPr>
          <p:cNvPr id="8" name="OfficePLUS.cn-3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9" name="OfficePLUS.cn-4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57103" y="2082324"/>
            <a:ext cx="3087876" cy="3087876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3723827" y="2348930"/>
            <a:ext cx="5999699" cy="1535023"/>
            <a:chOff x="3723827" y="2348930"/>
            <a:chExt cx="5999699" cy="1535023"/>
          </a:xfrm>
        </p:grpSpPr>
        <p:grpSp>
          <p:nvGrpSpPr>
            <p:cNvPr id="17" name="组合 16"/>
            <p:cNvGrpSpPr/>
            <p:nvPr/>
          </p:nvGrpSpPr>
          <p:grpSpPr>
            <a:xfrm>
              <a:off x="3723828" y="2348930"/>
              <a:ext cx="1385740" cy="1277332"/>
              <a:chOff x="3667027" y="2361414"/>
              <a:chExt cx="1385740" cy="1277332"/>
            </a:xfrm>
          </p:grpSpPr>
          <p:cxnSp>
            <p:nvCxnSpPr>
              <p:cNvPr id="12" name="直接连接符 11"/>
              <p:cNvCxnSpPr/>
              <p:nvPr/>
            </p:nvCxnSpPr>
            <p:spPr>
              <a:xfrm flipV="1">
                <a:off x="3667027" y="2592371"/>
                <a:ext cx="1385740" cy="1046375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5052767" y="2361414"/>
                <a:ext cx="0" cy="461913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文本框 17"/>
            <p:cNvSpPr txBox="1"/>
            <p:nvPr/>
          </p:nvSpPr>
          <p:spPr>
            <a:xfrm>
              <a:off x="5246854" y="2395220"/>
              <a:ext cx="4458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二叉排序树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ADT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723827" y="2764552"/>
              <a:ext cx="1385741" cy="1119401"/>
              <a:chOff x="3765691" y="2836909"/>
              <a:chExt cx="1296743" cy="709856"/>
            </a:xfrm>
          </p:grpSpPr>
          <p:cxnSp>
            <p:nvCxnSpPr>
              <p:cNvPr id="20" name="直接连接符 19"/>
              <p:cNvCxnSpPr/>
              <p:nvPr/>
            </p:nvCxnSpPr>
            <p:spPr>
              <a:xfrm flipV="1">
                <a:off x="3765691" y="3118072"/>
                <a:ext cx="1285017" cy="428693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062434" y="2836909"/>
                <a:ext cx="0" cy="597008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文本框 23"/>
            <p:cNvSpPr txBox="1"/>
            <p:nvPr/>
          </p:nvSpPr>
          <p:spPr>
            <a:xfrm>
              <a:off x="5264648" y="3059668"/>
              <a:ext cx="44588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包括：查找、插入、删除</a:t>
              </a:r>
              <a:b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 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三序遍历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递归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非递归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、层序遍历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23825" y="4007870"/>
            <a:ext cx="5999701" cy="1181517"/>
            <a:chOff x="3723825" y="4007870"/>
            <a:chExt cx="5999701" cy="1181517"/>
          </a:xfrm>
        </p:grpSpPr>
        <p:grpSp>
          <p:nvGrpSpPr>
            <p:cNvPr id="29" name="组合 28"/>
            <p:cNvGrpSpPr/>
            <p:nvPr/>
          </p:nvGrpSpPr>
          <p:grpSpPr>
            <a:xfrm>
              <a:off x="3723825" y="4007870"/>
              <a:ext cx="1380806" cy="461913"/>
              <a:chOff x="3758582" y="3315808"/>
              <a:chExt cx="1292126" cy="461913"/>
            </a:xfrm>
          </p:grpSpPr>
          <p:cxnSp>
            <p:nvCxnSpPr>
              <p:cNvPr id="30" name="直接连接符 29"/>
              <p:cNvCxnSpPr/>
              <p:nvPr/>
            </p:nvCxnSpPr>
            <p:spPr>
              <a:xfrm>
                <a:off x="3758582" y="3470917"/>
                <a:ext cx="1292126" cy="94755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5050708" y="3315808"/>
                <a:ext cx="0" cy="461913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/>
            <p:cNvSpPr txBox="1"/>
            <p:nvPr/>
          </p:nvSpPr>
          <p:spPr>
            <a:xfrm>
              <a:off x="5264648" y="4054160"/>
              <a:ext cx="4458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选做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：堆的实现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3723825" y="4412843"/>
              <a:ext cx="1380806" cy="776544"/>
              <a:chOff x="3758582" y="3001177"/>
              <a:chExt cx="1292126" cy="776544"/>
            </a:xfrm>
          </p:grpSpPr>
          <p:cxnSp>
            <p:nvCxnSpPr>
              <p:cNvPr id="37" name="直接连接符 36"/>
              <p:cNvCxnSpPr/>
              <p:nvPr/>
            </p:nvCxnSpPr>
            <p:spPr>
              <a:xfrm>
                <a:off x="3758582" y="3001177"/>
                <a:ext cx="1292126" cy="564495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5050708" y="3315808"/>
                <a:ext cx="0" cy="461913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文本框 39"/>
            <p:cNvSpPr txBox="1"/>
            <p:nvPr/>
          </p:nvSpPr>
          <p:spPr>
            <a:xfrm>
              <a:off x="5264648" y="4771653"/>
              <a:ext cx="4458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选做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：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AVL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树和红黑树的实现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200071" y="2846535"/>
            <a:ext cx="732146" cy="615582"/>
            <a:chOff x="764144" y="618835"/>
            <a:chExt cx="406396" cy="323274"/>
          </a:xfrm>
        </p:grpSpPr>
        <p:sp>
          <p:nvSpPr>
            <p:cNvPr id="15" name="任意多边形: 形状 14"/>
            <p:cNvSpPr/>
            <p:nvPr/>
          </p:nvSpPr>
          <p:spPr>
            <a:xfrm>
              <a:off x="764144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939633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248371" y="2846535"/>
            <a:ext cx="3057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树的逻辑结构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889620" y="637368"/>
            <a:ext cx="421943" cy="369332"/>
            <a:chOff x="764144" y="618835"/>
            <a:chExt cx="406396" cy="323274"/>
          </a:xfrm>
        </p:grpSpPr>
        <p:sp>
          <p:nvSpPr>
            <p:cNvPr id="15" name="任意多边形: 形状 14"/>
            <p:cNvSpPr/>
            <p:nvPr/>
          </p:nvSpPr>
          <p:spPr>
            <a:xfrm>
              <a:off x="764144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939633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311563" y="637368"/>
            <a:ext cx="162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树的逻辑结构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2" y="1602740"/>
            <a:ext cx="3914775" cy="434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311563" y="637368"/>
            <a:ext cx="162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树的逻辑结构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787524" y="1602740"/>
            <a:ext cx="4293833" cy="2871501"/>
            <a:chOff x="6299844" y="1195526"/>
            <a:chExt cx="4293833" cy="2871501"/>
          </a:xfrm>
        </p:grpSpPr>
        <p:cxnSp>
          <p:nvCxnSpPr>
            <p:cNvPr id="29" name="直接连接符 28"/>
            <p:cNvCxnSpPr>
              <a:stCxn id="31" idx="4"/>
              <a:endCxn id="33" idx="0"/>
            </p:cNvCxnSpPr>
            <p:nvPr/>
          </p:nvCxnSpPr>
          <p:spPr>
            <a:xfrm>
              <a:off x="8446761" y="1763697"/>
              <a:ext cx="0" cy="4986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组合 29"/>
            <p:cNvGrpSpPr/>
            <p:nvPr/>
          </p:nvGrpSpPr>
          <p:grpSpPr>
            <a:xfrm>
              <a:off x="6299844" y="1195526"/>
              <a:ext cx="4293833" cy="2871501"/>
              <a:chOff x="6299844" y="1195526"/>
              <a:chExt cx="4293833" cy="2871501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8162675" y="11955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686801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816267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945733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6299844" y="3498855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7436186" y="349885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8162675" y="349885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8889164" y="349885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0025506" y="3498855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cxnSp>
            <p:nvCxnSpPr>
              <p:cNvPr id="40" name="直接连接符 39"/>
              <p:cNvCxnSpPr>
                <a:stCxn id="31" idx="3"/>
                <a:endCxn id="32" idx="0"/>
              </p:cNvCxnSpPr>
              <p:nvPr/>
            </p:nvCxnSpPr>
            <p:spPr>
              <a:xfrm flipH="1">
                <a:off x="7152101" y="1680490"/>
                <a:ext cx="1093781" cy="5818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31" idx="5"/>
                <a:endCxn id="34" idx="0"/>
              </p:cNvCxnSpPr>
              <p:nvPr/>
            </p:nvCxnSpPr>
            <p:spPr>
              <a:xfrm>
                <a:off x="8647639" y="1680490"/>
                <a:ext cx="1093782" cy="5818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32" idx="3"/>
                <a:endCxn id="35" idx="0"/>
              </p:cNvCxnSpPr>
              <p:nvPr/>
            </p:nvCxnSpPr>
            <p:spPr>
              <a:xfrm flipH="1">
                <a:off x="6583930" y="2747290"/>
                <a:ext cx="367292" cy="7515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stCxn id="32" idx="5"/>
                <a:endCxn id="36" idx="0"/>
              </p:cNvCxnSpPr>
              <p:nvPr/>
            </p:nvCxnSpPr>
            <p:spPr>
              <a:xfrm>
                <a:off x="7352979" y="2747290"/>
                <a:ext cx="367293" cy="7515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33" idx="4"/>
                <a:endCxn id="37" idx="0"/>
              </p:cNvCxnSpPr>
              <p:nvPr/>
            </p:nvCxnSpPr>
            <p:spPr>
              <a:xfrm>
                <a:off x="8446761" y="2830497"/>
                <a:ext cx="0" cy="6683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>
                <a:stCxn id="34" idx="3"/>
                <a:endCxn id="38" idx="0"/>
              </p:cNvCxnSpPr>
              <p:nvPr/>
            </p:nvCxnSpPr>
            <p:spPr>
              <a:xfrm flipH="1">
                <a:off x="9173250" y="2747290"/>
                <a:ext cx="367292" cy="7515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stCxn id="34" idx="5"/>
                <a:endCxn id="39" idx="0"/>
              </p:cNvCxnSpPr>
              <p:nvPr/>
            </p:nvCxnSpPr>
            <p:spPr>
              <a:xfrm>
                <a:off x="9942299" y="2747290"/>
                <a:ext cx="367293" cy="7515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52612" y="1602740"/>
            <a:ext cx="3914775" cy="4343400"/>
          </a:xfrm>
          <a:prstGeom prst="rect">
            <a:avLst/>
          </a:prstGeom>
        </p:spPr>
      </p:pic>
      <p:sp>
        <p:nvSpPr>
          <p:cNvPr id="48" name="OfficePLUS.cn-5-1"/>
          <p:cNvSpPr txBox="1"/>
          <p:nvPr/>
        </p:nvSpPr>
        <p:spPr>
          <a:xfrm flipH="1">
            <a:off x="6787524" y="5025750"/>
            <a:ext cx="3773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只有一个根节点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49" name="OfficePLUS.cn-5-1"/>
          <p:cNvSpPr txBox="1"/>
          <p:nvPr/>
        </p:nvSpPr>
        <p:spPr>
          <a:xfrm flipH="1">
            <a:off x="6787524" y="5510715"/>
            <a:ext cx="3773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所有节点都只有一个双亲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889620" y="637368"/>
            <a:ext cx="421943" cy="369332"/>
            <a:chOff x="764144" y="618835"/>
            <a:chExt cx="406396" cy="323274"/>
          </a:xfrm>
        </p:grpSpPr>
        <p:sp>
          <p:nvSpPr>
            <p:cNvPr id="51" name="任意多边形: 形状 50"/>
            <p:cNvSpPr/>
            <p:nvPr/>
          </p:nvSpPr>
          <p:spPr>
            <a:xfrm>
              <a:off x="764144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39633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311563" y="637368"/>
            <a:ext cx="162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树的逻辑结构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787524" y="1602740"/>
            <a:ext cx="4293833" cy="2871501"/>
            <a:chOff x="6299844" y="1195526"/>
            <a:chExt cx="4293833" cy="2871501"/>
          </a:xfrm>
        </p:grpSpPr>
        <p:cxnSp>
          <p:nvCxnSpPr>
            <p:cNvPr id="29" name="直接连接符 28"/>
            <p:cNvCxnSpPr>
              <a:stCxn id="31" idx="4"/>
              <a:endCxn id="33" idx="0"/>
            </p:cNvCxnSpPr>
            <p:nvPr/>
          </p:nvCxnSpPr>
          <p:spPr>
            <a:xfrm>
              <a:off x="8446761" y="1763697"/>
              <a:ext cx="0" cy="4986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组合 29"/>
            <p:cNvGrpSpPr/>
            <p:nvPr/>
          </p:nvGrpSpPr>
          <p:grpSpPr>
            <a:xfrm>
              <a:off x="6299844" y="1195526"/>
              <a:ext cx="4293833" cy="2871501"/>
              <a:chOff x="6299844" y="1195526"/>
              <a:chExt cx="4293833" cy="2871501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8162675" y="11955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686801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816267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945733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6299844" y="3498855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7436186" y="349885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8162675" y="349885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8889164" y="349885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0025506" y="3498855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cxnSp>
            <p:nvCxnSpPr>
              <p:cNvPr id="40" name="直接连接符 39"/>
              <p:cNvCxnSpPr>
                <a:stCxn id="31" idx="3"/>
                <a:endCxn id="32" idx="0"/>
              </p:cNvCxnSpPr>
              <p:nvPr/>
            </p:nvCxnSpPr>
            <p:spPr>
              <a:xfrm flipH="1">
                <a:off x="7152101" y="1680490"/>
                <a:ext cx="1093781" cy="5818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31" idx="5"/>
                <a:endCxn id="34" idx="0"/>
              </p:cNvCxnSpPr>
              <p:nvPr/>
            </p:nvCxnSpPr>
            <p:spPr>
              <a:xfrm>
                <a:off x="8647639" y="1680490"/>
                <a:ext cx="1093782" cy="5818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32" idx="3"/>
                <a:endCxn id="35" idx="0"/>
              </p:cNvCxnSpPr>
              <p:nvPr/>
            </p:nvCxnSpPr>
            <p:spPr>
              <a:xfrm flipH="1">
                <a:off x="6583930" y="2747290"/>
                <a:ext cx="367292" cy="7515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stCxn id="32" idx="5"/>
                <a:endCxn id="36" idx="0"/>
              </p:cNvCxnSpPr>
              <p:nvPr/>
            </p:nvCxnSpPr>
            <p:spPr>
              <a:xfrm>
                <a:off x="7352979" y="2747290"/>
                <a:ext cx="367293" cy="7515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33" idx="4"/>
                <a:endCxn id="37" idx="0"/>
              </p:cNvCxnSpPr>
              <p:nvPr/>
            </p:nvCxnSpPr>
            <p:spPr>
              <a:xfrm>
                <a:off x="8446761" y="2830497"/>
                <a:ext cx="0" cy="6683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>
                <a:stCxn id="34" idx="3"/>
                <a:endCxn id="38" idx="0"/>
              </p:cNvCxnSpPr>
              <p:nvPr/>
            </p:nvCxnSpPr>
            <p:spPr>
              <a:xfrm flipH="1">
                <a:off x="9173250" y="2747290"/>
                <a:ext cx="367292" cy="7515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stCxn id="34" idx="5"/>
                <a:endCxn id="39" idx="0"/>
              </p:cNvCxnSpPr>
              <p:nvPr/>
            </p:nvCxnSpPr>
            <p:spPr>
              <a:xfrm>
                <a:off x="9942299" y="2747290"/>
                <a:ext cx="367293" cy="7515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文本框 49"/>
          <p:cNvSpPr txBox="1"/>
          <p:nvPr/>
        </p:nvSpPr>
        <p:spPr>
          <a:xfrm>
            <a:off x="1417025" y="1383557"/>
            <a:ext cx="14652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ea typeface="思源黑体 CN Normal" panose="020B0400000000000000" pitchFamily="34" charset="-122"/>
                <a:cs typeface="阿里巴巴普惠体 L" panose="00020600040101010101" pitchFamily="18" charset="-122"/>
                <a:sym typeface="+mn-lt"/>
              </a:rPr>
              <a:t>二叉树</a:t>
            </a:r>
            <a:endParaRPr lang="zh-CN" altLang="en-US" sz="2800" dirty="0"/>
          </a:p>
        </p:txBody>
      </p:sp>
      <p:sp>
        <p:nvSpPr>
          <p:cNvPr id="51" name="OfficePLUS.cn-5-1"/>
          <p:cNvSpPr txBox="1"/>
          <p:nvPr/>
        </p:nvSpPr>
        <p:spPr>
          <a:xfrm flipH="1">
            <a:off x="6787524" y="5025750"/>
            <a:ext cx="3773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只有一个根节点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52" name="OfficePLUS.cn-5-1"/>
          <p:cNvSpPr txBox="1"/>
          <p:nvPr/>
        </p:nvSpPr>
        <p:spPr>
          <a:xfrm flipH="1">
            <a:off x="6787524" y="5510715"/>
            <a:ext cx="3773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所有节点都只有一个双亲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53" name="OfficePLUS.cn-5-1"/>
          <p:cNvSpPr txBox="1"/>
          <p:nvPr/>
        </p:nvSpPr>
        <p:spPr>
          <a:xfrm flipH="1">
            <a:off x="1785951" y="3351515"/>
            <a:ext cx="3773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每个节点最多有两个孩子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6793885" y="1602740"/>
            <a:ext cx="4293833" cy="2871501"/>
            <a:chOff x="6299844" y="1195526"/>
            <a:chExt cx="4293833" cy="2871501"/>
          </a:xfrm>
        </p:grpSpPr>
        <p:cxnSp>
          <p:nvCxnSpPr>
            <p:cNvPr id="68" name="直接连接符 67"/>
            <p:cNvCxnSpPr>
              <a:stCxn id="70" idx="5"/>
              <a:endCxn id="72" idx="0"/>
            </p:cNvCxnSpPr>
            <p:nvPr/>
          </p:nvCxnSpPr>
          <p:spPr>
            <a:xfrm>
              <a:off x="8647639" y="1680490"/>
              <a:ext cx="1093782" cy="5818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9" name="组合 68"/>
            <p:cNvGrpSpPr/>
            <p:nvPr/>
          </p:nvGrpSpPr>
          <p:grpSpPr>
            <a:xfrm>
              <a:off x="6299844" y="1195526"/>
              <a:ext cx="4293833" cy="2871501"/>
              <a:chOff x="6299844" y="1195526"/>
              <a:chExt cx="4293833" cy="2871501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8162675" y="11955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686801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9457335" y="226232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6299844" y="3498855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7436186" y="349885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8889164" y="3498856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10025506" y="3498855"/>
                <a:ext cx="568171" cy="5681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cxnSp>
            <p:nvCxnSpPr>
              <p:cNvPr id="77" name="直接连接符 76"/>
              <p:cNvCxnSpPr>
                <a:stCxn id="70" idx="3"/>
                <a:endCxn id="71" idx="0"/>
              </p:cNvCxnSpPr>
              <p:nvPr/>
            </p:nvCxnSpPr>
            <p:spPr>
              <a:xfrm flipH="1">
                <a:off x="7152101" y="1680490"/>
                <a:ext cx="1093781" cy="5818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>
                <a:stCxn id="71" idx="3"/>
                <a:endCxn id="73" idx="0"/>
              </p:cNvCxnSpPr>
              <p:nvPr/>
            </p:nvCxnSpPr>
            <p:spPr>
              <a:xfrm flipH="1">
                <a:off x="6583930" y="2747290"/>
                <a:ext cx="367292" cy="7515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>
                <a:stCxn id="71" idx="5"/>
                <a:endCxn id="74" idx="0"/>
              </p:cNvCxnSpPr>
              <p:nvPr/>
            </p:nvCxnSpPr>
            <p:spPr>
              <a:xfrm>
                <a:off x="7352979" y="2747290"/>
                <a:ext cx="367293" cy="7515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stCxn id="72" idx="3"/>
                <a:endCxn id="75" idx="0"/>
              </p:cNvCxnSpPr>
              <p:nvPr/>
            </p:nvCxnSpPr>
            <p:spPr>
              <a:xfrm flipH="1">
                <a:off x="9173250" y="2747290"/>
                <a:ext cx="367292" cy="7515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>
                <a:stCxn id="72" idx="5"/>
                <a:endCxn id="76" idx="0"/>
              </p:cNvCxnSpPr>
              <p:nvPr/>
            </p:nvCxnSpPr>
            <p:spPr>
              <a:xfrm>
                <a:off x="9942299" y="2747290"/>
                <a:ext cx="367293" cy="7515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组合 81"/>
          <p:cNvGrpSpPr/>
          <p:nvPr/>
        </p:nvGrpSpPr>
        <p:grpSpPr>
          <a:xfrm>
            <a:off x="889620" y="637368"/>
            <a:ext cx="421943" cy="369332"/>
            <a:chOff x="764144" y="618835"/>
            <a:chExt cx="406396" cy="323274"/>
          </a:xfrm>
        </p:grpSpPr>
        <p:sp>
          <p:nvSpPr>
            <p:cNvPr id="83" name="任意多边形: 形状 82"/>
            <p:cNvSpPr/>
            <p:nvPr/>
          </p:nvSpPr>
          <p:spPr>
            <a:xfrm>
              <a:off x="764144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939633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矩形 2"/>
          <p:cNvSpPr/>
          <p:nvPr/>
        </p:nvSpPr>
        <p:spPr>
          <a:xfrm>
            <a:off x="1311563" y="1360258"/>
            <a:ext cx="105462" cy="484964"/>
          </a:xfrm>
          <a:prstGeom prst="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-0.40899 -0.3872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56" y="-1937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0.40899 -0.3868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56" y="-1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200071" y="2846535"/>
            <a:ext cx="732146" cy="615582"/>
            <a:chOff x="764144" y="618835"/>
            <a:chExt cx="406396" cy="323274"/>
          </a:xfrm>
        </p:grpSpPr>
        <p:sp>
          <p:nvSpPr>
            <p:cNvPr id="15" name="任意多边形: 形状 14"/>
            <p:cNvSpPr/>
            <p:nvPr/>
          </p:nvSpPr>
          <p:spPr>
            <a:xfrm>
              <a:off x="764144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939633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248371" y="2846535"/>
            <a:ext cx="38549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二叉树的物理结构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311562" y="637368"/>
            <a:ext cx="2142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3333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L" panose="00020600040101010101" pitchFamily="18" charset="-122"/>
                <a:sym typeface="+mn-lt"/>
              </a:rPr>
              <a:t>二叉树的物理结构</a:t>
            </a:r>
            <a:endParaRPr lang="en-US" altLang="zh-CN" sz="11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89620" y="637368"/>
            <a:ext cx="421943" cy="369332"/>
            <a:chOff x="764144" y="618835"/>
            <a:chExt cx="406396" cy="323274"/>
          </a:xfrm>
        </p:grpSpPr>
        <p:sp>
          <p:nvSpPr>
            <p:cNvPr id="11" name="任意多边形: 形状 10"/>
            <p:cNvSpPr/>
            <p:nvPr/>
          </p:nvSpPr>
          <p:spPr>
            <a:xfrm>
              <a:off x="764144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939633" y="618835"/>
              <a:ext cx="230907" cy="323274"/>
            </a:xfrm>
            <a:custGeom>
              <a:avLst/>
              <a:gdLst>
                <a:gd name="connsiteX0" fmla="*/ 388213 w 718723"/>
                <a:gd name="connsiteY0" fmla="*/ 0 h 498764"/>
                <a:gd name="connsiteX1" fmla="*/ 718723 w 718723"/>
                <a:gd name="connsiteY1" fmla="*/ 0 h 498764"/>
                <a:gd name="connsiteX2" fmla="*/ 330510 w 718723"/>
                <a:gd name="connsiteY2" fmla="*/ 498764 h 498764"/>
                <a:gd name="connsiteX3" fmla="*/ 0 w 718723"/>
                <a:gd name="connsiteY3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723" h="498764">
                  <a:moveTo>
                    <a:pt x="388213" y="0"/>
                  </a:moveTo>
                  <a:lnTo>
                    <a:pt x="718723" y="0"/>
                  </a:lnTo>
                  <a:lnTo>
                    <a:pt x="330510" y="498764"/>
                  </a:lnTo>
                  <a:lnTo>
                    <a:pt x="0" y="498764"/>
                  </a:lnTo>
                  <a:close/>
                </a:path>
              </a:pathLst>
            </a:custGeom>
            <a:solidFill>
              <a:srgbClr val="556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71" name="表格 71"/>
          <p:cNvGraphicFramePr>
            <a:graphicFrameLocks noGrp="1"/>
          </p:cNvGraphicFramePr>
          <p:nvPr/>
        </p:nvGraphicFramePr>
        <p:xfrm>
          <a:off x="6199444" y="2851867"/>
          <a:ext cx="1350717" cy="73348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60000"/>
                <a:gridCol w="630717"/>
                <a:gridCol w="360000"/>
              </a:tblGrid>
              <a:tr h="36772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</a:t>
                      </a:r>
                      <a:endParaRPr lang="zh-CN" altLang="en-US" b="0" cap="none" spc="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data</a:t>
                      </a:r>
                      <a:endParaRPr lang="zh-CN" altLang="en-US" b="0" cap="none" spc="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  <a:endParaRPr lang="zh-CN" altLang="en-US" b="0" cap="none" spc="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213">
                <a:tc>
                  <a:txBody>
                    <a:bodyPr/>
                    <a:lstStyle/>
                    <a:p>
                      <a:pPr algn="ctr"/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4" name="表格 71"/>
          <p:cNvGraphicFramePr>
            <a:graphicFrameLocks noGrp="1"/>
          </p:cNvGraphicFramePr>
          <p:nvPr/>
        </p:nvGraphicFramePr>
        <p:xfrm>
          <a:off x="8658897" y="4075018"/>
          <a:ext cx="1350717" cy="73348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60000"/>
                <a:gridCol w="630717"/>
                <a:gridCol w="360000"/>
              </a:tblGrid>
              <a:tr h="36772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</a:t>
                      </a:r>
                      <a:endParaRPr lang="zh-CN" altLang="en-US" b="0" cap="none" spc="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data</a:t>
                      </a:r>
                      <a:endParaRPr lang="zh-CN" altLang="en-US" b="0" cap="none" spc="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  <a:endParaRPr lang="zh-CN" altLang="en-US" b="0" cap="none" spc="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19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^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^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5" name="表格 71"/>
          <p:cNvGraphicFramePr>
            <a:graphicFrameLocks noGrp="1"/>
          </p:cNvGraphicFramePr>
          <p:nvPr/>
        </p:nvGraphicFramePr>
        <p:xfrm>
          <a:off x="5420641" y="4075020"/>
          <a:ext cx="1350717" cy="73348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60000"/>
                <a:gridCol w="630717"/>
                <a:gridCol w="360000"/>
              </a:tblGrid>
              <a:tr h="36772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</a:t>
                      </a:r>
                      <a:endParaRPr lang="zh-CN" altLang="en-US" b="0" cap="none" spc="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data</a:t>
                      </a:r>
                      <a:endParaRPr lang="zh-CN" altLang="en-US" b="0" cap="none" spc="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  <a:endParaRPr lang="zh-CN" altLang="en-US" b="0" cap="none" spc="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^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^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6" name="表格 71"/>
          <p:cNvGraphicFramePr>
            <a:graphicFrameLocks noGrp="1"/>
          </p:cNvGraphicFramePr>
          <p:nvPr/>
        </p:nvGraphicFramePr>
        <p:xfrm>
          <a:off x="10278025" y="4075017"/>
          <a:ext cx="1350717" cy="73348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60000"/>
                <a:gridCol w="630717"/>
                <a:gridCol w="360000"/>
              </a:tblGrid>
              <a:tr h="36772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</a:t>
                      </a:r>
                      <a:endParaRPr lang="zh-CN" altLang="en-US" b="0" cap="none" spc="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data</a:t>
                      </a:r>
                      <a:endParaRPr lang="zh-CN" altLang="en-US" b="0" cap="none" spc="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  <a:endParaRPr lang="zh-CN" altLang="en-US" b="0" cap="none" spc="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^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^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7" name="表格 71"/>
          <p:cNvGraphicFramePr>
            <a:graphicFrameLocks noGrp="1"/>
          </p:cNvGraphicFramePr>
          <p:nvPr/>
        </p:nvGraphicFramePr>
        <p:xfrm>
          <a:off x="7039769" y="4075019"/>
          <a:ext cx="1350717" cy="73348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60000"/>
                <a:gridCol w="630717"/>
                <a:gridCol w="360000"/>
              </a:tblGrid>
              <a:tr h="36772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</a:t>
                      </a:r>
                      <a:endParaRPr lang="zh-CN" altLang="en-US" b="0" cap="none" spc="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data</a:t>
                      </a:r>
                      <a:endParaRPr lang="zh-CN" altLang="en-US" b="0" cap="none" spc="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  <a:endParaRPr lang="zh-CN" altLang="en-US" b="0" cap="none" spc="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^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^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8" name="表格 71"/>
          <p:cNvGraphicFramePr>
            <a:graphicFrameLocks noGrp="1"/>
          </p:cNvGraphicFramePr>
          <p:nvPr/>
        </p:nvGraphicFramePr>
        <p:xfrm>
          <a:off x="9481124" y="2851867"/>
          <a:ext cx="1350717" cy="73348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60000"/>
                <a:gridCol w="630717"/>
                <a:gridCol w="360000"/>
              </a:tblGrid>
              <a:tr h="36772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</a:t>
                      </a:r>
                      <a:endParaRPr lang="zh-CN" altLang="en-US" b="0" cap="none" spc="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data</a:t>
                      </a:r>
                      <a:endParaRPr lang="zh-CN" altLang="en-US" b="0" cap="none" spc="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  <a:endParaRPr lang="zh-CN" altLang="en-US" b="0" cap="none" spc="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213">
                <a:tc>
                  <a:txBody>
                    <a:bodyPr/>
                    <a:lstStyle/>
                    <a:p>
                      <a:pPr algn="ctr"/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9" name="表格 71"/>
          <p:cNvGraphicFramePr>
            <a:graphicFrameLocks noGrp="1"/>
          </p:cNvGraphicFramePr>
          <p:nvPr/>
        </p:nvGraphicFramePr>
        <p:xfrm>
          <a:off x="7840284" y="1628718"/>
          <a:ext cx="1350717" cy="73348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60000"/>
                <a:gridCol w="630717"/>
                <a:gridCol w="360000"/>
              </a:tblGrid>
              <a:tr h="36772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</a:t>
                      </a:r>
                      <a:endParaRPr lang="zh-CN" altLang="en-US" b="0" cap="none" spc="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data</a:t>
                      </a:r>
                      <a:endParaRPr lang="zh-CN" altLang="en-US" b="0" cap="none" spc="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  <a:endParaRPr lang="zh-CN" altLang="en-US" b="0" cap="none" spc="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4213">
                <a:tc>
                  <a:txBody>
                    <a:bodyPr/>
                    <a:lstStyle/>
                    <a:p>
                      <a:pPr algn="ctr"/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91" name="直接箭头连接符 90"/>
          <p:cNvCxnSpPr>
            <a:endCxn id="71" idx="0"/>
          </p:cNvCxnSpPr>
          <p:nvPr/>
        </p:nvCxnSpPr>
        <p:spPr>
          <a:xfrm flipH="1">
            <a:off x="6874802" y="2184400"/>
            <a:ext cx="1151598" cy="66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endCxn id="88" idx="0"/>
          </p:cNvCxnSpPr>
          <p:nvPr/>
        </p:nvCxnSpPr>
        <p:spPr>
          <a:xfrm>
            <a:off x="8991600" y="2184400"/>
            <a:ext cx="1164882" cy="66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endCxn id="85" idx="0"/>
          </p:cNvCxnSpPr>
          <p:nvPr/>
        </p:nvCxnSpPr>
        <p:spPr>
          <a:xfrm flipH="1">
            <a:off x="6095999" y="3403600"/>
            <a:ext cx="284481" cy="67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H="1">
            <a:off x="9356973" y="3403600"/>
            <a:ext cx="284481" cy="67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7388530" y="3403600"/>
            <a:ext cx="326597" cy="67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10626786" y="3403600"/>
            <a:ext cx="326597" cy="67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2" name="组合 121"/>
          <p:cNvGrpSpPr/>
          <p:nvPr/>
        </p:nvGrpSpPr>
        <p:grpSpPr>
          <a:xfrm>
            <a:off x="789129" y="1967849"/>
            <a:ext cx="4293833" cy="2871501"/>
            <a:chOff x="6299844" y="1195526"/>
            <a:chExt cx="4293833" cy="2871501"/>
          </a:xfrm>
        </p:grpSpPr>
        <p:sp>
          <p:nvSpPr>
            <p:cNvPr id="123" name="椭圆 122"/>
            <p:cNvSpPr/>
            <p:nvPr/>
          </p:nvSpPr>
          <p:spPr>
            <a:xfrm>
              <a:off x="8162675" y="1195526"/>
              <a:ext cx="568171" cy="56817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6868015" y="2262326"/>
              <a:ext cx="568171" cy="56817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9457335" y="2262326"/>
              <a:ext cx="568171" cy="56817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6299844" y="3498855"/>
              <a:ext cx="568171" cy="56817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7436186" y="3498856"/>
              <a:ext cx="568171" cy="56817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8889164" y="3498856"/>
              <a:ext cx="568171" cy="56817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10025506" y="3498855"/>
              <a:ext cx="568171" cy="56817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130" name="直接连接符 129"/>
            <p:cNvCxnSpPr>
              <a:stCxn id="123" idx="3"/>
              <a:endCxn id="124" idx="0"/>
            </p:cNvCxnSpPr>
            <p:nvPr/>
          </p:nvCxnSpPr>
          <p:spPr>
            <a:xfrm flipH="1">
              <a:off x="7152101" y="1680490"/>
              <a:ext cx="1093781" cy="5818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23" idx="5"/>
              <a:endCxn id="125" idx="0"/>
            </p:cNvCxnSpPr>
            <p:nvPr/>
          </p:nvCxnSpPr>
          <p:spPr>
            <a:xfrm>
              <a:off x="8647639" y="1680490"/>
              <a:ext cx="1093782" cy="5818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124" idx="3"/>
              <a:endCxn id="126" idx="0"/>
            </p:cNvCxnSpPr>
            <p:nvPr/>
          </p:nvCxnSpPr>
          <p:spPr>
            <a:xfrm flipH="1">
              <a:off x="6583930" y="2747290"/>
              <a:ext cx="367292" cy="7515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124" idx="5"/>
              <a:endCxn id="127" idx="0"/>
            </p:cNvCxnSpPr>
            <p:nvPr/>
          </p:nvCxnSpPr>
          <p:spPr>
            <a:xfrm>
              <a:off x="7352979" y="2747290"/>
              <a:ext cx="367293" cy="7515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stCxn id="125" idx="3"/>
              <a:endCxn id="128" idx="0"/>
            </p:cNvCxnSpPr>
            <p:nvPr/>
          </p:nvCxnSpPr>
          <p:spPr>
            <a:xfrm flipH="1">
              <a:off x="9173250" y="2747290"/>
              <a:ext cx="367292" cy="7515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>
              <a:stCxn id="125" idx="5"/>
              <a:endCxn id="129" idx="0"/>
            </p:cNvCxnSpPr>
            <p:nvPr/>
          </p:nvCxnSpPr>
          <p:spPr>
            <a:xfrm>
              <a:off x="9942299" y="2747290"/>
              <a:ext cx="367293" cy="7515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6" name="图片 1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7300" y="2586821"/>
            <a:ext cx="3229426" cy="2067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334cf74a-78c6-4083-b90b-e548b9eb3f10"/>
  <p:tag name="COMMONDATA" val="eyJoZGlkIjoiYzZlZWM2YTk1OTZlZWVhYWI2ZThiZTkwZTFmY2NkM2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1686</Words>
  <Application>WPS 演示</Application>
  <PresentationFormat>宽屏</PresentationFormat>
  <Paragraphs>912</Paragraphs>
  <Slides>36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阿里巴巴普惠体 B</vt:lpstr>
      <vt:lpstr>思源黑体 CN Medium</vt:lpstr>
      <vt:lpstr>阿里巴巴普惠体 L</vt:lpstr>
      <vt:lpstr>思源黑体 CN Normal</vt:lpstr>
      <vt:lpstr>黑体</vt:lpstr>
      <vt:lpstr>等线</vt:lpstr>
      <vt:lpstr>Arial Unicode MS</vt:lpstr>
      <vt:lpstr>等线 Light</vt:lpstr>
      <vt:lpstr>-apple-system</vt:lpstr>
      <vt:lpstr>Courier Code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倪 浩楠</dc:creator>
  <cp:lastModifiedBy>庸.</cp:lastModifiedBy>
  <cp:revision>23</cp:revision>
  <dcterms:created xsi:type="dcterms:W3CDTF">2022-04-05T03:19:00Z</dcterms:created>
  <dcterms:modified xsi:type="dcterms:W3CDTF">2023-04-08T02:24:29Z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D3BED53091E9468CBF83B97202D9DAD5_12</vt:lpwstr>
  </property>
  <property fmtid="{D5CDD505-2E9C-101B-9397-08002B2CF9AE}" pid="3" name="KSOProductBuildVer">
    <vt:lpwstr>2052-11.1.0.14036</vt:lpwstr>
  </property>
</Properties>
</file>