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2.svg" ContentType="image/svg+xml"/>
  <Override PartName="/ppt/media/image21.svg" ContentType="image/svg+xml"/>
  <Override PartName="/ppt/media/image2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5"/>
  </p:notesMasterIdLst>
  <p:sldIdLst>
    <p:sldId id="275" r:id="rId4"/>
    <p:sldId id="315" r:id="rId6"/>
    <p:sldId id="299" r:id="rId7"/>
    <p:sldId id="328" r:id="rId8"/>
    <p:sldId id="335" r:id="rId9"/>
    <p:sldId id="338" r:id="rId10"/>
    <p:sldId id="336" r:id="rId11"/>
    <p:sldId id="337" r:id="rId12"/>
    <p:sldId id="339" r:id="rId13"/>
    <p:sldId id="340" r:id="rId14"/>
    <p:sldId id="329" r:id="rId15"/>
    <p:sldId id="349" r:id="rId16"/>
    <p:sldId id="351" r:id="rId17"/>
    <p:sldId id="352" r:id="rId18"/>
    <p:sldId id="354" r:id="rId19"/>
    <p:sldId id="356" r:id="rId20"/>
    <p:sldId id="357" r:id="rId21"/>
    <p:sldId id="358" r:id="rId22"/>
    <p:sldId id="359" r:id="rId23"/>
    <p:sldId id="322" r:id="rId24"/>
  </p:sldIdLst>
  <p:sldSz cx="12192000" cy="6858000"/>
  <p:notesSz cx="6858000" cy="9144000"/>
  <p:embeddedFontLst>
    <p:embeddedFont>
      <p:font typeface="微软雅黑" panose="020B0503020204020204" pitchFamily="34" charset="-122"/>
      <p:regular r:id="rId28"/>
    </p:embeddedFont>
    <p:embeddedFont>
      <p:font typeface="等线" panose="02010600030101010101" charset="-122"/>
      <p:regular r:id="rId29"/>
    </p:embeddedFont>
    <p:embeddedFont>
      <p:font typeface="等线 Light" panose="02010600030101010101" charset="-122"/>
      <p:regular r:id="rId30"/>
    </p:embeddedFont>
  </p:embeddedFontLst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256" y="1062"/>
      </p:cViewPr>
      <p:guideLst>
        <p:guide orient="horz" pos="2137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tags" Target="tags/tag2.xml"/><Relationship Id="rId30" Type="http://schemas.openxmlformats.org/officeDocument/2006/relationships/font" Target="fonts/font3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jpe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svg"/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6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9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2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503" y="2275367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03377" y="2521664"/>
            <a:ext cx="394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答辩汇报模板</a:t>
            </a:r>
            <a:endParaRPr lang="zh-CN" altLang="en-US" sz="2800" b="1" dirty="0">
              <a:solidFill>
                <a:schemeClr val="bg1">
                  <a:alpha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3848" y="5456348"/>
            <a:ext cx="27857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汇报人：罗彬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3847" y="5926209"/>
            <a:ext cx="41254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901718" y="-2491171"/>
            <a:ext cx="10224035" cy="1054861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3018" y="4958116"/>
            <a:ext cx="938469" cy="968263"/>
          </a:xfrm>
          <a:prstGeom prst="rect">
            <a:avLst/>
          </a:prstGeom>
        </p:spPr>
      </p:pic>
      <p:pic>
        <p:nvPicPr>
          <p:cNvPr id="13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08808" y="4958116"/>
            <a:ext cx="938469" cy="968263"/>
          </a:xfrm>
          <a:prstGeom prst="rect">
            <a:avLst/>
          </a:prstGeom>
        </p:spPr>
      </p:pic>
      <p:pic>
        <p:nvPicPr>
          <p:cNvPr id="14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0913" y="4948591"/>
            <a:ext cx="938469" cy="968263"/>
          </a:xfrm>
          <a:prstGeom prst="rect">
            <a:avLst/>
          </a:prstGeom>
        </p:spPr>
      </p:pic>
      <p:pic>
        <p:nvPicPr>
          <p:cNvPr id="15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4488" y="4958116"/>
            <a:ext cx="938469" cy="968263"/>
          </a:xfrm>
          <a:prstGeom prst="rect">
            <a:avLst/>
          </a:prstGeom>
        </p:spPr>
      </p:pic>
      <p:pic>
        <p:nvPicPr>
          <p:cNvPr id="16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47338" y="4948591"/>
            <a:ext cx="938469" cy="9682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6035" y="11544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循环神经网络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96035" y="1631950"/>
            <a:ext cx="74561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每个神经元在时间步上循环连接，输出会在下一轮作为输入传入神经元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68375" y="2139950"/>
            <a:ext cx="8310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在循环神经网络中，神经元不但可以接受其它神经元的信息，也可以接受自身的信息，形成具有环路的网络结构</a:t>
            </a:r>
            <a:endParaRPr lang="zh-CN" altLang="en-US"/>
          </a:p>
        </p:txBody>
      </p:sp>
      <p:pic>
        <p:nvPicPr>
          <p:cNvPr id="14" name="图片 13" descr="RNN展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65" y="3221990"/>
            <a:ext cx="5314950" cy="2667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19175" y="5751195"/>
            <a:ext cx="8798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但是随着时间的推移，初始参数在经过很多轮的循环后，可能会出现梯度消失或者梯度爆炸的问题，为了解决梯度爆炸问题，引入了</a:t>
            </a:r>
            <a:r>
              <a:rPr lang="en-US" altLang="zh-CN"/>
              <a:t>LSTM</a:t>
            </a:r>
            <a:r>
              <a:rPr lang="zh-CN" altLang="en-US"/>
              <a:t>长短时记忆网络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8019" y="51049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STM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5" y="1522730"/>
            <a:ext cx="7912735" cy="297307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4266565" y="1125855"/>
            <a:ext cx="217805" cy="1417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074795" y="787400"/>
            <a:ext cx="1791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细胞状态</a:t>
            </a:r>
            <a:r>
              <a:rPr lang="en-US" altLang="zh-CN"/>
              <a:t>c(</a:t>
            </a:r>
            <a:r>
              <a:rPr lang="zh-CN" altLang="en-US"/>
              <a:t>长期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846830" y="3790315"/>
            <a:ext cx="1925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隐藏状态</a:t>
            </a:r>
            <a:r>
              <a:rPr lang="en-US" altLang="zh-CN"/>
              <a:t>h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8019" y="51049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易王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2001520"/>
            <a:ext cx="8348345" cy="257873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68375" y="4998720"/>
            <a:ext cx="64782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通过sigmoid函数，输出0-1之间的一个值，这个值会和前一次的细胞状态</a:t>
            </a:r>
            <a:r>
              <a:rPr lang="en-US" altLang="zh-CN"/>
              <a:t>Ct-1</a:t>
            </a:r>
            <a:r>
              <a:rPr lang="zh-CN" altLang="en-US"/>
              <a:t>进行点乘，从而决定遗忘或者保留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31290" y="157162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遗忘门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8019" y="51049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68375" y="4998720"/>
            <a:ext cx="64782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决定哪些新的信息会被保留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31290" y="157162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输入门</a:t>
            </a:r>
            <a:endParaRPr lang="zh-CN" altLang="en-US"/>
          </a:p>
        </p:txBody>
      </p:sp>
      <p:pic>
        <p:nvPicPr>
          <p:cNvPr id="5" name="图片 4" descr="输入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85" y="2001520"/>
            <a:ext cx="8348345" cy="25787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59510" y="546925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tan</a:t>
            </a:r>
            <a:r>
              <a:rPr lang="en-US" altLang="zh-CN"/>
              <a:t>h</a:t>
            </a:r>
            <a:r>
              <a:rPr lang="zh-CN" altLang="en-US"/>
              <a:t>层会创造一个新的候选向量</a:t>
            </a:r>
            <a:r>
              <a:rPr lang="en-US" altLang="zh-CN"/>
              <a:t>ct</a:t>
            </a:r>
            <a:r>
              <a:rPr lang="zh-CN" altLang="en-US"/>
              <a:t>，后续可能会被添加到细胞状态中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159510" y="6150610"/>
            <a:ext cx="3174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sigmoid</a:t>
            </a:r>
            <a:r>
              <a:rPr lang="zh-CN" altLang="en-US"/>
              <a:t>决定了保留比例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8019" y="51049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68375" y="4998720"/>
            <a:ext cx="75558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前一次的输出和当前时间步的输入的组合结果通过sigmoid函数进行处理得到</a:t>
            </a:r>
            <a:r>
              <a:rPr lang="en-US" altLang="zh-CN"/>
              <a:t>Ot</a:t>
            </a:r>
            <a:endParaRPr lang="zh-CN" altLang="en-US"/>
          </a:p>
          <a:p>
            <a:r>
              <a:rPr lang="zh-CN" altLang="en-US"/>
              <a:t>2. 更新后的细胞状态</a:t>
            </a:r>
            <a:r>
              <a:rPr lang="en-US" altLang="zh-CN"/>
              <a:t>Ct</a:t>
            </a:r>
            <a:r>
              <a:rPr lang="zh-CN" altLang="en-US"/>
              <a:t>会经过tanh层的处理，把数据压缩到到(-1,1)的区间</a:t>
            </a:r>
            <a:endParaRPr lang="zh-CN" altLang="en-US"/>
          </a:p>
          <a:p>
            <a:r>
              <a:rPr lang="zh-CN" altLang="en-US"/>
              <a:t>3. tanh处理后的结果和</a:t>
            </a:r>
            <a:r>
              <a:rPr lang="en-US" altLang="zh-CN"/>
              <a:t>Ot</a:t>
            </a:r>
            <a:r>
              <a:rPr lang="zh-CN" altLang="en-US"/>
              <a:t>进行相乘，把结果输出同时传到下一个LSTM的单元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31290" y="157162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输出门</a:t>
            </a:r>
            <a:endParaRPr lang="zh-CN" altLang="en-US"/>
          </a:p>
        </p:txBody>
      </p:sp>
      <p:pic>
        <p:nvPicPr>
          <p:cNvPr id="5" name="图片 4" descr="输出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" y="2001520"/>
            <a:ext cx="8348345" cy="25787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8019" y="51049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Self-Attention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0740" y="1251585"/>
            <a:ext cx="57988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对于每一个词向量，都包含了</a:t>
            </a:r>
            <a:r>
              <a:rPr lang="en-US" altLang="zh-CN"/>
              <a:t>QKV</a:t>
            </a:r>
            <a:r>
              <a:rPr lang="zh-CN" altLang="en-US"/>
              <a:t>三个向量</a:t>
            </a:r>
            <a:endParaRPr lang="zh-CN" altLang="en-US"/>
          </a:p>
          <a:p>
            <a:pPr algn="l"/>
            <a:r>
              <a:rPr lang="zh-CN" altLang="en-US"/>
              <a:t>也就是</a:t>
            </a:r>
            <a:endParaRPr lang="zh-CN" altLang="en-US"/>
          </a:p>
          <a:p>
            <a:pPr algn="l"/>
            <a:r>
              <a:rPr lang="zh-CN" altLang="en-US"/>
              <a:t>查询向量（Query），键向量（Key），值向量（Value）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40740" y="2454275"/>
            <a:ext cx="544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三个向量是通过词向量和三个矩阵做矩阵乘法得到的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40740" y="3154680"/>
            <a:ext cx="7853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将查询向量</a:t>
            </a:r>
            <a:r>
              <a:rPr lang="en-US" altLang="zh-CN"/>
              <a:t>Q</a:t>
            </a:r>
            <a:r>
              <a:rPr lang="zh-CN" altLang="en-US"/>
              <a:t>和键向量</a:t>
            </a:r>
            <a:r>
              <a:rPr lang="en-US" altLang="zh-CN"/>
              <a:t>K</a:t>
            </a:r>
            <a:r>
              <a:rPr lang="zh-CN" altLang="en-US"/>
              <a:t>做点乘得到一个</a:t>
            </a:r>
            <a:r>
              <a:rPr lang="en-US" altLang="zh-CN"/>
              <a:t>Score</a:t>
            </a:r>
            <a:r>
              <a:rPr lang="zh-CN" altLang="en-US"/>
              <a:t>矩阵，Score的值每个</a:t>
            </a:r>
            <a:r>
              <a:rPr lang="en-US" altLang="zh-CN"/>
              <a:t>Q</a:t>
            </a:r>
            <a:r>
              <a:rPr lang="zh-CN" altLang="en-US"/>
              <a:t>和每个</a:t>
            </a:r>
            <a:r>
              <a:rPr lang="en-US" altLang="zh-CN"/>
              <a:t>K</a:t>
            </a:r>
            <a:r>
              <a:rPr lang="zh-CN" altLang="en-US"/>
              <a:t>的关联匹配程度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94385" y="3956685"/>
            <a:ext cx="8408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经过</a:t>
            </a:r>
            <a:r>
              <a:rPr lang="en-US" altLang="zh-CN"/>
              <a:t>softmax</a:t>
            </a:r>
            <a:r>
              <a:rPr lang="zh-CN" altLang="en-US"/>
              <a:t>归一化后，这就变成了注意力权重，和</a:t>
            </a:r>
            <a:r>
              <a:rPr lang="en-US" altLang="zh-CN"/>
              <a:t>V</a:t>
            </a:r>
            <a:r>
              <a:rPr lang="zh-CN" altLang="en-US"/>
              <a:t>进行加权求和，得到最终输出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94385" y="4481830"/>
            <a:ext cx="8408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注意力权重反映了在当前Q的上下文中，序列中各个位置的重要性，权重越高，表示该位置在生成输出时越重要。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7955" y="420370"/>
            <a:ext cx="3524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的模型训练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48687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0520" y="1337310"/>
            <a:ext cx="84575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YOLO将输入图像划分为一个SxS的网格，S通常是一个较小的整数，每个网格单元负责预测中心点落在该网格内的物体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0520" y="2213610"/>
            <a:ext cx="83058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边界框预测：每个网格单元预测B个边界框，每个边界框由5个值组成：x, y, w, h, confidence置信度</a:t>
            </a:r>
            <a:endParaRPr lang="zh-CN" altLang="en-US"/>
          </a:p>
          <a:p>
            <a:r>
              <a:rPr lang="zh-CN" altLang="en-US"/>
              <a:t>其中，(x, y)是边界框中心点相对于网格左上角的偏移量，(w, h)是边界框的宽度和高度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50520" y="3643630"/>
            <a:ext cx="84575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将对象检测任务视为一个单一的回归问题，整个图像分割成多个区域，并直接在这些区域上预测边界框和类别概率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50520" y="4745355"/>
            <a:ext cx="8930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锚框：YOLO使用锚框来帮助网络学习不同形状和大小的物体。锚框是一组预定义的边界框，具有不同的宽高比，它们被放置在每个网格单元上，也就是每个单元格上有很多不同大小的毛矿，经过训练后，模型会自动学习如何最好的使用锚框框住物体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8019" y="51049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项目实现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8680" y="1188720"/>
            <a:ext cx="88258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labelme</a:t>
            </a:r>
            <a:r>
              <a:rPr lang="zh-CN" altLang="en-US"/>
              <a:t>进行打标签，输出</a:t>
            </a:r>
            <a:r>
              <a:rPr lang="en-US" altLang="zh-CN"/>
              <a:t>json</a:t>
            </a:r>
            <a:r>
              <a:rPr lang="zh-CN" altLang="en-US"/>
              <a:t>标签文件，再使用自编写</a:t>
            </a:r>
            <a:r>
              <a:rPr lang="en-US" altLang="zh-CN"/>
              <a:t>python</a:t>
            </a:r>
            <a:r>
              <a:rPr lang="zh-CN" altLang="en-US"/>
              <a:t>脚本识别</a:t>
            </a:r>
            <a:r>
              <a:rPr lang="en-US" altLang="zh-CN"/>
              <a:t>json</a:t>
            </a:r>
            <a:r>
              <a:rPr lang="zh-CN" altLang="en-US"/>
              <a:t>文件内容转化为</a:t>
            </a:r>
            <a:r>
              <a:rPr lang="en-US" altLang="zh-CN"/>
              <a:t>yolo</a:t>
            </a:r>
            <a:r>
              <a:rPr lang="zh-CN" altLang="en-US"/>
              <a:t>要求的</a:t>
            </a:r>
            <a:r>
              <a:rPr lang="en-US" altLang="zh-CN"/>
              <a:t>txt</a:t>
            </a:r>
            <a:r>
              <a:rPr lang="zh-CN" altLang="en-US"/>
              <a:t>格式</a:t>
            </a:r>
            <a:endParaRPr lang="zh-CN" altLang="en-US"/>
          </a:p>
          <a:p>
            <a:r>
              <a:rPr lang="zh-CN" altLang="en-US"/>
              <a:t>训练图像来自于</a:t>
            </a:r>
            <a:r>
              <a:rPr lang="en-US" altLang="zh-CN"/>
              <a:t>aimlab</a:t>
            </a:r>
            <a:r>
              <a:rPr lang="zh-CN" altLang="en-US"/>
              <a:t>软件的截屏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2328545"/>
            <a:ext cx="4799330" cy="26257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8019" y="51049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项目实现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68375" y="9709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识别效果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" y="1405890"/>
            <a:ext cx="5631180" cy="41052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53110" y="5958840"/>
            <a:ext cx="589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检测鼠标位置以及所有框体位置，自动识别距离最近框体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8019" y="51049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项目实现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68375" y="9709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识别效果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8375" y="1522730"/>
            <a:ext cx="8521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实现细节：用</a:t>
            </a:r>
            <a:r>
              <a:rPr lang="en-US" altLang="zh-CN"/>
              <a:t>win32api</a:t>
            </a:r>
            <a:r>
              <a:rPr lang="zh-CN" altLang="en-US"/>
              <a:t>获取窗口句柄，用</a:t>
            </a:r>
            <a:r>
              <a:rPr lang="en-US" altLang="zh-CN"/>
              <a:t>imagegrab</a:t>
            </a:r>
            <a:r>
              <a:rPr lang="zh-CN" altLang="en-US"/>
              <a:t>获取当前窗口图像传入模型推理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68375" y="2011680"/>
            <a:ext cx="83546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</a:t>
            </a:r>
            <a:r>
              <a:rPr lang="en-US" altLang="zh-CN"/>
              <a:t>win32api</a:t>
            </a:r>
            <a:r>
              <a:rPr lang="zh-CN" altLang="en-US"/>
              <a:t>获取鼠标位置，计算</a:t>
            </a:r>
            <a:r>
              <a:rPr lang="en-US" altLang="zh-CN"/>
              <a:t>Yolo</a:t>
            </a:r>
            <a:r>
              <a:rPr lang="zh-CN" altLang="en-US"/>
              <a:t>返回的窗口到鼠标的距离，判定最近距离框体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68375" y="2509520"/>
            <a:ext cx="4531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使用了罗技</a:t>
            </a:r>
            <a:r>
              <a:rPr lang="en-US" altLang="zh-CN"/>
              <a:t>dll</a:t>
            </a:r>
            <a:r>
              <a:rPr lang="zh-CN" altLang="en-US">
                <a:sym typeface="+mn-ea"/>
              </a:rPr>
              <a:t>绕过反作弊系统</a:t>
            </a:r>
            <a:r>
              <a:rPr lang="zh-CN" altLang="en-US"/>
              <a:t>实现鼠标移动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68375" y="2877820"/>
            <a:ext cx="4726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利用</a:t>
            </a:r>
            <a:r>
              <a:rPr lang="en-US" altLang="zh-CN"/>
              <a:t>tkinter</a:t>
            </a:r>
            <a:r>
              <a:rPr lang="zh-CN" altLang="en-US"/>
              <a:t>创建窗口，</a:t>
            </a:r>
            <a:r>
              <a:rPr lang="en-US" altLang="zh-CN"/>
              <a:t>threading</a:t>
            </a:r>
            <a:r>
              <a:rPr lang="zh-CN" altLang="en-US"/>
              <a:t>进行线程管理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68375" y="3322320"/>
            <a:ext cx="32569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</a:t>
            </a:r>
            <a:r>
              <a:rPr lang="en-US" altLang="zh-CN"/>
              <a:t>cv2</a:t>
            </a:r>
            <a:r>
              <a:rPr lang="zh-CN" altLang="en-US"/>
              <a:t>绘制识别后的窗口显示图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06582" y="1082192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621523" y="209697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773585" y="322359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21523" y="430982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305305" y="963203"/>
            <a:ext cx="619822" cy="634301"/>
            <a:chOff x="5305305" y="963203"/>
            <a:chExt cx="619822" cy="634301"/>
          </a:xfrm>
        </p:grpSpPr>
        <p:sp>
          <p:nvSpPr>
            <p:cNvPr id="12" name="椭圆 11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96671" y="1977986"/>
            <a:ext cx="619822" cy="634301"/>
            <a:chOff x="5305305" y="963203"/>
            <a:chExt cx="619822" cy="634301"/>
          </a:xfrm>
        </p:grpSpPr>
        <p:sp>
          <p:nvSpPr>
            <p:cNvPr id="25" name="椭圆 24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989199" y="3126456"/>
            <a:ext cx="619822" cy="634301"/>
            <a:chOff x="5305305" y="963203"/>
            <a:chExt cx="619822" cy="634301"/>
          </a:xfrm>
        </p:grpSpPr>
        <p:sp>
          <p:nvSpPr>
            <p:cNvPr id="28" name="椭圆 27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86089" y="4239680"/>
            <a:ext cx="619822" cy="633542"/>
            <a:chOff x="5305305" y="963962"/>
            <a:chExt cx="619822" cy="633542"/>
          </a:xfrm>
        </p:grpSpPr>
        <p:sp>
          <p:nvSpPr>
            <p:cNvPr id="31" name="椭圆 30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21982" y="1057196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608735" y="2071543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710218" y="3188010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08736" y="4295944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27826" y="54872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292392" y="5417123"/>
            <a:ext cx="619822" cy="633542"/>
            <a:chOff x="5305305" y="963962"/>
            <a:chExt cx="619822" cy="633542"/>
          </a:xfrm>
        </p:grpSpPr>
        <p:sp>
          <p:nvSpPr>
            <p:cNvPr id="35" name="椭圆 34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6115039" y="5473387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1809" y="2836949"/>
            <a:ext cx="350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5400" b="1" dirty="0">
              <a:solidFill>
                <a:srgbClr val="3843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学习情况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基础操作</a:t>
            </a:r>
            <a:endParaRPr 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7270" y="1399540"/>
            <a:ext cx="3135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Tensorboard可视化工具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2103120"/>
            <a:ext cx="7369175" cy="3743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基础操作</a:t>
            </a:r>
            <a:endParaRPr 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51300" y="555625"/>
            <a:ext cx="3135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创建网络结构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7735"/>
            <a:ext cx="10093325" cy="33623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84810" y="1848485"/>
            <a:ext cx="1735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定义结构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58445" y="5498465"/>
            <a:ext cx="4083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定义前向传播函数，也是运行逻辑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经典小套路</a:t>
            </a:r>
            <a:endParaRPr 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68375" y="107950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GPU的调用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检查是否可以使用GPU，不行的话device选择cpu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2001520"/>
            <a:ext cx="7352665" cy="8248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40" y="3475355"/>
            <a:ext cx="5787390" cy="31635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68375" y="31070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迭代优化</a:t>
            </a:r>
            <a:endParaRPr lang="zh-CN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反向传播</a:t>
            </a:r>
            <a:endParaRPr 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6460" y="1356360"/>
            <a:ext cx="66357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在深度学习中，链接权重相当于函数的变化率，通过求梯度找到变化率也就是参数，使得损失函数最小，从后往前依照链式法则求偏导，找到参数的最小值</a:t>
            </a:r>
            <a:endParaRPr lang="zh-CN" altLang="en-US"/>
          </a:p>
        </p:txBody>
      </p:sp>
      <p:pic>
        <p:nvPicPr>
          <p:cNvPr id="17" name="图片 16" descr="偏导的计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50" y="2463165"/>
            <a:ext cx="6226175" cy="383476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358255" y="2463165"/>
            <a:ext cx="33191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在实际操作中，会先对下一层求导，整理完后再对下下层的参数求导，而不是一开始就对最底层的参数求导，从而减少计算量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4940" y="509905"/>
            <a:ext cx="3786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5" y="1236980"/>
            <a:ext cx="9208770" cy="21647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15" y="3354705"/>
            <a:ext cx="9051925" cy="22828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20395" y="5637530"/>
            <a:ext cx="85242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平均池化：计算每个池化窗口内所有值的平均值，以平滑的方式提取特征。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20395" y="6103620"/>
            <a:ext cx="89236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随机池化：池化得到的值是方格位置的值，按照概率随机选中元素，增强了模型的泛化能力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7415" y="230505"/>
            <a:ext cx="7957185" cy="63976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144635" y="141732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卷积的一个网络示例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5075,&quot;width&quot;:18750}"/>
</p:tagLst>
</file>

<file path=ppt/tags/tag2.xml><?xml version="1.0" encoding="utf-8"?>
<p:tagLst xmlns:p="http://schemas.openxmlformats.org/presentationml/2006/main">
  <p:tag name="KSO_WPP_MARK_KEY" val="dd6a16b1-335b-4540-a910-d058b68fcbb8"/>
  <p:tag name="COMMONDATA" val="eyJoZGlkIjoiNWRlNTZlZmM3OWVmZDMwNTRiNTRkOTA2ODRjOTA0OW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2080</Words>
  <Application>WPS 演示</Application>
  <PresentationFormat>宽屏</PresentationFormat>
  <Paragraphs>316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</vt:lpstr>
      <vt:lpstr>宋体</vt:lpstr>
      <vt:lpstr>Wingdings</vt:lpstr>
      <vt:lpstr>Sitka Text</vt:lpstr>
      <vt:lpstr>微软雅黑 Light</vt:lpstr>
      <vt:lpstr>Novecento wide Bold</vt:lpstr>
      <vt:lpstr>Segoe Print</vt:lpstr>
      <vt:lpstr>思源黑体 Medium</vt:lpstr>
      <vt:lpstr>微软雅黑</vt:lpstr>
      <vt:lpstr>Montserrat Light</vt:lpstr>
      <vt:lpstr>等线</vt:lpstr>
      <vt:lpstr>Arial Unicode MS</vt:lpstr>
      <vt:lpstr>等线 Light</vt:lpstr>
      <vt:lpstr>Calibri</vt:lpstr>
      <vt:lpstr>黑体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WPS_1693981532</cp:lastModifiedBy>
  <cp:revision>8</cp:revision>
  <dcterms:created xsi:type="dcterms:W3CDTF">2022-04-30T16:30:00Z</dcterms:created>
  <dcterms:modified xsi:type="dcterms:W3CDTF">2024-07-15T07:01:27Z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7F9775EC98A4468AAA0CAF6B3B6F74B3</vt:lpwstr>
  </property>
  <property fmtid="{D5CDD505-2E9C-101B-9397-08002B2CF9AE}" pid="3" name="KSOProductBuildVer">
    <vt:lpwstr>2052-11.1.0.12165</vt:lpwstr>
  </property>
</Properties>
</file>