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85" d="100"/>
          <a:sy n="85" d="100"/>
        </p:scale>
        <p:origin x="10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7/9/2020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7/9/2020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7/9/2020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rna.tbi.univie.ac.at/forna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rna.tbi.univie.ac.at/forna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cap="none" dirty="0" err="1">
                <a:solidFill>
                  <a:schemeClr val="tx1"/>
                </a:solidFill>
              </a:rPr>
              <a:t>Qfold</a:t>
            </a:r>
            <a:r>
              <a:rPr lang="en-US" sz="4400" dirty="0">
                <a:solidFill>
                  <a:schemeClr val="tx1"/>
                </a:solidFill>
              </a:rPr>
              <a:t>:  </a:t>
            </a:r>
            <a:r>
              <a:rPr lang="en-US" sz="4400" dirty="0" err="1">
                <a:solidFill>
                  <a:schemeClr val="tx1"/>
                </a:solidFill>
              </a:rPr>
              <a:t>rna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cap="none" dirty="0">
                <a:solidFill>
                  <a:schemeClr val="tx1"/>
                </a:solidFill>
              </a:rPr>
              <a:t>Secondary Structure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 fontScale="400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Amit Verma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Todd </a:t>
            </a:r>
            <a:r>
              <a:rPr lang="en-US" dirty="0" err="1">
                <a:solidFill>
                  <a:schemeClr val="tx1"/>
                </a:solidFill>
              </a:rPr>
              <a:t>Eckdahl</a:t>
            </a:r>
            <a:endParaRPr lang="en-US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Mark Lewis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25574-D5BB-430D-8788-D1BFA2F2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RNA Secondary Structure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F5968-BFBD-4C98-81E8-9186BAC41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sequence S of nucleotides S = (x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x</a:t>
            </a:r>
            <a:r>
              <a:rPr lang="en-US" baseline="-25000" dirty="0"/>
              <a:t>i</a:t>
            </a:r>
            <a:r>
              <a:rPr lang="en-US" dirty="0"/>
              <a:t>, …, 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) where x</a:t>
            </a:r>
            <a:r>
              <a:rPr lang="en-US" baseline="-25000" dirty="0"/>
              <a:t>i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{A, C, G, U}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The primary structure</a:t>
            </a:r>
          </a:p>
          <a:p>
            <a:r>
              <a:rPr lang="en-US" dirty="0">
                <a:sym typeface="Symbol" panose="05050102010706020507" pitchFamily="18" charset="2"/>
              </a:rPr>
              <a:t>Given interaction weights between pairs (e.g. Turner’s weights)</a:t>
            </a:r>
          </a:p>
          <a:p>
            <a:r>
              <a:rPr lang="en-US" dirty="0">
                <a:sym typeface="Symbol" panose="05050102010706020507" pitchFamily="18" charset="2"/>
              </a:rPr>
              <a:t>Given rules for base pairing </a:t>
            </a:r>
          </a:p>
          <a:p>
            <a:endParaRPr lang="en-US" dirty="0"/>
          </a:p>
          <a:p>
            <a:r>
              <a:rPr lang="en-US" dirty="0"/>
              <a:t>What is the corresponding secondary structure?</a:t>
            </a:r>
          </a:p>
          <a:p>
            <a:pPr lvl="1"/>
            <a:r>
              <a:rPr lang="en-US" dirty="0"/>
              <a:t>Note that the problem is not deterministic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6CE8A0-9026-455D-8CD4-132D2193E35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3111402"/>
            <a:ext cx="5417976" cy="284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72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8BDA-0605-485A-BF25-B70E6F39F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Quadratic Unconstrained Binary Optimization (QUBO)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BA0D37-4D02-490E-A352-D8BBE308B6B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066800" y="2103120"/>
                <a:ext cx="4663440" cy="3749040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300" dirty="0"/>
                  <a:t>A modeling paradigm using binary decision variables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1300" dirty="0"/>
                  <a:t>Binary:  yes/no, on/off, 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1300" dirty="0"/>
                  <a:t>(and in this case)    pairs with / does not pair with</a:t>
                </a:r>
              </a:p>
              <a:p>
                <a:pPr>
                  <a:lnSpc>
                    <a:spcPct val="90000"/>
                  </a:lnSpc>
                </a:pPr>
                <a:endParaRPr lang="en-US" sz="1300" dirty="0"/>
              </a:p>
              <a:p>
                <a:pPr>
                  <a:lnSpc>
                    <a:spcPct val="90000"/>
                  </a:lnSpc>
                </a:pPr>
                <a:r>
                  <a:rPr lang="en-US" sz="1300" dirty="0"/>
                  <a:t>Mathematical model is based on the linear (diagonal) and quadratic (off-diagonal) coefficients of a Q matrix representing the Turner weights along with penalties and rewards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sz="1300" dirty="0"/>
              </a:p>
              <a:p>
                <a:pPr>
                  <a:lnSpc>
                    <a:spcPct val="90000"/>
                  </a:lnSpc>
                </a:pPr>
                <a:r>
                  <a:rPr lang="en-US" sz="1500" dirty="0"/>
                  <a:t>Max: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en-US" sz="1500" dirty="0"/>
                  <a:t> , or equivalently Max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𝑄𝑥</m:t>
                    </m:r>
                  </m:oMath>
                </a14:m>
                <a:endParaRPr lang="en-US" sz="1500" dirty="0"/>
              </a:p>
              <a:p>
                <a:pPr lvl="1">
                  <a:lnSpc>
                    <a:spcPct val="90000"/>
                  </a:lnSpc>
                </a:pPr>
                <a:r>
                  <a:rPr lang="en-US" sz="1300" dirty="0"/>
                  <a:t>Subject to 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sz="1300" dirty="0"/>
                  <a:t>A base can pair with only one other base (not two or more)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sz="1300" dirty="0"/>
                  <a:t>Crossing pairs are not allowed (pseudoknots)</a:t>
                </a:r>
              </a:p>
              <a:p>
                <a:pPr lvl="3">
                  <a:lnSpc>
                    <a:spcPct val="90000"/>
                  </a:lnSpc>
                </a:pPr>
                <a:r>
                  <a:rPr lang="en-US" sz="1300" dirty="0"/>
                  <a:t>two matched pairs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1300" dirty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3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13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3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3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sz="13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13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300" dirty="0"/>
                  <a:t> where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&lt; </m:t>
                        </m:r>
                        <m:sSup>
                          <m:sSupPr>
                            <m:ctrlPr>
                              <a:rPr lang="en-US" sz="1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3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13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&lt; </m:t>
                        </m:r>
                        <m:sSup>
                          <m:sSupPr>
                            <m:ctrlPr>
                              <a:rPr lang="en-US" sz="1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3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sz="13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sz="1300" dirty="0"/>
              </a:p>
              <a:p>
                <a:pPr lvl="2">
                  <a:lnSpc>
                    <a:spcPct val="90000"/>
                  </a:lnSpc>
                </a:pPr>
                <a:r>
                  <a:rPr lang="en-US" sz="1300" dirty="0"/>
                  <a:t>Min distance constraint? (yes, min = 4 </a:t>
                </a:r>
                <a:r>
                  <a:rPr lang="en-US" sz="1300" dirty="0" err="1"/>
                  <a:t>nt</a:t>
                </a:r>
                <a:r>
                  <a:rPr lang="en-US" sz="1300" dirty="0"/>
                  <a:t>)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sz="1300" dirty="0"/>
                  <a:t>Max distance constraint?   (yes, max = 200 </a:t>
                </a:r>
                <a:r>
                  <a:rPr lang="en-US" sz="1300" dirty="0" err="1"/>
                  <a:t>nt</a:t>
                </a:r>
                <a:r>
                  <a:rPr lang="en-US" sz="1300" dirty="0"/>
                  <a:t> for large molecules)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BA0D37-4D02-490E-A352-D8BBE308B6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66800" y="2103120"/>
                <a:ext cx="4663440" cy="3749040"/>
              </a:xfrm>
              <a:blipFill>
                <a:blip r:embed="rId2"/>
                <a:stretch>
                  <a:fillRect l="-261" t="-1301" r="-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29AA668-E4BD-4530-B307-88AA66037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4446" y="2103120"/>
            <a:ext cx="4659163" cy="3749040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348853-4349-47E8-9B91-69727FC6F042}"/>
              </a:ext>
            </a:extLst>
          </p:cNvPr>
          <p:cNvSpPr txBox="1"/>
          <p:nvPr/>
        </p:nvSpPr>
        <p:spPr>
          <a:xfrm>
            <a:off x="6044022" y="3716030"/>
            <a:ext cx="830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Q =</a:t>
            </a:r>
          </a:p>
        </p:txBody>
      </p:sp>
    </p:spTree>
    <p:extLst>
      <p:ext uri="{BB962C8B-B14F-4D97-AF65-F5344CB8AC3E}">
        <p14:creationId xmlns:p14="http://schemas.microsoft.com/office/powerpoint/2010/main" val="2016472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7C11A-57CC-4764-B1E3-EF4E632F0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 err="1"/>
              <a:t>Qfold</a:t>
            </a:r>
            <a:r>
              <a:rPr lang="en-US" dirty="0"/>
              <a:t> software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5ABF6F-A9DB-4901-85EE-4B6D4B6D5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 RNA sequence</a:t>
            </a:r>
          </a:p>
          <a:p>
            <a:r>
              <a:rPr lang="en-US" dirty="0"/>
              <a:t>Outputs:</a:t>
            </a:r>
          </a:p>
          <a:p>
            <a:pPr lvl="1"/>
            <a:r>
              <a:rPr lang="en-US" dirty="0"/>
              <a:t>Progression of secondary structures from higher to lower free energy (MFE)</a:t>
            </a:r>
          </a:p>
          <a:p>
            <a:pPr lvl="1"/>
            <a:r>
              <a:rPr lang="en-US" dirty="0"/>
              <a:t>Dot-parenthesis structure</a:t>
            </a:r>
          </a:p>
          <a:p>
            <a:pPr lvl="1"/>
            <a:r>
              <a:rPr lang="en-US" dirty="0"/>
              <a:t>Matthew’s Correlation Coefficient and other similarity measures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Molecule ASE_00010 progression of sub-optimal secondary structures (left-to-right is high MFE to low) using </a:t>
            </a:r>
            <a:r>
              <a:rPr lang="en-US" dirty="0" err="1"/>
              <a:t>ViennaRNA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http://rna.tbi.univie.ac.at/forna/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000000-0008-0000-0000-00000C00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506933" y="4786165"/>
            <a:ext cx="11178134" cy="156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847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FFCCC-134E-4659-B17C-1AF2E5744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 err="1"/>
              <a:t>Qfold</a:t>
            </a:r>
            <a:r>
              <a:rPr lang="en-US" dirty="0"/>
              <a:t> Directions (Windows OS)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D8975-25A7-465C-9250-4E7FDD6515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799" y="2103120"/>
            <a:ext cx="5222033" cy="374904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Download files GitHub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Unzip to a folder you can find and copy the address of the folder (Ctrl-c)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Open a Command Prompt window and type “cd” then right-click and choose Paste to paste in the address of the folder 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Pick the .</a:t>
            </a:r>
            <a:r>
              <a:rPr lang="en-US" sz="1600" dirty="0" err="1"/>
              <a:t>ct</a:t>
            </a:r>
            <a:r>
              <a:rPr lang="en-US" sz="1600" dirty="0"/>
              <a:t> file for an RNA sequence (recommended less than ~500 </a:t>
            </a:r>
            <a:r>
              <a:rPr lang="en-US" sz="1600" dirty="0" err="1"/>
              <a:t>nt</a:t>
            </a:r>
            <a:r>
              <a:rPr lang="en-US" sz="1600" dirty="0"/>
              <a:t>), e.g. ASE_00001.ct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Type “</a:t>
            </a:r>
            <a:r>
              <a:rPr lang="en-US" sz="1600" dirty="0" err="1"/>
              <a:t>Qfold</a:t>
            </a:r>
            <a:r>
              <a:rPr lang="en-US" sz="1600" dirty="0"/>
              <a:t> ASE_00001.ct”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 and the program will begin running for one minute.   Notice the output files generated.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Copy/paste the files with the dot-parenthesis notation into Add </a:t>
            </a:r>
            <a:r>
              <a:rPr lang="en-US" sz="1600" dirty="0" err="1"/>
              <a:t>Moleucle</a:t>
            </a:r>
            <a:r>
              <a:rPr lang="en-US" sz="1600" dirty="0"/>
              <a:t> window of </a:t>
            </a:r>
            <a:r>
              <a:rPr lang="en-US" sz="1600" dirty="0" err="1"/>
              <a:t>ViennaRNA</a:t>
            </a:r>
            <a:r>
              <a:rPr lang="en-US" sz="1600" dirty="0"/>
              <a:t> </a:t>
            </a:r>
            <a:r>
              <a:rPr lang="en-US" sz="1600" dirty="0">
                <a:hlinkClick r:id="rId2"/>
              </a:rPr>
              <a:t>http://rna.tbi.univie.ac.at/</a:t>
            </a:r>
            <a:r>
              <a:rPr lang="en-US" sz="1600">
                <a:hlinkClick r:id="rId2"/>
              </a:rPr>
              <a:t>forna/</a:t>
            </a:r>
            <a:endParaRPr lang="en-US" sz="1600" dirty="0"/>
          </a:p>
          <a:p>
            <a:pPr>
              <a:lnSpc>
                <a:spcPct val="90000"/>
              </a:lnSpc>
            </a:pPr>
            <a:endParaRPr lang="en-US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80EAEF-C03B-4B36-A6D0-6FF797DE1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182" y="1980370"/>
            <a:ext cx="5304860" cy="1790389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82E377F-AAC1-4DF8-B128-6B171AC89A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6222" y="3807490"/>
            <a:ext cx="2278954" cy="260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5937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413</Words>
  <Application>Microsoft Office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Cambria Math</vt:lpstr>
      <vt:lpstr>Century Gothic</vt:lpstr>
      <vt:lpstr>Garamond</vt:lpstr>
      <vt:lpstr>SavonVTI</vt:lpstr>
      <vt:lpstr>Qfold:  rna Secondary Structure prediction</vt:lpstr>
      <vt:lpstr>RNA Secondary Structure Prediction</vt:lpstr>
      <vt:lpstr>Quadratic Unconstrained Binary Optimization (QUBO)</vt:lpstr>
      <vt:lpstr>Qfold software</vt:lpstr>
      <vt:lpstr>Qfold Directions (Windows OS)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2020-06-16T20:40:44Z</dcterms:created>
  <dcterms:modified xsi:type="dcterms:W3CDTF">2020-07-09T20:13:41Z</dcterms:modified>
</cp:coreProperties>
</file>