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d6560e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d6560e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d6560e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d6560e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d6560e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d6560e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d6560e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d6560e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d6560e2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d6560e2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d6560e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d6560e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d6560e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d6560e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机器学习作业</a:t>
            </a:r>
            <a:r>
              <a:rPr lang="en-US" altLang="zh-CN" dirty="0"/>
              <a:t> 2</a:t>
            </a:r>
            <a:endParaRPr dirty="0"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作业说明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作业说明</a:t>
            </a:r>
            <a:endParaRPr dirty="0"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699" y="1474667"/>
            <a:ext cx="7434324" cy="41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555555"/>
              </a:buClr>
            </a:pPr>
            <a:r>
              <a:rPr lang="zh-CN" altLang="en-US" sz="1800" dirty="0">
                <a:solidFill>
                  <a:srgbClr val="555555"/>
                </a:solidFill>
                <a:highlight>
                  <a:schemeClr val="lt1"/>
                </a:highlight>
              </a:rPr>
              <a:t>本次作业</a:t>
            </a:r>
            <a:r>
              <a:rPr lang="zh-CN" altLang="en-US" dirty="0">
                <a:solidFill>
                  <a:srgbClr val="555555"/>
                </a:solidFill>
                <a:highlight>
                  <a:schemeClr val="lt1"/>
                </a:highlight>
              </a:rPr>
              <a:t>一共用到两个数据集</a:t>
            </a:r>
            <a:r>
              <a:rPr lang="zh-CN" altLang="en-US" sz="1800" dirty="0">
                <a:solidFill>
                  <a:srgbClr val="555555"/>
                </a:solidFill>
                <a:highlight>
                  <a:schemeClr val="lt1"/>
                </a:highlight>
              </a:rPr>
              <a:t>，第一个数据集</a:t>
            </a:r>
            <a:r>
              <a:rPr lang="en-US" altLang="zh-CN" sz="1800" dirty="0">
                <a:solidFill>
                  <a:srgbClr val="555555"/>
                </a:solidFill>
                <a:highlight>
                  <a:schemeClr val="lt1"/>
                </a:highlight>
              </a:rPr>
              <a:t>tennis.txt</a:t>
            </a:r>
            <a:r>
              <a:rPr lang="zh-CN" altLang="en-US" sz="1800" dirty="0">
                <a:solidFill>
                  <a:srgbClr val="555555"/>
                </a:solidFill>
                <a:highlight>
                  <a:schemeClr val="lt1"/>
                </a:highlight>
              </a:rPr>
              <a:t>，来自卡尔顿大学教科书，主要是有关根据天气预测是否适合打网球；第二个数据集</a:t>
            </a:r>
            <a:r>
              <a:rPr lang="zh-CN" altLang="en-US" dirty="0">
                <a:solidFill>
                  <a:srgbClr val="555555"/>
                </a:solidFill>
                <a:highlight>
                  <a:schemeClr val="lt1"/>
                </a:highlight>
              </a:rPr>
              <a:t>是关于根据汽车属性判断汽车的可接受性。</a:t>
            </a:r>
          </a:p>
          <a:p>
            <a:pPr lvl="0">
              <a:buClr>
                <a:srgbClr val="555555"/>
              </a:buClr>
            </a:pPr>
            <a:r>
              <a:rPr lang="zh-CN" altLang="en-US" sz="1800" dirty="0">
                <a:solidFill>
                  <a:srgbClr val="555555"/>
                </a:solidFill>
                <a:highlight>
                  <a:schemeClr val="lt1"/>
                </a:highlight>
              </a:rPr>
              <a:t>作业要求：</a:t>
            </a:r>
            <a:endParaRPr lang="en-US" altLang="zh-CN" sz="1800" dirty="0">
              <a:solidFill>
                <a:srgbClr val="555555"/>
              </a:solidFill>
              <a:highlight>
                <a:schemeClr val="lt1"/>
              </a:highlight>
            </a:endParaRPr>
          </a:p>
          <a:p>
            <a:pPr lvl="0">
              <a:buClr>
                <a:srgbClr val="555555"/>
              </a:buClr>
            </a:pPr>
            <a:r>
              <a:rPr lang="en-US" altLang="zh-CN" sz="1800" dirty="0">
                <a:solidFill>
                  <a:srgbClr val="555555"/>
                </a:solidFill>
                <a:highlight>
                  <a:schemeClr val="lt1"/>
                </a:highlight>
              </a:rPr>
              <a:t>1.</a:t>
            </a:r>
            <a:r>
              <a:rPr lang="zh-CN" altLang="en-US" dirty="0">
                <a:solidFill>
                  <a:srgbClr val="555555"/>
                </a:solidFill>
                <a:highlight>
                  <a:schemeClr val="lt1"/>
                </a:highlight>
              </a:rPr>
              <a:t>用较简单的</a:t>
            </a:r>
            <a:r>
              <a:rPr lang="en-US" altLang="zh-CN" dirty="0">
                <a:solidFill>
                  <a:srgbClr val="555555"/>
                </a:solidFill>
                <a:highlight>
                  <a:schemeClr val="lt1"/>
                </a:highlight>
              </a:rPr>
              <a:t>tennis</a:t>
            </a:r>
            <a:r>
              <a:rPr lang="zh-CN" altLang="en-US" dirty="0">
                <a:solidFill>
                  <a:srgbClr val="555555"/>
                </a:solidFill>
                <a:highlight>
                  <a:schemeClr val="lt1"/>
                </a:highlight>
              </a:rPr>
              <a:t>数据集做定性测试，要求画出构建的决策树</a:t>
            </a:r>
            <a:r>
              <a:rPr lang="zh-TW" sz="1800" dirty="0">
                <a:solidFill>
                  <a:srgbClr val="555555"/>
                </a:solidFill>
                <a:highlight>
                  <a:schemeClr val="lt1"/>
                </a:highlight>
              </a:rPr>
              <a:t>。</a:t>
            </a:r>
            <a:endParaRPr lang="en-US" altLang="zh-TW" sz="1800" dirty="0">
              <a:solidFill>
                <a:srgbClr val="555555"/>
              </a:solidFill>
              <a:highlight>
                <a:schemeClr val="lt1"/>
              </a:highlight>
            </a:endParaRPr>
          </a:p>
          <a:p>
            <a:pPr lvl="0">
              <a:buClr>
                <a:srgbClr val="555555"/>
              </a:buClr>
            </a:pPr>
            <a:r>
              <a:rPr lang="en-US" altLang="zh-TW" dirty="0">
                <a:solidFill>
                  <a:srgbClr val="555555"/>
                </a:solidFill>
                <a:highlight>
                  <a:schemeClr val="lt1"/>
                </a:highlight>
              </a:rPr>
              <a:t>2.</a:t>
            </a:r>
            <a:r>
              <a:rPr lang="zh-CN" altLang="en-US" dirty="0">
                <a:solidFill>
                  <a:srgbClr val="555555"/>
                </a:solidFill>
                <a:highlight>
                  <a:schemeClr val="lt1"/>
                </a:highlight>
              </a:rPr>
              <a:t>用较复杂的</a:t>
            </a:r>
            <a:r>
              <a:rPr lang="en-US" altLang="zh-CN" dirty="0">
                <a:solidFill>
                  <a:srgbClr val="555555"/>
                </a:solidFill>
                <a:highlight>
                  <a:schemeClr val="lt1"/>
                </a:highlight>
              </a:rPr>
              <a:t>car evaluation</a:t>
            </a:r>
            <a:r>
              <a:rPr lang="zh-CN" altLang="en-US" dirty="0">
                <a:solidFill>
                  <a:srgbClr val="555555"/>
                </a:solidFill>
                <a:highlight>
                  <a:schemeClr val="lt1"/>
                </a:highlight>
              </a:rPr>
              <a:t>数据集做定量测试，编程实现决策树算法，并用指定输出格式输出测试集的判定结果，不需要画出决策树。</a:t>
            </a:r>
            <a:endParaRPr lang="en-US" altLang="zh-TW" sz="1800" dirty="0"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数据说明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本次作业使用的定性数据集是</a:t>
            </a:r>
            <a:r>
              <a:rPr lang="en-US" altLang="zh-CN" dirty="0"/>
              <a:t>tennis.txt</a:t>
            </a:r>
            <a:r>
              <a:rPr lang="zh-CN" altLang="en-US" dirty="0"/>
              <a:t>，主要用于定性测试。</a:t>
            </a: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本次使用的定量数据集是</a:t>
            </a:r>
            <a:r>
              <a:rPr lang="en-US" altLang="zh-CN" dirty="0"/>
              <a:t>car.csv</a:t>
            </a:r>
            <a:r>
              <a:rPr lang="zh-CN" altLang="en-US" dirty="0"/>
              <a:t>，分为训练集</a:t>
            </a:r>
            <a:r>
              <a:rPr lang="en-US" altLang="zh-CN" dirty="0"/>
              <a:t>train set</a:t>
            </a:r>
            <a:r>
              <a:rPr lang="zh-CN" altLang="en-US" dirty="0"/>
              <a:t>和测试集</a:t>
            </a:r>
            <a:r>
              <a:rPr lang="en-US" altLang="zh-CN" dirty="0"/>
              <a:t>test set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C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sz="1800" dirty="0"/>
              <a:t>定性数据集有</a:t>
            </a:r>
            <a:r>
              <a:rPr lang="en-US" altLang="zh-CN" sz="1800" dirty="0"/>
              <a:t>4</a:t>
            </a:r>
            <a:r>
              <a:rPr lang="zh-CN" altLang="en-US" sz="1800" dirty="0"/>
              <a:t>项天气情况：分别为</a:t>
            </a:r>
            <a:r>
              <a:rPr lang="en-US" altLang="zh-CN" sz="1800" dirty="0"/>
              <a:t>outlook</a:t>
            </a:r>
            <a:r>
              <a:rPr lang="zh-CN" altLang="en-US" sz="1800" dirty="0"/>
              <a:t>（天气总体情况），</a:t>
            </a:r>
            <a:r>
              <a:rPr lang="en-US" altLang="zh-CN" sz="1800" dirty="0"/>
              <a:t>temperature</a:t>
            </a:r>
            <a:r>
              <a:rPr lang="zh-CN" altLang="en-US" sz="1800" dirty="0"/>
              <a:t>（温度），</a:t>
            </a:r>
            <a:r>
              <a:rPr lang="en-US" altLang="zh-CN" sz="1800" dirty="0"/>
              <a:t>humidity</a:t>
            </a:r>
            <a:r>
              <a:rPr lang="zh-CN" altLang="en-US" sz="1800" dirty="0"/>
              <a:t>（湿度），</a:t>
            </a:r>
            <a:r>
              <a:rPr lang="en-US" altLang="zh-CN" sz="1800" dirty="0"/>
              <a:t>wind</a:t>
            </a:r>
            <a:r>
              <a:rPr lang="zh-CN" altLang="en-US" sz="1800" dirty="0"/>
              <a:t>（风速）；决策结果包括</a:t>
            </a:r>
            <a:r>
              <a:rPr lang="en-US" altLang="zh-CN" sz="1800" dirty="0"/>
              <a:t>Yes</a:t>
            </a:r>
            <a:r>
              <a:rPr lang="zh-CN" altLang="en-US" sz="1800" dirty="0"/>
              <a:t>和</a:t>
            </a:r>
            <a:r>
              <a:rPr lang="en-US" altLang="zh-CN" sz="1800" dirty="0"/>
              <a:t>No</a:t>
            </a:r>
            <a:r>
              <a:rPr lang="zh-CN" altLang="en-US" dirty="0"/>
              <a:t>。</a:t>
            </a:r>
            <a:endParaRPr lang="en-US" altLang="zh-CN" sz="1800" dirty="0"/>
          </a:p>
          <a:p>
            <a:pPr lvl="0"/>
            <a:r>
              <a:rPr lang="zh-CN" altLang="en-US" dirty="0"/>
              <a:t>定量数据集</a:t>
            </a:r>
            <a:r>
              <a:rPr lang="zh-TW" sz="1800" dirty="0"/>
              <a:t>含有</a:t>
            </a:r>
            <a:r>
              <a:rPr lang="en-US" altLang="zh-TW" sz="1800" dirty="0"/>
              <a:t>6</a:t>
            </a:r>
            <a:r>
              <a:rPr lang="zh-CN" altLang="en-US" sz="1800" dirty="0"/>
              <a:t>项汽车数据：</a:t>
            </a:r>
            <a:r>
              <a:rPr lang="zh-TW" sz="1800" dirty="0"/>
              <a:t> </a:t>
            </a:r>
            <a:r>
              <a:rPr lang="zh-CN" altLang="en-US" sz="1800" dirty="0"/>
              <a:t>分别为</a:t>
            </a:r>
            <a:r>
              <a:rPr lang="en-US" altLang="zh-CN" dirty="0"/>
              <a:t>buying</a:t>
            </a:r>
            <a:r>
              <a:rPr lang="zh-CN" altLang="en-US" dirty="0"/>
              <a:t>（购买价格），</a:t>
            </a:r>
            <a:r>
              <a:rPr lang="en-US" altLang="zh-CN" dirty="0" err="1"/>
              <a:t>maint</a:t>
            </a:r>
            <a:r>
              <a:rPr lang="zh-CN" altLang="en-US" dirty="0"/>
              <a:t>（维护价格），</a:t>
            </a:r>
            <a:r>
              <a:rPr lang="en-US" altLang="zh-CN" dirty="0"/>
              <a:t>doors</a:t>
            </a:r>
            <a:r>
              <a:rPr lang="zh-CN" altLang="en-US" dirty="0"/>
              <a:t>（门的数量），</a:t>
            </a:r>
            <a:r>
              <a:rPr lang="en-US" altLang="zh-CN" dirty="0"/>
              <a:t>persons</a:t>
            </a:r>
            <a:r>
              <a:rPr lang="zh-CN" altLang="en-US" dirty="0"/>
              <a:t>（可载人数），</a:t>
            </a:r>
            <a:r>
              <a:rPr lang="en-US" altLang="zh-CN" dirty="0" err="1"/>
              <a:t>lug_boot</a:t>
            </a:r>
            <a:r>
              <a:rPr lang="zh-CN" altLang="en-US" dirty="0"/>
              <a:t>（后备箱大小），</a:t>
            </a:r>
            <a:r>
              <a:rPr lang="en-US" altLang="zh-CN" dirty="0"/>
              <a:t>safety</a:t>
            </a:r>
            <a:r>
              <a:rPr lang="zh-CN" altLang="en-US" dirty="0"/>
              <a:t>（汽车安全性）；决策结果包括</a:t>
            </a:r>
            <a:r>
              <a:rPr lang="en-US" altLang="zh-CN" dirty="0" err="1"/>
              <a:t>unacc</a:t>
            </a:r>
            <a:r>
              <a:rPr lang="zh-CN" altLang="en-US" dirty="0"/>
              <a:t>（差），</a:t>
            </a:r>
            <a:r>
              <a:rPr lang="en-US" altLang="zh-CN" dirty="0" err="1"/>
              <a:t>acc</a:t>
            </a:r>
            <a:r>
              <a:rPr lang="zh-CN" altLang="en-US" dirty="0"/>
              <a:t>（一般），</a:t>
            </a:r>
            <a:r>
              <a:rPr lang="en-US" altLang="zh-CN" dirty="0"/>
              <a:t>good</a:t>
            </a:r>
            <a:r>
              <a:rPr lang="zh-CN" altLang="en-US" dirty="0"/>
              <a:t>（好），</a:t>
            </a:r>
            <a:r>
              <a:rPr lang="en-US" altLang="zh-CN" dirty="0"/>
              <a:t>v-good</a:t>
            </a:r>
            <a:r>
              <a:rPr lang="zh-CN" altLang="en-US" dirty="0"/>
              <a:t>（很好）。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r>
              <a:rPr lang="en-US" altLang="zh-CN" dirty="0"/>
              <a:t>1 (</a:t>
            </a:r>
            <a:r>
              <a:rPr lang="en-US" altLang="zh-CN" dirty="0" err="1"/>
              <a:t>tennis.csv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000C4A-439C-D640-8355-5BB7CD65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75" y="1536567"/>
            <a:ext cx="5424544" cy="40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数据集</a:t>
            </a:r>
            <a:r>
              <a:rPr lang="en-US" altLang="zh-CN" dirty="0"/>
              <a:t>2</a:t>
            </a:r>
            <a:r>
              <a:rPr lang="zh-CN" altLang="en-US" dirty="0"/>
              <a:t> 训练集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dataset (</a:t>
            </a:r>
            <a:r>
              <a:rPr lang="en-US" altLang="zh-CN" dirty="0" err="1"/>
              <a:t>car_train.csv</a:t>
            </a:r>
            <a:r>
              <a:rPr lang="en-US" altLang="zh-CN" dirty="0"/>
              <a:t>)</a:t>
            </a:r>
            <a:endParaRPr dirty="0"/>
          </a:p>
        </p:txBody>
      </p:sp>
      <p:sp>
        <p:nvSpPr>
          <p:cNvPr id="137" name="Google Shape;137;p29"/>
          <p:cNvSpPr txBox="1"/>
          <p:nvPr/>
        </p:nvSpPr>
        <p:spPr>
          <a:xfrm>
            <a:off x="-263775" y="4085033"/>
            <a:ext cx="58434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E032C2-3690-2C47-8FB1-4D4A5799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83" y="1536567"/>
            <a:ext cx="5791200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数据集</a:t>
            </a:r>
            <a:r>
              <a:rPr lang="en-US" altLang="zh-CN" dirty="0"/>
              <a:t>2</a:t>
            </a:r>
            <a:r>
              <a:rPr lang="zh-CN" altLang="en-US" dirty="0"/>
              <a:t> 测试集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 (</a:t>
            </a:r>
            <a:r>
              <a:rPr lang="en-US" altLang="zh-CN" dirty="0" err="1"/>
              <a:t>car_test.csv</a:t>
            </a:r>
            <a:r>
              <a:rPr lang="en-US" altLang="zh-CN" dirty="0"/>
              <a:t>)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B12591-C9F1-CD45-BA6B-445D222E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71" y="1530350"/>
            <a:ext cx="57658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作业结果提交</a:t>
            </a:r>
            <a:endParaRPr dirty="0"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311700" y="1274885"/>
            <a:ext cx="8520600" cy="4817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CN" altLang="en-US" dirty="0"/>
              <a:t>定性测试要求使用绘图工具（如 </a:t>
            </a:r>
            <a:r>
              <a:rPr lang="en-US" altLang="zh-CN" dirty="0" err="1"/>
              <a:t>processon</a:t>
            </a:r>
            <a:r>
              <a:rPr lang="zh-CN" altLang="en-US" dirty="0"/>
              <a:t>等）画出决策树（也可手画），格式如下树状图示例所示：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marL="114300" lvl="0" indent="0">
              <a:buNone/>
            </a:pPr>
            <a:endParaRPr lang="en-US" altLang="zh-CN" dirty="0"/>
          </a:p>
          <a:p>
            <a:pPr marL="114300" lvl="0" indent="0">
              <a:buNone/>
            </a:pPr>
            <a:endParaRPr lang="en-US" altLang="zh-CN" dirty="0"/>
          </a:p>
          <a:p>
            <a:pPr marL="584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9E562-FBD0-0549-AA12-34348D92E9A8}"/>
              </a:ext>
            </a:extLst>
          </p:cNvPr>
          <p:cNvSpPr txBox="1"/>
          <p:nvPr/>
        </p:nvSpPr>
        <p:spPr>
          <a:xfrm>
            <a:off x="892885" y="4752812"/>
            <a:ext cx="8251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对每个节点标记一个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 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开始，将每一节点的计算过程写在决策树下方</a:t>
            </a:r>
            <a:r>
              <a:rPr kumimoji="1" lang="en-US" altLang="zh-CN" dirty="0"/>
              <a:t>, </a:t>
            </a:r>
            <a:r>
              <a:rPr kumimoji="1" lang="zh-CN" altLang="en-US" dirty="0"/>
              <a:t>对于</a:t>
            </a:r>
            <a:r>
              <a:rPr kumimoji="1" lang="en-US" altLang="zh-CN" dirty="0"/>
              <a:t>ID3</a:t>
            </a:r>
            <a:r>
              <a:rPr kumimoji="1" lang="zh-CN" altLang="en-US" dirty="0"/>
              <a:t>算法，如下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Id=1: </a:t>
            </a:r>
          </a:p>
          <a:p>
            <a:r>
              <a:rPr lang="en" altLang="zh-CN" dirty="0"/>
              <a:t>        Gain(</a:t>
            </a:r>
            <a:r>
              <a:rPr lang="zh-CN" altLang="en" dirty="0"/>
              <a:t>脐</a:t>
            </a:r>
            <a:r>
              <a:rPr lang="zh-CN" altLang="en-US" dirty="0"/>
              <a:t>部</a:t>
            </a:r>
            <a:r>
              <a:rPr lang="en" altLang="zh-CN" dirty="0"/>
              <a:t>) = 0.29</a:t>
            </a:r>
          </a:p>
          <a:p>
            <a:r>
              <a:rPr lang="en" altLang="zh-CN" dirty="0"/>
              <a:t>        Gain(</a:t>
            </a:r>
            <a:r>
              <a:rPr lang="zh-CN" altLang="en" dirty="0"/>
              <a:t>色泽</a:t>
            </a:r>
            <a:r>
              <a:rPr lang="en" altLang="zh-CN" dirty="0"/>
              <a:t>) = 0.151,</a:t>
            </a:r>
          </a:p>
          <a:p>
            <a:r>
              <a:rPr lang="en" altLang="zh-CN" dirty="0"/>
              <a:t>        Gain(</a:t>
            </a:r>
            <a:r>
              <a:rPr lang="zh-CN" altLang="en" dirty="0"/>
              <a:t>根蒂</a:t>
            </a:r>
            <a:r>
              <a:rPr lang="en" altLang="zh-CN" dirty="0"/>
              <a:t>)=0.048</a:t>
            </a:r>
          </a:p>
          <a:p>
            <a:endParaRPr lang="en" altLang="zh-CN" dirty="0"/>
          </a:p>
          <a:p>
            <a:r>
              <a:rPr kumimoji="1" lang="en" altLang="zh-CN" dirty="0"/>
              <a:t>        </a:t>
            </a:r>
            <a:r>
              <a:rPr kumimoji="1" lang="zh-CN" altLang="en" dirty="0"/>
              <a:t>所以</a:t>
            </a:r>
            <a:r>
              <a:rPr kumimoji="1" lang="zh-CN" altLang="en-US" dirty="0"/>
              <a:t>选择 脐部 作为当前划分节点</a:t>
            </a:r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5DC9A4-1FF5-5C47-9813-3CD6CD86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04" y="2018091"/>
            <a:ext cx="4250393" cy="2580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作业结果提交</a:t>
            </a:r>
            <a:endParaRPr dirty="0"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311700" y="1274885"/>
            <a:ext cx="8520600" cy="4817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endParaRPr lang="en-US" altLang="zh-CN" dirty="0"/>
          </a:p>
          <a:p>
            <a:pPr lvl="0"/>
            <a:r>
              <a:rPr lang="zh-CN" altLang="en-US" dirty="0"/>
              <a:t>定量测试要求根据训练集得到的决策树，预测测试集的决策结果，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CN" altLang="en-US" sz="1600" dirty="0">
                <a:solidFill>
                  <a:srgbClr val="000000"/>
                </a:solidFill>
              </a:rPr>
              <a:t>提交格式</a:t>
            </a:r>
            <a:r>
              <a:rPr lang="zh-TW" sz="1600" dirty="0">
                <a:solidFill>
                  <a:srgbClr val="000000"/>
                </a:solidFill>
              </a:rPr>
              <a:t>: csv </a:t>
            </a:r>
            <a:r>
              <a:rPr lang="zh-CN" altLang="en-US" sz="1600" dirty="0">
                <a:solidFill>
                  <a:srgbClr val="000000"/>
                </a:solidFill>
              </a:rPr>
              <a:t>（逗号分隔符）</a:t>
            </a:r>
            <a:endParaRPr sz="1600" dirty="0">
              <a:solidFill>
                <a:srgbClr val="000000"/>
              </a:solidFill>
            </a:endParaRPr>
          </a:p>
          <a:p>
            <a:pPr lvl="1" indent="-330200"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zh-TW" sz="1600" dirty="0">
                <a:solidFill>
                  <a:srgbClr val="000000"/>
                </a:solidFill>
              </a:rPr>
              <a:t>第一行</a:t>
            </a:r>
            <a:r>
              <a:rPr lang="zh-CN" altLang="en-US" sz="1600" dirty="0">
                <a:solidFill>
                  <a:srgbClr val="000000"/>
                </a:solidFill>
              </a:rPr>
              <a:t>必须是</a:t>
            </a:r>
            <a:r>
              <a:rPr lang="zh-TW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“</a:t>
            </a:r>
            <a:r>
              <a:rPr lang="zh-TW" altLang="zh-CN" sz="1600" dirty="0">
                <a:solidFill>
                  <a:srgbClr val="000000"/>
                </a:solidFill>
              </a:rPr>
              <a:t>id,</a:t>
            </a:r>
            <a:r>
              <a:rPr lang="en-US" altLang="zh-TW" sz="1600" dirty="0">
                <a:solidFill>
                  <a:srgbClr val="000000"/>
                </a:solidFill>
              </a:rPr>
              <a:t>result</a:t>
            </a:r>
            <a:r>
              <a:rPr lang="en-US" altLang="zh-CN" sz="1600" dirty="0">
                <a:solidFill>
                  <a:srgbClr val="000000"/>
                </a:solidFill>
              </a:rPr>
              <a:t>”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 dirty="0">
                <a:solidFill>
                  <a:srgbClr val="000000"/>
                </a:solidFill>
              </a:rPr>
              <a:t>第二行</a:t>
            </a:r>
            <a:r>
              <a:rPr lang="zh-CN" altLang="en-US" sz="1600" dirty="0">
                <a:solidFill>
                  <a:srgbClr val="000000"/>
                </a:solidFill>
              </a:rPr>
              <a:t>开始</a:t>
            </a:r>
            <a:r>
              <a:rPr lang="zh-TW" sz="1600" dirty="0">
                <a:solidFill>
                  <a:srgbClr val="000000"/>
                </a:solidFill>
              </a:rPr>
              <a:t>，每行分別</a:t>
            </a:r>
            <a:r>
              <a:rPr lang="zh-CN" altLang="en-US" sz="1600" dirty="0">
                <a:solidFill>
                  <a:srgbClr val="000000"/>
                </a:solidFill>
              </a:rPr>
              <a:t>为</a:t>
            </a:r>
            <a:r>
              <a:rPr lang="zh-TW" sz="1600" dirty="0">
                <a:solidFill>
                  <a:srgbClr val="000000"/>
                </a:solidFill>
              </a:rPr>
              <a:t>id值及</a:t>
            </a:r>
            <a:r>
              <a:rPr lang="zh-CN" altLang="en-US" sz="1600" dirty="0">
                <a:solidFill>
                  <a:srgbClr val="000000"/>
                </a:solidFill>
              </a:rPr>
              <a:t>所预测出的决策结果</a:t>
            </a:r>
            <a:r>
              <a:rPr lang="zh-TW" sz="1600" dirty="0">
                <a:solidFill>
                  <a:srgbClr val="000000"/>
                </a:solidFill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</a:rPr>
              <a:t>以逗号分隔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CN" altLang="en-US" sz="1600" dirty="0">
                <a:solidFill>
                  <a:srgbClr val="000000"/>
                </a:solidFill>
              </a:rPr>
              <a:t>参考样例：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81" y="3429000"/>
            <a:ext cx="2254836" cy="25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56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482</Words>
  <Application>Microsoft Macintosh PowerPoint</Application>
  <PresentationFormat>全屏显示(4:3)</PresentationFormat>
  <Paragraphs>37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Open Sans</vt:lpstr>
      <vt:lpstr>Arial</vt:lpstr>
      <vt:lpstr>PT Sans Narrow</vt:lpstr>
      <vt:lpstr>Simple Light</vt:lpstr>
      <vt:lpstr>Tropic</vt:lpstr>
      <vt:lpstr>机器学习作业 2</vt:lpstr>
      <vt:lpstr>作业说明</vt:lpstr>
      <vt:lpstr>数据说明</vt:lpstr>
      <vt:lpstr>数据集1 (tennis.csv)</vt:lpstr>
      <vt:lpstr>数据集2 训练集 train dataset (car_train.csv)</vt:lpstr>
      <vt:lpstr>数据集2 测试集 test dataset (car_test.csv)</vt:lpstr>
      <vt:lpstr>作业结果提交</vt:lpstr>
      <vt:lpstr>作业结果提交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机器学习作业1</dc:title>
  <cp:lastModifiedBy>Microsoft Office User</cp:lastModifiedBy>
  <cp:revision>46</cp:revision>
  <dcterms:modified xsi:type="dcterms:W3CDTF">2019-07-25T01:56:21Z</dcterms:modified>
</cp:coreProperties>
</file>