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/>
    <p:restoredTop sz="94661"/>
  </p:normalViewPr>
  <p:slideViewPr>
    <p:cSldViewPr snapToGrid="0" snapToObjects="1">
      <p:cViewPr varScale="1">
        <p:scale>
          <a:sx n="202" d="100"/>
          <a:sy n="202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47f99c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47f99c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47f99cc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47f99cc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47f99cc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47f99cc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47f99c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47f99cc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47f99c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47f99c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47f99c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47f99c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47f99cc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47f99cc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47f99cc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47f99cc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47f99cc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47f99cc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47f99cc6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47f99cc6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47f99cc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47f99cc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1003650" y="165417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机器学习作业</a:t>
            </a:r>
            <a:r>
              <a:rPr lang="en-US" altLang="zh-CN" sz="2800" dirty="0"/>
              <a:t>1</a:t>
            </a:r>
            <a:br>
              <a:rPr lang="en-US" altLang="zh-CN" sz="2800" dirty="0"/>
            </a:br>
            <a:r>
              <a:rPr lang="zh-CN" altLang="en-US" sz="2800" dirty="0"/>
              <a:t>用线性回归进行</a:t>
            </a:r>
            <a:r>
              <a:rPr lang="en-US" altLang="zh-TW" sz="2800" dirty="0"/>
              <a:t>PM2.5</a:t>
            </a:r>
            <a:r>
              <a:rPr lang="zh-CN" altLang="en-US" sz="2800" dirty="0"/>
              <a:t>预测</a:t>
            </a:r>
            <a:endParaRPr sz="2800" dirty="0"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作业指南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Adagrad</a:t>
            </a:r>
            <a:r>
              <a:rPr lang="zh-TW" altLang="en-US" dirty="0"/>
              <a:t>（可选）</a:t>
            </a:r>
            <a:endParaRPr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u="sng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1 | Declare weight vector, initial lr ,and # of iteration</a:t>
            </a:r>
            <a:endParaRPr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Declare prev_gra storing gradients in every previous iterations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 | for i_th iteration :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 | 	 y’ = the inner product of train_x  and weight vector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4 | 	 Loss = y’ - train_y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5 | 	 gradient = 2*np.dot((train_x)’, L )</a:t>
            </a:r>
            <a:endParaRPr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prev_gra += gra**2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 ada = np.sqrt(prev_gra)</a:t>
            </a:r>
            <a:b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6 |    weight vector -= learning rate * gradient</a:t>
            </a:r>
            <a:r>
              <a:rPr 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ada</a:t>
            </a:r>
            <a:br>
              <a:rPr lang="zh-TW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预测</a:t>
            </a:r>
            <a:r>
              <a:rPr lang="zh-TW" dirty="0"/>
              <a:t> PM2.5</a:t>
            </a:r>
            <a:endParaRPr dirty="0"/>
          </a:p>
        </p:txBody>
      </p:sp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read test_x.csv file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every 18 rows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test_x.append([1])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test_x.append(9-hr data)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test_y = np.dot(</a:t>
            </a:r>
            <a:r>
              <a:rPr lang="zh-TW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weight vector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test_x)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 altLang="en" dirty="0">
                <a:solidFill>
                  <a:srgbClr val="000000"/>
                </a:solidFill>
              </a:rPr>
              <a:t>用</a:t>
            </a:r>
            <a:r>
              <a:rPr lang="zh-CN" altLang="en-US" dirty="0">
                <a:solidFill>
                  <a:srgbClr val="000000"/>
                </a:solidFill>
              </a:rPr>
              <a:t>梯度下降法实现简单的线性回归模型</a:t>
            </a:r>
            <a:endParaRPr lang="en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altLang="en" dirty="0">
                <a:solidFill>
                  <a:srgbClr val="000000"/>
                </a:solidFill>
              </a:rPr>
              <a:t>特征</a:t>
            </a:r>
            <a:r>
              <a:rPr lang="zh-CN" altLang="en-US" dirty="0">
                <a:solidFill>
                  <a:srgbClr val="000000"/>
                </a:solidFill>
              </a:rPr>
              <a:t>提取</a:t>
            </a:r>
            <a:endParaRPr lang="en-US" altLang="zh-CN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CN" altLang="en-US" dirty="0">
                <a:solidFill>
                  <a:srgbClr val="000000"/>
                </a:solidFill>
              </a:rPr>
              <a:t>实现线性回归模型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dirty="0">
                <a:solidFill>
                  <a:srgbClr val="000000"/>
                </a:solidFill>
              </a:rPr>
              <a:t>Adagrad</a:t>
            </a:r>
            <a:r>
              <a:rPr lang="zh-CN" altLang="en-US" dirty="0">
                <a:solidFill>
                  <a:srgbClr val="000000"/>
                </a:solidFill>
              </a:rPr>
              <a:t>（可选）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CN" altLang="en-US" dirty="0">
                <a:solidFill>
                  <a:srgbClr val="000000"/>
                </a:solidFill>
              </a:rPr>
              <a:t>预测</a:t>
            </a:r>
            <a:r>
              <a:rPr lang="zh-TW" dirty="0">
                <a:solidFill>
                  <a:srgbClr val="000000"/>
                </a:solidFill>
              </a:rPr>
              <a:t> pm2.5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特征提取</a:t>
            </a:r>
            <a:endParaRPr dirty="0"/>
          </a:p>
        </p:txBody>
      </p:sp>
      <p:pic>
        <p:nvPicPr>
          <p:cNvPr id="124" name="Google Shape;124;p27" descr="p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75" y="1035275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 descr="p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075" y="1973450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 descr="p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175" y="1039250"/>
            <a:ext cx="1418100" cy="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>
            <a:off x="4234025" y="776400"/>
            <a:ext cx="1767000" cy="361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4414075" y="1035275"/>
            <a:ext cx="1418100" cy="9342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4886725" y="6165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24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3941275" y="13797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4414075" y="1969475"/>
            <a:ext cx="1418100" cy="934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3941275" y="23139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4414075" y="2903675"/>
            <a:ext cx="1418100" cy="934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3941275" y="32481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4729075" y="13797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729075" y="23139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4729075" y="32481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5832175" y="1035275"/>
            <a:ext cx="1418100" cy="934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7250275" y="1035275"/>
            <a:ext cx="1418100" cy="934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27"/>
          <p:cNvCxnSpPr>
            <a:stCxn id="137" idx="3"/>
            <a:endCxn id="139" idx="2"/>
          </p:cNvCxnSpPr>
          <p:nvPr/>
        </p:nvCxnSpPr>
        <p:spPr>
          <a:xfrm rot="10800000" flipH="1">
            <a:off x="5832175" y="1969413"/>
            <a:ext cx="2127300" cy="1457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1" name="Google Shape;141;p27"/>
          <p:cNvCxnSpPr>
            <a:stCxn id="136" idx="3"/>
            <a:endCxn id="138" idx="2"/>
          </p:cNvCxnSpPr>
          <p:nvPr/>
        </p:nvCxnSpPr>
        <p:spPr>
          <a:xfrm rot="10800000" flipH="1">
            <a:off x="5832175" y="1969413"/>
            <a:ext cx="709200" cy="523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7"/>
          <p:cNvSpPr txBox="1"/>
          <p:nvPr/>
        </p:nvSpPr>
        <p:spPr>
          <a:xfrm>
            <a:off x="4991075" y="3837875"/>
            <a:ext cx="2529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8668375" y="132740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特征提取</a:t>
            </a:r>
            <a:endParaRPr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06000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u="sng" dirty="0">
                <a:solidFill>
                  <a:srgbClr val="555555"/>
                </a:solidFill>
                <a:highlight>
                  <a:schemeClr val="lt1"/>
                </a:highlight>
              </a:rPr>
              <a:t>伪代码</a:t>
            </a:r>
            <a:r>
              <a:rPr lang="zh-TW" b="1" u="sng" dirty="0">
                <a:solidFill>
                  <a:srgbClr val="555555"/>
                </a:solidFill>
                <a:highlight>
                  <a:schemeClr val="lt1"/>
                </a:highlight>
              </a:rPr>
              <a:t> </a:t>
            </a:r>
            <a:b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  <a:t>1 | Declare a 18-dim vector (Data)</a:t>
            </a:r>
            <a:b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  <a:t>2 | for i_th row in training data : </a:t>
            </a:r>
            <a:b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  <a:t>3 |     Data[i_th row%18].append(every element in i_th row)</a:t>
            </a:r>
            <a:br>
              <a:rPr lang="zh-TW" dirty="0">
                <a:solidFill>
                  <a:srgbClr val="555555"/>
                </a:solidFill>
                <a:highlight>
                  <a:schemeClr val="lt1"/>
                </a:highlight>
              </a:rPr>
            </a:br>
            <a:endParaRPr dirty="0">
              <a:solidFill>
                <a:srgbClr val="555555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will become a vector like 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CN" alt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每块为一个</a:t>
            </a:r>
            <a:r>
              <a:rPr lang="en-US" altLang="zh-CN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zh-CN" alt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行、</a:t>
            </a:r>
            <a:r>
              <a:rPr lang="en-US" altLang="zh-CN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480</a:t>
            </a:r>
            <a:r>
              <a:rPr lang="zh-CN" alt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列的矩阵</a:t>
            </a:r>
            <a:endParaRPr sz="1600" dirty="0"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3606925" y="2826650"/>
            <a:ext cx="1115400" cy="7074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4722286" y="2826650"/>
            <a:ext cx="1115400" cy="7074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837647" y="2826650"/>
            <a:ext cx="1115400" cy="707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7139609" y="3044845"/>
            <a:ext cx="3720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613075" y="300133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4728425" y="30013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5837625" y="30013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Extract Features</a:t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1205000" y="1584450"/>
            <a:ext cx="2097000" cy="7074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7019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一月份data</a:t>
            </a:r>
            <a:endParaRPr dirty="0"/>
          </a:p>
        </p:txBody>
      </p:sp>
      <p:sp>
        <p:nvSpPr>
          <p:cNvPr id="164" name="Google Shape;164;p29"/>
          <p:cNvSpPr/>
          <p:nvPr/>
        </p:nvSpPr>
        <p:spPr>
          <a:xfrm>
            <a:off x="3454400" y="1584400"/>
            <a:ext cx="2097000" cy="7074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703800" y="1584450"/>
            <a:ext cx="2097000" cy="7074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39513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二月份data</a:t>
            </a:r>
            <a:endParaRPr dirty="0"/>
          </a:p>
        </p:txBody>
      </p:sp>
      <p:sp>
        <p:nvSpPr>
          <p:cNvPr id="167" name="Google Shape;167;p29"/>
          <p:cNvSpPr txBox="1"/>
          <p:nvPr/>
        </p:nvSpPr>
        <p:spPr>
          <a:xfrm>
            <a:off x="62007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三月份data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973725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170800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6420200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732200" y="17591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7753525" y="1759150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122275" y="3057950"/>
            <a:ext cx="6738000" cy="17220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9"/>
          <p:cNvCxnSpPr>
            <a:stCxn id="162" idx="2"/>
          </p:cNvCxnSpPr>
          <p:nvPr/>
        </p:nvCxnSpPr>
        <p:spPr>
          <a:xfrm flipH="1">
            <a:off x="1107200" y="2291850"/>
            <a:ext cx="1146300" cy="7887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9"/>
          <p:cNvCxnSpPr>
            <a:stCxn id="162" idx="2"/>
          </p:cNvCxnSpPr>
          <p:nvPr/>
        </p:nvCxnSpPr>
        <p:spPr>
          <a:xfrm>
            <a:off x="2253500" y="2291850"/>
            <a:ext cx="5595600" cy="7773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9"/>
          <p:cNvSpPr txBox="1"/>
          <p:nvPr/>
        </p:nvSpPr>
        <p:spPr>
          <a:xfrm>
            <a:off x="642275" y="38300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1122275" y="3057950"/>
            <a:ext cx="934200" cy="172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217188" y="3057950"/>
            <a:ext cx="934200" cy="172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1319300" y="3057950"/>
            <a:ext cx="934200" cy="172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2694875" y="3830025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443949" y="2700050"/>
            <a:ext cx="3292011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每10</a:t>
            </a:r>
            <a:r>
              <a:rPr lang="zh-CN" altLang="en-US" dirty="0">
                <a:solidFill>
                  <a:srgbClr val="FF0000"/>
                </a:solidFill>
              </a:rPr>
              <a:t>小时视作一对训练样本 </a:t>
            </a:r>
            <a:r>
              <a:rPr lang="en-US" altLang="zh-CN" dirty="0">
                <a:solidFill>
                  <a:srgbClr val="FF0000"/>
                </a:solidFill>
              </a:rPr>
              <a:t>(x,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特征提取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train_x for previous 9-hr data, and train_y for 10th-hr pm2.5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i in all the given data: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sample every10 hrs：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	</a:t>
            </a: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train_x</a:t>
            </a: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.append(</a:t>
            </a: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previous 9-hr data</a:t>
            </a: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	</a:t>
            </a: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train_y</a:t>
            </a: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.append(the value of </a:t>
            </a:r>
            <a:r>
              <a:rPr lang="zh-TW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10th-hr pm2.5</a:t>
            </a: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add a bias term to every data in train_x</a:t>
            </a:r>
            <a:br>
              <a:rPr lang="zh-TW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实现线性回归模型</a:t>
            </a:r>
            <a:endParaRPr dirty="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weight vector, initial lr ,and # of iteration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i_th iteration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 y’ = the product of train_x  and weight vector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 Loss = y’ - train_y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 gradient = 2*np.dot((train_x)’, L 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   weight vector -= learning rate * gradient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6336525" y="877875"/>
            <a:ext cx="2712300" cy="3691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31" descr="gif.lat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2395800"/>
            <a:ext cx="2362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 descr="gif.late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5" y="1367100"/>
            <a:ext cx="762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 descr="gif.late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75" y="3424500"/>
            <a:ext cx="1714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descr="gif.latex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675" y="1138500"/>
            <a:ext cx="9429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实现线性回归模型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b="1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weight vector, initial lr ,and # of iteration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i_th iteration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 y’ = the inner product of train_x  and weight vector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 Loss = y’ - train_y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 gradient = 2*np.dot((train_x)’, L 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   weight vector -= learning rate * gradient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6081925" y="286950"/>
            <a:ext cx="2936100" cy="456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6597089" y="2265738"/>
            <a:ext cx="680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 =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6201648" y="30133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= 2 x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6373035" y="43974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p-dim vector</a:t>
            </a:r>
            <a:endParaRPr/>
          </a:p>
        </p:txBody>
      </p:sp>
      <p:cxnSp>
        <p:nvCxnSpPr>
          <p:cNvPr id="209" name="Google Shape;209;p32"/>
          <p:cNvCxnSpPr/>
          <p:nvPr/>
        </p:nvCxnSpPr>
        <p:spPr>
          <a:xfrm>
            <a:off x="6439950" y="3460825"/>
            <a:ext cx="155100" cy="966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32"/>
          <p:cNvSpPr txBox="1"/>
          <p:nvPr/>
        </p:nvSpPr>
        <p:spPr>
          <a:xfrm>
            <a:off x="6140938" y="4577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6201638" y="1799563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6201650" y="2780113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</a:t>
            </a:r>
            <a:endParaRPr/>
          </a:p>
        </p:txBody>
      </p:sp>
      <p:pic>
        <p:nvPicPr>
          <p:cNvPr id="213" name="Google Shape;213;p32" descr="gif.lat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25" y="752925"/>
            <a:ext cx="25812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 descr="gif.late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225" y="1947138"/>
            <a:ext cx="11049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 descr="gif.latex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500" y="3442244"/>
            <a:ext cx="2204750" cy="84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Adagrad</a:t>
            </a:r>
            <a:br>
              <a:rPr lang="en-US" altLang="zh-TW" dirty="0"/>
            </a:br>
            <a:r>
              <a:rPr lang="zh-CN" altLang="en-US" sz="2400" dirty="0"/>
              <a:t>（可选）</a:t>
            </a:r>
            <a:endParaRPr sz="2400" dirty="0"/>
          </a:p>
        </p:txBody>
      </p:sp>
      <p:pic>
        <p:nvPicPr>
          <p:cNvPr id="221" name="Google Shape;221;p33" descr="adagrad.png"/>
          <p:cNvPicPr preferRelativeResize="0"/>
          <p:nvPr/>
        </p:nvPicPr>
        <p:blipFill rotWithShape="1">
          <a:blip r:embed="rId3">
            <a:alphaModFix/>
          </a:blip>
          <a:srcRect l="32986" t="13111" r="7929" b="16396"/>
          <a:stretch/>
        </p:blipFill>
        <p:spPr>
          <a:xfrm>
            <a:off x="2334600" y="645300"/>
            <a:ext cx="6342649" cy="42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2334600" y="645275"/>
            <a:ext cx="6497700" cy="4254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Macintosh PowerPoint</Application>
  <PresentationFormat>全屏显示(16:9)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Open Sans</vt:lpstr>
      <vt:lpstr>Arial</vt:lpstr>
      <vt:lpstr>PT Sans Narrow</vt:lpstr>
      <vt:lpstr>Simple Light</vt:lpstr>
      <vt:lpstr>Tropic</vt:lpstr>
      <vt:lpstr>机器学习作业1 用线性回归进行PM2.5预测</vt:lpstr>
      <vt:lpstr>Outline</vt:lpstr>
      <vt:lpstr>特征提取</vt:lpstr>
      <vt:lpstr>特征提取</vt:lpstr>
      <vt:lpstr>Extract Features</vt:lpstr>
      <vt:lpstr>特征提取</vt:lpstr>
      <vt:lpstr>实现线性回归模型</vt:lpstr>
      <vt:lpstr>实现线性回归模型</vt:lpstr>
      <vt:lpstr>Adagrad （可选）</vt:lpstr>
      <vt:lpstr>Adagrad（可选）</vt:lpstr>
      <vt:lpstr>预测 PM2.5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机器学习作业1 用线性回归进行PM2.5预测</dc:title>
  <cp:lastModifiedBy>xhc252</cp:lastModifiedBy>
  <cp:revision>6</cp:revision>
  <dcterms:modified xsi:type="dcterms:W3CDTF">2019-07-21T10:44:46Z</dcterms:modified>
</cp:coreProperties>
</file>