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b="1" dirty="0"/>
              <a:t>История развития ЭВМ в мире и в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5944553"/>
            <a:ext cx="6444208" cy="888504"/>
          </a:xfrm>
        </p:spPr>
        <p:txBody>
          <a:bodyPr/>
          <a:lstStyle/>
          <a:p>
            <a:r>
              <a:rPr lang="ru-RU" dirty="0" smtClean="0"/>
              <a:t>Подготовила: </a:t>
            </a:r>
            <a:r>
              <a:rPr lang="ru-RU" dirty="0" err="1" smtClean="0"/>
              <a:t>Красова</a:t>
            </a:r>
            <a:r>
              <a:rPr lang="ru-RU" dirty="0" smtClean="0"/>
              <a:t> Марина </a:t>
            </a:r>
            <a:r>
              <a:rPr lang="ru-RU" dirty="0"/>
              <a:t>А</a:t>
            </a:r>
            <a:r>
              <a:rPr lang="ru-RU" dirty="0" smtClean="0"/>
              <a:t>ндреевна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70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Последний этап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ru-RU" dirty="0"/>
              <a:t>25 октября 2001 года - </a:t>
            </a:r>
            <a:r>
              <a:rPr lang="ru-RU" dirty="0" err="1"/>
              <a:t>Windows</a:t>
            </a:r>
            <a:r>
              <a:rPr lang="ru-RU" dirty="0"/>
              <a:t> XP </a:t>
            </a:r>
            <a:endParaRPr lang="ru-RU" dirty="0" smtClean="0"/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en-US" dirty="0"/>
              <a:t>24 </a:t>
            </a:r>
            <a:r>
              <a:rPr lang="en-US" dirty="0" err="1"/>
              <a:t>апреля</a:t>
            </a:r>
            <a:r>
              <a:rPr lang="en-US" dirty="0"/>
              <a:t> 2003 г. - Windows Server </a:t>
            </a:r>
            <a:r>
              <a:rPr lang="en-US" dirty="0" smtClean="0"/>
              <a:t>2003</a:t>
            </a:r>
            <a:endParaRPr lang="ru-RU" dirty="0" smtClean="0"/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ru-RU" dirty="0"/>
              <a:t>30 ноября 2006 - </a:t>
            </a:r>
            <a:r>
              <a:rPr lang="en-US" dirty="0"/>
              <a:t>Windows </a:t>
            </a:r>
            <a:r>
              <a:rPr lang="en-US" dirty="0" smtClean="0"/>
              <a:t>Vista</a:t>
            </a:r>
            <a:endParaRPr lang="ru-RU" dirty="0" smtClean="0"/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en-US" dirty="0"/>
              <a:t>В 2008 г. - Windows Server 2008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32240" y="6093296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7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Поколение ЭВМ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Первое </a:t>
            </a:r>
            <a:r>
              <a:rPr lang="ru-RU" dirty="0" smtClean="0"/>
              <a:t>поколение </a:t>
            </a:r>
            <a:r>
              <a:rPr lang="ru-RU" dirty="0"/>
              <a:t>ЭВМ. </a:t>
            </a:r>
            <a:r>
              <a:rPr lang="ru-RU" dirty="0" smtClean="0"/>
              <a:t>1948—1958</a:t>
            </a:r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r>
              <a:rPr lang="ru-RU" dirty="0"/>
              <a:t>Второе поколение ЭВМ. 1959 – </a:t>
            </a:r>
            <a:r>
              <a:rPr lang="ru-RU" dirty="0" smtClean="0"/>
              <a:t>1967</a:t>
            </a:r>
          </a:p>
          <a:p>
            <a:pPr>
              <a:buClr>
                <a:schemeClr val="tx1"/>
              </a:buClr>
            </a:pPr>
            <a:endParaRPr lang="ru-RU" dirty="0"/>
          </a:p>
          <a:p>
            <a:pPr>
              <a:buClr>
                <a:schemeClr val="tx1"/>
              </a:buClr>
            </a:pPr>
            <a:r>
              <a:rPr lang="ru-RU" dirty="0"/>
              <a:t>Третье поколение ЭВМ. 1968 – </a:t>
            </a:r>
            <a:r>
              <a:rPr lang="ru-RU" dirty="0" smtClean="0"/>
              <a:t>1973</a:t>
            </a:r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r>
              <a:rPr lang="ru-RU" dirty="0"/>
              <a:t>Четвертое поколение ЭВМ. 1974 – </a:t>
            </a:r>
            <a:r>
              <a:rPr lang="ru-RU" dirty="0" smtClean="0"/>
              <a:t>1982</a:t>
            </a:r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r>
              <a:rPr lang="ru-RU" dirty="0"/>
              <a:t>Пятое поколение ЭВМ. 1982 – наши дни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76256" y="6093296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4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виды ЭВМ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u-RU" dirty="0" err="1" smtClean="0"/>
              <a:t>Мини-ЭВМ</a:t>
            </a:r>
            <a:r>
              <a:rPr lang="ru-RU" dirty="0" smtClean="0"/>
              <a:t> </a:t>
            </a:r>
            <a:r>
              <a:rPr lang="ru-RU" dirty="0"/>
              <a:t>— малая ЭВМ, что имеет небольшие размеры и стоимость. Появившись в конце 1960-х годов, </a:t>
            </a:r>
            <a:r>
              <a:rPr lang="ru-RU" dirty="0" err="1"/>
              <a:t>мини-ЭВМ</a:t>
            </a:r>
            <a:r>
              <a:rPr lang="ru-RU" dirty="0"/>
              <a:t> имели широкие возможности в решении задач различных классов.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u-RU" dirty="0" smtClean="0"/>
              <a:t>Микро-ЭВМ </a:t>
            </a:r>
            <a:r>
              <a:rPr lang="ru-RU" dirty="0"/>
              <a:t>— ЭВМ малых размеров, созданная на базе микропроцессора. Ранее различали микро-ЭВМ следующих видов: встроенные и персональные, настольные и портативные, профессиональные и бытовые. Термин ПЭВМ (персональная ЭВМ)  вытеснен синонимом «персональный компьютер» (сокращённо: ПК).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u-RU" dirty="0"/>
              <a:t> В настоящее время, персональные компьютеры не относятся к микрокомпьютерам.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u-RU" dirty="0" smtClean="0"/>
              <a:t>Большие </a:t>
            </a:r>
            <a:r>
              <a:rPr lang="ru-RU" dirty="0"/>
              <a:t>ЭВМ (</a:t>
            </a:r>
            <a:r>
              <a:rPr lang="ru-RU" dirty="0" err="1"/>
              <a:t>мейнфреймы</a:t>
            </a:r>
            <a:r>
              <a:rPr lang="ru-RU" dirty="0"/>
              <a:t>)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ru-RU" dirty="0" err="1" smtClean="0"/>
              <a:t>СуперЭВМ</a:t>
            </a:r>
            <a:r>
              <a:rPr lang="ru-RU" dirty="0" smtClean="0"/>
              <a:t> </a:t>
            </a:r>
            <a:r>
              <a:rPr lang="ru-RU" dirty="0"/>
              <a:t>(суперкомпьютеры)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4248" y="6021288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Компьютер</a:t>
            </a:r>
            <a:r>
              <a:rPr lang="ru-RU" dirty="0"/>
              <a:t>, электронная вычислительная машина (ЭВМ) - вычислительная машина, предназначенная для передачи, хранения и обработки информации.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4248" y="6021288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2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Содержание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2" action="ppaction://hlinksldjump"/>
              </a:rPr>
              <a:t>Понятие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3" action="ppaction://hlinksldjump"/>
              </a:rPr>
              <a:t>Древнейшие счётные инструменты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4" action="ppaction://hlinksldjump"/>
              </a:rPr>
              <a:t>Первые вычислительные машины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5" action="ppaction://hlinksldjump"/>
              </a:rPr>
              <a:t>«</a:t>
            </a:r>
            <a:r>
              <a:rPr lang="ru-RU" dirty="0" err="1" smtClean="0">
                <a:hlinkClick r:id="rId5" action="ppaction://hlinksldjump"/>
              </a:rPr>
              <a:t>Паскалина</a:t>
            </a:r>
            <a:r>
              <a:rPr lang="ru-RU" dirty="0" smtClean="0">
                <a:hlinkClick r:id="rId5" action="ppaction://hlinksldjump"/>
              </a:rPr>
              <a:t>»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6" action="ppaction://hlinksldjump"/>
              </a:rPr>
              <a:t>1673г-1822 </a:t>
            </a:r>
            <a:r>
              <a:rPr lang="ru-RU" dirty="0">
                <a:hlinkClick r:id="rId6" action="ppaction://hlinksldjump"/>
              </a:rPr>
              <a:t>г</a:t>
            </a:r>
            <a:r>
              <a:rPr lang="ru-RU" dirty="0" smtClean="0">
                <a:hlinkClick r:id="rId6" action="ppaction://hlinksldjump"/>
              </a:rPr>
              <a:t>.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>
                <a:hlinkClick r:id="rId7" action="ppaction://hlinksldjump"/>
              </a:rPr>
              <a:t>Начало ХХ </a:t>
            </a:r>
            <a:r>
              <a:rPr lang="ru-RU" dirty="0" smtClean="0">
                <a:hlinkClick r:id="rId7" action="ppaction://hlinksldjump"/>
              </a:rPr>
              <a:t>века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>
                <a:hlinkClick r:id="rId8" action="ppaction://hlinksldjump"/>
              </a:rPr>
              <a:t>Конец ХХ </a:t>
            </a:r>
            <a:r>
              <a:rPr lang="ru-RU" dirty="0" smtClean="0">
                <a:hlinkClick r:id="rId8" action="ppaction://hlinksldjump"/>
              </a:rPr>
              <a:t>века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9" action="ppaction://hlinksldjump"/>
              </a:rPr>
              <a:t>Последний этап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10" action="ppaction://hlinksldjump"/>
              </a:rPr>
              <a:t>Основные </a:t>
            </a:r>
            <a:r>
              <a:rPr lang="ru-RU" dirty="0">
                <a:hlinkClick r:id="rId10" action="ppaction://hlinksldjump"/>
              </a:rPr>
              <a:t>виды </a:t>
            </a:r>
            <a:r>
              <a:rPr lang="ru-RU" dirty="0" smtClean="0">
                <a:hlinkClick r:id="rId10" action="ppaction://hlinksldjump"/>
              </a:rPr>
              <a:t>ЭВМ</a:t>
            </a:r>
            <a:endParaRPr lang="ru-RU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ru-RU" dirty="0" smtClean="0">
                <a:hlinkClick r:id="rId11" action="ppaction://hlinksldjump"/>
              </a:rPr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2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Понятие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768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u="sng" dirty="0" smtClean="0"/>
              <a:t>Электронно-вычислительная </a:t>
            </a:r>
            <a:r>
              <a:rPr lang="ru-RU" u="sng" dirty="0"/>
              <a:t>машина </a:t>
            </a:r>
            <a:r>
              <a:rPr lang="ru-RU" dirty="0"/>
              <a:t>(сокращённо ЭВМ) — комплекс технических, аппаратных и программных средств, предназначенных для автоматической обработки информации, вычислений, автоматического управления.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6256" y="6093296"/>
            <a:ext cx="20882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>
                <a:hlinkClick r:id="rId2" action="ppaction://hlinksldjump"/>
              </a:rPr>
              <a:t>Содержание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3967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Древнейшие счётные инструменты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ru-RU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собственная рука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Абак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Счёты (около </a:t>
            </a:r>
            <a:r>
              <a:rPr lang="ru-RU" dirty="0"/>
              <a:t>500 г. н.э</a:t>
            </a:r>
            <a:r>
              <a:rPr lang="ru-RU" dirty="0" smtClean="0"/>
              <a:t>.)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Косточки (на Руси)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/>
              <a:t>"дощаный </a:t>
            </a:r>
            <a:r>
              <a:rPr lang="ru-RU" dirty="0" smtClean="0"/>
              <a:t>счет" (</a:t>
            </a:r>
            <a:r>
              <a:rPr lang="en-US" dirty="0" smtClean="0"/>
              <a:t>XV </a:t>
            </a:r>
            <a:r>
              <a:rPr lang="ru-RU" dirty="0" smtClean="0"/>
              <a:t>век)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ru-RU" dirty="0" smtClean="0"/>
              <a:t>суммирующее устройство </a:t>
            </a:r>
            <a:r>
              <a:rPr lang="ru-RU" dirty="0"/>
              <a:t>с десяти зубными </a:t>
            </a:r>
            <a:r>
              <a:rPr lang="ru-RU" dirty="0" smtClean="0"/>
              <a:t>кольцами (конец </a:t>
            </a:r>
            <a:r>
              <a:rPr lang="en-US" dirty="0"/>
              <a:t>XV </a:t>
            </a:r>
            <a:r>
              <a:rPr lang="ru-RU" dirty="0" smtClean="0"/>
              <a:t>века)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6153832"/>
            <a:ext cx="20882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>
                <a:hlinkClick r:id="rId2" action="ppaction://hlinksldjump"/>
              </a:rPr>
              <a:t>Содержание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49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Первые вычислительные </a:t>
            </a:r>
            <a:r>
              <a:rPr lang="ru-RU" b="1" dirty="0" smtClean="0"/>
              <a:t>машины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800" u="sng" dirty="0" smtClean="0"/>
          </a:p>
          <a:p>
            <a:pPr marL="0" indent="0">
              <a:buNone/>
            </a:pPr>
            <a:r>
              <a:rPr lang="ru-RU" sz="3200" u="sng" dirty="0" smtClean="0"/>
              <a:t>Вильгельм  </a:t>
            </a:r>
            <a:r>
              <a:rPr lang="ru-RU" sz="3200" u="sng" dirty="0" err="1" smtClean="0"/>
              <a:t>Шиккард</a:t>
            </a:r>
            <a:r>
              <a:rPr lang="ru-RU" sz="3200" u="sng" dirty="0" smtClean="0"/>
              <a:t> </a:t>
            </a:r>
          </a:p>
          <a:p>
            <a:pPr marL="0" indent="0">
              <a:buNone/>
            </a:pPr>
            <a:endParaRPr lang="ru-RU" sz="2800" u="sng" dirty="0"/>
          </a:p>
          <a:p>
            <a:pPr marL="0" indent="0">
              <a:buNone/>
            </a:pPr>
            <a:endParaRPr lang="ru-RU" sz="2800" u="sng" dirty="0" smtClean="0"/>
          </a:p>
          <a:p>
            <a:pPr marL="0" indent="0">
              <a:buNone/>
            </a:pPr>
            <a:endParaRPr lang="ru-RU" sz="2800" u="sng" dirty="0"/>
          </a:p>
          <a:p>
            <a:pPr marL="0" indent="0">
              <a:buNone/>
            </a:pPr>
            <a:endParaRPr lang="ru-RU" sz="2800" u="sng" dirty="0" smtClean="0"/>
          </a:p>
          <a:p>
            <a:pPr marL="0" indent="0">
              <a:buNone/>
            </a:pPr>
            <a:endParaRPr lang="ru-RU" sz="2800" u="sng" dirty="0"/>
          </a:p>
          <a:p>
            <a:pPr marL="0" indent="0">
              <a:buNone/>
            </a:pPr>
            <a:endParaRPr lang="ru-RU" sz="2800" u="sng" dirty="0" smtClean="0"/>
          </a:p>
          <a:p>
            <a:pPr marL="0" indent="0">
              <a:buNone/>
            </a:pPr>
            <a:endParaRPr lang="ru-RU" sz="2800" u="sng" dirty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Считающие часы</a:t>
            </a:r>
            <a:r>
              <a:rPr lang="ru-RU" sz="3200" dirty="0"/>
              <a:t>» </a:t>
            </a:r>
            <a:r>
              <a:rPr lang="ru-RU" dirty="0"/>
              <a:t>1623 </a:t>
            </a:r>
            <a:r>
              <a:rPr lang="ru-RU" dirty="0" smtClean="0"/>
              <a:t>г. </a:t>
            </a:r>
            <a:endParaRPr lang="ru-RU" sz="3200" dirty="0"/>
          </a:p>
          <a:p>
            <a:pPr marL="0" indent="0">
              <a:buNone/>
            </a:pPr>
            <a:endParaRPr lang="ru-RU" sz="2800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01104"/>
            <a:ext cx="3672408" cy="49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68244" y="6171171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3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u="sng" dirty="0" err="1" smtClean="0"/>
              <a:t>Блез</a:t>
            </a:r>
            <a:r>
              <a:rPr lang="ru-RU" sz="3200" u="sng" dirty="0"/>
              <a:t> </a:t>
            </a:r>
            <a:r>
              <a:rPr lang="ru-RU" sz="3200" u="sng" dirty="0" smtClean="0"/>
              <a:t>Паскаль</a:t>
            </a:r>
          </a:p>
          <a:p>
            <a:pPr marL="0" indent="0">
              <a:buNone/>
            </a:pPr>
            <a:endParaRPr lang="ru-RU" sz="3200" u="sng" dirty="0"/>
          </a:p>
          <a:p>
            <a:pPr marL="0" indent="0">
              <a:buNone/>
            </a:pPr>
            <a:endParaRPr lang="ru-RU" sz="3200" u="sng" dirty="0" smtClean="0"/>
          </a:p>
          <a:p>
            <a:pPr marL="0" indent="0">
              <a:buNone/>
            </a:pPr>
            <a:endParaRPr lang="ru-RU" sz="3200" u="sng" dirty="0"/>
          </a:p>
          <a:p>
            <a:pPr marL="0" indent="0">
              <a:buNone/>
            </a:pPr>
            <a:endParaRPr lang="ru-RU" sz="3200" u="sng" dirty="0" smtClean="0"/>
          </a:p>
          <a:p>
            <a:pPr marL="0" indent="0">
              <a:buNone/>
            </a:pPr>
            <a:endParaRPr lang="ru-RU" sz="3200" u="sng" dirty="0"/>
          </a:p>
          <a:p>
            <a:pPr marL="0" indent="0">
              <a:buNone/>
            </a:pPr>
            <a:endParaRPr lang="ru-RU" sz="3200" u="sng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«</a:t>
            </a:r>
            <a:r>
              <a:rPr lang="ru-RU" dirty="0" err="1" smtClean="0"/>
              <a:t>Паскалина</a:t>
            </a:r>
            <a:r>
              <a:rPr lang="ru-RU" dirty="0"/>
              <a:t>» 1643 </a:t>
            </a:r>
            <a:r>
              <a:rPr lang="ru-RU" dirty="0" smtClean="0"/>
              <a:t>г.</a:t>
            </a:r>
            <a:endParaRPr lang="ru-RU" dirty="0"/>
          </a:p>
          <a:p>
            <a:pPr marL="0" indent="0">
              <a:buNone/>
            </a:pPr>
            <a:endParaRPr lang="ru-RU" sz="32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3135"/>
            <a:ext cx="5976664" cy="327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732240" y="6090592"/>
            <a:ext cx="20882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3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2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1673г-1822 г.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Готфрид Лейбниц (первый калькулятор 1673г.)</a:t>
            </a:r>
          </a:p>
          <a:p>
            <a:endParaRPr lang="ru-RU" dirty="0" smtClean="0"/>
          </a:p>
          <a:p>
            <a:r>
              <a:rPr lang="ru-RU" dirty="0" smtClean="0"/>
              <a:t>Жозеф Мари </a:t>
            </a:r>
            <a:r>
              <a:rPr lang="ru-RU" dirty="0" err="1" smtClean="0"/>
              <a:t>Жаккар</a:t>
            </a:r>
            <a:r>
              <a:rPr lang="ru-RU" dirty="0" smtClean="0"/>
              <a:t> (способ автоматического контроля над нитью 1804 г.)</a:t>
            </a:r>
          </a:p>
          <a:p>
            <a:endParaRPr lang="ru-RU" dirty="0" smtClean="0"/>
          </a:p>
          <a:p>
            <a:r>
              <a:rPr lang="ru-RU" dirty="0" smtClean="0"/>
              <a:t>Чарльз </a:t>
            </a:r>
            <a:r>
              <a:rPr lang="ru-RU" dirty="0" err="1" smtClean="0"/>
              <a:t>Ксавьер</a:t>
            </a:r>
            <a:r>
              <a:rPr lang="ru-RU" dirty="0" smtClean="0"/>
              <a:t> Томас (механический калькулятор 1820г.)</a:t>
            </a:r>
          </a:p>
          <a:p>
            <a:endParaRPr lang="ru-RU" dirty="0" smtClean="0"/>
          </a:p>
          <a:p>
            <a:r>
              <a:rPr lang="ru-RU" dirty="0" smtClean="0"/>
              <a:t>Чарлз Бэббидж («Разностная машина» 1822г.)</a:t>
            </a:r>
          </a:p>
          <a:p>
            <a:endParaRPr lang="ru-RU" dirty="0" smtClean="0"/>
          </a:p>
          <a:p>
            <a:r>
              <a:rPr lang="ru-RU" dirty="0" smtClean="0"/>
              <a:t>Ада Лавлейс (первые программы для машины, язык программирования </a:t>
            </a:r>
            <a:r>
              <a:rPr lang="ru-RU" dirty="0" err="1" smtClean="0"/>
              <a:t>Ada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04248" y="6093296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5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Начало ХХ века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dirty="0" smtClean="0"/>
              <a:t>1918 год. Русский ученый </a:t>
            </a:r>
            <a:r>
              <a:rPr lang="ru-RU" u="sng" dirty="0" smtClean="0"/>
              <a:t>М.А. Бонч-Бруевич </a:t>
            </a:r>
            <a:r>
              <a:rPr lang="ru-RU" dirty="0" smtClean="0"/>
              <a:t>и английские ученые </a:t>
            </a:r>
            <a:r>
              <a:rPr lang="ru-RU" u="sng" dirty="0" smtClean="0"/>
              <a:t>В. </a:t>
            </a:r>
            <a:r>
              <a:rPr lang="ru-RU" u="sng" dirty="0" err="1" smtClean="0"/>
              <a:t>Икклз</a:t>
            </a:r>
            <a:r>
              <a:rPr lang="ru-RU" u="sng" dirty="0" smtClean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Ф. </a:t>
            </a:r>
            <a:r>
              <a:rPr lang="ru-RU" u="sng" dirty="0" err="1" smtClean="0"/>
              <a:t>Джордан</a:t>
            </a:r>
            <a:r>
              <a:rPr lang="ru-RU" b="1" dirty="0" smtClean="0"/>
              <a:t> </a:t>
            </a:r>
            <a:r>
              <a:rPr lang="ru-RU" dirty="0" smtClean="0"/>
              <a:t>(1919)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(«электронное реле» или «триггер»)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ru-RU" u="sng" dirty="0" err="1" smtClean="0"/>
              <a:t>Виннивер</a:t>
            </a:r>
            <a:r>
              <a:rPr lang="ru-RU" u="sng" dirty="0" smtClean="0"/>
              <a:t> Буш </a:t>
            </a:r>
            <a:r>
              <a:rPr lang="ru-RU" dirty="0" smtClean="0"/>
              <a:t>(дифференциальный анализатор 1930г.)</a:t>
            </a:r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ru-RU" u="sng" dirty="0" err="1" smtClean="0"/>
              <a:t>Говард</a:t>
            </a:r>
            <a:r>
              <a:rPr lang="ru-RU" u="sng" dirty="0" smtClean="0"/>
              <a:t> </a:t>
            </a:r>
            <a:r>
              <a:rPr lang="ru-RU" u="sng" dirty="0" err="1" smtClean="0"/>
              <a:t>Эйкен</a:t>
            </a:r>
            <a:r>
              <a:rPr lang="ru-RU" dirty="0" smtClean="0"/>
              <a:t> (большая счетная машина, </a:t>
            </a:r>
            <a:r>
              <a:rPr lang="en-US" dirty="0" smtClean="0"/>
              <a:t>Mark-1</a:t>
            </a:r>
            <a:r>
              <a:rPr lang="ru-RU" dirty="0" smtClean="0"/>
              <a:t>,</a:t>
            </a:r>
            <a:r>
              <a:rPr lang="en-US" dirty="0" smtClean="0"/>
              <a:t>Mark-2</a:t>
            </a:r>
            <a:r>
              <a:rPr lang="ru-RU" dirty="0" smtClean="0"/>
              <a:t>)</a:t>
            </a:r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ru-RU" u="sng" dirty="0" smtClean="0"/>
              <a:t>Джон Бардин </a:t>
            </a:r>
            <a:r>
              <a:rPr lang="ru-RU" dirty="0" smtClean="0"/>
              <a:t>и </a:t>
            </a:r>
            <a:r>
              <a:rPr lang="ru-RU" u="sng" dirty="0" err="1" smtClean="0"/>
              <a:t>Уолтер</a:t>
            </a:r>
            <a:r>
              <a:rPr lang="ru-RU" u="sng" dirty="0" smtClean="0"/>
              <a:t> Бремен</a:t>
            </a:r>
            <a:r>
              <a:rPr lang="ru-RU" dirty="0" smtClean="0"/>
              <a:t> (транзистор, 23 декабря 1947г.)</a:t>
            </a:r>
          </a:p>
          <a:p>
            <a:pPr>
              <a:buClr>
                <a:schemeClr val="tx2"/>
              </a:buClr>
            </a:pPr>
            <a:r>
              <a:rPr lang="ru-RU" dirty="0" smtClean="0"/>
              <a:t>С.А. Лебедев (машина БЭСМ-2 1959 г.)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76256" y="6093296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Конец ХХ века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768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dirty="0"/>
              <a:t>29 октября 1969 года принято считать днем рождения Сети</a:t>
            </a:r>
            <a:r>
              <a:rPr lang="ru-RU" dirty="0" smtClean="0"/>
              <a:t>.</a:t>
            </a:r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ru-RU" dirty="0"/>
              <a:t>В 1968 году в Минске работа над первой машиной семейства </a:t>
            </a:r>
            <a:r>
              <a:rPr lang="ru-RU" dirty="0" smtClean="0"/>
              <a:t>ЕС.</a:t>
            </a:r>
          </a:p>
          <a:p>
            <a:pPr>
              <a:buClr>
                <a:schemeClr val="tx2"/>
              </a:buClr>
            </a:pPr>
            <a:endParaRPr lang="ru-RU" dirty="0" smtClean="0"/>
          </a:p>
          <a:p>
            <a:pPr>
              <a:buClr>
                <a:schemeClr val="tx2"/>
              </a:buClr>
            </a:pPr>
            <a:r>
              <a:rPr lang="ru-RU" u="sng" dirty="0"/>
              <a:t>Пол Аллен </a:t>
            </a:r>
            <a:r>
              <a:rPr lang="ru-RU" dirty="0"/>
              <a:t>и </a:t>
            </a:r>
            <a:r>
              <a:rPr lang="ru-RU" u="sng" dirty="0"/>
              <a:t>Билл </a:t>
            </a:r>
            <a:r>
              <a:rPr lang="ru-RU" u="sng" dirty="0" smtClean="0"/>
              <a:t>Гейтс</a:t>
            </a:r>
            <a:r>
              <a:rPr lang="ru-RU" dirty="0" smtClean="0"/>
              <a:t>(язык Бейсик, </a:t>
            </a:r>
            <a:r>
              <a:rPr lang="ru-RU" dirty="0" err="1" smtClean="0"/>
              <a:t>Microsoft</a:t>
            </a:r>
            <a:r>
              <a:rPr lang="ru-RU" dirty="0" smtClean="0"/>
              <a:t>)</a:t>
            </a:r>
          </a:p>
          <a:p>
            <a:pPr>
              <a:buClr>
                <a:schemeClr val="tx2"/>
              </a:buClr>
            </a:pPr>
            <a:r>
              <a:rPr lang="ru-RU" u="sng" dirty="0"/>
              <a:t>Стив Джобс </a:t>
            </a:r>
            <a:r>
              <a:rPr lang="ru-RU" dirty="0"/>
              <a:t>и </a:t>
            </a:r>
            <a:r>
              <a:rPr lang="ru-RU" u="sng" dirty="0"/>
              <a:t>Стив Возняк </a:t>
            </a:r>
            <a:r>
              <a:rPr lang="ru-RU" dirty="0" smtClean="0"/>
              <a:t>(</a:t>
            </a:r>
            <a:r>
              <a:rPr lang="en-US" dirty="0"/>
              <a:t>"Apple" </a:t>
            </a:r>
            <a:r>
              <a:rPr lang="ru-RU" dirty="0" smtClean="0"/>
              <a:t>1976 г.).</a:t>
            </a:r>
          </a:p>
          <a:p>
            <a:pPr>
              <a:buClr>
                <a:schemeClr val="tx2"/>
              </a:buClr>
            </a:pPr>
            <a:endParaRPr lang="ru-RU" dirty="0"/>
          </a:p>
          <a:p>
            <a:pPr>
              <a:buClr>
                <a:schemeClr val="tx2"/>
              </a:buClr>
            </a:pPr>
            <a:r>
              <a:rPr lang="ru-RU" dirty="0"/>
              <a:t>Конец 80-х - конец эпохи советского </a:t>
            </a:r>
            <a:r>
              <a:rPr lang="ru-RU" dirty="0" err="1" smtClean="0"/>
              <a:t>компьютеростроения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76256" y="6165304"/>
            <a:ext cx="20815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white"/>
                </a:solidFill>
                <a:hlinkClick r:id="rId2" action="ppaction://hlinksldjump"/>
              </a:rPr>
              <a:t>Содержание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27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</TotalTime>
  <Words>498</Words>
  <Application>Microsoft Office PowerPoint</Application>
  <PresentationFormat>Экран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История развития ЭВМ в мире и в России</vt:lpstr>
      <vt:lpstr>Содержание</vt:lpstr>
      <vt:lpstr>Понятие</vt:lpstr>
      <vt:lpstr>Древнейшие счётные инструменты</vt:lpstr>
      <vt:lpstr>Первые вычислительные машины</vt:lpstr>
      <vt:lpstr>Презентация PowerPoint</vt:lpstr>
      <vt:lpstr>1673г-1822 г.</vt:lpstr>
      <vt:lpstr>Начало ХХ века</vt:lpstr>
      <vt:lpstr>Конец ХХ века</vt:lpstr>
      <vt:lpstr>Последний этап</vt:lpstr>
      <vt:lpstr>Поколение ЭВМ</vt:lpstr>
      <vt:lpstr>Основные виды ЭВМ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ЭВМ в мире и в России</dc:title>
  <dc:creator>1</dc:creator>
  <cp:lastModifiedBy>1</cp:lastModifiedBy>
  <cp:revision>10</cp:revision>
  <dcterms:created xsi:type="dcterms:W3CDTF">2018-10-02T06:17:25Z</dcterms:created>
  <dcterms:modified xsi:type="dcterms:W3CDTF">2018-10-02T08:14:31Z</dcterms:modified>
</cp:coreProperties>
</file>