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258" r:id="rId3"/>
    <p:sldId id="260" r:id="rId4"/>
    <p:sldId id="263" r:id="rId5"/>
    <p:sldId id="265" r:id="rId6"/>
    <p:sldId id="262" r:id="rId7"/>
    <p:sldId id="259" r:id="rId8"/>
    <p:sldId id="267" r:id="rId9"/>
    <p:sldId id="261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9"/>
  </p:normalViewPr>
  <p:slideViewPr>
    <p:cSldViewPr snapToGrid="0">
      <p:cViewPr varScale="1">
        <p:scale>
          <a:sx n="120" d="100"/>
          <a:sy n="120" d="100"/>
        </p:scale>
        <p:origin x="200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827d819b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827d819b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0cf3a106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0cf3a106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27d819b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27d819b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0cf3a106f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0cf3a106f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827d819b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827d819b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827d819b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827d819b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844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   Introduction</a:t>
            </a:r>
            <a:endParaRPr sz="2200"/>
          </a:p>
        </p:txBody>
      </p:sp>
      <p:sp>
        <p:nvSpPr>
          <p:cNvPr id="62" name="Google Shape;62;p14"/>
          <p:cNvSpPr txBox="1"/>
          <p:nvPr/>
        </p:nvSpPr>
        <p:spPr>
          <a:xfrm>
            <a:off x="918475" y="3450850"/>
            <a:ext cx="62325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1D2129"/>
              </a:solidFill>
              <a:highlight>
                <a:srgbClr val="FFFFFF"/>
              </a:highlight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167775" y="1417075"/>
            <a:ext cx="73479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The speed at which technology is advancing and the ever increasing influence of AI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in our daily lives whether it be within a manufacturing, financial, retail or social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setting, it could be said that we are becoming too impatient for results, gains, profits,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oneupmanship and recognition to be bothered to ask how and for what purpose our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data is being used.  It also could be said are we becoming too reliant on technology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to give us the answers...but when should we as humans override AI and take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back control?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64" name="Google Shape;64;p14"/>
          <p:cNvSpPr txBox="1"/>
          <p:nvPr/>
        </p:nvSpPr>
        <p:spPr>
          <a:xfrm>
            <a:off x="0" y="228600"/>
            <a:ext cx="87126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" name="Google Shape;65;p14"/>
          <p:cNvSpPr txBox="1"/>
          <p:nvPr/>
        </p:nvSpPr>
        <p:spPr>
          <a:xfrm>
            <a:off x="0" y="228600"/>
            <a:ext cx="87126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/>
              <a:t>When should humans overrule AI? </a:t>
            </a:r>
            <a:endParaRPr sz="2600" dirty="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9125" y="228600"/>
            <a:ext cx="1333476" cy="10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20BA-648D-EA49-979D-9BCA3946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B47A-2C26-0D46-8696-407C3ABE0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dk1"/>
                </a:solidFill>
              </a:rPr>
              <a:t>A way of ensuring a non bias in the data driving the learning with</a:t>
            </a:r>
          </a:p>
          <a:p>
            <a:pPr marL="914400" lvl="0"/>
            <a:r>
              <a:rPr lang="en-GB" dirty="0">
                <a:solidFill>
                  <a:schemeClr val="dk1"/>
                </a:solidFill>
              </a:rPr>
              <a:t>      our algorithms and logic</a:t>
            </a:r>
          </a:p>
          <a:p>
            <a:pPr marL="1200150" lvl="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dk1"/>
              </a:solidFill>
            </a:endParaRPr>
          </a:p>
          <a:p>
            <a:pPr marL="1200150" lvl="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dk1"/>
                </a:solidFill>
              </a:rPr>
              <a:t>Clear guidelines and regulations at industry sector level</a:t>
            </a:r>
          </a:p>
          <a:p>
            <a:pPr marL="914400" lvl="0"/>
            <a:r>
              <a:rPr lang="en-GB" dirty="0">
                <a:solidFill>
                  <a:schemeClr val="dk1"/>
                </a:solidFill>
              </a:rPr>
              <a:t>      </a:t>
            </a:r>
          </a:p>
          <a:p>
            <a:pPr marL="1200150" lvl="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dk1"/>
                </a:solidFill>
              </a:rPr>
              <a:t>Rules surrounding the ability for system fail safes for all AI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1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844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   Background</a:t>
            </a:r>
            <a:endParaRPr sz="2200" dirty="0"/>
          </a:p>
        </p:txBody>
      </p:sp>
      <p:sp>
        <p:nvSpPr>
          <p:cNvPr id="72" name="Google Shape;72;p15"/>
          <p:cNvSpPr txBox="1"/>
          <p:nvPr/>
        </p:nvSpPr>
        <p:spPr>
          <a:xfrm>
            <a:off x="918475" y="3450850"/>
            <a:ext cx="62325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1D2129"/>
              </a:solidFill>
              <a:highlight>
                <a:srgbClr val="FFFFFF"/>
              </a:highlight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167775" y="1417075"/>
            <a:ext cx="73479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The term AI or artificial Intelligence has been around since the mid fifties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It was developed from scientists starting to investigate the possibility of computers solving problems on their own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Given rise to other developments in Machine Learning in the eighties and Deep Learning currently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1"/>
                </a:solidFill>
              </a:rPr>
              <a:t>The very essence of AI is the the science of training machines to perform human tasks or mimicking human abilities  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1"/>
                </a:solidFill>
              </a:rPr>
              <a:t>……...but when should we as humans override AI and take back control?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74" name="Google Shape;74;p15"/>
          <p:cNvSpPr txBox="1"/>
          <p:nvPr/>
        </p:nvSpPr>
        <p:spPr>
          <a:xfrm>
            <a:off x="0" y="228600"/>
            <a:ext cx="87126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771125" y="1810725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091575" y="1417075"/>
            <a:ext cx="73479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844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   </a:t>
            </a:r>
            <a:endParaRPr sz="2200" dirty="0"/>
          </a:p>
        </p:txBody>
      </p:sp>
      <p:sp>
        <p:nvSpPr>
          <p:cNvPr id="90" name="Google Shape;90;p17"/>
          <p:cNvSpPr txBox="1"/>
          <p:nvPr/>
        </p:nvSpPr>
        <p:spPr>
          <a:xfrm>
            <a:off x="481975" y="1417075"/>
            <a:ext cx="73479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2800"/>
              <a:buNone/>
              <a:defRPr sz="2200">
                <a:solidFill>
                  <a:schemeClr val="dk1"/>
                </a:solidFill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  <a:p>
            <a:pPr marL="285750" indent="-285750">
              <a:buSzPct val="100000"/>
              <a:buFont typeface="Courier New" panose="02070309020205020404" pitchFamily="49" charset="0"/>
              <a:buChar char="o"/>
            </a:pPr>
            <a:r>
              <a:rPr lang="en-GB" sz="1500" dirty="0"/>
              <a:t>When there is a risk to Life </a:t>
            </a:r>
            <a:endParaRPr sz="1500" dirty="0"/>
          </a:p>
          <a:p>
            <a:pPr marL="285750" indent="-285750">
              <a:buSzPct val="100000"/>
              <a:buFont typeface="Courier New" panose="02070309020205020404" pitchFamily="49" charset="0"/>
              <a:buChar char="o"/>
            </a:pPr>
            <a:endParaRPr sz="1500" dirty="0"/>
          </a:p>
          <a:p>
            <a:pPr marL="285750" indent="-285750">
              <a:buSzPct val="100000"/>
              <a:buFont typeface="Courier New" panose="02070309020205020404" pitchFamily="49" charset="0"/>
              <a:buChar char="o"/>
            </a:pPr>
            <a:endParaRPr sz="1500" dirty="0"/>
          </a:p>
          <a:p>
            <a:pPr marL="285750" indent="-285750">
              <a:buSzPct val="100000"/>
              <a:buFont typeface="Courier New" panose="02070309020205020404" pitchFamily="49" charset="0"/>
              <a:buChar char="o"/>
            </a:pPr>
            <a:r>
              <a:rPr lang="en-GB" sz="1500" dirty="0"/>
              <a:t>When there is a risk to health &amp; safety</a:t>
            </a:r>
            <a:endParaRPr sz="1500" dirty="0"/>
          </a:p>
          <a:p>
            <a:pPr marL="285750" indent="-285750">
              <a:buSzPct val="100000"/>
              <a:buFont typeface="Courier New" panose="02070309020205020404" pitchFamily="49" charset="0"/>
              <a:buChar char="o"/>
            </a:pPr>
            <a:endParaRPr sz="1500" dirty="0"/>
          </a:p>
          <a:p>
            <a:pPr marL="285750" indent="-285750">
              <a:buSzPct val="100000"/>
              <a:buFont typeface="Courier New" panose="02070309020205020404" pitchFamily="49" charset="0"/>
              <a:buChar char="o"/>
            </a:pPr>
            <a:endParaRPr sz="1500" dirty="0"/>
          </a:p>
          <a:p>
            <a:pPr marL="285750" indent="-285750">
              <a:buSzPct val="100000"/>
              <a:buFont typeface="Courier New" panose="02070309020205020404" pitchFamily="49" charset="0"/>
              <a:buChar char="o"/>
            </a:pPr>
            <a:r>
              <a:rPr lang="en-GB" sz="1500" dirty="0"/>
              <a:t>When there is a to social wellbeing</a:t>
            </a:r>
            <a:endParaRPr sz="1500" dirty="0"/>
          </a:p>
          <a:p>
            <a:endParaRPr dirty="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106" y="2711825"/>
            <a:ext cx="2349675" cy="18489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9;p16">
            <a:extLst>
              <a:ext uri="{FF2B5EF4-FFF2-40B4-BE49-F238E27FC236}">
                <a16:creationId xmlns:a16="http://schemas.microsoft.com/office/drawing/2014/main" id="{98A43BE0-DD44-0A4F-8BE3-D4BA75714519}"/>
              </a:ext>
            </a:extLst>
          </p:cNvPr>
          <p:cNvSpPr txBox="1">
            <a:spLocks/>
          </p:cNvSpPr>
          <p:nvPr/>
        </p:nvSpPr>
        <p:spPr>
          <a:xfrm>
            <a:off x="192000" y="73958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200" dirty="0"/>
              <a:t>   Safety 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15">
            <a:extLst>
              <a:ext uri="{FF2B5EF4-FFF2-40B4-BE49-F238E27FC236}">
                <a16:creationId xmlns:a16="http://schemas.microsoft.com/office/drawing/2014/main" id="{828C6FF6-921A-0F45-AB78-13031F6BBAA3}"/>
              </a:ext>
            </a:extLst>
          </p:cNvPr>
          <p:cNvSpPr txBox="1">
            <a:spLocks/>
          </p:cNvSpPr>
          <p:nvPr/>
        </p:nvSpPr>
        <p:spPr>
          <a:xfrm>
            <a:off x="311700" y="844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200" dirty="0"/>
              <a:t>   Common mechanical fail safe devices</a:t>
            </a:r>
          </a:p>
        </p:txBody>
      </p:sp>
      <p:sp>
        <p:nvSpPr>
          <p:cNvPr id="5" name="Google Shape;73;p15">
            <a:extLst>
              <a:ext uri="{FF2B5EF4-FFF2-40B4-BE49-F238E27FC236}">
                <a16:creationId xmlns:a16="http://schemas.microsoft.com/office/drawing/2014/main" id="{41B73E3B-8BF9-C145-975F-396596130A32}"/>
              </a:ext>
            </a:extLst>
          </p:cNvPr>
          <p:cNvSpPr txBox="1"/>
          <p:nvPr/>
        </p:nvSpPr>
        <p:spPr>
          <a:xfrm>
            <a:off x="1167775" y="1417075"/>
            <a:ext cx="811945" cy="4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Alarms</a:t>
            </a:r>
            <a:endParaRPr sz="1500" dirty="0"/>
          </a:p>
        </p:txBody>
      </p:sp>
      <p:sp>
        <p:nvSpPr>
          <p:cNvPr id="6" name="Google Shape;73;p15">
            <a:extLst>
              <a:ext uri="{FF2B5EF4-FFF2-40B4-BE49-F238E27FC236}">
                <a16:creationId xmlns:a16="http://schemas.microsoft.com/office/drawing/2014/main" id="{036FC710-E1A2-B846-BAAF-345E2CD6708F}"/>
              </a:ext>
            </a:extLst>
          </p:cNvPr>
          <p:cNvSpPr txBox="1"/>
          <p:nvPr/>
        </p:nvSpPr>
        <p:spPr>
          <a:xfrm>
            <a:off x="952310" y="2559165"/>
            <a:ext cx="811945" cy="4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Breaks </a:t>
            </a:r>
            <a:endParaRPr sz="1500" dirty="0"/>
          </a:p>
        </p:txBody>
      </p:sp>
      <p:sp>
        <p:nvSpPr>
          <p:cNvPr id="7" name="Google Shape;73;p15">
            <a:extLst>
              <a:ext uri="{FF2B5EF4-FFF2-40B4-BE49-F238E27FC236}">
                <a16:creationId xmlns:a16="http://schemas.microsoft.com/office/drawing/2014/main" id="{65BEFC02-D313-214F-BA36-66D83C63D4A9}"/>
              </a:ext>
            </a:extLst>
          </p:cNvPr>
          <p:cNvSpPr txBox="1"/>
          <p:nvPr/>
        </p:nvSpPr>
        <p:spPr>
          <a:xfrm>
            <a:off x="2791664" y="1747028"/>
            <a:ext cx="811945" cy="4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fuses</a:t>
            </a:r>
            <a:endParaRPr sz="1500" dirty="0"/>
          </a:p>
        </p:txBody>
      </p:sp>
      <p:sp>
        <p:nvSpPr>
          <p:cNvPr id="8" name="Google Shape;73;p15">
            <a:extLst>
              <a:ext uri="{FF2B5EF4-FFF2-40B4-BE49-F238E27FC236}">
                <a16:creationId xmlns:a16="http://schemas.microsoft.com/office/drawing/2014/main" id="{F32213F3-FD2B-4E41-AD81-E2792C0F4812}"/>
              </a:ext>
            </a:extLst>
          </p:cNvPr>
          <p:cNvSpPr txBox="1"/>
          <p:nvPr/>
        </p:nvSpPr>
        <p:spPr>
          <a:xfrm>
            <a:off x="7235301" y="3769357"/>
            <a:ext cx="811945" cy="4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Air bags</a:t>
            </a:r>
            <a:endParaRPr sz="1500" dirty="0"/>
          </a:p>
        </p:txBody>
      </p:sp>
      <p:sp>
        <p:nvSpPr>
          <p:cNvPr id="9" name="Google Shape;73;p15">
            <a:extLst>
              <a:ext uri="{FF2B5EF4-FFF2-40B4-BE49-F238E27FC236}">
                <a16:creationId xmlns:a16="http://schemas.microsoft.com/office/drawing/2014/main" id="{40070471-3F3F-224C-9516-1A94A4CCFC16}"/>
              </a:ext>
            </a:extLst>
          </p:cNvPr>
          <p:cNvSpPr txBox="1"/>
          <p:nvPr/>
        </p:nvSpPr>
        <p:spPr>
          <a:xfrm>
            <a:off x="4166027" y="1978224"/>
            <a:ext cx="1231596" cy="4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Circuit breakers</a:t>
            </a:r>
            <a:endParaRPr sz="1500" dirty="0"/>
          </a:p>
        </p:txBody>
      </p:sp>
      <p:sp>
        <p:nvSpPr>
          <p:cNvPr id="10" name="Google Shape;73;p15">
            <a:extLst>
              <a:ext uri="{FF2B5EF4-FFF2-40B4-BE49-F238E27FC236}">
                <a16:creationId xmlns:a16="http://schemas.microsoft.com/office/drawing/2014/main" id="{FE627080-FC75-B84F-B139-1814032FE0CD}"/>
              </a:ext>
            </a:extLst>
          </p:cNvPr>
          <p:cNvSpPr txBox="1"/>
          <p:nvPr/>
        </p:nvSpPr>
        <p:spPr>
          <a:xfrm>
            <a:off x="2718242" y="4203258"/>
            <a:ext cx="1231596" cy="4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timers</a:t>
            </a:r>
            <a:endParaRPr sz="1500" dirty="0"/>
          </a:p>
        </p:txBody>
      </p:sp>
      <p:sp>
        <p:nvSpPr>
          <p:cNvPr id="11" name="Google Shape;73;p15">
            <a:extLst>
              <a:ext uri="{FF2B5EF4-FFF2-40B4-BE49-F238E27FC236}">
                <a16:creationId xmlns:a16="http://schemas.microsoft.com/office/drawing/2014/main" id="{BF969712-DEB9-E047-BDDD-61ED232CFE1A}"/>
              </a:ext>
            </a:extLst>
          </p:cNvPr>
          <p:cNvSpPr txBox="1"/>
          <p:nvPr/>
        </p:nvSpPr>
        <p:spPr>
          <a:xfrm>
            <a:off x="4781825" y="3082591"/>
            <a:ext cx="1231596" cy="4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Pressure valves</a:t>
            </a:r>
            <a:endParaRPr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2FB58-A111-034D-B982-2DD6E80D09DD}"/>
              </a:ext>
            </a:extLst>
          </p:cNvPr>
          <p:cNvSpPr txBox="1"/>
          <p:nvPr/>
        </p:nvSpPr>
        <p:spPr>
          <a:xfrm>
            <a:off x="1908699" y="3461580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interlocks</a:t>
            </a:r>
          </a:p>
        </p:txBody>
      </p:sp>
    </p:spTree>
    <p:extLst>
      <p:ext uri="{BB962C8B-B14F-4D97-AF65-F5344CB8AC3E}">
        <p14:creationId xmlns:p14="http://schemas.microsoft.com/office/powerpoint/2010/main" val="222503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15">
            <a:extLst>
              <a:ext uri="{FF2B5EF4-FFF2-40B4-BE49-F238E27FC236}">
                <a16:creationId xmlns:a16="http://schemas.microsoft.com/office/drawing/2014/main" id="{828C6FF6-921A-0F45-AB78-13031F6BBAA3}"/>
              </a:ext>
            </a:extLst>
          </p:cNvPr>
          <p:cNvSpPr txBox="1">
            <a:spLocks/>
          </p:cNvSpPr>
          <p:nvPr/>
        </p:nvSpPr>
        <p:spPr>
          <a:xfrm>
            <a:off x="311700" y="844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200" dirty="0"/>
              <a:t>   Common mechanical fail safe devices</a:t>
            </a:r>
          </a:p>
        </p:txBody>
      </p:sp>
      <p:sp>
        <p:nvSpPr>
          <p:cNvPr id="5" name="Google Shape;73;p15">
            <a:extLst>
              <a:ext uri="{FF2B5EF4-FFF2-40B4-BE49-F238E27FC236}">
                <a16:creationId xmlns:a16="http://schemas.microsoft.com/office/drawing/2014/main" id="{41B73E3B-8BF9-C145-975F-396596130A32}"/>
              </a:ext>
            </a:extLst>
          </p:cNvPr>
          <p:cNvSpPr txBox="1"/>
          <p:nvPr/>
        </p:nvSpPr>
        <p:spPr>
          <a:xfrm>
            <a:off x="1558392" y="2420252"/>
            <a:ext cx="4940062" cy="10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What is our fail safe device with data ?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27807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502022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chemeClr val="dk1"/>
                </a:solidFill>
              </a:rPr>
              <a:t>T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1167775" y="1417075"/>
            <a:ext cx="73479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1200150" lvl="0" indent="-285750">
              <a:buFont typeface="Courier New" panose="02070309020205020404" pitchFamily="49" charset="0"/>
              <a:buChar char="o"/>
            </a:pPr>
            <a:r>
              <a:rPr lang="en-GB" sz="1500" dirty="0">
                <a:solidFill>
                  <a:schemeClr val="dk1"/>
                </a:solidFill>
              </a:rPr>
              <a:t>How do we ensure that the human instinct, conscience, self awareness, beliefs, morality experience isn’t lost?</a:t>
            </a:r>
          </a:p>
          <a:p>
            <a:pPr marL="1200150" lvl="0" indent="-285750">
              <a:buFont typeface="Courier New" panose="02070309020205020404" pitchFamily="49" charset="0"/>
              <a:buChar char="o"/>
            </a:pPr>
            <a:endParaRPr lang="en-GB" sz="1500" dirty="0">
              <a:solidFill>
                <a:schemeClr val="dk1"/>
              </a:solidFill>
            </a:endParaRPr>
          </a:p>
          <a:p>
            <a:pPr marL="12001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500" dirty="0">
                <a:solidFill>
                  <a:schemeClr val="dk1"/>
                </a:solidFill>
              </a:rPr>
              <a:t>When do we allow ourselves to be removed from the final decision? </a:t>
            </a:r>
          </a:p>
          <a:p>
            <a:pPr marL="914400" lvl="0" algn="l" rtl="0"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schemeClr val="dk1"/>
              </a:solidFill>
            </a:endParaRPr>
          </a:p>
          <a:p>
            <a:pPr marL="12001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500" dirty="0">
                <a:solidFill>
                  <a:schemeClr val="dk1"/>
                </a:solidFill>
              </a:rPr>
              <a:t> When do we stop questioning the data presented to us and rely on fully rely on AI intelligence?</a:t>
            </a: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844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   What questions do we need to ask?</a:t>
            </a:r>
            <a:br>
              <a:rPr lang="en-GB" sz="2200" dirty="0"/>
            </a:b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1E1F6-0AAD-B24F-B7DB-AEF2E380D012}"/>
              </a:ext>
            </a:extLst>
          </p:cNvPr>
          <p:cNvSpPr txBox="1"/>
          <p:nvPr/>
        </p:nvSpPr>
        <p:spPr>
          <a:xfrm>
            <a:off x="1677880" y="4252404"/>
            <a:ext cx="4993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answer surely has to be never!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92000" y="7395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   Challenges and ambiguity</a:t>
            </a:r>
            <a:endParaRPr sz="2200" dirty="0"/>
          </a:p>
        </p:txBody>
      </p:sp>
      <p:sp>
        <p:nvSpPr>
          <p:cNvPr id="81" name="Google Shape;81;p16"/>
          <p:cNvSpPr txBox="1"/>
          <p:nvPr/>
        </p:nvSpPr>
        <p:spPr>
          <a:xfrm>
            <a:off x="634375" y="1417075"/>
            <a:ext cx="73479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76300" lvl="1" indent="-285750">
              <a:buClr>
                <a:schemeClr val="dk1"/>
              </a:buClr>
              <a:buSzPts val="1500"/>
              <a:buFont typeface="Courier New" panose="02070309020205020404" pitchFamily="49" charset="0"/>
              <a:buChar char="o"/>
            </a:pPr>
            <a:r>
              <a:rPr lang="en-GB" sz="1500" dirty="0">
                <a:solidFill>
                  <a:schemeClr val="dk1"/>
                </a:solidFill>
              </a:rPr>
              <a:t>We are reliant of the Companies developing and using AI on possessing a moral compass </a:t>
            </a:r>
            <a:endParaRPr sz="1500" dirty="0">
              <a:solidFill>
                <a:schemeClr val="dk1"/>
              </a:solidFill>
            </a:endParaRPr>
          </a:p>
          <a:p>
            <a:pPr marL="87630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 panose="02070309020205020404" pitchFamily="49" charset="0"/>
              <a:buChar char="o"/>
            </a:pPr>
            <a:endParaRPr sz="1500" dirty="0">
              <a:solidFill>
                <a:schemeClr val="dk1"/>
              </a:solidFill>
            </a:endParaRPr>
          </a:p>
          <a:p>
            <a:pPr marL="87630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 panose="02070309020205020404" pitchFamily="49" charset="0"/>
              <a:buChar char="o"/>
            </a:pPr>
            <a:r>
              <a:rPr lang="en-GB" sz="1500" dirty="0">
                <a:solidFill>
                  <a:schemeClr val="dk1"/>
                </a:solidFill>
              </a:rPr>
              <a:t>We expect the values and behaviours of these companies are the same as our own</a:t>
            </a:r>
            <a:endParaRPr sz="1500" dirty="0">
              <a:solidFill>
                <a:schemeClr val="dk1"/>
              </a:solidFill>
            </a:endParaRPr>
          </a:p>
          <a:p>
            <a:pPr marL="59055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endParaRPr sz="1500" dirty="0">
              <a:solidFill>
                <a:schemeClr val="dk1"/>
              </a:solidFill>
            </a:endParaRPr>
          </a:p>
          <a:p>
            <a:pPr marL="87630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 panose="02070309020205020404" pitchFamily="49" charset="0"/>
              <a:buChar char="o"/>
            </a:pPr>
            <a:r>
              <a:rPr lang="en-GB" sz="1500" dirty="0">
                <a:solidFill>
                  <a:schemeClr val="dk1"/>
                </a:solidFill>
              </a:rPr>
              <a:t>We assume that the company is ethical and fair in it’s approach, design and use of its systems</a:t>
            </a:r>
          </a:p>
          <a:p>
            <a:pPr marL="876300" lvl="1" indent="-285750">
              <a:buClr>
                <a:schemeClr val="dk1"/>
              </a:buClr>
              <a:buSzPts val="1500"/>
              <a:buFont typeface="Courier New" panose="02070309020205020404" pitchFamily="49" charset="0"/>
              <a:buChar char="o"/>
            </a:pPr>
            <a:endParaRPr lang="en-GB" sz="1500" dirty="0">
              <a:solidFill>
                <a:schemeClr val="dk1"/>
              </a:solidFill>
            </a:endParaRPr>
          </a:p>
          <a:p>
            <a:pPr marL="87630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 panose="02070309020205020404" pitchFamily="49" charset="0"/>
              <a:buChar char="o"/>
            </a:pPr>
            <a:r>
              <a:rPr lang="en-GB" sz="1500" dirty="0">
                <a:solidFill>
                  <a:schemeClr val="dk1"/>
                </a:solidFill>
              </a:rPr>
              <a:t>However……</a:t>
            </a:r>
            <a:endParaRPr sz="1500" dirty="0">
              <a:solidFill>
                <a:schemeClr val="dk1"/>
              </a:solidFill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endParaRPr sz="1500"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9;p16">
            <a:extLst>
              <a:ext uri="{FF2B5EF4-FFF2-40B4-BE49-F238E27FC236}">
                <a16:creationId xmlns:a16="http://schemas.microsoft.com/office/drawing/2014/main" id="{D9D8B857-EB06-8D42-861F-CF2FB7FF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000" y="7395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   Conclusion</a:t>
            </a:r>
            <a:endParaRPr sz="2200" dirty="0"/>
          </a:p>
        </p:txBody>
      </p: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E7942A50-DC0F-944E-A59D-6A620156CF83}"/>
              </a:ext>
            </a:extLst>
          </p:cNvPr>
          <p:cNvSpPr txBox="1"/>
          <p:nvPr/>
        </p:nvSpPr>
        <p:spPr>
          <a:xfrm>
            <a:off x="634375" y="1417075"/>
            <a:ext cx="73479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0550" lvl="1">
              <a:buClr>
                <a:schemeClr val="dk1"/>
              </a:buClr>
              <a:buSzPts val="1500"/>
            </a:pPr>
            <a:endParaRPr lang="en-GB" sz="1500" dirty="0">
              <a:solidFill>
                <a:schemeClr val="dk1"/>
              </a:solidFill>
            </a:endParaRPr>
          </a:p>
          <a:p>
            <a:pPr marL="876300" lvl="1" indent="-285750">
              <a:buClr>
                <a:schemeClr val="dk1"/>
              </a:buClr>
              <a:buSzPts val="1500"/>
              <a:buFont typeface="Courier New" panose="02070309020205020404" pitchFamily="49" charset="0"/>
              <a:buChar char="o"/>
            </a:pPr>
            <a:endParaRPr lang="en-GB" sz="1500" dirty="0">
              <a:solidFill>
                <a:schemeClr val="dk1"/>
              </a:solidFill>
            </a:endParaRPr>
          </a:p>
          <a:p>
            <a:pPr marL="876300" lvl="1" indent="-285750">
              <a:buClr>
                <a:schemeClr val="dk1"/>
              </a:buClr>
              <a:buSzPts val="1500"/>
              <a:buFont typeface="Courier New" panose="02070309020205020404" pitchFamily="49" charset="0"/>
              <a:buChar char="o"/>
            </a:pPr>
            <a:r>
              <a:rPr lang="en-GB" sz="1500" dirty="0">
                <a:solidFill>
                  <a:schemeClr val="dk1"/>
                </a:solidFill>
              </a:rPr>
              <a:t>We must always maintain the ability for a get out clause</a:t>
            </a:r>
            <a:endParaRPr sz="1500" dirty="0">
              <a:solidFill>
                <a:schemeClr val="dk1"/>
              </a:solidFill>
            </a:endParaRPr>
          </a:p>
          <a:p>
            <a:pPr marL="87630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 panose="02070309020205020404" pitchFamily="49" charset="0"/>
              <a:buChar char="o"/>
            </a:pPr>
            <a:endParaRPr lang="en-GB" sz="1500" dirty="0">
              <a:solidFill>
                <a:schemeClr val="dk1"/>
              </a:solidFill>
            </a:endParaRPr>
          </a:p>
          <a:p>
            <a:pPr marL="87630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 panose="02070309020205020404" pitchFamily="49" charset="0"/>
              <a:buChar char="o"/>
            </a:pPr>
            <a:r>
              <a:rPr lang="en-GB" sz="1500" dirty="0">
                <a:solidFill>
                  <a:schemeClr val="dk1"/>
                </a:solidFill>
              </a:rPr>
              <a:t>We must always allow for human instinct to take over and make the final decision</a:t>
            </a:r>
          </a:p>
          <a:p>
            <a:pPr marL="87630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 panose="02070309020205020404" pitchFamily="49" charset="0"/>
              <a:buChar char="o"/>
            </a:pPr>
            <a:endParaRPr lang="en-GB" sz="1500" dirty="0">
              <a:solidFill>
                <a:schemeClr val="dk1"/>
              </a:solidFill>
            </a:endParaRPr>
          </a:p>
          <a:p>
            <a:pPr marL="87630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 panose="02070309020205020404" pitchFamily="49" charset="0"/>
              <a:buChar char="o"/>
            </a:pPr>
            <a:r>
              <a:rPr lang="en-GB" sz="1500" dirty="0">
                <a:solidFill>
                  <a:schemeClr val="dk1"/>
                </a:solidFill>
              </a:rPr>
              <a:t>We always need a </a:t>
            </a:r>
            <a:r>
              <a:rPr lang="en-GB" sz="1500" dirty="0" err="1">
                <a:solidFill>
                  <a:schemeClr val="dk1"/>
                </a:solidFill>
              </a:rPr>
              <a:t>Cntrl</a:t>
            </a:r>
            <a:r>
              <a:rPr lang="en-GB" sz="1500" dirty="0">
                <a:solidFill>
                  <a:schemeClr val="dk1"/>
                </a:solidFill>
              </a:rPr>
              <a:t> Alt Delete option</a:t>
            </a:r>
            <a:endParaRPr sz="1500" dirty="0">
              <a:solidFill>
                <a:schemeClr val="dk1"/>
              </a:solidFill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endParaRPr sz="1500"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844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   Is it a question of risk?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97" name="Google Shape;97;p18"/>
          <p:cNvSpPr txBox="1"/>
          <p:nvPr/>
        </p:nvSpPr>
        <p:spPr>
          <a:xfrm>
            <a:off x="918475" y="3450850"/>
            <a:ext cx="62325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1D2129"/>
              </a:solidFill>
              <a:highlight>
                <a:srgbClr val="FFFFFF"/>
              </a:highlight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167775" y="1417075"/>
            <a:ext cx="73479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When thinking of these questions arguably we have to consider it in terms of the risk and consequences of an inability to supersede or override AI systems and decisions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Surely there must be different rules for different industries and applications?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I come from an aerospace background so the tragic consequences </a:t>
            </a:r>
            <a:r>
              <a:rPr lang="en-GB" sz="1500">
                <a:solidFill>
                  <a:schemeClr val="dk1"/>
                </a:solidFill>
              </a:rPr>
              <a:t>relating to the Boeing 737 MAX in 2018/2019</a:t>
            </a:r>
            <a:r>
              <a:rPr lang="en-GB" sz="1500"/>
              <a:t> where there were a total of 347 fatalities was a dreadful occurance of when technology can go wrong.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So surely in comparison to this, whether you can send an email because your inbox is full of spam advertising all because of your internet shopping habits makes this </a:t>
            </a:r>
            <a:r>
              <a:rPr lang="en-GB" sz="1500">
                <a:solidFill>
                  <a:schemeClr val="dk1"/>
                </a:solidFill>
              </a:rPr>
              <a:t>pale into insignificance</a:t>
            </a:r>
            <a:r>
              <a:rPr lang="en-GB" sz="1500"/>
              <a:t>  </a:t>
            </a:r>
            <a:endParaRPr sz="1500"/>
          </a:p>
        </p:txBody>
      </p:sp>
      <p:sp>
        <p:nvSpPr>
          <p:cNvPr id="99" name="Google Shape;99;p18"/>
          <p:cNvSpPr txBox="1"/>
          <p:nvPr/>
        </p:nvSpPr>
        <p:spPr>
          <a:xfrm>
            <a:off x="0" y="228600"/>
            <a:ext cx="87126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chemeClr val="dk1"/>
                </a:solidFill>
              </a:rPr>
              <a:t>Speakers Notes</a:t>
            </a:r>
            <a:endParaRPr sz="26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6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573</Words>
  <Application>Microsoft Macintosh PowerPoint</Application>
  <PresentationFormat>On-screen Show (16:9)</PresentationFormat>
  <Paragraphs>95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Courier New</vt:lpstr>
      <vt:lpstr>Simple Light</vt:lpstr>
      <vt:lpstr>   Introduction</vt:lpstr>
      <vt:lpstr>   Background</vt:lpstr>
      <vt:lpstr>   </vt:lpstr>
      <vt:lpstr>PowerPoint Presentation</vt:lpstr>
      <vt:lpstr>PowerPoint Presentation</vt:lpstr>
      <vt:lpstr>   What questions do we need to ask?  </vt:lpstr>
      <vt:lpstr>   Challenges and ambiguity</vt:lpstr>
      <vt:lpstr>   Conclusion</vt:lpstr>
      <vt:lpstr>   Is it a question of risk?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should humans overrule AI?</dc:title>
  <cp:lastModifiedBy>Graem Hamilton (student)</cp:lastModifiedBy>
  <cp:revision>9</cp:revision>
  <cp:lastPrinted>2020-12-11T09:40:16Z</cp:lastPrinted>
  <dcterms:modified xsi:type="dcterms:W3CDTF">2020-12-11T09:48:43Z</dcterms:modified>
</cp:coreProperties>
</file>