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3"/>
  </p:notesMasterIdLst>
  <p:handoutMasterIdLst>
    <p:handoutMasterId r:id="rId14"/>
  </p:handoutMasterIdLst>
  <p:sldIdLst>
    <p:sldId id="314" r:id="rId5"/>
    <p:sldId id="319" r:id="rId6"/>
    <p:sldId id="317" r:id="rId7"/>
    <p:sldId id="318" r:id="rId8"/>
    <p:sldId id="320" r:id="rId9"/>
    <p:sldId id="321" r:id="rId10"/>
    <p:sldId id="322" r:id="rId11"/>
    <p:sldId id="30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88" autoAdjust="0"/>
  </p:normalViewPr>
  <p:slideViewPr>
    <p:cSldViewPr snapToGrid="0">
      <p:cViewPr>
        <p:scale>
          <a:sx n="80" d="100"/>
          <a:sy n="80" d="100"/>
        </p:scale>
        <p:origin x="782" y="158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7/5/2025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7/5/2025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72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65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8895" y="2773681"/>
            <a:ext cx="7171466" cy="3200400"/>
          </a:xfrm>
        </p:spPr>
        <p:txBody>
          <a:bodyPr/>
          <a:lstStyle/>
          <a:p>
            <a:r>
              <a:rPr lang="en-US" dirty="0"/>
              <a:t>analysis presentation – E-Commerce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8221-C29B-07A3-B569-B8B466B1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765" y="0"/>
            <a:ext cx="6537219" cy="951491"/>
          </a:xfrm>
        </p:spPr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A7D4-8B96-5A0E-252E-6B8E8B1CF1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1" y="1196706"/>
            <a:ext cx="12192001" cy="484214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company demonstrates strong operational efficiency, with delivery times improving from 19.8 to 12 days and high customer satisfaction (avg. score ~4.0).</a:t>
            </a:r>
            <a:endParaRPr lang="he-IL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Revenue grew sharply through 2017, showing clear seasonal peaks, but declined 37.5% after Oct 2017. </a:t>
            </a:r>
            <a:endParaRPr lang="he-IL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High-value categories like Computers deliver strong revenue per order but suffer from low volume, limiting impact. </a:t>
            </a:r>
            <a:endParaRPr lang="he-IL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Rising cancellations (from 254 to 290/month) suggest fulfillment or expectation gaps. </a:t>
            </a:r>
            <a:endParaRPr lang="he-IL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To optimize performance, I recommend addressing cancellation causes, boosting high-margin low-volume items, and leveraging Q2 seasonal demand.</a:t>
            </a:r>
            <a:endParaRPr lang="en-US" sz="2400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417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39270"/>
            <a:ext cx="6355976" cy="566223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b="1" dirty="0"/>
              <a:t>Product Performance Insights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672BC8-D7EC-066C-9025-5F29713D84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2047" y="1246094"/>
            <a:ext cx="11573435" cy="531663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Categories performance led by : </a:t>
            </a:r>
          </a:p>
          <a:p>
            <a:r>
              <a:rPr lang="en-US" b="1" dirty="0"/>
              <a:t>Health Beauty, Watches Gifts, Bed bath Table, Computers Accessories, Sports Leisure </a:t>
            </a:r>
            <a:r>
              <a:rPr lang="en-US" dirty="0"/>
              <a:t>– with combined 6.1M$ in Revenue(40% of Total), 38.2K Orders (38% of Total) Averaging 4.02 in Review Score.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Top categories in Revenue per Order are Low-Performing:</a:t>
            </a:r>
          </a:p>
          <a:p>
            <a:r>
              <a:rPr lang="en-US" b="1" dirty="0"/>
              <a:t>Computers</a:t>
            </a:r>
            <a:r>
              <a:rPr lang="en-US" dirty="0"/>
              <a:t> – 1,367$ per order(+782% from average), only 181 orders and 247.5K $ Revenue.</a:t>
            </a:r>
          </a:p>
          <a:p>
            <a:r>
              <a:rPr lang="en-US" b="1" dirty="0"/>
              <a:t>Small appliances home oven &amp; coffee </a:t>
            </a:r>
            <a:r>
              <a:rPr lang="en-US" dirty="0"/>
              <a:t>– 640$ per order(+313% from average), only 75 orders and 48K $ Revenue.</a:t>
            </a:r>
          </a:p>
          <a:p>
            <a:r>
              <a:rPr lang="en-US" b="1" dirty="0"/>
              <a:t>Fixed Telephony </a:t>
            </a:r>
            <a:r>
              <a:rPr lang="en-US" dirty="0"/>
              <a:t>– 593$ per order(+288% from average), only 217 orders and 129K $ Revenue.</a:t>
            </a:r>
          </a:p>
          <a:p>
            <a:r>
              <a:rPr lang="en-US" b="1" dirty="0"/>
              <a:t>Agro Industry </a:t>
            </a:r>
            <a:r>
              <a:rPr lang="en-US" dirty="0"/>
              <a:t>– 503$ per order(+229% from average), only 182 orders and 92K $ Revenue.</a:t>
            </a:r>
          </a:p>
          <a:p>
            <a:r>
              <a:rPr lang="en-US" b="1" dirty="0"/>
              <a:t>Home Appliances 2 </a:t>
            </a:r>
            <a:r>
              <a:rPr lang="en-US" dirty="0"/>
              <a:t>– 487$ per order(+218% from average) , only 234 orders and 114K $ Revenue.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Top categories in Review Scores are extremely Low-Performing:</a:t>
            </a:r>
          </a:p>
          <a:p>
            <a:r>
              <a:rPr lang="en-US" b="1" dirty="0"/>
              <a:t>Cd’s DVD Musical, Fashion Children’s Clothes, Books General Interest, Construction Tools, Flowers </a:t>
            </a:r>
            <a:r>
              <a:rPr lang="en-US" dirty="0"/>
              <a:t>–</a:t>
            </a:r>
          </a:p>
          <a:p>
            <a:r>
              <a:rPr lang="en-US" dirty="0"/>
              <a:t>Averaging 4.49 Review Score, with Median orders amount of 29.</a:t>
            </a:r>
          </a:p>
        </p:txBody>
      </p:sp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7" y="149973"/>
            <a:ext cx="9135035" cy="803556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3200" dirty="0"/>
              <a:t>Delivery performance &amp; states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442105"/>
            <a:ext cx="7844118" cy="5465201"/>
          </a:xfrm>
        </p:spPr>
        <p:txBody>
          <a:bodyPr>
            <a:normAutofit/>
          </a:bodyPr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cap="none" dirty="0">
                <a:cs typeface="Calibri"/>
              </a:rPr>
              <a:t>Most of the Customers ate concentrated in the following states: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dirty="0">
                <a:cs typeface="Calibri"/>
              </a:rPr>
              <a:t>Sau Paulo </a:t>
            </a:r>
            <a:r>
              <a:rPr lang="en-US" dirty="0">
                <a:cs typeface="Calibri"/>
              </a:rPr>
              <a:t>– 41,746 Customers (42% of Total)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1" cap="none" dirty="0">
                <a:cs typeface="Calibri"/>
              </a:rPr>
              <a:t>Rio de Janeiro </a:t>
            </a:r>
            <a:r>
              <a:rPr lang="en-US" sz="2000" cap="none" dirty="0">
                <a:cs typeface="Calibri"/>
              </a:rPr>
              <a:t>– 12,852 Customers ( 13% of Total)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dirty="0">
                <a:cs typeface="Calibri"/>
              </a:rPr>
              <a:t>Minas Gerais </a:t>
            </a:r>
            <a:r>
              <a:rPr lang="en-US" dirty="0">
                <a:cs typeface="Calibri"/>
              </a:rPr>
              <a:t>– 11,635 Customers( 12% of Total)</a:t>
            </a:r>
          </a:p>
          <a:p>
            <a:r>
              <a:rPr lang="en-US" dirty="0">
                <a:cs typeface="Calibri"/>
              </a:rPr>
              <a:t>The same states are leading also with the delays amount – </a:t>
            </a:r>
          </a:p>
          <a:p>
            <a:pPr marL="0" indent="0">
              <a:buNone/>
            </a:pPr>
            <a:r>
              <a:rPr lang="en-US" b="1" dirty="0">
                <a:cs typeface="Calibri"/>
              </a:rPr>
              <a:t>Sau Paulo </a:t>
            </a:r>
            <a:r>
              <a:rPr lang="en-US" dirty="0">
                <a:cs typeface="Calibri"/>
              </a:rPr>
              <a:t>with 2,685 delays(1 delay for every 15.5 customers), </a:t>
            </a:r>
            <a:r>
              <a:rPr lang="en-US" sz="2000" b="1" cap="none" dirty="0">
                <a:cs typeface="Calibri"/>
              </a:rPr>
              <a:t>Rio de Janeiro </a:t>
            </a:r>
            <a:r>
              <a:rPr lang="en-US" sz="2000" cap="none" dirty="0">
                <a:cs typeface="Calibri"/>
              </a:rPr>
              <a:t>with 1846(1 delay for every 7 customers) and </a:t>
            </a:r>
            <a:r>
              <a:rPr lang="en-US" sz="2000" b="1" cap="none" dirty="0">
                <a:cs typeface="Calibri"/>
              </a:rPr>
              <a:t>Minas Gerais </a:t>
            </a:r>
            <a:r>
              <a:rPr lang="en-US" sz="2000" cap="none" dirty="0">
                <a:cs typeface="Calibri"/>
              </a:rPr>
              <a:t>with 707 delays(1 delay for every 16.5 customers)</a:t>
            </a:r>
          </a:p>
          <a:p>
            <a:r>
              <a:rPr lang="en-US" dirty="0">
                <a:cs typeface="Calibri"/>
              </a:rPr>
              <a:t>In terms of delivery speed, the slowest delivery is to states like :</a:t>
            </a:r>
          </a:p>
          <a:p>
            <a:pPr marL="0" indent="0">
              <a:buNone/>
            </a:pPr>
            <a:r>
              <a:rPr lang="en-US" b="1" dirty="0">
                <a:cs typeface="Calibri"/>
              </a:rPr>
              <a:t>Roraima, Amapá, Amazonas, Alagoas, Pará </a:t>
            </a:r>
            <a:r>
              <a:rPr lang="en-US" dirty="0">
                <a:cs typeface="Calibri"/>
              </a:rPr>
              <a:t>–averaging delivery time of 26.2 Days.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The fastest delivery is to: </a:t>
            </a:r>
          </a:p>
          <a:p>
            <a:pPr marL="0" indent="0">
              <a:buNone/>
            </a:pPr>
            <a:r>
              <a:rPr lang="en-US" b="1" dirty="0">
                <a:cs typeface="Calibri"/>
              </a:rPr>
              <a:t>Sao Paulo, Paraná, Minas Gerais </a:t>
            </a:r>
            <a:r>
              <a:rPr lang="en-US" dirty="0">
                <a:cs typeface="Calibri"/>
              </a:rPr>
              <a:t>–averaging delivery time of 10.8 Days.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000" cap="none" dirty="0"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8D27DD-30B8-4AD9-8D3D-4FF617B5E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119" y="1317813"/>
            <a:ext cx="4347882" cy="554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13"/>
            <a:ext cx="6911788" cy="1172745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Review scores &amp;</a:t>
            </a:r>
            <a:br>
              <a:rPr lang="en-US" dirty="0"/>
            </a:br>
            <a:r>
              <a:rPr lang="en-US" dirty="0"/>
              <a:t> payment methods correlations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DA2D-CE7A-511E-45B9-EAF4FA520E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-89646" y="1194564"/>
            <a:ext cx="8099070" cy="4468872"/>
          </a:xfrm>
        </p:spPr>
        <p:txBody>
          <a:bodyPr/>
          <a:lstStyle/>
          <a:p>
            <a:r>
              <a:rPr lang="en-US" noProof="1"/>
              <a:t>Review Scores Distribution: 58% Scored as </a:t>
            </a:r>
            <a:r>
              <a:rPr lang="en-US" b="1" noProof="1"/>
              <a:t>5</a:t>
            </a:r>
            <a:r>
              <a:rPr lang="en-US" noProof="1"/>
              <a:t>, 19% Scored </a:t>
            </a:r>
            <a:r>
              <a:rPr lang="en-US" b="1" noProof="1"/>
              <a:t>4</a:t>
            </a:r>
            <a:r>
              <a:rPr lang="en-US" noProof="1"/>
              <a:t>, 12% Scored </a:t>
            </a:r>
            <a:r>
              <a:rPr lang="en-US" b="1" noProof="1"/>
              <a:t>1</a:t>
            </a:r>
            <a:r>
              <a:rPr lang="en-US" noProof="1"/>
              <a:t>.</a:t>
            </a:r>
          </a:p>
          <a:p>
            <a:r>
              <a:rPr lang="en-US" noProof="1"/>
              <a:t>Average Review score mostly dragged down because categories like:</a:t>
            </a:r>
          </a:p>
          <a:p>
            <a:pPr marL="0" indent="0">
              <a:buNone/>
            </a:pPr>
            <a:r>
              <a:rPr lang="en-US" b="1" noProof="1"/>
              <a:t>Office furniture </a:t>
            </a:r>
            <a:r>
              <a:rPr lang="en-US" noProof="1"/>
              <a:t>– averaging 3.49 score with 1,273 orders.</a:t>
            </a:r>
          </a:p>
          <a:p>
            <a:pPr marL="0" indent="0">
              <a:buNone/>
            </a:pPr>
            <a:r>
              <a:rPr lang="en-US" b="1" noProof="1"/>
              <a:t>Bed Bath table </a:t>
            </a:r>
            <a:r>
              <a:rPr lang="en-US" noProof="1"/>
              <a:t>– averaging 3.9 score with 9,417 orders.</a:t>
            </a:r>
          </a:p>
          <a:p>
            <a:pPr marL="0" indent="0">
              <a:buNone/>
            </a:pPr>
            <a:r>
              <a:rPr lang="en-US" b="1" noProof="1"/>
              <a:t>Furniture Decor </a:t>
            </a:r>
            <a:r>
              <a:rPr lang="en-US" noProof="1"/>
              <a:t>– averaging 3.9 score with 6,449 orders.</a:t>
            </a:r>
          </a:p>
          <a:p>
            <a:pPr marL="0" indent="0">
              <a:buNone/>
            </a:pPr>
            <a:r>
              <a:rPr lang="en-US" b="1" noProof="1"/>
              <a:t>Computers Accessories </a:t>
            </a:r>
            <a:r>
              <a:rPr lang="en-US" noProof="1"/>
              <a:t>– averaging 3.93 score with 6,689 orders.</a:t>
            </a:r>
          </a:p>
          <a:p>
            <a:r>
              <a:rPr lang="en-US" noProof="1"/>
              <a:t>There are 2 main Payment Methods that generate the most Revenue and are used the most:</a:t>
            </a:r>
          </a:p>
          <a:p>
            <a:pPr marL="0" indent="0">
              <a:buNone/>
            </a:pPr>
            <a:r>
              <a:rPr lang="en-US" b="1" noProof="1"/>
              <a:t>Credit card </a:t>
            </a:r>
            <a:r>
              <a:rPr lang="en-US" noProof="1"/>
              <a:t>– 73% of transactions with 78% of Revenue.</a:t>
            </a:r>
          </a:p>
          <a:p>
            <a:pPr marL="0" indent="0">
              <a:buNone/>
            </a:pPr>
            <a:r>
              <a:rPr lang="en-US" b="1" noProof="1"/>
              <a:t>Boleto</a:t>
            </a:r>
            <a:r>
              <a:rPr lang="en-US" noProof="1"/>
              <a:t> – 19% of transactions with 18% of Revenue.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629A37-2996-4D48-9CCF-ECC12A67C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070" y="1189157"/>
            <a:ext cx="4092930" cy="28091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D67FDB-E3DC-4650-874F-7EBE2B518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070" y="3998258"/>
            <a:ext cx="4092930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15080" cy="791322"/>
          </a:xfr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Key trends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C2F4A-ABC8-39B2-B7BB-36C02B7A45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" y="791323"/>
            <a:ext cx="8830234" cy="6066678"/>
          </a:xfr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b="1" dirty="0"/>
              <a:t>Overall Revenue growth 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Avg. revenue per month rose sharply from $42.4K in 2016 to $8.38M in 2018 – 2017 was a break-out year.</a:t>
            </a:r>
          </a:p>
          <a:p>
            <a:r>
              <a:rPr lang="en-US" b="1" dirty="0"/>
              <a:t>Operational improvement: </a:t>
            </a:r>
          </a:p>
          <a:p>
            <a:pPr marL="0" indent="0">
              <a:buNone/>
            </a:pPr>
            <a:r>
              <a:rPr lang="en-US" dirty="0"/>
              <a:t>Avg. delivery time improved from 19.8 days in 2016 to 12 days in 2018, consistently faster than the estimated delivery time.</a:t>
            </a:r>
          </a:p>
          <a:p>
            <a:r>
              <a:rPr lang="en-US" b="1" dirty="0"/>
              <a:t> Customer satisfaction maintained:</a:t>
            </a:r>
          </a:p>
          <a:p>
            <a:pPr marL="0" indent="0">
              <a:buNone/>
            </a:pPr>
            <a:r>
              <a:rPr lang="en-US" dirty="0"/>
              <a:t>Avg. review score improved from 3.49 (2016) to ~4.0 (2017–2018), despite significant growth in orders.</a:t>
            </a:r>
          </a:p>
          <a:p>
            <a:r>
              <a:rPr lang="en-US" b="1" dirty="0"/>
              <a:t>Cancellations increased:</a:t>
            </a:r>
          </a:p>
          <a:p>
            <a:pPr marL="0" indent="0">
              <a:buNone/>
            </a:pPr>
            <a:r>
              <a:rPr lang="en-US" dirty="0"/>
              <a:t>Monthly cancellations rose from 254 (2017) to 290 (2018).</a:t>
            </a:r>
          </a:p>
          <a:p>
            <a:r>
              <a:rPr lang="en-US" b="1" dirty="0"/>
              <a:t>Seasonality consistent:</a:t>
            </a:r>
          </a:p>
          <a:p>
            <a:pPr marL="0" indent="0">
              <a:buNone/>
            </a:pPr>
            <a:r>
              <a:rPr lang="en-US" dirty="0"/>
              <a:t>Revenue peaks during April–June, dips around August–September, showing strong seasonal trends.</a:t>
            </a:r>
          </a:p>
          <a:p>
            <a:r>
              <a:rPr lang="en-US" b="1" dirty="0"/>
              <a:t> Post-Nov 2017 decline:</a:t>
            </a:r>
          </a:p>
          <a:p>
            <a:pPr marL="0" indent="0">
              <a:buNone/>
            </a:pPr>
            <a:r>
              <a:rPr lang="en-US" dirty="0"/>
              <a:t>After peaking in Oct 2017 (~$9.6M revenue), monthly sales declined by 37.5% until August 2018.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01B596-D858-48A6-85EE-7E1AD6165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5082" y="1"/>
            <a:ext cx="3576916" cy="23577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A54908-C67B-42D5-BF22-D414C7849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5082" y="2357719"/>
            <a:ext cx="3576918" cy="22770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A8602B-CC38-4EFE-987C-2C9F01399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5080" y="4634753"/>
            <a:ext cx="3576919" cy="221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AA13-E02F-EB47-E510-E3F48A95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385" y="446313"/>
            <a:ext cx="7402862" cy="1448747"/>
          </a:xfrm>
        </p:spPr>
        <p:txBody>
          <a:bodyPr/>
          <a:lstStyle/>
          <a:p>
            <a:r>
              <a:rPr lang="en-US" dirty="0"/>
              <a:t>Key strengths &amp;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6637-007F-EC9E-F644-AAFBA0900F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1895059"/>
            <a:ext cx="5962650" cy="49629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Weaknesses</a:t>
            </a:r>
          </a:p>
          <a:p>
            <a:r>
              <a:rPr lang="en-US" b="1" dirty="0"/>
              <a:t>Revenue and Orders Declining Post-Oct 2017</a:t>
            </a:r>
          </a:p>
          <a:p>
            <a:pPr marL="0" indent="0">
              <a:buNone/>
            </a:pPr>
            <a:r>
              <a:rPr lang="he-IL" dirty="0"/>
              <a:t>-</a:t>
            </a:r>
            <a:r>
              <a:rPr lang="en-US" dirty="0"/>
              <a:t>After a peak in Oct 2017, revenue dropped 37.5% by Aug 2018, indicating potential market saturation or demand loss.</a:t>
            </a:r>
          </a:p>
          <a:p>
            <a:r>
              <a:rPr lang="en-US" b="1" dirty="0"/>
              <a:t>High-Value Low-Performing Product Categories</a:t>
            </a:r>
          </a:p>
          <a:p>
            <a:pPr marL="0" indent="0">
              <a:buNone/>
            </a:pPr>
            <a:r>
              <a:rPr lang="he-IL" dirty="0"/>
              <a:t>-</a:t>
            </a:r>
            <a:r>
              <a:rPr lang="en-US" dirty="0"/>
              <a:t>Categories with high revenue per order (e.g. Computers) showed low volume, limiting overall impact.</a:t>
            </a:r>
          </a:p>
          <a:p>
            <a:r>
              <a:rPr lang="en-US" b="1" dirty="0"/>
              <a:t>Rising Cancellation Rates</a:t>
            </a:r>
            <a:endParaRPr lang="he-IL" b="1" dirty="0"/>
          </a:p>
          <a:p>
            <a:pPr marL="0" indent="0">
              <a:buNone/>
            </a:pPr>
            <a:r>
              <a:rPr lang="he-IL" dirty="0"/>
              <a:t>-</a:t>
            </a:r>
            <a:r>
              <a:rPr lang="en-US" dirty="0"/>
              <a:t>Monthly cancellations increased from 254 to 290, signaling possible issues with fulfillment or customer expectations.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E270E9-5DCA-484A-8839-FB676317BB51}"/>
              </a:ext>
            </a:extLst>
          </p:cNvPr>
          <p:cNvSpPr txBox="1">
            <a:spLocks/>
          </p:cNvSpPr>
          <p:nvPr/>
        </p:nvSpPr>
        <p:spPr>
          <a:xfrm>
            <a:off x="133350" y="1837494"/>
            <a:ext cx="5962650" cy="5020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Strengths</a:t>
            </a:r>
          </a:p>
          <a:p>
            <a:r>
              <a:rPr lang="en-US" b="1" dirty="0"/>
              <a:t>Operational Efficiency &amp; Fast Delivery</a:t>
            </a:r>
          </a:p>
          <a:p>
            <a:pPr marL="0" indent="0">
              <a:buNone/>
            </a:pPr>
            <a:r>
              <a:rPr lang="he-IL" dirty="0"/>
              <a:t>-</a:t>
            </a:r>
            <a:r>
              <a:rPr lang="en-US" dirty="0"/>
              <a:t>Delivery times improved from 19.8 to 12 days, outperforming expectations and reducing customer wait time.</a:t>
            </a:r>
          </a:p>
          <a:p>
            <a:r>
              <a:rPr lang="en-US" b="1" dirty="0"/>
              <a:t>Strong Revenue Growth with Clear Seasonality</a:t>
            </a:r>
            <a:endParaRPr lang="he-IL" b="1" dirty="0"/>
          </a:p>
          <a:p>
            <a:pPr marL="0" indent="0">
              <a:buNone/>
            </a:pPr>
            <a:r>
              <a:rPr lang="he-IL" dirty="0"/>
              <a:t>-</a:t>
            </a:r>
            <a:r>
              <a:rPr lang="en-US" dirty="0"/>
              <a:t>Monthly revenue increased sharply year-over-year, with predictable seasonal peaks enabling better planning.</a:t>
            </a:r>
          </a:p>
          <a:p>
            <a:r>
              <a:rPr lang="en-US" b="1" dirty="0"/>
              <a:t>High Customer Satisfaction at Scale</a:t>
            </a:r>
            <a:endParaRPr lang="he-IL" b="1" dirty="0"/>
          </a:p>
          <a:p>
            <a:pPr marL="0" indent="0">
              <a:buNone/>
            </a:pPr>
            <a:r>
              <a:rPr lang="he-IL" dirty="0"/>
              <a:t>-</a:t>
            </a:r>
            <a:r>
              <a:rPr lang="en-US" dirty="0"/>
              <a:t>Despite rapid order growth, average review scores remained stable around 4.0 with 58% of customers rating 5.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447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847" y="374090"/>
            <a:ext cx="5267772" cy="773392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582188"/>
            <a:ext cx="5886451" cy="52758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Short – Range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1. Investigate and Address Rising Cancellations</a:t>
            </a:r>
          </a:p>
          <a:p>
            <a:r>
              <a:rPr lang="en-US" dirty="0">
                <a:solidFill>
                  <a:schemeClr val="tx1"/>
                </a:solidFill>
              </a:rPr>
              <a:t>Conduct a root-cause analysis on why monthly cancellations rose from 254 to 290. </a:t>
            </a:r>
          </a:p>
          <a:p>
            <a:r>
              <a:rPr lang="en-US" dirty="0">
                <a:solidFill>
                  <a:schemeClr val="tx1"/>
                </a:solidFill>
              </a:rPr>
              <a:t>Focus on product availability, delivery delays, or mismatched expectations.</a:t>
            </a:r>
          </a:p>
          <a:p>
            <a:r>
              <a:rPr lang="en-US" b="1" dirty="0">
                <a:solidFill>
                  <a:schemeClr val="tx1"/>
                </a:solidFill>
              </a:rPr>
              <a:t>2. Boost High-Value Low-Volume Categories</a:t>
            </a:r>
          </a:p>
          <a:p>
            <a:r>
              <a:rPr lang="en-US" dirty="0">
                <a:solidFill>
                  <a:schemeClr val="tx1"/>
                </a:solidFill>
              </a:rPr>
              <a:t>Run short-term marketing or discount campaigns to promote high-margin categories (e.g., Computers, Home Appliances) to increase volume and ROI per order.</a:t>
            </a:r>
          </a:p>
          <a:p>
            <a:r>
              <a:rPr lang="en-US" b="1" dirty="0">
                <a:solidFill>
                  <a:schemeClr val="tx1"/>
                </a:solidFill>
              </a:rPr>
              <a:t>3. Leverage Seasonal Peaks</a:t>
            </a:r>
          </a:p>
          <a:p>
            <a:r>
              <a:rPr lang="en-US" dirty="0">
                <a:solidFill>
                  <a:schemeClr val="tx1"/>
                </a:solidFill>
              </a:rPr>
              <a:t>Prepare focused campaigns for Q2 (April–June), based on consistent seasonal spikes. </a:t>
            </a:r>
          </a:p>
          <a:p>
            <a:r>
              <a:rPr lang="en-US" dirty="0">
                <a:solidFill>
                  <a:schemeClr val="tx1"/>
                </a:solidFill>
              </a:rPr>
              <a:t>Adjust inventory, staffing, and marketing for high-conversion periods.</a:t>
            </a:r>
          </a:p>
          <a:p>
            <a:endParaRPr lang="en-US" dirty="0"/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379396F4-2E57-4056-A63C-F101A919E0BD}"/>
              </a:ext>
            </a:extLst>
          </p:cNvPr>
          <p:cNvSpPr txBox="1">
            <a:spLocks/>
          </p:cNvSpPr>
          <p:nvPr/>
        </p:nvSpPr>
        <p:spPr>
          <a:xfrm>
            <a:off x="5880847" y="1582187"/>
            <a:ext cx="6301630" cy="5275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</a:rPr>
              <a:t>Mid – Range</a:t>
            </a:r>
          </a:p>
          <a:p>
            <a:r>
              <a:rPr lang="en-US" b="1" dirty="0">
                <a:solidFill>
                  <a:schemeClr val="tx1"/>
                </a:solidFill>
              </a:rPr>
              <a:t>1. Develop High-Volume Product Bundles</a:t>
            </a:r>
          </a:p>
          <a:p>
            <a:r>
              <a:rPr lang="en-US" dirty="0">
                <a:solidFill>
                  <a:schemeClr val="tx1"/>
                </a:solidFill>
              </a:rPr>
              <a:t>Create product bundles that combine high-volume items (e.g., Bed Bath Table, Accessories) with high-value items to increase average order value and volume.</a:t>
            </a:r>
          </a:p>
          <a:p>
            <a:r>
              <a:rPr lang="en-US" b="1" dirty="0">
                <a:solidFill>
                  <a:schemeClr val="tx1"/>
                </a:solidFill>
              </a:rPr>
              <a:t>2. Expand Top-Performing States with Fast Delivery</a:t>
            </a:r>
          </a:p>
          <a:p>
            <a:r>
              <a:rPr lang="en-US" dirty="0">
                <a:solidFill>
                  <a:schemeClr val="tx1"/>
                </a:solidFill>
              </a:rPr>
              <a:t>Capitalize on strong delivery metrics in Sao Paulo, Paraná, and Minas </a:t>
            </a:r>
            <a:r>
              <a:rPr lang="en-US" dirty="0" err="1">
                <a:solidFill>
                  <a:schemeClr val="tx1"/>
                </a:solidFill>
              </a:rPr>
              <a:t>Greias</a:t>
            </a:r>
            <a:r>
              <a:rPr lang="en-US" dirty="0">
                <a:solidFill>
                  <a:schemeClr val="tx1"/>
                </a:solidFill>
              </a:rPr>
              <a:t> by expanding marketing and logistics efforts there to increase penetration.</a:t>
            </a:r>
          </a:p>
          <a:p>
            <a:r>
              <a:rPr lang="en-US" b="1" dirty="0">
                <a:solidFill>
                  <a:schemeClr val="tx1"/>
                </a:solidFill>
              </a:rPr>
              <a:t>3. Analyze Post-2017 Decline &amp; Optimize Funnel</a:t>
            </a:r>
          </a:p>
          <a:p>
            <a:r>
              <a:rPr lang="en-US" dirty="0">
                <a:solidFill>
                  <a:schemeClr val="tx1"/>
                </a:solidFill>
              </a:rPr>
              <a:t>Deep-dive into the revenue/order drop after Oct 2017. Investigate funnel friction: lead sources, conversion rates, cart abandonment, and customer churn.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2483</TotalTime>
  <Words>1104</Words>
  <Application>Microsoft Office PowerPoint</Application>
  <PresentationFormat>Widescreen</PresentationFormat>
  <Paragraphs>96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Custom</vt:lpstr>
      <vt:lpstr>analysis presentation – E-Commerce</vt:lpstr>
      <vt:lpstr>Executive summary</vt:lpstr>
      <vt:lpstr>Product Performance Insights</vt:lpstr>
      <vt:lpstr>Delivery performance &amp; states distribution</vt:lpstr>
      <vt:lpstr>Review scores &amp;  payment methods correlations</vt:lpstr>
      <vt:lpstr>Key trends overview</vt:lpstr>
      <vt:lpstr>Key strengths &amp; weaknesses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מארק גלפרין</dc:creator>
  <cp:lastModifiedBy>מארק גלפרין</cp:lastModifiedBy>
  <cp:revision>25</cp:revision>
  <dcterms:created xsi:type="dcterms:W3CDTF">2025-07-05T16:27:45Z</dcterms:created>
  <dcterms:modified xsi:type="dcterms:W3CDTF">2025-07-07T09:50:56Z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