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88133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28652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74119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49830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31333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77330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E08C29-97AC-4EB2-B44A-1C622B229D00}"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424200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E08C29-97AC-4EB2-B44A-1C622B229D00}"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163322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08C29-97AC-4EB2-B44A-1C622B229D00}"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83486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6641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7932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08C29-97AC-4EB2-B44A-1C622B229D00}" type="datetimeFigureOut">
              <a:rPr lang="en-US" smtClean="0"/>
              <a:t>11/27/2024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896D9-1EF4-4A31-94DC-0683E340A414}" type="slidenum">
              <a:rPr lang="en-US" smtClean="0"/>
              <a:t>‹#›</a:t>
            </a:fld>
            <a:endParaRPr lang="en-US"/>
          </a:p>
        </p:txBody>
      </p:sp>
    </p:spTree>
    <p:extLst>
      <p:ext uri="{BB962C8B-B14F-4D97-AF65-F5344CB8AC3E}">
        <p14:creationId xmlns:p14="http://schemas.microsoft.com/office/powerpoint/2010/main" val="208271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dusty-nv/jetson-infer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usty-nv/jetson-inference/blob/master/docs/building-repo.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 y="2743200"/>
            <a:ext cx="12191999" cy="170410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Camera-based PPE detection with </a:t>
            </a:r>
            <a:r>
              <a:rPr lang="vi-VN" dirty="0" smtClean="0"/>
              <a:t>Jetson </a:t>
            </a:r>
            <a:r>
              <a:rPr lang="vi-VN" dirty="0"/>
              <a:t>Nano</a:t>
            </a:r>
            <a:endParaRPr lang="en-US" dirty="0"/>
          </a:p>
        </p:txBody>
      </p:sp>
    </p:spTree>
    <p:extLst>
      <p:ext uri="{BB962C8B-B14F-4D97-AF65-F5344CB8AC3E}">
        <p14:creationId xmlns:p14="http://schemas.microsoft.com/office/powerpoint/2010/main" val="245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559069" y="511127"/>
            <a:ext cx="1107043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a:t>
            </a:r>
          </a:p>
        </p:txBody>
      </p:sp>
      <p:sp>
        <p:nvSpPr>
          <p:cNvPr id="6" name="Content Placeholder 2"/>
          <p:cNvSpPr>
            <a:spLocks noGrp="1"/>
          </p:cNvSpPr>
          <p:nvPr/>
        </p:nvSpPr>
        <p:spPr>
          <a:xfrm>
            <a:off x="559069" y="1767830"/>
            <a:ext cx="11070435" cy="404276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b="1" dirty="0" smtClean="0">
                <a:latin typeface="Calibri" panose="020F0502020204030204" pitchFamily="34" charset="0"/>
                <a:cs typeface="Calibri" panose="020F0502020204030204" pitchFamily="34" charset="0"/>
              </a:rPr>
              <a:t>Problem:</a:t>
            </a:r>
            <a:r>
              <a:rPr lang="vi-VN" dirty="0" smtClean="0">
                <a:latin typeface="Calibri" panose="020F0502020204030204" pitchFamily="34" charset="0"/>
                <a:cs typeface="Calibri" panose="020F0502020204030204" pitchFamily="34" charset="0"/>
              </a:rPr>
              <a:t> </a:t>
            </a:r>
          </a:p>
          <a:p>
            <a:r>
              <a:rPr lang="en-US" dirty="0" smtClean="0">
                <a:latin typeface="Calibri" panose="020F0502020204030204" pitchFamily="34" charset="0"/>
                <a:cs typeface="Calibri" panose="020F0502020204030204" pitchFamily="34" charset="0"/>
              </a:rPr>
              <a:t>Personal Protection Equipment (PPE) is important, but due to various reasons employee/workers sometime tends to forget/incorrectly wear them at work without noticing it.</a:t>
            </a:r>
          </a:p>
          <a:p>
            <a:r>
              <a:rPr lang="en-US" dirty="0" smtClean="0">
                <a:latin typeface="Calibri" panose="020F0502020204030204" pitchFamily="34" charset="0"/>
                <a:cs typeface="Calibri" panose="020F0502020204030204" pitchFamily="34" charset="0"/>
              </a:rPr>
              <a:t>PPE usage is heavily relied on muscle memory or complicated manual checklists to ensure proper usage. </a:t>
            </a:r>
          </a:p>
          <a:p>
            <a:r>
              <a:rPr lang="en-US" dirty="0" smtClean="0">
                <a:latin typeface="Calibri" panose="020F0502020204030204" pitchFamily="34" charset="0"/>
                <a:cs typeface="Calibri" panose="020F0502020204030204" pitchFamily="34" charset="0"/>
              </a:rPr>
              <a:t>Even with smart device solutions, they tends to be rare, require proprietary hardware or software and are expensive/demanding, thus making them not very practical in many cases.</a:t>
            </a:r>
          </a:p>
          <a:p>
            <a:r>
              <a:rPr lang="en-US" dirty="0" smtClean="0">
                <a:latin typeface="Calibri" panose="020F0502020204030204" pitchFamily="34" charset="0"/>
                <a:cs typeface="Calibri" panose="020F0502020204030204" pitchFamily="34" charset="0"/>
              </a:rPr>
              <a:t>Optical surveillance system is commonplace, cheap to setup and easy to maintain now, and older analog Surveillance system can be digitized without much difficulties thanks to the widespread use of computers and specialty designed micro computers.</a:t>
            </a:r>
          </a:p>
          <a:p>
            <a:pPr marL="0" indent="0">
              <a:buNone/>
            </a:pPr>
            <a:r>
              <a:rPr lang="vi-VN" b="1" dirty="0" smtClean="0">
                <a:latin typeface="Calibri" panose="020F0502020204030204" pitchFamily="34" charset="0"/>
                <a:cs typeface="Calibri" panose="020F0502020204030204" pitchFamily="34" charset="0"/>
              </a:rPr>
              <a:t>Solution:</a:t>
            </a:r>
          </a:p>
          <a:p>
            <a:r>
              <a:rPr lang="en-US" dirty="0" smtClean="0">
                <a:latin typeface="Calibri" panose="020F0502020204030204" pitchFamily="34" charset="0"/>
                <a:cs typeface="Calibri" panose="020F0502020204030204" pitchFamily="34" charset="0"/>
              </a:rPr>
              <a:t>An </a:t>
            </a:r>
            <a:r>
              <a:rPr lang="en-US" dirty="0" err="1" smtClean="0">
                <a:latin typeface="Calibri" panose="020F0502020204030204" pitchFamily="34" charset="0"/>
                <a:cs typeface="Calibri" panose="020F0502020204030204" pitchFamily="34" charset="0"/>
              </a:rPr>
              <a:t>addon</a:t>
            </a:r>
            <a:r>
              <a:rPr lang="en-US" dirty="0" smtClean="0">
                <a:latin typeface="Calibri" panose="020F0502020204030204" pitchFamily="34" charset="0"/>
                <a:cs typeface="Calibri" panose="020F0502020204030204" pitchFamily="34" charset="0"/>
              </a:rPr>
              <a:t> hardware or software based service can be made to use that existing surveillance system feed to detect, record and send notifications for improper PPE usage automatically. Thus increasing workplace safety at low cost and low complexity.</a:t>
            </a:r>
          </a:p>
        </p:txBody>
      </p:sp>
    </p:spTree>
    <p:extLst>
      <p:ext uri="{BB962C8B-B14F-4D97-AF65-F5344CB8AC3E}">
        <p14:creationId xmlns:p14="http://schemas.microsoft.com/office/powerpoint/2010/main" val="271262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smtClean="0"/>
              <a:t>Diagram</a:t>
            </a:r>
            <a:endParaRPr lang="en-US" dirty="0"/>
          </a:p>
        </p:txBody>
      </p:sp>
      <p:pic>
        <p:nvPicPr>
          <p:cNvPr id="5" name="Picture 4"/>
          <p:cNvPicPr>
            <a:picLocks noChangeAspect="1"/>
          </p:cNvPicPr>
          <p:nvPr/>
        </p:nvPicPr>
        <p:blipFill>
          <a:blip r:embed="rId2"/>
          <a:stretch>
            <a:fillRect/>
          </a:stretch>
        </p:blipFill>
        <p:spPr>
          <a:xfrm>
            <a:off x="6481023" y="4043257"/>
            <a:ext cx="2030031" cy="15706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4386" y="4084686"/>
            <a:ext cx="1732547" cy="1487824"/>
          </a:xfrm>
          <a:prstGeom prst="rect">
            <a:avLst/>
          </a:prstGeom>
        </p:spPr>
      </p:pic>
      <p:sp>
        <p:nvSpPr>
          <p:cNvPr id="8" name="TextBox 15"/>
          <p:cNvSpPr txBox="1"/>
          <p:nvPr/>
        </p:nvSpPr>
        <p:spPr>
          <a:xfrm>
            <a:off x="6826431" y="5696732"/>
            <a:ext cx="133921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Jetson </a:t>
            </a:r>
            <a:r>
              <a:rPr lang="en-US" dirty="0"/>
              <a:t>N</a:t>
            </a:r>
            <a:r>
              <a:rPr lang="en-US" dirty="0" smtClean="0"/>
              <a:t>ano</a:t>
            </a:r>
            <a:endParaRPr lang="en-US" dirty="0"/>
          </a:p>
        </p:txBody>
      </p:sp>
      <p:sp>
        <p:nvSpPr>
          <p:cNvPr id="9" name="TextBox 16"/>
          <p:cNvSpPr txBox="1"/>
          <p:nvPr/>
        </p:nvSpPr>
        <p:spPr>
          <a:xfrm>
            <a:off x="3179447" y="5603550"/>
            <a:ext cx="113531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Camera(s)</a:t>
            </a:r>
            <a:endParaRPr lang="en-US" dirty="0"/>
          </a:p>
        </p:txBody>
      </p:sp>
      <p:cxnSp>
        <p:nvCxnSpPr>
          <p:cNvPr id="12" name="Straight Arrow Connector 11"/>
          <p:cNvCxnSpPr>
            <a:stCxn id="6" idx="3"/>
            <a:endCxn id="5" idx="1"/>
          </p:cNvCxnSpPr>
          <p:nvPr/>
        </p:nvCxnSpPr>
        <p:spPr>
          <a:xfrm>
            <a:off x="4606933" y="4828598"/>
            <a:ext cx="1874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16"/>
          <p:cNvSpPr txBox="1"/>
          <p:nvPr/>
        </p:nvSpPr>
        <p:spPr>
          <a:xfrm>
            <a:off x="2026991" y="3322684"/>
            <a:ext cx="342733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Employees/Workers</a:t>
            </a:r>
            <a:endParaRPr lang="en-US" dirty="0"/>
          </a:p>
        </p:txBody>
      </p:sp>
      <p:cxnSp>
        <p:nvCxnSpPr>
          <p:cNvPr id="20" name="Straight Arrow Connector 19"/>
          <p:cNvCxnSpPr>
            <a:stCxn id="21" idx="2"/>
            <a:endCxn id="6" idx="0"/>
          </p:cNvCxnSpPr>
          <p:nvPr/>
        </p:nvCxnSpPr>
        <p:spPr>
          <a:xfrm>
            <a:off x="3740658" y="3692016"/>
            <a:ext cx="2" cy="39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1509367" y="1178744"/>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2527083" y="486830"/>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3508654" y="532477"/>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omputer Labs - Technology Servic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3622" y="1165107"/>
            <a:ext cx="2151293" cy="215129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6"/>
          <p:cNvSpPr txBox="1"/>
          <p:nvPr/>
        </p:nvSpPr>
        <p:spPr>
          <a:xfrm>
            <a:off x="4968205" y="2996351"/>
            <a:ext cx="302563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Dedicated surveillance servers</a:t>
            </a:r>
          </a:p>
        </p:txBody>
      </p:sp>
      <p:cxnSp>
        <p:nvCxnSpPr>
          <p:cNvPr id="34" name="Straight Arrow Connector 33"/>
          <p:cNvCxnSpPr>
            <a:stCxn id="6" idx="3"/>
            <a:endCxn id="43" idx="2"/>
          </p:cNvCxnSpPr>
          <p:nvPr/>
        </p:nvCxnSpPr>
        <p:spPr>
          <a:xfrm flipV="1">
            <a:off x="4606933" y="3365683"/>
            <a:ext cx="1874090" cy="1462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3" idx="2"/>
            <a:endCxn id="5" idx="1"/>
          </p:cNvCxnSpPr>
          <p:nvPr/>
        </p:nvCxnSpPr>
        <p:spPr>
          <a:xfrm>
            <a:off x="6481023" y="3365683"/>
            <a:ext cx="0" cy="1462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6"/>
          <a:stretch>
            <a:fillRect/>
          </a:stretch>
        </p:blipFill>
        <p:spPr>
          <a:xfrm>
            <a:off x="9792950" y="5572510"/>
            <a:ext cx="720064" cy="655614"/>
          </a:xfrm>
          <a:prstGeom prst="rect">
            <a:avLst/>
          </a:prstGeom>
        </p:spPr>
      </p:pic>
      <p:cxnSp>
        <p:nvCxnSpPr>
          <p:cNvPr id="38" name="Straight Arrow Connector 37"/>
          <p:cNvCxnSpPr>
            <a:stCxn id="5" idx="3"/>
            <a:endCxn id="48" idx="1"/>
          </p:cNvCxnSpPr>
          <p:nvPr/>
        </p:nvCxnSpPr>
        <p:spPr>
          <a:xfrm>
            <a:off x="8511054" y="4828598"/>
            <a:ext cx="1281896" cy="1071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16"/>
          <p:cNvSpPr txBox="1"/>
          <p:nvPr/>
        </p:nvSpPr>
        <p:spPr>
          <a:xfrm>
            <a:off x="10548358" y="4296896"/>
            <a:ext cx="138207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Personal device</a:t>
            </a:r>
          </a:p>
        </p:txBody>
      </p:sp>
      <p:cxnSp>
        <p:nvCxnSpPr>
          <p:cNvPr id="45" name="Straight Arrow Connector 44"/>
          <p:cNvCxnSpPr/>
          <p:nvPr/>
        </p:nvCxnSpPr>
        <p:spPr>
          <a:xfrm flipV="1">
            <a:off x="16299120" y="7011599"/>
            <a:ext cx="267459" cy="164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8" name="Picture 14" descr="Smartphone - Free electronics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00601" y="3995422"/>
            <a:ext cx="1249281" cy="1249281"/>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a:stCxn id="5" idx="3"/>
            <a:endCxn id="1038" idx="1"/>
          </p:cNvCxnSpPr>
          <p:nvPr/>
        </p:nvCxnSpPr>
        <p:spPr>
          <a:xfrm flipV="1">
            <a:off x="8511054" y="4620063"/>
            <a:ext cx="889547" cy="20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16"/>
          <p:cNvSpPr txBox="1"/>
          <p:nvPr/>
        </p:nvSpPr>
        <p:spPr>
          <a:xfrm>
            <a:off x="10802282" y="5755950"/>
            <a:ext cx="138207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Notification lights</a:t>
            </a:r>
          </a:p>
        </p:txBody>
      </p:sp>
      <p:pic>
        <p:nvPicPr>
          <p:cNvPr id="68" name="Picture 6" descr="Computer Labs - Technology Service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4165" b="19322"/>
          <a:stretch/>
        </p:blipFill>
        <p:spPr bwMode="auto">
          <a:xfrm>
            <a:off x="8390736" y="1998133"/>
            <a:ext cx="2151293" cy="1430868"/>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Arrow Connector 59"/>
          <p:cNvCxnSpPr>
            <a:stCxn id="5" idx="3"/>
            <a:endCxn id="68" idx="2"/>
          </p:cNvCxnSpPr>
          <p:nvPr/>
        </p:nvCxnSpPr>
        <p:spPr>
          <a:xfrm flipV="1">
            <a:off x="8511054" y="3429001"/>
            <a:ext cx="955329" cy="139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16"/>
          <p:cNvSpPr txBox="1"/>
          <p:nvPr/>
        </p:nvSpPr>
        <p:spPr>
          <a:xfrm>
            <a:off x="10480090" y="2350020"/>
            <a:ext cx="1382077"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Work safety officer workstations</a:t>
            </a:r>
          </a:p>
        </p:txBody>
      </p:sp>
    </p:spTree>
    <p:extLst>
      <p:ext uri="{BB962C8B-B14F-4D97-AF65-F5344CB8AC3E}">
        <p14:creationId xmlns:p14="http://schemas.microsoft.com/office/powerpoint/2010/main" val="3506302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AI Model</a:t>
            </a:r>
            <a:endParaRPr lang="en-US" dirty="0"/>
          </a:p>
        </p:txBody>
      </p:sp>
      <p:sp>
        <p:nvSpPr>
          <p:cNvPr id="3" name="Content Placeholder 2"/>
          <p:cNvSpPr>
            <a:spLocks noGrp="1"/>
          </p:cNvSpPr>
          <p:nvPr/>
        </p:nvSpPr>
        <p:spPr>
          <a:xfrm>
            <a:off x="1797666" y="14886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SSD-</a:t>
            </a:r>
            <a:r>
              <a:rPr lang="en-US" sz="1600" dirty="0" err="1"/>
              <a:t>Mobilenet</a:t>
            </a:r>
            <a:r>
              <a:rPr lang="en-US" sz="1600" dirty="0"/>
              <a:t> is used for this project.</a:t>
            </a:r>
          </a:p>
          <a:p>
            <a:r>
              <a:rPr lang="en-US" sz="1600" dirty="0"/>
              <a:t>Training process are done by following this guideline:</a:t>
            </a:r>
          </a:p>
          <a:p>
            <a:pPr marL="0" indent="0">
              <a:buNone/>
            </a:pPr>
            <a:r>
              <a:rPr lang="en-US" sz="1600" dirty="0"/>
              <a:t>	https://github.com/dusty-nv/jetson-inference</a:t>
            </a:r>
          </a:p>
          <a:p>
            <a:r>
              <a:rPr lang="en-US" sz="1600" dirty="0"/>
              <a:t>Dataset: </a:t>
            </a:r>
            <a:endParaRPr lang="vi-VN" sz="1600" dirty="0"/>
          </a:p>
          <a:p>
            <a:pPr lvl="1"/>
            <a:r>
              <a:rPr lang="vi-VN" dirty="0"/>
              <a:t>2</a:t>
            </a:r>
            <a:r>
              <a:rPr lang="en-US" dirty="0"/>
              <a:t> </a:t>
            </a:r>
            <a:r>
              <a:rPr lang="vi-VN" dirty="0"/>
              <a:t>classes</a:t>
            </a:r>
            <a:r>
              <a:rPr lang="en-US" dirty="0"/>
              <a:t> (safe</a:t>
            </a:r>
            <a:r>
              <a:rPr lang="vi-VN" dirty="0"/>
              <a:t>, </a:t>
            </a:r>
            <a:r>
              <a:rPr lang="en-US" dirty="0"/>
              <a:t>unsafe) totaled over 400 images.</a:t>
            </a:r>
            <a:endParaRPr lang="vi-VN" dirty="0"/>
          </a:p>
          <a:p>
            <a:pPr lvl="1"/>
            <a:r>
              <a:rPr lang="en-US" dirty="0"/>
              <a:t>Images </a:t>
            </a:r>
            <a:r>
              <a:rPr lang="vi-VN" dirty="0"/>
              <a:t>are</a:t>
            </a:r>
            <a:r>
              <a:rPr lang="en-US" dirty="0"/>
              <a:t> collected from </a:t>
            </a:r>
            <a:r>
              <a:rPr lang="vi-VN" dirty="0"/>
              <a:t>Roboflow</a:t>
            </a:r>
            <a:r>
              <a:rPr lang="en-US" dirty="0"/>
              <a:t> community collection.</a:t>
            </a:r>
            <a:endParaRPr lang="vi-VN" dirty="0"/>
          </a:p>
          <a:p>
            <a:pPr lvl="1"/>
            <a:r>
              <a:rPr lang="en-US" dirty="0"/>
              <a:t>Label, Annotate and export to VOC format by using </a:t>
            </a:r>
            <a:r>
              <a:rPr lang="en-US" dirty="0" err="1"/>
              <a:t>Roboflow</a:t>
            </a:r>
            <a:r>
              <a:rPr lang="en-US" dirty="0"/>
              <a:t> tool</a:t>
            </a:r>
          </a:p>
        </p:txBody>
      </p:sp>
    </p:spTree>
    <p:extLst>
      <p:ext uri="{BB962C8B-B14F-4D97-AF65-F5344CB8AC3E}">
        <p14:creationId xmlns:p14="http://schemas.microsoft.com/office/powerpoint/2010/main" val="2536158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sp>
        <p:nvSpPr>
          <p:cNvPr id="5" name="Content Placeholder 2"/>
          <p:cNvSpPr>
            <a:spLocks noGrp="1"/>
          </p:cNvSpPr>
          <p:nvPr/>
        </p:nvSpPr>
        <p:spPr>
          <a:xfrm>
            <a:off x="1797666" y="14886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smtClean="0"/>
              <a:t>PreR</a:t>
            </a:r>
            <a:r>
              <a:rPr lang="vi-VN" dirty="0" smtClean="0"/>
              <a:t>equisites:</a:t>
            </a:r>
          </a:p>
          <a:p>
            <a:r>
              <a:rPr lang="en-US" dirty="0"/>
              <a:t>Setup </a:t>
            </a:r>
            <a:r>
              <a:rPr lang="en-US" dirty="0" smtClean="0"/>
              <a:t>Jetson Nano and attached camera module(Follow</a:t>
            </a:r>
            <a:r>
              <a:rPr lang="vi-VN" dirty="0" smtClean="0"/>
              <a:t> </a:t>
            </a:r>
            <a:r>
              <a:rPr lang="en-US" dirty="0" smtClean="0"/>
              <a:t>the </a:t>
            </a:r>
            <a:r>
              <a:rPr lang="en-US" dirty="0"/>
              <a:t>guideline </a:t>
            </a:r>
            <a:r>
              <a:rPr lang="en-US" dirty="0">
                <a:hlinkClick r:id="rId2"/>
              </a:rPr>
              <a:t>https://github.com/dusty-nv/jetson-inference</a:t>
            </a:r>
            <a:r>
              <a:rPr lang="en-US" dirty="0" smtClean="0"/>
              <a:t>)</a:t>
            </a:r>
            <a:r>
              <a:rPr lang="vi-VN" dirty="0" smtClean="0"/>
              <a:t>.</a:t>
            </a:r>
          </a:p>
          <a:p>
            <a:r>
              <a:rPr lang="en-US" dirty="0" smtClean="0"/>
              <a:t>For this demo, GPIO PIN11 on Jetson Nano is configured to lit up whenever we detect improper / lack of PPE on any person for simplified monitoring process.</a:t>
            </a:r>
            <a:endParaRPr lang="vi-VN" dirty="0" smtClean="0"/>
          </a:p>
          <a:p>
            <a:r>
              <a:rPr lang="en-US" dirty="0"/>
              <a:t>The model is retrained and exported to </a:t>
            </a:r>
            <a:r>
              <a:rPr lang="en-US" dirty="0" err="1" smtClean="0"/>
              <a:t>Onnx</a:t>
            </a:r>
            <a:r>
              <a:rPr lang="en-US" dirty="0" smtClean="0"/>
              <a:t> as per Mobile-SSD documentation / guide</a:t>
            </a:r>
            <a:r>
              <a:rPr lang="vi-VN" dirty="0" smtClean="0"/>
              <a:t>.</a:t>
            </a:r>
          </a:p>
        </p:txBody>
      </p:sp>
    </p:spTree>
    <p:extLst>
      <p:ext uri="{BB962C8B-B14F-4D97-AF65-F5344CB8AC3E}">
        <p14:creationId xmlns:p14="http://schemas.microsoft.com/office/powerpoint/2010/main" val="390672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sp>
        <p:nvSpPr>
          <p:cNvPr id="5" name="Content Placeholder 2"/>
          <p:cNvSpPr>
            <a:spLocks noGrp="1"/>
          </p:cNvSpPr>
          <p:nvPr/>
        </p:nvSpPr>
        <p:spPr>
          <a:xfrm>
            <a:off x="989215" y="1488614"/>
            <a:ext cx="10482349" cy="51366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Demo step</a:t>
            </a:r>
            <a:r>
              <a:rPr lang="vi-VN" dirty="0" smtClean="0"/>
              <a:t>:</a:t>
            </a:r>
            <a:endParaRPr lang="en-US" dirty="0" smtClean="0"/>
          </a:p>
          <a:p>
            <a:pPr marL="0" indent="0">
              <a:buNone/>
            </a:pPr>
            <a:r>
              <a:rPr lang="en-US" dirty="0" smtClean="0"/>
              <a:t>- Configure your Jetson Nano with the provided library of </a:t>
            </a:r>
            <a:r>
              <a:rPr lang="en-US" dirty="0" err="1" smtClean="0"/>
              <a:t>TensorRT</a:t>
            </a:r>
            <a:r>
              <a:rPr lang="en-US" dirty="0" smtClean="0"/>
              <a:t> as per </a:t>
            </a:r>
            <a:r>
              <a:rPr lang="en-US" dirty="0" err="1" smtClean="0"/>
              <a:t>Nvidia</a:t>
            </a:r>
            <a:r>
              <a:rPr lang="en-US" dirty="0" smtClean="0"/>
              <a:t> provided guide to setup all necessary development environment for Jetson AI. (CSI Camera was used for this demo)</a:t>
            </a:r>
          </a:p>
          <a:p>
            <a:pPr marL="0" indent="0">
              <a:buNone/>
            </a:pPr>
            <a:r>
              <a:rPr lang="vi-VN" dirty="0">
                <a:hlinkClick r:id="rId2"/>
              </a:rPr>
              <a:t>https://</a:t>
            </a:r>
            <a:r>
              <a:rPr lang="vi-VN" dirty="0" smtClean="0">
                <a:hlinkClick r:id="rId2"/>
              </a:rPr>
              <a:t>github.com/dusty-nv/jetson-inference/blob/master/docs/building-repo.md</a:t>
            </a:r>
            <a:endParaRPr lang="en-US" dirty="0" smtClean="0"/>
          </a:p>
          <a:p>
            <a:pPr marL="0" indent="0">
              <a:buNone/>
            </a:pPr>
            <a:r>
              <a:rPr lang="en-US" dirty="0" smtClean="0"/>
              <a:t>- Unpack provided </a:t>
            </a:r>
            <a:r>
              <a:rPr lang="en-US" dirty="0" err="1" smtClean="0"/>
              <a:t>Mobilenet-ssd</a:t>
            </a:r>
            <a:r>
              <a:rPr lang="en-US" dirty="0" smtClean="0"/>
              <a:t> model for demo </a:t>
            </a:r>
            <a:r>
              <a:rPr lang="en-US" dirty="0" smtClean="0"/>
              <a:t>session in your Jetson Nano at this location.</a:t>
            </a:r>
          </a:p>
          <a:p>
            <a:pPr marL="0" indent="0">
              <a:buNone/>
            </a:pPr>
            <a:r>
              <a:rPr lang="en-US" dirty="0"/>
              <a:t>/</a:t>
            </a:r>
            <a:r>
              <a:rPr lang="en-US" dirty="0" err="1" smtClean="0"/>
              <a:t>jetson</a:t>
            </a:r>
            <a:r>
              <a:rPr lang="en-US" dirty="0" smtClean="0"/>
              <a:t>-inference/python/training/</a:t>
            </a:r>
            <a:r>
              <a:rPr lang="en-US" dirty="0" err="1" smtClean="0"/>
              <a:t>dectection</a:t>
            </a:r>
            <a:r>
              <a:rPr lang="en-US" dirty="0" smtClean="0"/>
              <a:t>/</a:t>
            </a:r>
            <a:r>
              <a:rPr lang="en-US" dirty="0" err="1" smtClean="0"/>
              <a:t>ssd</a:t>
            </a:r>
            <a:r>
              <a:rPr lang="en-US" dirty="0" smtClean="0"/>
              <a:t>/models/</a:t>
            </a:r>
            <a:r>
              <a:rPr lang="en-US" dirty="0" err="1" smtClean="0"/>
              <a:t>safeUnsafe</a:t>
            </a:r>
            <a:r>
              <a:rPr lang="en-US" dirty="0" smtClean="0"/>
              <a:t>/</a:t>
            </a:r>
            <a:endParaRPr lang="en-US" dirty="0" smtClean="0"/>
          </a:p>
          <a:p>
            <a:pPr marL="0" indent="0">
              <a:buNone/>
            </a:pPr>
            <a:r>
              <a:rPr lang="en-US" dirty="0" smtClean="0"/>
              <a:t>- </a:t>
            </a:r>
            <a:r>
              <a:rPr lang="en-US" dirty="0" smtClean="0"/>
              <a:t>Place </a:t>
            </a:r>
            <a:r>
              <a:rPr lang="en-US" dirty="0"/>
              <a:t>provided </a:t>
            </a:r>
            <a:r>
              <a:rPr lang="en-US" dirty="0" smtClean="0"/>
              <a:t>safetyEquipmentDetection.py file in Jetson Nano detection/</a:t>
            </a:r>
            <a:r>
              <a:rPr lang="en-US" dirty="0" err="1" smtClean="0"/>
              <a:t>ssd</a:t>
            </a:r>
            <a:r>
              <a:rPr lang="en-US" dirty="0" smtClean="0"/>
              <a:t> folder and run the script with the following command to see Jetson Nano powered PPE detection program in action.</a:t>
            </a:r>
          </a:p>
          <a:p>
            <a:pPr marL="0" indent="0">
              <a:buNone/>
            </a:pPr>
            <a:r>
              <a:rPr lang="en-US" dirty="0" smtClean="0"/>
              <a:t>python3 </a:t>
            </a:r>
            <a:r>
              <a:rPr lang="en-US" dirty="0"/>
              <a:t>safetyEquipmentDetection.py</a:t>
            </a:r>
            <a:r>
              <a:rPr lang="en-US" dirty="0" smtClean="0"/>
              <a:t> </a:t>
            </a:r>
            <a:r>
              <a:rPr lang="en-US" dirty="0"/>
              <a:t>/dev/video0</a:t>
            </a:r>
          </a:p>
        </p:txBody>
      </p:sp>
    </p:spTree>
    <p:extLst>
      <p:ext uri="{BB962C8B-B14F-4D97-AF65-F5344CB8AC3E}">
        <p14:creationId xmlns:p14="http://schemas.microsoft.com/office/powerpoint/2010/main" val="404565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pic>
        <p:nvPicPr>
          <p:cNvPr id="5" name="Picture 4"/>
          <p:cNvPicPr>
            <a:picLocks noChangeAspect="1"/>
          </p:cNvPicPr>
          <p:nvPr/>
        </p:nvPicPr>
        <p:blipFill>
          <a:blip r:embed="rId2"/>
          <a:stretch>
            <a:fillRect/>
          </a:stretch>
        </p:blipFill>
        <p:spPr>
          <a:xfrm>
            <a:off x="1389897" y="1192877"/>
            <a:ext cx="2124375" cy="3685380"/>
          </a:xfrm>
          <a:prstGeom prst="rect">
            <a:avLst/>
          </a:prstGeom>
        </p:spPr>
      </p:pic>
      <p:sp>
        <p:nvSpPr>
          <p:cNvPr id="6" name="TextBox 5"/>
          <p:cNvSpPr txBox="1"/>
          <p:nvPr/>
        </p:nvSpPr>
        <p:spPr>
          <a:xfrm>
            <a:off x="856211" y="4954386"/>
            <a:ext cx="3399970" cy="369332"/>
          </a:xfrm>
          <a:prstGeom prst="rect">
            <a:avLst/>
          </a:prstGeom>
          <a:noFill/>
        </p:spPr>
        <p:txBody>
          <a:bodyPr wrap="none" rtlCol="0">
            <a:spAutoFit/>
          </a:bodyPr>
          <a:lstStyle/>
          <a:p>
            <a:r>
              <a:rPr lang="en-US" dirty="0" smtClean="0"/>
              <a:t>Nicely dressed, but no PPE in sight</a:t>
            </a:r>
          </a:p>
        </p:txBody>
      </p:sp>
      <p:pic>
        <p:nvPicPr>
          <p:cNvPr id="7" name="Picture 6"/>
          <p:cNvPicPr>
            <a:picLocks noChangeAspect="1"/>
          </p:cNvPicPr>
          <p:nvPr/>
        </p:nvPicPr>
        <p:blipFill>
          <a:blip r:embed="rId3"/>
          <a:stretch>
            <a:fillRect/>
          </a:stretch>
        </p:blipFill>
        <p:spPr>
          <a:xfrm>
            <a:off x="6489691" y="782375"/>
            <a:ext cx="2453049" cy="4356677"/>
          </a:xfrm>
          <a:prstGeom prst="rect">
            <a:avLst/>
          </a:prstGeom>
        </p:spPr>
      </p:pic>
      <p:sp>
        <p:nvSpPr>
          <p:cNvPr id="8" name="TextBox 7"/>
          <p:cNvSpPr txBox="1"/>
          <p:nvPr/>
        </p:nvSpPr>
        <p:spPr>
          <a:xfrm>
            <a:off x="6110006" y="5323718"/>
            <a:ext cx="3212418" cy="369332"/>
          </a:xfrm>
          <a:prstGeom prst="rect">
            <a:avLst/>
          </a:prstGeom>
          <a:noFill/>
        </p:spPr>
        <p:txBody>
          <a:bodyPr wrap="none" rtlCol="0">
            <a:spAutoFit/>
          </a:bodyPr>
          <a:lstStyle/>
          <a:p>
            <a:r>
              <a:rPr lang="en-US" dirty="0" smtClean="0"/>
              <a:t>Dressed sharp and dressed safe!</a:t>
            </a:r>
          </a:p>
        </p:txBody>
      </p:sp>
    </p:spTree>
    <p:extLst>
      <p:ext uri="{BB962C8B-B14F-4D97-AF65-F5344CB8AC3E}">
        <p14:creationId xmlns:p14="http://schemas.microsoft.com/office/powerpoint/2010/main" val="222542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TotalTime>
  <Words>414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 Le Thuan</dc:creator>
  <cp:lastModifiedBy>Phat Le Thuan</cp:lastModifiedBy>
  <cp:revision>16</cp:revision>
  <dcterms:created xsi:type="dcterms:W3CDTF">2024-11-06T04:38:45Z</dcterms:created>
  <dcterms:modified xsi:type="dcterms:W3CDTF">2024-11-28T02:15:49Z</dcterms:modified>
</cp:coreProperties>
</file>