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7" r:id="rId2"/>
    <p:sldId id="258" r:id="rId3"/>
    <p:sldId id="312" r:id="rId4"/>
    <p:sldId id="259" r:id="rId5"/>
    <p:sldId id="313" r:id="rId6"/>
    <p:sldId id="314" r:id="rId7"/>
    <p:sldId id="315" r:id="rId8"/>
    <p:sldId id="316" r:id="rId9"/>
    <p:sldId id="317" r:id="rId10"/>
    <p:sldId id="261" r:id="rId11"/>
    <p:sldId id="262" r:id="rId12"/>
    <p:sldId id="263" r:id="rId13"/>
    <p:sldId id="264" r:id="rId14"/>
    <p:sldId id="265" r:id="rId15"/>
    <p:sldId id="266" r:id="rId16"/>
    <p:sldId id="287" r:id="rId17"/>
    <p:sldId id="267" r:id="rId18"/>
    <p:sldId id="283" r:id="rId19"/>
    <p:sldId id="269" r:id="rId20"/>
    <p:sldId id="286" r:id="rId21"/>
    <p:sldId id="268" r:id="rId22"/>
    <p:sldId id="270" r:id="rId23"/>
    <p:sldId id="271" r:id="rId24"/>
    <p:sldId id="272" r:id="rId25"/>
    <p:sldId id="281" r:id="rId26"/>
    <p:sldId id="285" r:id="rId27"/>
    <p:sldId id="274" r:id="rId28"/>
    <p:sldId id="280" r:id="rId29"/>
    <p:sldId id="276" r:id="rId30"/>
    <p:sldId id="282" r:id="rId31"/>
    <p:sldId id="277" r:id="rId32"/>
    <p:sldId id="278" r:id="rId33"/>
    <p:sldId id="288" r:id="rId34"/>
    <p:sldId id="279" r:id="rId35"/>
    <p:sldId id="284" r:id="rId36"/>
    <p:sldId id="289" r:id="rId37"/>
    <p:sldId id="290" r:id="rId38"/>
    <p:sldId id="291" r:id="rId39"/>
    <p:sldId id="292" r:id="rId40"/>
    <p:sldId id="293" r:id="rId41"/>
    <p:sldId id="294" r:id="rId42"/>
    <p:sldId id="295" r:id="rId43"/>
    <p:sldId id="298" r:id="rId44"/>
    <p:sldId id="299" r:id="rId45"/>
    <p:sldId id="300" r:id="rId46"/>
    <p:sldId id="301" r:id="rId47"/>
    <p:sldId id="303" r:id="rId48"/>
    <p:sldId id="302" r:id="rId49"/>
    <p:sldId id="304" r:id="rId50"/>
    <p:sldId id="305" r:id="rId51"/>
    <p:sldId id="306" r:id="rId52"/>
    <p:sldId id="323" r:id="rId53"/>
    <p:sldId id="307" r:id="rId54"/>
    <p:sldId id="308" r:id="rId55"/>
    <p:sldId id="310" r:id="rId56"/>
    <p:sldId id="311" r:id="rId57"/>
    <p:sldId id="309" r:id="rId58"/>
    <p:sldId id="296" r:id="rId59"/>
    <p:sldId id="297" r:id="rId60"/>
    <p:sldId id="322" r:id="rId61"/>
    <p:sldId id="318" r:id="rId62"/>
    <p:sldId id="321" r:id="rId63"/>
    <p:sldId id="319" r:id="rId64"/>
    <p:sldId id="320" r:id="rId65"/>
    <p:sldId id="32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9BE0E-7526-4F64-8DE5-C405C705E6BB}" type="datetimeFigureOut">
              <a:rPr lang="en-US" smtClean="0"/>
              <a:t>6/5/2021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E2C2B-8A96-4C75-AAB0-EE0CF17EB96E}" type="slidenum">
              <a:rPr lang="en-US" smtClean="0"/>
              <a:t>‹#›</a:t>
            </a:fld>
            <a:endParaRPr lang="en-US" dirty="0"/>
          </a:p>
        </p:txBody>
      </p:sp>
    </p:spTree>
    <p:extLst>
      <p:ext uri="{BB962C8B-B14F-4D97-AF65-F5344CB8AC3E}">
        <p14:creationId xmlns:p14="http://schemas.microsoft.com/office/powerpoint/2010/main" val="574428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E2C2B-8A96-4C75-AAB0-EE0CF17EB96E}" type="slidenum">
              <a:rPr lang="en-US" smtClean="0"/>
              <a:t>53</a:t>
            </a:fld>
            <a:endParaRPr lang="en-US"/>
          </a:p>
        </p:txBody>
      </p:sp>
    </p:spTree>
    <p:extLst>
      <p:ext uri="{BB962C8B-B14F-4D97-AF65-F5344CB8AC3E}">
        <p14:creationId xmlns:p14="http://schemas.microsoft.com/office/powerpoint/2010/main" val="843594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E2C2B-8A96-4C75-AAB0-EE0CF17EB96E}" type="slidenum">
              <a:rPr lang="en-US" smtClean="0"/>
              <a:t>54</a:t>
            </a:fld>
            <a:endParaRPr lang="en-US"/>
          </a:p>
        </p:txBody>
      </p:sp>
    </p:spTree>
    <p:extLst>
      <p:ext uri="{BB962C8B-B14F-4D97-AF65-F5344CB8AC3E}">
        <p14:creationId xmlns:p14="http://schemas.microsoft.com/office/powerpoint/2010/main" val="21709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E2C2B-8A96-4C75-AAB0-EE0CF17EB96E}" type="slidenum">
              <a:rPr lang="en-US" smtClean="0"/>
              <a:t>57</a:t>
            </a:fld>
            <a:endParaRPr lang="en-US"/>
          </a:p>
        </p:txBody>
      </p:sp>
    </p:spTree>
    <p:extLst>
      <p:ext uri="{BB962C8B-B14F-4D97-AF65-F5344CB8AC3E}">
        <p14:creationId xmlns:p14="http://schemas.microsoft.com/office/powerpoint/2010/main" val="383413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B7E58A-0312-4E0F-9679-FB7E04EA03B2}" type="datetimeFigureOut">
              <a:rPr lang="en-US" smtClean="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FFAFBD-A777-4001-9117-AB7B169E68CE}" type="slidenum">
              <a:rPr lang="en-US" smtClean="0"/>
              <a:t>‹#›</a:t>
            </a:fld>
            <a:endParaRPr lang="en-US" dirty="0"/>
          </a:p>
        </p:txBody>
      </p:sp>
    </p:spTree>
    <p:extLst>
      <p:ext uri="{BB962C8B-B14F-4D97-AF65-F5344CB8AC3E}">
        <p14:creationId xmlns:p14="http://schemas.microsoft.com/office/powerpoint/2010/main" val="2048110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7E58A-0312-4E0F-9679-FB7E04EA03B2}" type="datetimeFigureOut">
              <a:rPr lang="en-US" smtClean="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FFAFBD-A777-4001-9117-AB7B169E68CE}" type="slidenum">
              <a:rPr lang="en-US" smtClean="0"/>
              <a:t>‹#›</a:t>
            </a:fld>
            <a:endParaRPr lang="en-US" dirty="0"/>
          </a:p>
        </p:txBody>
      </p:sp>
    </p:spTree>
    <p:extLst>
      <p:ext uri="{BB962C8B-B14F-4D97-AF65-F5344CB8AC3E}">
        <p14:creationId xmlns:p14="http://schemas.microsoft.com/office/powerpoint/2010/main" val="125122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7E58A-0312-4E0F-9679-FB7E04EA03B2}" type="datetimeFigureOut">
              <a:rPr lang="en-US" smtClean="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FFAFBD-A777-4001-9117-AB7B169E68CE}" type="slidenum">
              <a:rPr lang="en-US" smtClean="0"/>
              <a:t>‹#›</a:t>
            </a:fld>
            <a:endParaRPr lang="en-US" dirty="0"/>
          </a:p>
        </p:txBody>
      </p:sp>
    </p:spTree>
    <p:extLst>
      <p:ext uri="{BB962C8B-B14F-4D97-AF65-F5344CB8AC3E}">
        <p14:creationId xmlns:p14="http://schemas.microsoft.com/office/powerpoint/2010/main" val="170836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7E58A-0312-4E0F-9679-FB7E04EA03B2}" type="datetimeFigureOut">
              <a:rPr lang="en-US" smtClean="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FFAFBD-A777-4001-9117-AB7B169E68CE}" type="slidenum">
              <a:rPr lang="en-US" smtClean="0"/>
              <a:t>‹#›</a:t>
            </a:fld>
            <a:endParaRPr lang="en-US" dirty="0"/>
          </a:p>
        </p:txBody>
      </p:sp>
    </p:spTree>
    <p:extLst>
      <p:ext uri="{BB962C8B-B14F-4D97-AF65-F5344CB8AC3E}">
        <p14:creationId xmlns:p14="http://schemas.microsoft.com/office/powerpoint/2010/main" val="266708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B7E58A-0312-4E0F-9679-FB7E04EA03B2}" type="datetimeFigureOut">
              <a:rPr lang="en-US" smtClean="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FFAFBD-A777-4001-9117-AB7B169E68CE}" type="slidenum">
              <a:rPr lang="en-US" smtClean="0"/>
              <a:t>‹#›</a:t>
            </a:fld>
            <a:endParaRPr lang="en-US" dirty="0"/>
          </a:p>
        </p:txBody>
      </p:sp>
    </p:spTree>
    <p:extLst>
      <p:ext uri="{BB962C8B-B14F-4D97-AF65-F5344CB8AC3E}">
        <p14:creationId xmlns:p14="http://schemas.microsoft.com/office/powerpoint/2010/main" val="192515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B7E58A-0312-4E0F-9679-FB7E04EA03B2}" type="datetimeFigureOut">
              <a:rPr lang="en-US" smtClean="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FFAFBD-A777-4001-9117-AB7B169E68CE}" type="slidenum">
              <a:rPr lang="en-US" smtClean="0"/>
              <a:t>‹#›</a:t>
            </a:fld>
            <a:endParaRPr lang="en-US" dirty="0"/>
          </a:p>
        </p:txBody>
      </p:sp>
    </p:spTree>
    <p:extLst>
      <p:ext uri="{BB962C8B-B14F-4D97-AF65-F5344CB8AC3E}">
        <p14:creationId xmlns:p14="http://schemas.microsoft.com/office/powerpoint/2010/main" val="45072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B7E58A-0312-4E0F-9679-FB7E04EA03B2}" type="datetimeFigureOut">
              <a:rPr lang="en-US" smtClean="0"/>
              <a:t>6/5/2021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FFAFBD-A777-4001-9117-AB7B169E68CE}" type="slidenum">
              <a:rPr lang="en-US" smtClean="0"/>
              <a:t>‹#›</a:t>
            </a:fld>
            <a:endParaRPr lang="en-US" dirty="0"/>
          </a:p>
        </p:txBody>
      </p:sp>
    </p:spTree>
    <p:extLst>
      <p:ext uri="{BB962C8B-B14F-4D97-AF65-F5344CB8AC3E}">
        <p14:creationId xmlns:p14="http://schemas.microsoft.com/office/powerpoint/2010/main" val="219050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B7E58A-0312-4E0F-9679-FB7E04EA03B2}" type="datetimeFigureOut">
              <a:rPr lang="en-US" smtClean="0"/>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FFAFBD-A777-4001-9117-AB7B169E68CE}" type="slidenum">
              <a:rPr lang="en-US" smtClean="0"/>
              <a:t>‹#›</a:t>
            </a:fld>
            <a:endParaRPr lang="en-US" dirty="0"/>
          </a:p>
        </p:txBody>
      </p:sp>
    </p:spTree>
    <p:extLst>
      <p:ext uri="{BB962C8B-B14F-4D97-AF65-F5344CB8AC3E}">
        <p14:creationId xmlns:p14="http://schemas.microsoft.com/office/powerpoint/2010/main" val="153510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7E58A-0312-4E0F-9679-FB7E04EA03B2}" type="datetimeFigureOut">
              <a:rPr lang="en-US" smtClean="0"/>
              <a:t>6/5/2021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3FFAFBD-A777-4001-9117-AB7B169E68CE}" type="slidenum">
              <a:rPr lang="en-US" smtClean="0"/>
              <a:t>‹#›</a:t>
            </a:fld>
            <a:endParaRPr lang="en-US" dirty="0"/>
          </a:p>
        </p:txBody>
      </p:sp>
    </p:spTree>
    <p:extLst>
      <p:ext uri="{BB962C8B-B14F-4D97-AF65-F5344CB8AC3E}">
        <p14:creationId xmlns:p14="http://schemas.microsoft.com/office/powerpoint/2010/main" val="330410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E58A-0312-4E0F-9679-FB7E04EA03B2}" type="datetimeFigureOut">
              <a:rPr lang="en-US" smtClean="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FFAFBD-A777-4001-9117-AB7B169E68CE}" type="slidenum">
              <a:rPr lang="en-US" smtClean="0"/>
              <a:t>‹#›</a:t>
            </a:fld>
            <a:endParaRPr lang="en-US" dirty="0"/>
          </a:p>
        </p:txBody>
      </p:sp>
    </p:spTree>
    <p:extLst>
      <p:ext uri="{BB962C8B-B14F-4D97-AF65-F5344CB8AC3E}">
        <p14:creationId xmlns:p14="http://schemas.microsoft.com/office/powerpoint/2010/main" val="401097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E58A-0312-4E0F-9679-FB7E04EA03B2}" type="datetimeFigureOut">
              <a:rPr lang="en-US" smtClean="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FFAFBD-A777-4001-9117-AB7B169E68CE}" type="slidenum">
              <a:rPr lang="en-US" smtClean="0"/>
              <a:t>‹#›</a:t>
            </a:fld>
            <a:endParaRPr lang="en-US" dirty="0"/>
          </a:p>
        </p:txBody>
      </p:sp>
    </p:spTree>
    <p:extLst>
      <p:ext uri="{BB962C8B-B14F-4D97-AF65-F5344CB8AC3E}">
        <p14:creationId xmlns:p14="http://schemas.microsoft.com/office/powerpoint/2010/main" val="4682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7E58A-0312-4E0F-9679-FB7E04EA03B2}" type="datetimeFigureOut">
              <a:rPr lang="en-US" smtClean="0"/>
              <a:t>6/5/2021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FAFBD-A777-4001-9117-AB7B169E68CE}" type="slidenum">
              <a:rPr lang="en-US" smtClean="0"/>
              <a:t>‹#›</a:t>
            </a:fld>
            <a:endParaRPr lang="en-US" dirty="0"/>
          </a:p>
        </p:txBody>
      </p:sp>
    </p:spTree>
    <p:extLst>
      <p:ext uri="{BB962C8B-B14F-4D97-AF65-F5344CB8AC3E}">
        <p14:creationId xmlns:p14="http://schemas.microsoft.com/office/powerpoint/2010/main" val="1579157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tackoverflow.com/questions/22003802/extends-jframe-vs-creating-it-inside-the-progra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 Abstract Window Toolkit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Platform </a:t>
            </a:r>
            <a:r>
              <a:rPr lang="en-US" dirty="0"/>
              <a:t>dependent API for creating Graphical User Interface (GUI) for java </a:t>
            </a:r>
            <a:r>
              <a:rPr lang="en-US" dirty="0" smtClean="0"/>
              <a:t>programs.</a:t>
            </a:r>
          </a:p>
          <a:p>
            <a:r>
              <a:rPr lang="en-US" dirty="0"/>
              <a:t>It </a:t>
            </a:r>
            <a:r>
              <a:rPr lang="en-US" dirty="0" smtClean="0"/>
              <a:t>was </a:t>
            </a:r>
            <a:r>
              <a:rPr lang="en-US" dirty="0"/>
              <a:t>developed by </a:t>
            </a:r>
            <a:r>
              <a:rPr lang="en-US" i="1" dirty="0"/>
              <a:t>Sun Microsystems</a:t>
            </a:r>
            <a:r>
              <a:rPr lang="en-US" dirty="0"/>
              <a:t> In </a:t>
            </a:r>
            <a:r>
              <a:rPr lang="en-US" i="1" dirty="0"/>
              <a:t>1995</a:t>
            </a:r>
            <a:r>
              <a:rPr lang="en-US" dirty="0" smtClean="0"/>
              <a:t>.</a:t>
            </a:r>
          </a:p>
          <a:p>
            <a:r>
              <a:rPr lang="en-US" dirty="0" smtClean="0"/>
              <a:t>Heavy-weight and platform dependent: </a:t>
            </a:r>
            <a:r>
              <a:rPr lang="en-US" dirty="0"/>
              <a:t> AWT components are considered heavy weight because they are being generated by underlying operating system (OS</a:t>
            </a:r>
            <a:r>
              <a:rPr lang="en-US" dirty="0" smtClean="0"/>
              <a:t>). Components </a:t>
            </a:r>
            <a:r>
              <a:rPr lang="en-US" dirty="0"/>
              <a:t>such as textbox, checkbox, button </a:t>
            </a:r>
            <a:r>
              <a:rPr lang="en-US" dirty="0" smtClean="0"/>
              <a:t>and others would </a:t>
            </a:r>
            <a:r>
              <a:rPr lang="en-US" dirty="0"/>
              <a:t>have a different look and feel across platforms like windows, Mac OS &amp; Unix, this is because these platforms have different look and feel for their native </a:t>
            </a:r>
            <a:r>
              <a:rPr lang="en-US" dirty="0" smtClean="0"/>
              <a:t>components and </a:t>
            </a:r>
            <a:r>
              <a:rPr lang="en-US" dirty="0"/>
              <a:t>AWT directly calls their native subroutine that creates the </a:t>
            </a:r>
            <a:r>
              <a:rPr lang="en-US" dirty="0" smtClean="0"/>
              <a:t>component.</a:t>
            </a:r>
          </a:p>
          <a:p>
            <a:r>
              <a:rPr lang="en-US" dirty="0"/>
              <a:t> It is a part of Java Foundation Classes(JFC). </a:t>
            </a:r>
          </a:p>
        </p:txBody>
      </p:sp>
    </p:spTree>
    <p:extLst>
      <p:ext uri="{BB962C8B-B14F-4D97-AF65-F5344CB8AC3E}">
        <p14:creationId xmlns:p14="http://schemas.microsoft.com/office/powerpoint/2010/main" val="1438530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Components</a:t>
            </a:r>
            <a:endParaRPr lang="en-US" dirty="0"/>
          </a:p>
        </p:txBody>
      </p:sp>
      <p:sp>
        <p:nvSpPr>
          <p:cNvPr id="3" name="Content Placeholder 2"/>
          <p:cNvSpPr>
            <a:spLocks noGrp="1"/>
          </p:cNvSpPr>
          <p:nvPr>
            <p:ph idx="1"/>
          </p:nvPr>
        </p:nvSpPr>
        <p:spPr/>
        <p:txBody>
          <a:bodyPr/>
          <a:lstStyle/>
          <a:p>
            <a:r>
              <a:rPr lang="en-US" dirty="0" smtClean="0"/>
              <a:t>Java swing components are </a:t>
            </a:r>
            <a:r>
              <a:rPr lang="en-US" dirty="0"/>
              <a:t>platform-independent and </a:t>
            </a:r>
            <a:r>
              <a:rPr lang="en-US" dirty="0" smtClean="0"/>
              <a:t>lightweight.</a:t>
            </a:r>
          </a:p>
          <a:p>
            <a:r>
              <a:rPr lang="en-US" dirty="0" smtClean="0"/>
              <a:t>Java swing </a:t>
            </a:r>
            <a:r>
              <a:rPr lang="en-US" dirty="0"/>
              <a:t>components </a:t>
            </a:r>
            <a:r>
              <a:rPr lang="en-US" dirty="0" smtClean="0"/>
              <a:t>are defined in </a:t>
            </a:r>
            <a:r>
              <a:rPr lang="en-US" dirty="0" err="1"/>
              <a:t>javax.swing</a:t>
            </a:r>
            <a:r>
              <a:rPr lang="en-US" dirty="0"/>
              <a:t> </a:t>
            </a:r>
            <a:r>
              <a:rPr lang="en-US" dirty="0" smtClean="0"/>
              <a:t>package.</a:t>
            </a:r>
          </a:p>
          <a:p>
            <a:r>
              <a:rPr lang="en-US" dirty="0"/>
              <a:t>Java swing components </a:t>
            </a:r>
            <a:r>
              <a:rPr lang="en-US" dirty="0" smtClean="0"/>
              <a:t>are built on top of awt components as we will see in the following class hierarchy.</a:t>
            </a:r>
            <a:r>
              <a:rPr lang="en-US" dirty="0"/>
              <a:t> </a:t>
            </a:r>
          </a:p>
          <a:p>
            <a:r>
              <a:rPr lang="en-US" dirty="0" smtClean="0"/>
              <a:t>Each swing component has different useful methods defined in it such as add, setSize, setVisible etc..</a:t>
            </a:r>
          </a:p>
        </p:txBody>
      </p:sp>
    </p:spTree>
    <p:extLst>
      <p:ext uri="{BB962C8B-B14F-4D97-AF65-F5344CB8AC3E}">
        <p14:creationId xmlns:p14="http://schemas.microsoft.com/office/powerpoint/2010/main" val="380296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a:t>hierarchy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0896" y="2460233"/>
            <a:ext cx="7058025" cy="3857625"/>
          </a:xfrm>
        </p:spPr>
      </p:pic>
      <p:sp>
        <p:nvSpPr>
          <p:cNvPr id="6" name="TextBox 5"/>
          <p:cNvSpPr txBox="1"/>
          <p:nvPr/>
        </p:nvSpPr>
        <p:spPr>
          <a:xfrm>
            <a:off x="724276" y="1509619"/>
            <a:ext cx="10275683"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we can see in this tree, all the swing component are built on top of awt container.</a:t>
            </a:r>
          </a:p>
          <a:p>
            <a:pPr marL="285750" indent="-285750">
              <a:buFont typeface="Arial" panose="020B0604020202020204" pitchFamily="34" charset="0"/>
              <a:buChar char="•"/>
            </a:pPr>
            <a:r>
              <a:rPr lang="en-US" dirty="0" err="1" smtClean="0"/>
              <a:t>Jframe</a:t>
            </a:r>
            <a:r>
              <a:rPr lang="en-US" dirty="0" smtClean="0"/>
              <a:t> is built on top of awt frame which eventually also extends </a:t>
            </a:r>
            <a:r>
              <a:rPr lang="en-US" dirty="0"/>
              <a:t>awt </a:t>
            </a:r>
            <a:r>
              <a:rPr lang="en-US" dirty="0" smtClean="0"/>
              <a:t>container.</a:t>
            </a:r>
            <a:endParaRPr lang="en-US" dirty="0"/>
          </a:p>
        </p:txBody>
      </p:sp>
    </p:spTree>
    <p:extLst>
      <p:ext uri="{BB962C8B-B14F-4D97-AF65-F5344CB8AC3E}">
        <p14:creationId xmlns:p14="http://schemas.microsoft.com/office/powerpoint/2010/main" val="146606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0073" y="2506662"/>
            <a:ext cx="5795727" cy="4351338"/>
          </a:xfrm>
        </p:spPr>
      </p:pic>
      <p:sp>
        <p:nvSpPr>
          <p:cNvPr id="5" name="TextBox 4"/>
          <p:cNvSpPr txBox="1"/>
          <p:nvPr/>
        </p:nvSpPr>
        <p:spPr>
          <a:xfrm>
            <a:off x="724276" y="1509619"/>
            <a:ext cx="10275683"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the following tree we can see some more important class that we will use in our demos such as Font, Color, Graphics, Layout Manger etc.. </a:t>
            </a:r>
          </a:p>
          <a:p>
            <a:pPr marL="285750" indent="-285750">
              <a:buFont typeface="Arial" panose="020B0604020202020204" pitchFamily="34" charset="0"/>
              <a:buChar char="•"/>
            </a:pPr>
            <a:r>
              <a:rPr lang="en-US" dirty="0" smtClean="0"/>
              <a:t>All of those are classes in the java.awt package and we will be able to use them in our swing applications. </a:t>
            </a:r>
          </a:p>
        </p:txBody>
      </p:sp>
    </p:spTree>
    <p:extLst>
      <p:ext uri="{BB962C8B-B14F-4D97-AF65-F5344CB8AC3E}">
        <p14:creationId xmlns:p14="http://schemas.microsoft.com/office/powerpoint/2010/main" val="218808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Components- JFrame</a:t>
            </a:r>
            <a:endParaRPr lang="en-US" dirty="0"/>
          </a:p>
        </p:txBody>
      </p:sp>
      <p:sp>
        <p:nvSpPr>
          <p:cNvPr id="3" name="Content Placeholder 2"/>
          <p:cNvSpPr>
            <a:spLocks noGrp="1"/>
          </p:cNvSpPr>
          <p:nvPr>
            <p:ph idx="1"/>
          </p:nvPr>
        </p:nvSpPr>
        <p:spPr>
          <a:xfrm>
            <a:off x="494164" y="1825625"/>
            <a:ext cx="11094267" cy="4351338"/>
          </a:xfrm>
        </p:spPr>
        <p:txBody>
          <a:bodyPr>
            <a:normAutofit fontScale="47500" lnSpcReduction="20000"/>
          </a:bodyPr>
          <a:lstStyle/>
          <a:p>
            <a:r>
              <a:rPr lang="en-US" dirty="0" smtClean="0"/>
              <a:t>The most basic swing component is </a:t>
            </a:r>
            <a:r>
              <a:rPr lang="en-US" dirty="0" err="1" smtClean="0"/>
              <a:t>Jframe</a:t>
            </a:r>
            <a:endParaRPr lang="en-US" dirty="0" smtClean="0"/>
          </a:p>
          <a:p>
            <a:r>
              <a:rPr lang="en-US" dirty="0" smtClean="0"/>
              <a:t>JFrame </a:t>
            </a:r>
            <a:r>
              <a:rPr lang="en-US" dirty="0"/>
              <a:t>class is a type of container which inherits </a:t>
            </a:r>
            <a:r>
              <a:rPr lang="en-US" dirty="0" err="1" smtClean="0"/>
              <a:t>java.awt.Frame</a:t>
            </a:r>
            <a:r>
              <a:rPr lang="en-US" dirty="0" smtClean="0"/>
              <a:t> </a:t>
            </a:r>
            <a:r>
              <a:rPr lang="en-US" dirty="0"/>
              <a:t>class. JFrame works like the main window where components like labels, buttons, textfields are added to create a GUI</a:t>
            </a:r>
            <a:r>
              <a:rPr lang="en-US" dirty="0" smtClean="0"/>
              <a:t>.</a:t>
            </a:r>
          </a:p>
          <a:p>
            <a:r>
              <a:rPr lang="en-US" b="1" u="sng" dirty="0" smtClean="0"/>
              <a:t>Constructors</a:t>
            </a:r>
            <a:r>
              <a:rPr lang="en-US" dirty="0" smtClean="0"/>
              <a:t>:</a:t>
            </a:r>
          </a:p>
          <a:p>
            <a:pPr marL="514350" indent="-514350">
              <a:buFont typeface="+mj-lt"/>
              <a:buAutoNum type="arabicPeriod"/>
            </a:pPr>
            <a:r>
              <a:rPr lang="en-US" dirty="0" smtClean="0"/>
              <a:t>JFrame() – Default constructor </a:t>
            </a:r>
          </a:p>
          <a:p>
            <a:pPr marL="514350" indent="-514350">
              <a:buFont typeface="+mj-lt"/>
              <a:buAutoNum type="arabicPeriod"/>
            </a:pPr>
            <a:r>
              <a:rPr lang="en-US" dirty="0"/>
              <a:t>JFrame(GraphicsConfiguration gc</a:t>
            </a:r>
            <a:r>
              <a:rPr lang="en-US" dirty="0" smtClean="0"/>
              <a:t>) - Creates </a:t>
            </a:r>
            <a:r>
              <a:rPr lang="en-US" dirty="0"/>
              <a:t>a </a:t>
            </a:r>
            <a:r>
              <a:rPr lang="en-US" dirty="0" smtClean="0"/>
              <a:t>frame with the </a:t>
            </a:r>
            <a:r>
              <a:rPr lang="en-US" dirty="0"/>
              <a:t>specified GraphicsConfiguration of a screen device and a blank title</a:t>
            </a:r>
            <a:r>
              <a:rPr lang="en-US" dirty="0" smtClean="0"/>
              <a:t>.</a:t>
            </a:r>
          </a:p>
          <a:p>
            <a:pPr marL="514350" indent="-514350">
              <a:buFont typeface="+mj-lt"/>
              <a:buAutoNum type="arabicPeriod"/>
            </a:pPr>
            <a:r>
              <a:rPr lang="en-US" dirty="0"/>
              <a:t>JFrame(String title</a:t>
            </a:r>
            <a:r>
              <a:rPr lang="en-US" dirty="0" smtClean="0"/>
              <a:t>) – Creates a frame </a:t>
            </a:r>
            <a:r>
              <a:rPr lang="en-US" dirty="0"/>
              <a:t>with the specified </a:t>
            </a:r>
            <a:r>
              <a:rPr lang="en-US" dirty="0" smtClean="0"/>
              <a:t>title.</a:t>
            </a:r>
          </a:p>
          <a:p>
            <a:pPr marL="514350" indent="-514350">
              <a:buFont typeface="+mj-lt"/>
              <a:buAutoNum type="arabicPeriod"/>
            </a:pPr>
            <a:r>
              <a:rPr lang="en-US" dirty="0"/>
              <a:t>JFrame(String title, GraphicsConfiguration gc</a:t>
            </a:r>
            <a:r>
              <a:rPr lang="en-US" dirty="0" smtClean="0"/>
              <a:t>) - Creates </a:t>
            </a:r>
            <a:r>
              <a:rPr lang="en-US" dirty="0"/>
              <a:t>a </a:t>
            </a:r>
            <a:r>
              <a:rPr lang="en-US" dirty="0" smtClean="0"/>
              <a:t>frame </a:t>
            </a:r>
            <a:r>
              <a:rPr lang="en-US" dirty="0"/>
              <a:t>with the specified title and the specified GraphicsConfiguration of a screen device</a:t>
            </a:r>
            <a:r>
              <a:rPr lang="en-US" dirty="0" smtClean="0"/>
              <a:t>.</a:t>
            </a:r>
          </a:p>
          <a:p>
            <a:r>
              <a:rPr lang="en-US" b="1" u="sng" dirty="0" smtClean="0"/>
              <a:t>Useful Method</a:t>
            </a:r>
            <a:r>
              <a:rPr lang="en-US" dirty="0" smtClean="0"/>
              <a:t>:</a:t>
            </a:r>
          </a:p>
          <a:p>
            <a:pPr marL="514350" indent="-514350">
              <a:buFont typeface="+mj-lt"/>
              <a:buAutoNum type="arabicPeriod"/>
            </a:pPr>
            <a:r>
              <a:rPr lang="en-US" dirty="0" smtClean="0"/>
              <a:t>setSize(int width, int height) – Set the size of the frame (window).</a:t>
            </a:r>
          </a:p>
          <a:p>
            <a:pPr marL="514350" indent="-514350">
              <a:buFont typeface="+mj-lt"/>
              <a:buAutoNum type="arabicPeriod"/>
            </a:pPr>
            <a:r>
              <a:rPr lang="en-US" dirty="0" smtClean="0"/>
              <a:t>setTitle(String title) – Set the title of the frame (window).</a:t>
            </a:r>
          </a:p>
          <a:p>
            <a:pPr marL="514350" indent="-514350">
              <a:buFont typeface="+mj-lt"/>
              <a:buAutoNum type="arabicPeriod"/>
            </a:pPr>
            <a:r>
              <a:rPr lang="en-US" dirty="0" smtClean="0"/>
              <a:t>setIconImage(Image image) – Set the icon of </a:t>
            </a:r>
            <a:r>
              <a:rPr lang="en-US" dirty="0"/>
              <a:t>the frame (window</a:t>
            </a:r>
            <a:r>
              <a:rPr lang="en-US" dirty="0" smtClean="0"/>
              <a:t>).</a:t>
            </a:r>
          </a:p>
          <a:p>
            <a:pPr marL="514350" indent="-514350">
              <a:buFont typeface="+mj-lt"/>
              <a:buAutoNum type="arabicPeriod"/>
            </a:pPr>
            <a:r>
              <a:rPr lang="en-US" dirty="0" smtClean="0"/>
              <a:t>setVisible(</a:t>
            </a:r>
            <a:r>
              <a:rPr lang="en-US" dirty="0" err="1" smtClean="0"/>
              <a:t>bollean</a:t>
            </a:r>
            <a:r>
              <a:rPr lang="en-US" dirty="0" smtClean="0"/>
              <a:t> b) – True if the frame is visible.</a:t>
            </a:r>
          </a:p>
          <a:p>
            <a:pPr marL="514350" indent="-514350">
              <a:buFont typeface="+mj-lt"/>
              <a:buAutoNum type="arabicPeriod"/>
            </a:pPr>
            <a:r>
              <a:rPr lang="en-US" dirty="0" smtClean="0"/>
              <a:t>setDefaultCloseOperation(int operation) – Set the operation that will happen when closing the application (Close/Hide/Do Nothing), we can use predefined </a:t>
            </a:r>
            <a:r>
              <a:rPr lang="en-US" dirty="0"/>
              <a:t>values such as </a:t>
            </a:r>
            <a:r>
              <a:rPr lang="en-US" dirty="0" smtClean="0"/>
              <a:t>EXIT_ON_CLOSE, or use int values directly.</a:t>
            </a:r>
          </a:p>
          <a:p>
            <a:pPr marL="514350" indent="-514350">
              <a:buFont typeface="+mj-lt"/>
              <a:buAutoNum type="arabicPeriod"/>
            </a:pPr>
            <a:r>
              <a:rPr lang="en-US" dirty="0" smtClean="0"/>
              <a:t>pack() - Set the window sizes to pack all the components within based on the component’s preferred size.</a:t>
            </a:r>
          </a:p>
          <a:p>
            <a:pPr marL="514350" indent="-514350">
              <a:buFont typeface="+mj-lt"/>
              <a:buAutoNum type="arabicPeriod"/>
            </a:pPr>
            <a:r>
              <a:rPr lang="en-US" dirty="0" smtClean="0"/>
              <a:t>setLayout(</a:t>
            </a:r>
            <a:r>
              <a:rPr lang="en-US" dirty="0" err="1" smtClean="0"/>
              <a:t>LayoutManager</a:t>
            </a:r>
            <a:r>
              <a:rPr lang="en-US" dirty="0" smtClean="0"/>
              <a:t> manager) – Set the layout that will manages the different components locations.</a:t>
            </a:r>
            <a:endParaRPr lang="en-US" dirty="0"/>
          </a:p>
          <a:p>
            <a:endParaRPr lang="en-US" dirty="0" smtClean="0"/>
          </a:p>
        </p:txBody>
      </p:sp>
    </p:spTree>
    <p:extLst>
      <p:ext uri="{BB962C8B-B14F-4D97-AF65-F5344CB8AC3E}">
        <p14:creationId xmlns:p14="http://schemas.microsoft.com/office/powerpoint/2010/main" val="13911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Components- JFrame</a:t>
            </a:r>
            <a:endParaRPr lang="en-US" dirty="0"/>
          </a:p>
        </p:txBody>
      </p:sp>
      <p:sp>
        <p:nvSpPr>
          <p:cNvPr id="3" name="Content Placeholder 2"/>
          <p:cNvSpPr>
            <a:spLocks noGrp="1"/>
          </p:cNvSpPr>
          <p:nvPr>
            <p:ph idx="1"/>
          </p:nvPr>
        </p:nvSpPr>
        <p:spPr>
          <a:xfrm>
            <a:off x="494164" y="1825625"/>
            <a:ext cx="11094267" cy="4351338"/>
          </a:xfrm>
        </p:spPr>
        <p:txBody>
          <a:bodyPr>
            <a:normAutofit fontScale="62500" lnSpcReduction="20000"/>
          </a:bodyPr>
          <a:lstStyle/>
          <a:p>
            <a:r>
              <a:rPr lang="en-US" dirty="0"/>
              <a:t>Best practice is to set visibility to true after adding all the components to the </a:t>
            </a:r>
            <a:r>
              <a:rPr lang="en-US" dirty="0" smtClean="0"/>
              <a:t>frame, sometimes </a:t>
            </a:r>
            <a:r>
              <a:rPr lang="en-US" dirty="0"/>
              <a:t>there might be problems rendering if we will add the component after setting the visibility to true</a:t>
            </a:r>
            <a:endParaRPr lang="en-US" dirty="0" smtClean="0"/>
          </a:p>
          <a:p>
            <a:r>
              <a:rPr lang="en-US" dirty="0" smtClean="0"/>
              <a:t>We </a:t>
            </a:r>
            <a:r>
              <a:rPr lang="en-US" dirty="0"/>
              <a:t>can create </a:t>
            </a:r>
            <a:r>
              <a:rPr lang="en-US" dirty="0" smtClean="0"/>
              <a:t>JFrame </a:t>
            </a:r>
            <a:r>
              <a:rPr lang="en-US" dirty="0"/>
              <a:t>(and every other component) in two different ways:</a:t>
            </a:r>
          </a:p>
          <a:p>
            <a:pPr marL="514350" indent="-514350">
              <a:buFont typeface="+mj-lt"/>
              <a:buAutoNum type="arabicPeriod"/>
            </a:pPr>
            <a:r>
              <a:rPr lang="en-US" dirty="0"/>
              <a:t>By creating the object of Frame class (association)</a:t>
            </a:r>
          </a:p>
          <a:p>
            <a:pPr marL="514350" indent="-514350">
              <a:buFont typeface="+mj-lt"/>
              <a:buAutoNum type="arabicPeriod"/>
            </a:pPr>
            <a:r>
              <a:rPr lang="en-US" dirty="0"/>
              <a:t>By extending Frame class (inheritance)</a:t>
            </a:r>
          </a:p>
          <a:p>
            <a:pPr marL="0" indent="0">
              <a:buNone/>
            </a:pPr>
            <a:endParaRPr lang="en-US" dirty="0"/>
          </a:p>
          <a:p>
            <a:r>
              <a:rPr lang="en-US" dirty="0"/>
              <a:t>Using association, first we will need to create JFrame instance, then we will use different methods to modify the component for our use.</a:t>
            </a:r>
          </a:p>
          <a:p>
            <a:r>
              <a:rPr lang="en-US" dirty="0"/>
              <a:t>Using inheritance, first we will create a class that extends JFrame, inside this class we will use different methods to modify the component for our use (we can even create other components inside this class and add them to the frame), then we will create new instance of our custom JFrame.</a:t>
            </a:r>
          </a:p>
          <a:p>
            <a:endParaRPr lang="en-US" dirty="0" smtClean="0"/>
          </a:p>
          <a:p>
            <a:r>
              <a:rPr lang="en-US" dirty="0" smtClean="0"/>
              <a:t>In our demos we will use both of the approaches but you need to keep in mind that the best practice in most of the cases is the association approach.</a:t>
            </a:r>
          </a:p>
          <a:p>
            <a:r>
              <a:rPr lang="en-US" dirty="0" smtClean="0"/>
              <a:t>You can find good explanation on this: </a:t>
            </a:r>
            <a:r>
              <a:rPr lang="en-US" sz="1800" dirty="0" smtClean="0">
                <a:sym typeface="Wingdings" panose="05000000000000000000" pitchFamily="2" charset="2"/>
                <a:hlinkClick r:id="rId2"/>
              </a:rPr>
              <a:t>https</a:t>
            </a:r>
            <a:r>
              <a:rPr lang="en-US" sz="1800" dirty="0">
                <a:sym typeface="Wingdings" panose="05000000000000000000" pitchFamily="2" charset="2"/>
                <a:hlinkClick r:id="rId2"/>
              </a:rPr>
              <a:t>://</a:t>
            </a:r>
            <a:r>
              <a:rPr lang="en-US" sz="1800" dirty="0" smtClean="0">
                <a:sym typeface="Wingdings" panose="05000000000000000000" pitchFamily="2" charset="2"/>
                <a:hlinkClick r:id="rId2"/>
              </a:rPr>
              <a:t>stackoverflow.com/questions/22003802/extends-jframe-vs-creating-it-inside-the-program</a:t>
            </a:r>
            <a:r>
              <a:rPr lang="en-US" sz="1800" dirty="0" smtClean="0">
                <a:sym typeface="Wingdings" panose="05000000000000000000" pitchFamily="2" charset="2"/>
              </a:rPr>
              <a:t> </a:t>
            </a:r>
          </a:p>
          <a:p>
            <a:pPr marL="0" indent="0">
              <a:buNone/>
            </a:pPr>
            <a:endParaRPr lang="en-US" dirty="0" smtClean="0"/>
          </a:p>
        </p:txBody>
      </p:sp>
    </p:spTree>
    <p:extLst>
      <p:ext uri="{BB962C8B-B14F-4D97-AF65-F5344CB8AC3E}">
        <p14:creationId xmlns:p14="http://schemas.microsoft.com/office/powerpoint/2010/main" val="183596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JLabel</a:t>
            </a:r>
            <a:endParaRPr lang="en-US" dirty="0"/>
          </a:p>
        </p:txBody>
      </p:sp>
      <p:sp>
        <p:nvSpPr>
          <p:cNvPr id="3" name="Content Placeholder 2"/>
          <p:cNvSpPr>
            <a:spLocks noGrp="1"/>
          </p:cNvSpPr>
          <p:nvPr>
            <p:ph idx="1"/>
          </p:nvPr>
        </p:nvSpPr>
        <p:spPr/>
        <p:txBody>
          <a:bodyPr>
            <a:noAutofit/>
          </a:bodyPr>
          <a:lstStyle/>
          <a:p>
            <a:r>
              <a:rPr lang="en-US" sz="1400" dirty="0"/>
              <a:t>JLabel is a GUI component that </a:t>
            </a:r>
            <a:r>
              <a:rPr lang="en-US" sz="1400" dirty="0" smtClean="0"/>
              <a:t>display one line of </a:t>
            </a:r>
            <a:r>
              <a:rPr lang="en-US" sz="1400" dirty="0"/>
              <a:t>string, image or </a:t>
            </a:r>
            <a:r>
              <a:rPr lang="en-US" sz="1400" dirty="0" smtClean="0"/>
              <a:t>both.</a:t>
            </a:r>
          </a:p>
          <a:p>
            <a:r>
              <a:rPr lang="en-US" sz="1400" dirty="0" smtClean="0"/>
              <a:t> JLabel extends JComponent class.</a:t>
            </a:r>
          </a:p>
          <a:p>
            <a:r>
              <a:rPr lang="en-US" sz="1400" b="1" u="sng" dirty="0" smtClean="0"/>
              <a:t>Constructors</a:t>
            </a:r>
            <a:r>
              <a:rPr lang="en-US" sz="1400" dirty="0" smtClean="0"/>
              <a:t>:</a:t>
            </a:r>
          </a:p>
          <a:p>
            <a:pPr marL="514350" indent="-514350">
              <a:buFont typeface="+mj-lt"/>
              <a:buAutoNum type="arabicPeriod"/>
            </a:pPr>
            <a:r>
              <a:rPr lang="en-US" sz="1400" dirty="0" smtClean="0"/>
              <a:t>JLabel() – Default constructor, creates label </a:t>
            </a:r>
            <a:r>
              <a:rPr lang="en-US" sz="1400" dirty="0"/>
              <a:t>with no image and with an empty string for the </a:t>
            </a:r>
            <a:r>
              <a:rPr lang="en-US" sz="1400" dirty="0" smtClean="0"/>
              <a:t>title.</a:t>
            </a:r>
          </a:p>
          <a:p>
            <a:pPr marL="514350" indent="-514350">
              <a:buFont typeface="+mj-lt"/>
              <a:buAutoNum type="arabicPeriod"/>
            </a:pPr>
            <a:r>
              <a:rPr lang="en-US" sz="1400" dirty="0"/>
              <a:t>JLabel(String s</a:t>
            </a:r>
            <a:r>
              <a:rPr lang="en-US" sz="1400" dirty="0" smtClean="0"/>
              <a:t>) - Creates </a:t>
            </a:r>
            <a:r>
              <a:rPr lang="en-US" sz="1400" dirty="0"/>
              <a:t>a JLabel instance with the specified text</a:t>
            </a:r>
            <a:r>
              <a:rPr lang="en-US" sz="1400" dirty="0" smtClean="0"/>
              <a:t>.</a:t>
            </a:r>
          </a:p>
          <a:p>
            <a:pPr marL="514350" indent="-514350">
              <a:buFont typeface="+mj-lt"/>
              <a:buAutoNum type="arabicPeriod"/>
            </a:pPr>
            <a:r>
              <a:rPr lang="en-US" sz="1400" dirty="0"/>
              <a:t>JLabel(Icon i</a:t>
            </a:r>
            <a:r>
              <a:rPr lang="en-US" sz="1400" dirty="0" smtClean="0"/>
              <a:t>) - </a:t>
            </a:r>
            <a:r>
              <a:rPr lang="en-US" sz="1400" dirty="0"/>
              <a:t>Creates a JLabel instance with the specified image</a:t>
            </a:r>
            <a:r>
              <a:rPr lang="en-US" sz="1400" dirty="0" smtClean="0"/>
              <a:t>.</a:t>
            </a:r>
          </a:p>
          <a:p>
            <a:pPr marL="514350" indent="-514350">
              <a:buFont typeface="+mj-lt"/>
              <a:buAutoNum type="arabicPeriod"/>
            </a:pPr>
            <a:r>
              <a:rPr lang="en-US" sz="1400" dirty="0"/>
              <a:t>JLabel(String s, Icon i, int horizontalAlignment</a:t>
            </a:r>
            <a:r>
              <a:rPr lang="en-US" sz="1400" dirty="0" smtClean="0"/>
              <a:t>) - </a:t>
            </a:r>
            <a:r>
              <a:rPr lang="en-US" sz="1400" dirty="0"/>
              <a:t>Creates a JLabel instance with the specified text, image, and horizontal alignment</a:t>
            </a:r>
            <a:r>
              <a:rPr lang="en-US" sz="1400" dirty="0" smtClean="0"/>
              <a:t>.</a:t>
            </a:r>
          </a:p>
          <a:p>
            <a:r>
              <a:rPr lang="en-US" sz="1400" b="1" u="sng" dirty="0" smtClean="0"/>
              <a:t>Useful Methods:</a:t>
            </a:r>
          </a:p>
          <a:p>
            <a:pPr marL="457200" indent="-457200">
              <a:buFont typeface="+mj-lt"/>
              <a:buAutoNum type="arabicPeriod"/>
            </a:pPr>
            <a:r>
              <a:rPr lang="en-US" sz="1400" dirty="0" smtClean="0"/>
              <a:t>setText(String text), getText() – Set and get the text of the label.</a:t>
            </a:r>
          </a:p>
          <a:p>
            <a:pPr marL="457200" indent="-457200">
              <a:buFont typeface="+mj-lt"/>
              <a:buAutoNum type="arabicPeriod"/>
            </a:pPr>
            <a:r>
              <a:rPr lang="en-US" sz="1400" dirty="0" smtClean="0"/>
              <a:t>setFont(Font font) – Set the font of the label</a:t>
            </a:r>
          </a:p>
          <a:p>
            <a:pPr marL="457200" indent="-457200">
              <a:buFont typeface="+mj-lt"/>
              <a:buAutoNum type="arabicPeriod"/>
            </a:pPr>
            <a:r>
              <a:rPr lang="en-US" sz="1400" dirty="0" smtClean="0"/>
              <a:t>setBackground(Color bg) – Set the background color of the label.</a:t>
            </a:r>
          </a:p>
          <a:p>
            <a:pPr marL="457200" indent="-457200">
              <a:buFont typeface="+mj-lt"/>
              <a:buAutoNum type="arabicPeriod"/>
            </a:pPr>
            <a:r>
              <a:rPr lang="en-US" sz="1400" dirty="0" smtClean="0"/>
              <a:t>setHorizontalTextPosition(int textPosition), setVerticalTextPosition(int textPosition)- set the horizontal and vertical position, </a:t>
            </a:r>
            <a:r>
              <a:rPr lang="en-US" sz="1400" dirty="0"/>
              <a:t>we can use predefined values such as </a:t>
            </a:r>
            <a:r>
              <a:rPr lang="en-US" sz="1400" dirty="0" smtClean="0"/>
              <a:t>CENTER, TOP etc..</a:t>
            </a:r>
          </a:p>
          <a:p>
            <a:pPr marL="457200" indent="-457200">
              <a:buFont typeface="+mj-lt"/>
              <a:buAutoNum type="arabicPeriod"/>
            </a:pPr>
            <a:r>
              <a:rPr lang="en-US" sz="1400" dirty="0" smtClean="0"/>
              <a:t>setOpaque(</a:t>
            </a:r>
            <a:r>
              <a:rPr lang="en-US" sz="1400" dirty="0" err="1" smtClean="0"/>
              <a:t>bollean</a:t>
            </a:r>
            <a:r>
              <a:rPr lang="en-US" sz="1400" dirty="0" smtClean="0"/>
              <a:t> b) – If true paints every pixel within it’s bound. Useful in cases we want to use label without text but with background color that needs to be displayed.</a:t>
            </a:r>
            <a:endParaRPr lang="en-US" sz="1400" dirty="0"/>
          </a:p>
        </p:txBody>
      </p:sp>
    </p:spTree>
    <p:extLst>
      <p:ext uri="{BB962C8B-B14F-4D97-AF65-F5344CB8AC3E}">
        <p14:creationId xmlns:p14="http://schemas.microsoft.com/office/powerpoint/2010/main" val="308215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JPanel</a:t>
            </a:r>
            <a:endParaRPr lang="en-US" dirty="0"/>
          </a:p>
        </p:txBody>
      </p:sp>
      <p:sp>
        <p:nvSpPr>
          <p:cNvPr id="3" name="Content Placeholder 2"/>
          <p:cNvSpPr>
            <a:spLocks noGrp="1"/>
          </p:cNvSpPr>
          <p:nvPr>
            <p:ph idx="1"/>
          </p:nvPr>
        </p:nvSpPr>
        <p:spPr/>
        <p:txBody>
          <a:bodyPr>
            <a:noAutofit/>
          </a:bodyPr>
          <a:lstStyle/>
          <a:p>
            <a:r>
              <a:rPr lang="en-US" sz="1400" dirty="0"/>
              <a:t>JPanel is a GUI component that function as a container that holds other </a:t>
            </a:r>
            <a:r>
              <a:rPr lang="en-US" sz="1400" dirty="0" smtClean="0"/>
              <a:t>components.</a:t>
            </a:r>
          </a:p>
          <a:p>
            <a:r>
              <a:rPr lang="en-US" sz="1400" dirty="0"/>
              <a:t>JPanel </a:t>
            </a:r>
            <a:r>
              <a:rPr lang="en-US" sz="1400" dirty="0" smtClean="0"/>
              <a:t>is good for code reuse.</a:t>
            </a:r>
          </a:p>
          <a:p>
            <a:r>
              <a:rPr lang="en-US" sz="1400" dirty="0"/>
              <a:t>JPanel extends </a:t>
            </a:r>
            <a:r>
              <a:rPr lang="en-US" sz="1400" dirty="0" smtClean="0"/>
              <a:t>JComponent class.</a:t>
            </a:r>
          </a:p>
          <a:p>
            <a:r>
              <a:rPr lang="en-US" sz="1400" b="1" u="sng" dirty="0" smtClean="0"/>
              <a:t>Constructors</a:t>
            </a:r>
            <a:r>
              <a:rPr lang="en-US" sz="1400" dirty="0" smtClean="0"/>
              <a:t>:</a:t>
            </a:r>
          </a:p>
          <a:p>
            <a:pPr marL="514350" indent="-514350">
              <a:buFont typeface="+mj-lt"/>
              <a:buAutoNum type="arabicPeriod"/>
            </a:pPr>
            <a:r>
              <a:rPr lang="en-US" sz="1400" dirty="0" smtClean="0"/>
              <a:t>JPanel()- Default constructor, used </a:t>
            </a:r>
            <a:r>
              <a:rPr lang="en-US" sz="1400" dirty="0"/>
              <a:t>to create a new JPanel with a double buffer and a flow </a:t>
            </a:r>
            <a:r>
              <a:rPr lang="en-US" sz="1400" dirty="0" smtClean="0"/>
              <a:t>layout.</a:t>
            </a:r>
          </a:p>
          <a:p>
            <a:pPr marL="514350" indent="-514350">
              <a:buFont typeface="+mj-lt"/>
              <a:buAutoNum type="arabicPeriod"/>
            </a:pPr>
            <a:r>
              <a:rPr lang="en-US" sz="1400" dirty="0"/>
              <a:t>JPanel(</a:t>
            </a:r>
            <a:r>
              <a:rPr lang="en-US" sz="1400" dirty="0" err="1"/>
              <a:t>boolean</a:t>
            </a:r>
            <a:r>
              <a:rPr lang="en-US" sz="1400" dirty="0"/>
              <a:t> isDoubleBuffered</a:t>
            </a:r>
            <a:r>
              <a:rPr lang="en-US" sz="1400" dirty="0" smtClean="0"/>
              <a:t>)- Used </a:t>
            </a:r>
            <a:r>
              <a:rPr lang="en-US" sz="1400" dirty="0"/>
              <a:t>to create a new JPanel with FlowLayout and the specified buffering strategy. </a:t>
            </a:r>
            <a:endParaRPr lang="en-US" sz="1400" dirty="0" smtClean="0"/>
          </a:p>
          <a:p>
            <a:pPr marL="514350" indent="-514350">
              <a:buFont typeface="+mj-lt"/>
              <a:buAutoNum type="arabicPeriod"/>
            </a:pPr>
            <a:r>
              <a:rPr lang="en-US" sz="1400" dirty="0"/>
              <a:t>JPanel(</a:t>
            </a:r>
            <a:r>
              <a:rPr lang="en-US" sz="1400" dirty="0" err="1"/>
              <a:t>LayoutManager</a:t>
            </a:r>
            <a:r>
              <a:rPr lang="en-US" sz="1400" dirty="0"/>
              <a:t> layout)</a:t>
            </a:r>
            <a:r>
              <a:rPr lang="en-US" sz="1400" dirty="0" smtClean="0"/>
              <a:t> - Used </a:t>
            </a:r>
            <a:r>
              <a:rPr lang="en-US" sz="1400" dirty="0"/>
              <a:t>to create a new JPanel with the specified layout manager.</a:t>
            </a:r>
            <a:r>
              <a:rPr lang="en-US" sz="1400" dirty="0" smtClean="0"/>
              <a:t>.</a:t>
            </a:r>
          </a:p>
          <a:p>
            <a:r>
              <a:rPr lang="en-US" sz="1400" b="1" u="sng" dirty="0" smtClean="0"/>
              <a:t>Useful Methods:</a:t>
            </a:r>
          </a:p>
          <a:p>
            <a:pPr marL="457200" indent="-457200">
              <a:buFont typeface="+mj-lt"/>
              <a:buAutoNum type="arabicPeriod"/>
            </a:pPr>
            <a:r>
              <a:rPr lang="en-US" sz="1400" dirty="0" err="1"/>
              <a:t>setLayout</a:t>
            </a:r>
            <a:r>
              <a:rPr lang="en-US" sz="1400" dirty="0"/>
              <a:t>(</a:t>
            </a:r>
            <a:r>
              <a:rPr lang="en-US" sz="1400" dirty="0" err="1"/>
              <a:t>LayoutManager</a:t>
            </a:r>
            <a:r>
              <a:rPr lang="en-US" sz="1400" dirty="0"/>
              <a:t> manager</a:t>
            </a:r>
            <a:r>
              <a:rPr lang="en-US" sz="1400" dirty="0" smtClean="0"/>
              <a:t>)- Set the layout of the panel</a:t>
            </a:r>
          </a:p>
          <a:p>
            <a:pPr marL="457200" indent="-457200">
              <a:buFont typeface="+mj-lt"/>
              <a:buAutoNum type="arabicPeriod"/>
            </a:pPr>
            <a:r>
              <a:rPr lang="en-US" sz="1400" dirty="0" smtClean="0"/>
              <a:t>setBackground(Color bg)- Set the background color of the panel.</a:t>
            </a:r>
          </a:p>
          <a:p>
            <a:pPr marL="457200" indent="-457200">
              <a:buFont typeface="+mj-lt"/>
              <a:buAutoNum type="arabicPeriod"/>
            </a:pPr>
            <a:r>
              <a:rPr lang="en-US" sz="1400" dirty="0" smtClean="0"/>
              <a:t>add(Component c)- Add component to the panel.</a:t>
            </a:r>
            <a:endParaRPr lang="en-US" sz="1400" dirty="0"/>
          </a:p>
        </p:txBody>
      </p:sp>
    </p:spTree>
    <p:extLst>
      <p:ext uri="{BB962C8B-B14F-4D97-AF65-F5344CB8AC3E}">
        <p14:creationId xmlns:p14="http://schemas.microsoft.com/office/powerpoint/2010/main" val="94649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JTextField</a:t>
            </a:r>
            <a:endParaRPr lang="en-US" dirty="0"/>
          </a:p>
        </p:txBody>
      </p:sp>
      <p:sp>
        <p:nvSpPr>
          <p:cNvPr id="3" name="Content Placeholder 2"/>
          <p:cNvSpPr>
            <a:spLocks noGrp="1"/>
          </p:cNvSpPr>
          <p:nvPr>
            <p:ph idx="1"/>
          </p:nvPr>
        </p:nvSpPr>
        <p:spPr>
          <a:xfrm>
            <a:off x="838200" y="1825625"/>
            <a:ext cx="10650648" cy="4351338"/>
          </a:xfrm>
        </p:spPr>
        <p:txBody>
          <a:bodyPr>
            <a:normAutofit fontScale="55000" lnSpcReduction="20000"/>
          </a:bodyPr>
          <a:lstStyle/>
          <a:p>
            <a:r>
              <a:rPr lang="en-US" dirty="0"/>
              <a:t>JTextField </a:t>
            </a:r>
            <a:r>
              <a:rPr lang="en-US" dirty="0" smtClean="0"/>
              <a:t>is </a:t>
            </a:r>
            <a:r>
              <a:rPr lang="en-US" dirty="0"/>
              <a:t>a text component that allows the editing of a single line text. </a:t>
            </a:r>
            <a:endParaRPr lang="en-US" dirty="0" smtClean="0"/>
          </a:p>
          <a:p>
            <a:r>
              <a:rPr lang="en-US" dirty="0"/>
              <a:t>JTextField extends JTextComponent which extends JComponent.</a:t>
            </a:r>
          </a:p>
          <a:p>
            <a:endParaRPr lang="en-US" dirty="0" smtClean="0"/>
          </a:p>
          <a:p>
            <a:r>
              <a:rPr lang="en-US" b="1" u="sng" dirty="0" smtClean="0"/>
              <a:t>Constructors</a:t>
            </a:r>
            <a:r>
              <a:rPr lang="en-US" dirty="0" smtClean="0"/>
              <a:t>:</a:t>
            </a:r>
          </a:p>
          <a:p>
            <a:pPr marL="514350" indent="-514350">
              <a:buFont typeface="+mj-lt"/>
              <a:buAutoNum type="arabicPeriod"/>
            </a:pPr>
            <a:r>
              <a:rPr lang="en-US" dirty="0"/>
              <a:t>JTextField</a:t>
            </a:r>
            <a:r>
              <a:rPr lang="en-US" dirty="0" smtClean="0"/>
              <a:t>() – Default constructor, creates an empty TextField.</a:t>
            </a:r>
          </a:p>
          <a:p>
            <a:pPr marL="514350" indent="-514350">
              <a:buFont typeface="+mj-lt"/>
              <a:buAutoNum type="arabicPeriod"/>
            </a:pPr>
            <a:r>
              <a:rPr lang="en-US" dirty="0"/>
              <a:t>JTextField(String text</a:t>
            </a:r>
            <a:r>
              <a:rPr lang="en-US" dirty="0" smtClean="0"/>
              <a:t>) - </a:t>
            </a:r>
            <a:r>
              <a:rPr lang="en-US" dirty="0"/>
              <a:t>Creates a new TextField initialized with the specified text</a:t>
            </a:r>
            <a:r>
              <a:rPr lang="en-US" dirty="0" smtClean="0"/>
              <a:t>.</a:t>
            </a:r>
          </a:p>
          <a:p>
            <a:pPr marL="514350" indent="-514350">
              <a:buFont typeface="+mj-lt"/>
              <a:buAutoNum type="arabicPeriod"/>
            </a:pPr>
            <a:r>
              <a:rPr lang="en-US" dirty="0"/>
              <a:t>JTextField(int columns</a:t>
            </a:r>
            <a:r>
              <a:rPr lang="en-US" dirty="0" smtClean="0"/>
              <a:t>)- </a:t>
            </a:r>
            <a:r>
              <a:rPr lang="en-US" dirty="0"/>
              <a:t>Creates a new empty TextField with the specified number of columns.</a:t>
            </a:r>
            <a:endParaRPr lang="en-US" dirty="0" smtClean="0"/>
          </a:p>
          <a:p>
            <a:pPr marL="514350" indent="-514350">
              <a:buFont typeface="+mj-lt"/>
              <a:buAutoNum type="arabicPeriod"/>
            </a:pPr>
            <a:r>
              <a:rPr lang="en-US" dirty="0"/>
              <a:t>JTextField(String text, int columns</a:t>
            </a:r>
            <a:r>
              <a:rPr lang="en-US" dirty="0" smtClean="0"/>
              <a:t>) - </a:t>
            </a:r>
            <a:r>
              <a:rPr lang="en-US" dirty="0"/>
              <a:t>Creates a new TextField initialized with the specified text and </a:t>
            </a:r>
            <a:r>
              <a:rPr lang="en-US" dirty="0" smtClean="0"/>
              <a:t>number of columns.</a:t>
            </a:r>
          </a:p>
          <a:p>
            <a:r>
              <a:rPr lang="en-US" b="1" u="sng" dirty="0" smtClean="0"/>
              <a:t>Useful Methods:</a:t>
            </a:r>
          </a:p>
          <a:p>
            <a:pPr marL="514350" indent="-514350">
              <a:buFont typeface="+mj-lt"/>
              <a:buAutoNum type="arabicPeriod"/>
            </a:pPr>
            <a:r>
              <a:rPr lang="en-US" dirty="0" smtClean="0"/>
              <a:t>setText(String text) - Set and get the text in the TextField.</a:t>
            </a:r>
          </a:p>
          <a:p>
            <a:pPr marL="514350" indent="-514350">
              <a:buFont typeface="+mj-lt"/>
              <a:buAutoNum type="arabicPeriod"/>
            </a:pPr>
            <a:r>
              <a:rPr lang="en-US" dirty="0"/>
              <a:t>addActionListener(ActionListener l</a:t>
            </a:r>
            <a:r>
              <a:rPr lang="en-US" dirty="0" smtClean="0"/>
              <a:t>), </a:t>
            </a:r>
            <a:r>
              <a:rPr lang="en-US" dirty="0"/>
              <a:t>removeActionListener(ActionListener l</a:t>
            </a:r>
            <a:r>
              <a:rPr lang="en-US" dirty="0" smtClean="0"/>
              <a:t>)- Add and remove ActionListener to the TextField.</a:t>
            </a:r>
          </a:p>
          <a:p>
            <a:pPr marL="514350" indent="-514350">
              <a:buFont typeface="+mj-lt"/>
              <a:buAutoNum type="arabicPeriod"/>
            </a:pPr>
            <a:r>
              <a:rPr lang="en-US" dirty="0" smtClean="0"/>
              <a:t>setEditable(</a:t>
            </a:r>
            <a:r>
              <a:rPr lang="en-US" dirty="0" err="1" smtClean="0"/>
              <a:t>boolean</a:t>
            </a:r>
            <a:r>
              <a:rPr lang="en-US" dirty="0" smtClean="0"/>
              <a:t> b) – Set if the TextField would be editable, even if not, </a:t>
            </a:r>
            <a:r>
              <a:rPr lang="en-US" dirty="0"/>
              <a:t>it’s still selectable and the user can copy data from </a:t>
            </a:r>
            <a:r>
              <a:rPr lang="en-US" dirty="0" smtClean="0"/>
              <a:t>it.</a:t>
            </a:r>
          </a:p>
          <a:p>
            <a:pPr marL="514350" indent="-514350">
              <a:buFont typeface="+mj-lt"/>
              <a:buAutoNum type="arabicPeriod"/>
            </a:pPr>
            <a:r>
              <a:rPr lang="en-US" dirty="0" smtClean="0"/>
              <a:t>setEnabled(</a:t>
            </a:r>
            <a:r>
              <a:rPr lang="en-US" dirty="0" err="1"/>
              <a:t>boolean</a:t>
            </a:r>
            <a:r>
              <a:rPr lang="en-US" dirty="0"/>
              <a:t> b) </a:t>
            </a:r>
            <a:r>
              <a:rPr lang="en-US" dirty="0" smtClean="0"/>
              <a:t>- </a:t>
            </a:r>
            <a:r>
              <a:rPr lang="en-US" dirty="0"/>
              <a:t>Set if the TextField would be </a:t>
            </a:r>
            <a:r>
              <a:rPr lang="en-US" dirty="0" smtClean="0"/>
              <a:t>enabled, if not, the </a:t>
            </a:r>
            <a:r>
              <a:rPr lang="en-US" dirty="0"/>
              <a:t>TextField </a:t>
            </a:r>
            <a:r>
              <a:rPr lang="en-US" dirty="0" smtClean="0"/>
              <a:t> would not be </a:t>
            </a:r>
            <a:r>
              <a:rPr lang="en-US" dirty="0"/>
              <a:t>selectable </a:t>
            </a:r>
            <a:r>
              <a:rPr lang="en-US" dirty="0" smtClean="0"/>
              <a:t>and the user won’t be able to copy data from it. </a:t>
            </a:r>
            <a:endParaRPr lang="en-US" dirty="0"/>
          </a:p>
        </p:txBody>
      </p:sp>
    </p:spTree>
    <p:extLst>
      <p:ext uri="{BB962C8B-B14F-4D97-AF65-F5344CB8AC3E}">
        <p14:creationId xmlns:p14="http://schemas.microsoft.com/office/powerpoint/2010/main" val="389016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JPasswordField</a:t>
            </a:r>
            <a:endParaRPr lang="en-US" dirty="0"/>
          </a:p>
        </p:txBody>
      </p:sp>
      <p:sp>
        <p:nvSpPr>
          <p:cNvPr id="3" name="Content Placeholder 2"/>
          <p:cNvSpPr>
            <a:spLocks noGrp="1"/>
          </p:cNvSpPr>
          <p:nvPr>
            <p:ph idx="1"/>
          </p:nvPr>
        </p:nvSpPr>
        <p:spPr>
          <a:xfrm>
            <a:off x="838200" y="1825625"/>
            <a:ext cx="10650648" cy="4351338"/>
          </a:xfrm>
        </p:spPr>
        <p:txBody>
          <a:bodyPr>
            <a:normAutofit fontScale="62500" lnSpcReduction="20000"/>
          </a:bodyPr>
          <a:lstStyle/>
          <a:p>
            <a:r>
              <a:rPr lang="en-US" dirty="0"/>
              <a:t>JPasswordField </a:t>
            </a:r>
            <a:r>
              <a:rPr lang="en-US" dirty="0" smtClean="0"/>
              <a:t>is </a:t>
            </a:r>
            <a:r>
              <a:rPr lang="en-US" dirty="0"/>
              <a:t>a text component specialized for password entry</a:t>
            </a:r>
            <a:r>
              <a:rPr lang="en-US" dirty="0" smtClean="0"/>
              <a:t>.</a:t>
            </a:r>
          </a:p>
          <a:p>
            <a:r>
              <a:rPr lang="en-US" dirty="0" smtClean="0"/>
              <a:t> </a:t>
            </a:r>
            <a:r>
              <a:rPr lang="en-US" dirty="0"/>
              <a:t>JPasswordField </a:t>
            </a:r>
            <a:r>
              <a:rPr lang="en-US" dirty="0" smtClean="0"/>
              <a:t>allows </a:t>
            </a:r>
            <a:r>
              <a:rPr lang="en-US" dirty="0"/>
              <a:t>the editing of a single line of </a:t>
            </a:r>
            <a:r>
              <a:rPr lang="en-US" dirty="0" smtClean="0"/>
              <a:t>text.</a:t>
            </a:r>
          </a:p>
          <a:p>
            <a:r>
              <a:rPr lang="en-US" dirty="0" smtClean="0"/>
              <a:t>JPasswordField extends JTextField.</a:t>
            </a:r>
          </a:p>
          <a:p>
            <a:pPr marL="0" indent="0">
              <a:buNone/>
            </a:pPr>
            <a:endParaRPr lang="en-US" dirty="0" smtClean="0"/>
          </a:p>
          <a:p>
            <a:r>
              <a:rPr lang="en-US" b="1" u="sng" dirty="0" smtClean="0"/>
              <a:t>Constructors</a:t>
            </a:r>
            <a:r>
              <a:rPr lang="en-US" dirty="0" smtClean="0"/>
              <a:t>:</a:t>
            </a:r>
          </a:p>
          <a:p>
            <a:pPr marL="514350" indent="-514350">
              <a:buFont typeface="+mj-lt"/>
              <a:buAutoNum type="arabicPeriod"/>
            </a:pPr>
            <a:r>
              <a:rPr lang="en-US" dirty="0" smtClean="0"/>
              <a:t>JPasswordField() – Default constructor, creates new </a:t>
            </a:r>
            <a:r>
              <a:rPr lang="en-US" dirty="0"/>
              <a:t>JPasswordField, with a default document, null starting text string, and 0 column width</a:t>
            </a:r>
            <a:r>
              <a:rPr lang="en-US" dirty="0" smtClean="0"/>
              <a:t>.</a:t>
            </a:r>
          </a:p>
          <a:p>
            <a:pPr marL="514350" indent="-514350">
              <a:buFont typeface="+mj-lt"/>
              <a:buAutoNum type="arabicPeriod"/>
            </a:pPr>
            <a:r>
              <a:rPr lang="en-US" dirty="0"/>
              <a:t>JPasswordField(int columns</a:t>
            </a:r>
            <a:r>
              <a:rPr lang="en-US" dirty="0" smtClean="0"/>
              <a:t>)- Create new </a:t>
            </a:r>
            <a:r>
              <a:rPr lang="en-US" dirty="0"/>
              <a:t>empty JPasswordField with the specified number of columns.</a:t>
            </a:r>
            <a:r>
              <a:rPr lang="en-US" dirty="0" smtClean="0"/>
              <a:t>.</a:t>
            </a:r>
          </a:p>
          <a:p>
            <a:pPr marL="514350" indent="-514350">
              <a:buFont typeface="+mj-lt"/>
              <a:buAutoNum type="arabicPeriod"/>
            </a:pPr>
            <a:r>
              <a:rPr lang="en-US" dirty="0"/>
              <a:t>JPasswordField(String </a:t>
            </a:r>
            <a:r>
              <a:rPr lang="en-US" dirty="0" smtClean="0"/>
              <a:t>text)- </a:t>
            </a:r>
            <a:r>
              <a:rPr lang="en-US" dirty="0"/>
              <a:t>Creates new JPasswordField initialized with the specified text. </a:t>
            </a:r>
            <a:endParaRPr lang="en-US" dirty="0" smtClean="0"/>
          </a:p>
          <a:p>
            <a:pPr marL="514350" indent="-514350">
              <a:buFont typeface="+mj-lt"/>
              <a:buAutoNum type="arabicPeriod"/>
            </a:pPr>
            <a:r>
              <a:rPr lang="en-US" dirty="0"/>
              <a:t>JPasswordField(String text, int columns</a:t>
            </a:r>
            <a:r>
              <a:rPr lang="en-US" dirty="0" smtClean="0"/>
              <a:t>)- </a:t>
            </a:r>
            <a:r>
              <a:rPr lang="en-US" dirty="0"/>
              <a:t>new JPasswordField initialized with the specified text </a:t>
            </a:r>
            <a:r>
              <a:rPr lang="en-US" dirty="0" smtClean="0"/>
              <a:t>and number of </a:t>
            </a:r>
            <a:r>
              <a:rPr lang="en-US" dirty="0"/>
              <a:t>columns</a:t>
            </a:r>
            <a:r>
              <a:rPr lang="en-US" dirty="0" smtClean="0"/>
              <a:t>.</a:t>
            </a:r>
          </a:p>
          <a:p>
            <a:r>
              <a:rPr lang="en-US" b="1" u="sng" dirty="0" smtClean="0"/>
              <a:t>Useful Methods:</a:t>
            </a:r>
          </a:p>
          <a:p>
            <a:pPr marL="514350" indent="-514350">
              <a:buFont typeface="+mj-lt"/>
              <a:buAutoNum type="arabicPeriod"/>
            </a:pPr>
            <a:r>
              <a:rPr lang="en-US" dirty="0" smtClean="0"/>
              <a:t>setEchoChar(char c)- Set the char that will replace every character like ‘*’.</a:t>
            </a:r>
          </a:p>
          <a:p>
            <a:pPr marL="514350" indent="-514350">
              <a:buFont typeface="+mj-lt"/>
              <a:buAutoNum type="arabicPeriod"/>
            </a:pPr>
            <a:r>
              <a:rPr lang="en-US" dirty="0" err="1" smtClean="0"/>
              <a:t>getPassword</a:t>
            </a:r>
            <a:r>
              <a:rPr lang="en-US" dirty="0" smtClean="0"/>
              <a:t>()- Get the password as array of char.</a:t>
            </a:r>
          </a:p>
        </p:txBody>
      </p:sp>
    </p:spTree>
    <p:extLst>
      <p:ext uri="{BB962C8B-B14F-4D97-AF65-F5344CB8AC3E}">
        <p14:creationId xmlns:p14="http://schemas.microsoft.com/office/powerpoint/2010/main" val="3429143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JTextArea </a:t>
            </a:r>
          </a:p>
        </p:txBody>
      </p:sp>
      <p:sp>
        <p:nvSpPr>
          <p:cNvPr id="3" name="Content Placeholder 2"/>
          <p:cNvSpPr>
            <a:spLocks noGrp="1"/>
          </p:cNvSpPr>
          <p:nvPr>
            <p:ph idx="1"/>
          </p:nvPr>
        </p:nvSpPr>
        <p:spPr/>
        <p:txBody>
          <a:bodyPr>
            <a:noAutofit/>
          </a:bodyPr>
          <a:lstStyle/>
          <a:p>
            <a:r>
              <a:rPr lang="en-US" sz="1600" dirty="0"/>
              <a:t>JTextArea is a multi line region that displays text. It allows the editing of multiple line text. </a:t>
            </a:r>
          </a:p>
          <a:p>
            <a:r>
              <a:rPr lang="en-US" sz="1600" dirty="0"/>
              <a:t>JTextArea </a:t>
            </a:r>
            <a:r>
              <a:rPr lang="en-US" sz="1600" dirty="0" smtClean="0"/>
              <a:t>extends </a:t>
            </a:r>
            <a:r>
              <a:rPr lang="en-US" sz="1600" dirty="0"/>
              <a:t>JTextComponent which extends JComponent.</a:t>
            </a:r>
          </a:p>
          <a:p>
            <a:endParaRPr lang="en-US" sz="1600" dirty="0" smtClean="0"/>
          </a:p>
          <a:p>
            <a:r>
              <a:rPr lang="en-US" sz="1600" b="1" u="sng" dirty="0" smtClean="0"/>
              <a:t>Constructors</a:t>
            </a:r>
            <a:r>
              <a:rPr lang="en-US" sz="1600" dirty="0" smtClean="0"/>
              <a:t>:</a:t>
            </a:r>
          </a:p>
          <a:p>
            <a:pPr marL="514350" indent="-514350">
              <a:buFont typeface="+mj-lt"/>
              <a:buAutoNum type="arabicPeriod"/>
            </a:pPr>
            <a:r>
              <a:rPr lang="en-US" sz="1600" dirty="0"/>
              <a:t>JTextArea</a:t>
            </a:r>
            <a:r>
              <a:rPr lang="en-US" sz="1600" dirty="0" smtClean="0"/>
              <a:t>() – Default constructor, creates </a:t>
            </a:r>
            <a:r>
              <a:rPr lang="en-US" sz="1600" dirty="0"/>
              <a:t>text area that displays no text initially</a:t>
            </a:r>
            <a:r>
              <a:rPr lang="en-US" sz="1600" dirty="0" smtClean="0"/>
              <a:t>.</a:t>
            </a:r>
          </a:p>
          <a:p>
            <a:pPr marL="514350" indent="-514350">
              <a:buFont typeface="+mj-lt"/>
              <a:buAutoNum type="arabicPeriod"/>
            </a:pPr>
            <a:r>
              <a:rPr lang="en-US" sz="1600" dirty="0" smtClean="0"/>
              <a:t>JTextArea(</a:t>
            </a:r>
            <a:r>
              <a:rPr lang="en-US" sz="1600" dirty="0"/>
              <a:t>String </a:t>
            </a:r>
            <a:r>
              <a:rPr lang="en-US" sz="1600" dirty="0" smtClean="0"/>
              <a:t>text) - </a:t>
            </a:r>
            <a:r>
              <a:rPr lang="en-US" sz="1600" dirty="0"/>
              <a:t>Creates a new </a:t>
            </a:r>
            <a:r>
              <a:rPr lang="en-US" sz="1600" dirty="0" smtClean="0"/>
              <a:t>TextArea initialized </a:t>
            </a:r>
            <a:r>
              <a:rPr lang="en-US" sz="1600" dirty="0"/>
              <a:t>with the specified text</a:t>
            </a:r>
            <a:r>
              <a:rPr lang="en-US" sz="1600" dirty="0" smtClean="0"/>
              <a:t>.</a:t>
            </a:r>
          </a:p>
          <a:p>
            <a:pPr marL="514350" indent="-514350">
              <a:buFont typeface="+mj-lt"/>
              <a:buAutoNum type="arabicPeriod"/>
            </a:pPr>
            <a:r>
              <a:rPr lang="en-US" sz="1600" dirty="0"/>
              <a:t>JTextArea(int row, int column)</a:t>
            </a:r>
            <a:r>
              <a:rPr lang="en-US" sz="1600" dirty="0" smtClean="0"/>
              <a:t>- </a:t>
            </a:r>
            <a:r>
              <a:rPr lang="en-US" sz="1600" dirty="0"/>
              <a:t>Creates a new empty TextArea </a:t>
            </a:r>
            <a:r>
              <a:rPr lang="en-US" sz="1600" dirty="0" smtClean="0"/>
              <a:t>with </a:t>
            </a:r>
            <a:r>
              <a:rPr lang="en-US" sz="1600" dirty="0"/>
              <a:t>the specified number </a:t>
            </a:r>
            <a:r>
              <a:rPr lang="en-US" sz="1600" dirty="0" smtClean="0"/>
              <a:t>of rows and columns with no displayed text.</a:t>
            </a:r>
          </a:p>
          <a:p>
            <a:pPr marL="514350" indent="-514350">
              <a:buFont typeface="+mj-lt"/>
              <a:buAutoNum type="arabicPeriod"/>
            </a:pPr>
            <a:r>
              <a:rPr lang="en-US" sz="1600" dirty="0"/>
              <a:t>JTextArea(String s, int row, int column)</a:t>
            </a:r>
            <a:r>
              <a:rPr lang="en-US" sz="1600" dirty="0" smtClean="0"/>
              <a:t> - </a:t>
            </a:r>
            <a:r>
              <a:rPr lang="en-US" sz="1600" dirty="0"/>
              <a:t>Creates a new TextArea </a:t>
            </a:r>
            <a:r>
              <a:rPr lang="en-US" sz="1600" dirty="0" smtClean="0"/>
              <a:t>initialized </a:t>
            </a:r>
            <a:r>
              <a:rPr lang="en-US" sz="1600" dirty="0"/>
              <a:t>with the specified text and </a:t>
            </a:r>
            <a:r>
              <a:rPr lang="en-US" sz="1600" dirty="0" smtClean="0"/>
              <a:t>number of rows and columns.</a:t>
            </a:r>
          </a:p>
          <a:p>
            <a:r>
              <a:rPr lang="en-US" sz="1600" b="1" u="sng" dirty="0" smtClean="0"/>
              <a:t>Useful Methods</a:t>
            </a:r>
            <a:r>
              <a:rPr lang="en-US" sz="1600" dirty="0" smtClean="0"/>
              <a:t>:</a:t>
            </a:r>
          </a:p>
          <a:p>
            <a:pPr marL="514350" indent="-514350">
              <a:buFont typeface="+mj-lt"/>
              <a:buAutoNum type="arabicPeriod"/>
            </a:pPr>
            <a:r>
              <a:rPr lang="en-US" sz="1600" dirty="0" smtClean="0"/>
              <a:t>setRows(</a:t>
            </a:r>
            <a:r>
              <a:rPr lang="en-US" sz="1600" dirty="0"/>
              <a:t>int rows</a:t>
            </a:r>
            <a:r>
              <a:rPr lang="en-US" sz="1600" dirty="0" smtClean="0"/>
              <a:t>), setCols(int cols), getRows(), getCols()- Set and get the rows and columns of the TextArea.</a:t>
            </a:r>
          </a:p>
          <a:p>
            <a:pPr marL="514350" indent="-514350">
              <a:buFont typeface="+mj-lt"/>
              <a:buAutoNum type="arabicPeriod"/>
            </a:pPr>
            <a:r>
              <a:rPr lang="en-US" sz="1600" dirty="0"/>
              <a:t>insert(String s, int position</a:t>
            </a:r>
            <a:r>
              <a:rPr lang="en-US" sz="1600" dirty="0" smtClean="0"/>
              <a:t>) - Used </a:t>
            </a:r>
            <a:r>
              <a:rPr lang="en-US" sz="1600" dirty="0"/>
              <a:t>to insert the specified text </a:t>
            </a:r>
            <a:r>
              <a:rPr lang="en-US" sz="1600" dirty="0" smtClean="0"/>
              <a:t>at the </a:t>
            </a:r>
            <a:r>
              <a:rPr lang="en-US" sz="1600" dirty="0"/>
              <a:t>specified </a:t>
            </a:r>
            <a:r>
              <a:rPr lang="en-US" sz="1600" dirty="0" smtClean="0"/>
              <a:t>position.</a:t>
            </a:r>
          </a:p>
          <a:p>
            <a:pPr marL="514350" indent="-514350">
              <a:buFont typeface="+mj-lt"/>
              <a:buAutoNum type="arabicPeriod"/>
            </a:pPr>
            <a:r>
              <a:rPr lang="en-US" sz="1600" dirty="0"/>
              <a:t>append(String s</a:t>
            </a:r>
            <a:r>
              <a:rPr lang="en-US" sz="1600" dirty="0" smtClean="0"/>
              <a:t>)- Used </a:t>
            </a:r>
            <a:r>
              <a:rPr lang="en-US" sz="1600" dirty="0"/>
              <a:t>to append the given text to the end of the </a:t>
            </a:r>
            <a:r>
              <a:rPr lang="en-US" sz="1600" dirty="0" smtClean="0"/>
              <a:t>document.</a:t>
            </a:r>
            <a:endParaRPr lang="en-US" sz="1600" dirty="0"/>
          </a:p>
        </p:txBody>
      </p:sp>
    </p:spTree>
    <p:extLst>
      <p:ext uri="{BB962C8B-B14F-4D97-AF65-F5344CB8AC3E}">
        <p14:creationId xmlns:p14="http://schemas.microsoft.com/office/powerpoint/2010/main" val="120685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a:t>
            </a:r>
            <a:endParaRPr lang="en-US" dirty="0"/>
          </a:p>
        </p:txBody>
      </p:sp>
      <p:sp>
        <p:nvSpPr>
          <p:cNvPr id="3" name="Content Placeholder 2"/>
          <p:cNvSpPr>
            <a:spLocks noGrp="1"/>
          </p:cNvSpPr>
          <p:nvPr>
            <p:ph idx="1"/>
          </p:nvPr>
        </p:nvSpPr>
        <p:spPr/>
        <p:txBody>
          <a:bodyPr>
            <a:normAutofit/>
          </a:bodyPr>
          <a:lstStyle/>
          <a:p>
            <a:r>
              <a:rPr lang="en-US" dirty="0"/>
              <a:t>Swing is a </a:t>
            </a:r>
            <a:r>
              <a:rPr lang="en-US" dirty="0" smtClean="0"/>
              <a:t>lightweight independent </a:t>
            </a:r>
            <a:r>
              <a:rPr lang="en-US" dirty="0"/>
              <a:t>API for creating Graphical User Interface (GUI) for java programs</a:t>
            </a:r>
            <a:r>
              <a:rPr lang="en-US" dirty="0" smtClean="0"/>
              <a:t>.</a:t>
            </a:r>
          </a:p>
          <a:p>
            <a:r>
              <a:rPr lang="en-US" dirty="0" smtClean="0"/>
              <a:t>It was developed in 1997 by</a:t>
            </a:r>
            <a:r>
              <a:rPr lang="en-US" dirty="0"/>
              <a:t> Sun Microsystems and Netscape Communications </a:t>
            </a:r>
            <a:r>
              <a:rPr lang="en-US" dirty="0" smtClean="0"/>
              <a:t>Corporation.</a:t>
            </a:r>
            <a:endParaRPr lang="en-US" dirty="0"/>
          </a:p>
          <a:p>
            <a:r>
              <a:rPr lang="en-US" dirty="0" smtClean="0"/>
              <a:t>Swing </a:t>
            </a:r>
            <a:r>
              <a:rPr lang="en-US" dirty="0"/>
              <a:t>components are independent of native Operating System's API as Swing API controls are rendered mostly using pure JAVA code instead of underlying operating system </a:t>
            </a:r>
            <a:r>
              <a:rPr lang="en-US" dirty="0" smtClean="0"/>
              <a:t>calls.</a:t>
            </a:r>
          </a:p>
          <a:p>
            <a:r>
              <a:rPr lang="en-US" dirty="0" smtClean="0"/>
              <a:t> </a:t>
            </a:r>
            <a:r>
              <a:rPr lang="en-US" dirty="0"/>
              <a:t>It is a part of Java Foundation Classes(JFC). </a:t>
            </a:r>
          </a:p>
        </p:txBody>
      </p:sp>
    </p:spTree>
    <p:extLst>
      <p:ext uri="{BB962C8B-B14F-4D97-AF65-F5344CB8AC3E}">
        <p14:creationId xmlns:p14="http://schemas.microsoft.com/office/powerpoint/2010/main" val="2386958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JSpinner</a:t>
            </a:r>
            <a:endParaRPr lang="en-US" dirty="0"/>
          </a:p>
        </p:txBody>
      </p:sp>
      <p:sp>
        <p:nvSpPr>
          <p:cNvPr id="3" name="Content Placeholder 2"/>
          <p:cNvSpPr>
            <a:spLocks noGrp="1"/>
          </p:cNvSpPr>
          <p:nvPr>
            <p:ph idx="1"/>
          </p:nvPr>
        </p:nvSpPr>
        <p:spPr>
          <a:xfrm>
            <a:off x="838200" y="1825625"/>
            <a:ext cx="10650648" cy="4351338"/>
          </a:xfrm>
        </p:spPr>
        <p:txBody>
          <a:bodyPr>
            <a:normAutofit fontScale="85000" lnSpcReduction="20000"/>
          </a:bodyPr>
          <a:lstStyle/>
          <a:p>
            <a:r>
              <a:rPr lang="en-US" dirty="0"/>
              <a:t> JSpinner </a:t>
            </a:r>
            <a:r>
              <a:rPr lang="en-US" dirty="0" smtClean="0"/>
              <a:t>is </a:t>
            </a:r>
            <a:r>
              <a:rPr lang="en-US" dirty="0"/>
              <a:t>a single </a:t>
            </a:r>
            <a:r>
              <a:rPr lang="en-US" dirty="0" smtClean="0"/>
              <a:t>line of </a:t>
            </a:r>
            <a:r>
              <a:rPr lang="en-US" dirty="0"/>
              <a:t>input field that allows the user to select a number or an object value from an ordered </a:t>
            </a:r>
            <a:r>
              <a:rPr lang="en-US" dirty="0" smtClean="0"/>
              <a:t>sequence like date or list.</a:t>
            </a:r>
          </a:p>
          <a:p>
            <a:r>
              <a:rPr lang="en-US" dirty="0"/>
              <a:t>JSpinner extends </a:t>
            </a:r>
            <a:r>
              <a:rPr lang="en-US" dirty="0" smtClean="0"/>
              <a:t>JComponent</a:t>
            </a:r>
            <a:r>
              <a:rPr lang="en-US" dirty="0"/>
              <a:t>.</a:t>
            </a:r>
          </a:p>
          <a:p>
            <a:pPr marL="0" indent="0">
              <a:buNone/>
            </a:pPr>
            <a:endParaRPr lang="en-US" dirty="0" smtClean="0"/>
          </a:p>
          <a:p>
            <a:r>
              <a:rPr lang="en-US" b="1" u="sng" dirty="0" smtClean="0"/>
              <a:t>Constructors</a:t>
            </a:r>
            <a:r>
              <a:rPr lang="en-US" dirty="0" smtClean="0"/>
              <a:t>:</a:t>
            </a:r>
          </a:p>
          <a:p>
            <a:pPr marL="514350" indent="-514350">
              <a:buFont typeface="+mj-lt"/>
              <a:buAutoNum type="arabicPeriod"/>
            </a:pPr>
            <a:r>
              <a:rPr lang="en-US" dirty="0" smtClean="0"/>
              <a:t>JSpinner() – Default constructor, creates </a:t>
            </a:r>
            <a:r>
              <a:rPr lang="en-US" dirty="0"/>
              <a:t>a spinner with an Integer SpinnerNumberModel with initial value 0 and no minimum or maximum </a:t>
            </a:r>
            <a:r>
              <a:rPr lang="en-US" dirty="0" smtClean="0"/>
              <a:t>limits.</a:t>
            </a:r>
          </a:p>
          <a:p>
            <a:pPr marL="514350" indent="-514350">
              <a:buFont typeface="+mj-lt"/>
              <a:buAutoNum type="arabicPeriod"/>
            </a:pPr>
            <a:r>
              <a:rPr lang="en-US" dirty="0"/>
              <a:t>JTextField(String text</a:t>
            </a:r>
            <a:r>
              <a:rPr lang="en-US" dirty="0" smtClean="0"/>
              <a:t>) - </a:t>
            </a:r>
            <a:r>
              <a:rPr lang="en-US" dirty="0"/>
              <a:t>Creates a spinner for a given </a:t>
            </a:r>
            <a:r>
              <a:rPr lang="en-US" dirty="0" smtClean="0"/>
              <a:t>model.</a:t>
            </a:r>
          </a:p>
          <a:p>
            <a:r>
              <a:rPr lang="en-US" b="1" u="sng" dirty="0" smtClean="0"/>
              <a:t>Useful Methods:</a:t>
            </a:r>
          </a:p>
          <a:p>
            <a:pPr marL="514350" indent="-514350">
              <a:buFont typeface="+mj-lt"/>
              <a:buAutoNum type="arabicPeriod"/>
            </a:pPr>
            <a:r>
              <a:rPr lang="en-US" dirty="0"/>
              <a:t> addChangeListener(</a:t>
            </a:r>
            <a:r>
              <a:rPr lang="en-US" dirty="0" err="1"/>
              <a:t>ChangeListener</a:t>
            </a:r>
            <a:r>
              <a:rPr lang="en-US" dirty="0"/>
              <a:t> </a:t>
            </a:r>
            <a:r>
              <a:rPr lang="en-US" dirty="0" smtClean="0"/>
              <a:t>listener) - Used </a:t>
            </a:r>
            <a:r>
              <a:rPr lang="en-US" dirty="0"/>
              <a:t>to add a listener to the list that is notified each time a change to the model </a:t>
            </a:r>
            <a:r>
              <a:rPr lang="en-US" dirty="0" smtClean="0"/>
              <a:t>occurs.</a:t>
            </a:r>
          </a:p>
          <a:p>
            <a:pPr marL="514350" indent="-514350">
              <a:buFont typeface="+mj-lt"/>
              <a:buAutoNum type="arabicPeriod"/>
            </a:pPr>
            <a:r>
              <a:rPr lang="en-US" dirty="0" err="1"/>
              <a:t>getValue</a:t>
            </a:r>
            <a:r>
              <a:rPr lang="en-US" dirty="0" smtClean="0"/>
              <a:t>()- Used </a:t>
            </a:r>
            <a:r>
              <a:rPr lang="en-US" dirty="0"/>
              <a:t>to return the current value of the model.</a:t>
            </a:r>
            <a:endParaRPr lang="en-US" dirty="0" smtClean="0"/>
          </a:p>
        </p:txBody>
      </p:sp>
    </p:spTree>
    <p:extLst>
      <p:ext uri="{BB962C8B-B14F-4D97-AF65-F5344CB8AC3E}">
        <p14:creationId xmlns:p14="http://schemas.microsoft.com/office/powerpoint/2010/main" val="498861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JButton</a:t>
            </a:r>
            <a:endParaRPr lang="en-US" dirty="0"/>
          </a:p>
        </p:txBody>
      </p:sp>
      <p:sp>
        <p:nvSpPr>
          <p:cNvPr id="3" name="Content Placeholder 2"/>
          <p:cNvSpPr>
            <a:spLocks noGrp="1"/>
          </p:cNvSpPr>
          <p:nvPr>
            <p:ph idx="1"/>
          </p:nvPr>
        </p:nvSpPr>
        <p:spPr/>
        <p:txBody>
          <a:bodyPr>
            <a:normAutofit fontScale="77500" lnSpcReduction="20000"/>
          </a:bodyPr>
          <a:lstStyle/>
          <a:p>
            <a:r>
              <a:rPr lang="en-US" sz="2400" dirty="0" smtClean="0"/>
              <a:t>JButton component is a labeled </a:t>
            </a:r>
            <a:r>
              <a:rPr lang="en-US" sz="2400" dirty="0"/>
              <a:t>button that has platform independent implementation. The application result in some action when the button is pushed. </a:t>
            </a:r>
            <a:endParaRPr lang="en-US" sz="2400" dirty="0" smtClean="0"/>
          </a:p>
          <a:p>
            <a:r>
              <a:rPr lang="en-US" sz="2400" dirty="0" smtClean="0"/>
              <a:t>JButton extends AbstractButton class which extends </a:t>
            </a:r>
            <a:r>
              <a:rPr lang="en-US" sz="2400" dirty="0" err="1" smtClean="0"/>
              <a:t>Jcomponent</a:t>
            </a:r>
            <a:r>
              <a:rPr lang="en-US" sz="2400" dirty="0" smtClean="0"/>
              <a:t>.</a:t>
            </a:r>
          </a:p>
          <a:p>
            <a:r>
              <a:rPr lang="en-US" sz="2400" b="1" u="sng" dirty="0" smtClean="0"/>
              <a:t>Constructors</a:t>
            </a:r>
            <a:r>
              <a:rPr lang="en-US" sz="2400" dirty="0" smtClean="0"/>
              <a:t>:</a:t>
            </a:r>
          </a:p>
          <a:p>
            <a:pPr marL="514350" indent="-514350">
              <a:buFont typeface="+mj-lt"/>
              <a:buAutoNum type="arabicPeriod"/>
            </a:pPr>
            <a:r>
              <a:rPr lang="en-US" dirty="0"/>
              <a:t>JButton</a:t>
            </a:r>
            <a:r>
              <a:rPr lang="en-US" dirty="0" smtClean="0"/>
              <a:t>()- Default constructor. Creates </a:t>
            </a:r>
            <a:r>
              <a:rPr lang="en-US" dirty="0"/>
              <a:t> button with no text and icon</a:t>
            </a:r>
            <a:r>
              <a:rPr lang="en-US" dirty="0" smtClean="0"/>
              <a:t>.</a:t>
            </a:r>
          </a:p>
          <a:p>
            <a:pPr marL="514350" indent="-514350">
              <a:buFont typeface="+mj-lt"/>
              <a:buAutoNum type="arabicPeriod"/>
            </a:pPr>
            <a:r>
              <a:rPr lang="en-US" dirty="0"/>
              <a:t>JButton(String s</a:t>
            </a:r>
            <a:r>
              <a:rPr lang="en-US" dirty="0" smtClean="0"/>
              <a:t>)- Creates </a:t>
            </a:r>
            <a:r>
              <a:rPr lang="en-US" dirty="0"/>
              <a:t>a button with the specified text</a:t>
            </a:r>
            <a:r>
              <a:rPr lang="en-US" dirty="0" smtClean="0"/>
              <a:t>.</a:t>
            </a:r>
          </a:p>
          <a:p>
            <a:pPr marL="514350" indent="-514350">
              <a:buFont typeface="+mj-lt"/>
              <a:buAutoNum type="arabicPeriod"/>
            </a:pPr>
            <a:r>
              <a:rPr lang="en-US" dirty="0"/>
              <a:t>JButton(Icon i</a:t>
            </a:r>
            <a:r>
              <a:rPr lang="en-US" dirty="0" smtClean="0"/>
              <a:t>)- Creates </a:t>
            </a:r>
            <a:r>
              <a:rPr lang="en-US" dirty="0"/>
              <a:t>a button with the specified icon object</a:t>
            </a:r>
            <a:r>
              <a:rPr lang="en-US" dirty="0" smtClean="0"/>
              <a:t>.</a:t>
            </a:r>
          </a:p>
          <a:p>
            <a:r>
              <a:rPr lang="en-US" b="1" u="sng" dirty="0" smtClean="0"/>
              <a:t>Useful Methods</a:t>
            </a:r>
            <a:r>
              <a:rPr lang="en-US" dirty="0" smtClean="0"/>
              <a:t>:</a:t>
            </a:r>
          </a:p>
          <a:p>
            <a:pPr marL="514350" indent="-514350">
              <a:buFont typeface="+mj-lt"/>
              <a:buAutoNum type="arabicPeriod"/>
            </a:pPr>
            <a:r>
              <a:rPr lang="en-US" dirty="0"/>
              <a:t>setText(String </a:t>
            </a:r>
            <a:r>
              <a:rPr lang="en-US" dirty="0" smtClean="0"/>
              <a:t>s), </a:t>
            </a:r>
            <a:r>
              <a:rPr lang="en-US" dirty="0"/>
              <a:t>getText</a:t>
            </a:r>
            <a:r>
              <a:rPr lang="en-US" dirty="0" smtClean="0"/>
              <a:t>(), </a:t>
            </a:r>
            <a:r>
              <a:rPr lang="en-US" dirty="0"/>
              <a:t>setIcon(Icon b</a:t>
            </a:r>
            <a:r>
              <a:rPr lang="en-US" dirty="0" smtClean="0"/>
              <a:t>), </a:t>
            </a:r>
            <a:r>
              <a:rPr lang="en-US" dirty="0"/>
              <a:t>getIcon</a:t>
            </a:r>
            <a:r>
              <a:rPr lang="en-US" dirty="0" smtClean="0"/>
              <a:t>()- Set and get text and image of the button.</a:t>
            </a:r>
          </a:p>
          <a:p>
            <a:pPr marL="514350" indent="-514350">
              <a:buFont typeface="+mj-lt"/>
              <a:buAutoNum type="arabicPeriod"/>
            </a:pPr>
            <a:r>
              <a:rPr lang="en-US" dirty="0" smtClean="0"/>
              <a:t>addActionListener()- </a:t>
            </a:r>
            <a:r>
              <a:rPr lang="en-US" dirty="0"/>
              <a:t> </a:t>
            </a:r>
            <a:r>
              <a:rPr lang="en-US" dirty="0" smtClean="0"/>
              <a:t>Used </a:t>
            </a:r>
            <a:r>
              <a:rPr lang="en-US" dirty="0"/>
              <a:t>to </a:t>
            </a:r>
            <a:r>
              <a:rPr lang="en-US" dirty="0" smtClean="0"/>
              <a:t>add</a:t>
            </a:r>
            <a:r>
              <a:rPr lang="en-US" dirty="0"/>
              <a:t> ActionListener to </a:t>
            </a:r>
            <a:r>
              <a:rPr lang="en-US" dirty="0" smtClean="0"/>
              <a:t>button that will listen to the clicks.</a:t>
            </a:r>
          </a:p>
          <a:p>
            <a:pPr marL="514350" indent="-514350">
              <a:buFont typeface="+mj-lt"/>
              <a:buAutoNum type="arabicPeriod"/>
            </a:pPr>
            <a:r>
              <a:rPr lang="en-US" dirty="0" smtClean="0"/>
              <a:t>setEnabled(</a:t>
            </a:r>
            <a:r>
              <a:rPr lang="en-US" dirty="0" err="1" smtClean="0"/>
              <a:t>boolean</a:t>
            </a:r>
            <a:r>
              <a:rPr lang="en-US" dirty="0" smtClean="0"/>
              <a:t> b)- Used </a:t>
            </a:r>
            <a:r>
              <a:rPr lang="en-US" dirty="0"/>
              <a:t>to enable or disable the button</a:t>
            </a:r>
            <a:r>
              <a:rPr lang="en-US" dirty="0" smtClean="0"/>
              <a:t>.</a:t>
            </a:r>
          </a:p>
          <a:p>
            <a:pPr marL="514350" indent="-514350">
              <a:buFont typeface="+mj-lt"/>
              <a:buAutoNum type="arabicPeriod"/>
            </a:pPr>
            <a:r>
              <a:rPr lang="en-US" dirty="0" smtClean="0"/>
              <a:t>setFocusable(</a:t>
            </a:r>
            <a:r>
              <a:rPr lang="en-US" dirty="0" err="1"/>
              <a:t>boolean</a:t>
            </a:r>
            <a:r>
              <a:rPr lang="en-US" dirty="0"/>
              <a:t> b</a:t>
            </a:r>
            <a:r>
              <a:rPr lang="en-US" dirty="0" smtClean="0"/>
              <a:t>)- </a:t>
            </a:r>
            <a:r>
              <a:rPr lang="en-US" dirty="0"/>
              <a:t>Used to </a:t>
            </a:r>
            <a:r>
              <a:rPr lang="en-US" dirty="0" smtClean="0"/>
              <a:t>set or remove focus from the </a:t>
            </a:r>
            <a:r>
              <a:rPr lang="en-US" dirty="0"/>
              <a:t>button.</a:t>
            </a:r>
          </a:p>
          <a:p>
            <a:pPr marL="514350" indent="-514350">
              <a:buFont typeface="+mj-lt"/>
              <a:buAutoNum type="arabicPeriod"/>
            </a:pPr>
            <a:endParaRPr lang="en-US" dirty="0"/>
          </a:p>
        </p:txBody>
      </p:sp>
    </p:spTree>
    <p:extLst>
      <p:ext uri="{BB962C8B-B14F-4D97-AF65-F5344CB8AC3E}">
        <p14:creationId xmlns:p14="http://schemas.microsoft.com/office/powerpoint/2010/main" val="305383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Swing Components- </a:t>
            </a:r>
            <a:r>
              <a:rPr lang="en-US" dirty="0" smtClean="0"/>
              <a:t>JCheckBox</a:t>
            </a:r>
            <a:endParaRPr lang="en-US" dirty="0"/>
          </a:p>
        </p:txBody>
      </p:sp>
      <p:sp>
        <p:nvSpPr>
          <p:cNvPr id="3" name="Content Placeholder 2"/>
          <p:cNvSpPr>
            <a:spLocks noGrp="1"/>
          </p:cNvSpPr>
          <p:nvPr>
            <p:ph idx="1"/>
          </p:nvPr>
        </p:nvSpPr>
        <p:spPr/>
        <p:txBody>
          <a:bodyPr>
            <a:normAutofit lnSpcReduction="10000"/>
          </a:bodyPr>
          <a:lstStyle/>
          <a:p>
            <a:r>
              <a:rPr lang="en-US" sz="1900" dirty="0"/>
              <a:t>JCheckBox </a:t>
            </a:r>
            <a:r>
              <a:rPr lang="en-US" sz="1900" dirty="0" smtClean="0"/>
              <a:t>is </a:t>
            </a:r>
            <a:r>
              <a:rPr lang="en-US" sz="1900" dirty="0"/>
              <a:t>used to create a </a:t>
            </a:r>
            <a:r>
              <a:rPr lang="en-US" sz="1900" dirty="0" smtClean="0"/>
              <a:t>checkbox that turns </a:t>
            </a:r>
            <a:r>
              <a:rPr lang="en-US" sz="1900" dirty="0"/>
              <a:t>an option on (true) or off (false). Clicking on a CheckBox changes its state from "on" to "off" or from "off" to "on </a:t>
            </a:r>
            <a:r>
              <a:rPr lang="en-US" sz="1900" dirty="0" smtClean="0"/>
              <a:t>".</a:t>
            </a:r>
          </a:p>
          <a:p>
            <a:r>
              <a:rPr lang="en-US" sz="1900" dirty="0" smtClean="0"/>
              <a:t>JCheckBox extends </a:t>
            </a:r>
            <a:r>
              <a:rPr lang="en-US" sz="1900" dirty="0"/>
              <a:t>JToggleButton </a:t>
            </a:r>
            <a:r>
              <a:rPr lang="en-US" sz="1900" dirty="0" smtClean="0"/>
              <a:t>class which extends AbstractButton.</a:t>
            </a:r>
          </a:p>
          <a:p>
            <a:r>
              <a:rPr lang="en-US" sz="1900" b="1" u="sng" dirty="0" smtClean="0"/>
              <a:t>Constructors</a:t>
            </a:r>
            <a:r>
              <a:rPr lang="en-US" sz="1900" dirty="0" smtClean="0"/>
              <a:t>:</a:t>
            </a:r>
          </a:p>
          <a:p>
            <a:pPr marL="514350" indent="-514350">
              <a:buFont typeface="+mj-lt"/>
              <a:buAutoNum type="arabicPeriod"/>
            </a:pPr>
            <a:r>
              <a:rPr lang="en-US" sz="2000" dirty="0"/>
              <a:t>JCheckBox</a:t>
            </a:r>
            <a:r>
              <a:rPr lang="en-US" sz="1900" dirty="0" smtClean="0"/>
              <a:t>()- Default constructor, </a:t>
            </a:r>
            <a:r>
              <a:rPr lang="en-US" sz="1900" dirty="0"/>
              <a:t>Creates an initially unselected check box button with no text, no icon</a:t>
            </a:r>
            <a:r>
              <a:rPr lang="en-US" sz="1900" dirty="0" smtClean="0"/>
              <a:t>.</a:t>
            </a:r>
          </a:p>
          <a:p>
            <a:pPr marL="514350" indent="-514350">
              <a:buFont typeface="+mj-lt"/>
              <a:buAutoNum type="arabicPeriod"/>
            </a:pPr>
            <a:r>
              <a:rPr lang="en-US" sz="2000" dirty="0"/>
              <a:t>JCheckBox</a:t>
            </a:r>
            <a:r>
              <a:rPr lang="en-US" sz="1900" dirty="0" smtClean="0"/>
              <a:t>(String s)- </a:t>
            </a:r>
            <a:r>
              <a:rPr lang="en-US" sz="2000" dirty="0"/>
              <a:t>Creates an initially unselected check box with text</a:t>
            </a:r>
            <a:r>
              <a:rPr lang="en-US" sz="2000" dirty="0" smtClean="0"/>
              <a:t>.</a:t>
            </a:r>
            <a:endParaRPr lang="en-US" sz="1900" dirty="0" smtClean="0"/>
          </a:p>
          <a:p>
            <a:pPr marL="514350" indent="-514350">
              <a:buFont typeface="+mj-lt"/>
              <a:buAutoNum type="arabicPeriod"/>
            </a:pPr>
            <a:r>
              <a:rPr lang="en-US" sz="2000" dirty="0"/>
              <a:t>JCheckBox(String text, </a:t>
            </a:r>
            <a:r>
              <a:rPr lang="en-US" sz="2000" dirty="0" err="1"/>
              <a:t>boolean</a:t>
            </a:r>
            <a:r>
              <a:rPr lang="en-US" sz="2000" dirty="0"/>
              <a:t> selected</a:t>
            </a:r>
            <a:r>
              <a:rPr lang="en-US" sz="2000" dirty="0" smtClean="0"/>
              <a:t>)</a:t>
            </a:r>
            <a:r>
              <a:rPr lang="en-US" sz="1900" dirty="0"/>
              <a:t>- Creates a check box with text and specifies whether or not it is initially </a:t>
            </a:r>
            <a:r>
              <a:rPr lang="en-US" sz="1900" dirty="0" smtClean="0"/>
              <a:t>selected.</a:t>
            </a:r>
          </a:p>
          <a:p>
            <a:pPr marL="514350" indent="-514350">
              <a:buFont typeface="+mj-lt"/>
              <a:buAutoNum type="arabicPeriod"/>
            </a:pPr>
            <a:r>
              <a:rPr lang="en-US" sz="2000" dirty="0"/>
              <a:t>JCheckBox(Action a</a:t>
            </a:r>
            <a:r>
              <a:rPr lang="en-US" sz="2000" dirty="0" smtClean="0"/>
              <a:t>)- </a:t>
            </a:r>
            <a:r>
              <a:rPr lang="en-US" sz="2000" dirty="0"/>
              <a:t>Creates a check box where properties are taken from the Action supplied.</a:t>
            </a:r>
            <a:endParaRPr lang="en-US" sz="1900" dirty="0" smtClean="0"/>
          </a:p>
          <a:p>
            <a:r>
              <a:rPr lang="en-US" sz="1900" b="1" u="sng" dirty="0" smtClean="0"/>
              <a:t>Useful Methods</a:t>
            </a:r>
            <a:r>
              <a:rPr lang="en-US" sz="1900" dirty="0" smtClean="0"/>
              <a:t>:</a:t>
            </a:r>
          </a:p>
          <a:p>
            <a:pPr marL="514350" indent="-514350">
              <a:buFont typeface="+mj-lt"/>
              <a:buAutoNum type="arabicPeriod"/>
            </a:pPr>
            <a:r>
              <a:rPr lang="en-US" sz="1900" dirty="0" smtClean="0"/>
              <a:t>isSelected()- Get </a:t>
            </a:r>
            <a:r>
              <a:rPr lang="en-US" sz="1900" dirty="0" err="1" smtClean="0"/>
              <a:t>bollean</a:t>
            </a:r>
            <a:r>
              <a:rPr lang="en-US" sz="1900" dirty="0" smtClean="0"/>
              <a:t> depending on if the check box is selected.</a:t>
            </a:r>
          </a:p>
          <a:p>
            <a:pPr marL="514350" indent="-514350">
              <a:buFont typeface="+mj-lt"/>
              <a:buAutoNum type="arabicPeriod"/>
            </a:pPr>
            <a:r>
              <a:rPr lang="en-US" sz="1900" dirty="0" smtClean="0"/>
              <a:t>setSelected()- Set if the check box is selected or not.</a:t>
            </a:r>
            <a:endParaRPr lang="en-US" sz="1900" dirty="0"/>
          </a:p>
          <a:p>
            <a:pPr marL="514350" indent="-514350">
              <a:buFont typeface="+mj-lt"/>
              <a:buAutoNum type="arabicPeriod"/>
            </a:pPr>
            <a:endParaRPr lang="en-US" dirty="0"/>
          </a:p>
        </p:txBody>
      </p:sp>
    </p:spTree>
    <p:extLst>
      <p:ext uri="{BB962C8B-B14F-4D97-AF65-F5344CB8AC3E}">
        <p14:creationId xmlns:p14="http://schemas.microsoft.com/office/powerpoint/2010/main" val="1415072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JComboBox</a:t>
            </a:r>
            <a:r>
              <a:rPr lang="en-US" dirty="0"/>
              <a:t> </a:t>
            </a:r>
          </a:p>
        </p:txBody>
      </p:sp>
      <p:sp>
        <p:nvSpPr>
          <p:cNvPr id="3" name="Content Placeholder 2"/>
          <p:cNvSpPr>
            <a:spLocks noGrp="1"/>
          </p:cNvSpPr>
          <p:nvPr>
            <p:ph idx="1"/>
          </p:nvPr>
        </p:nvSpPr>
        <p:spPr/>
        <p:txBody>
          <a:bodyPr>
            <a:normAutofit fontScale="92500"/>
          </a:bodyPr>
          <a:lstStyle/>
          <a:p>
            <a:r>
              <a:rPr lang="en-US" sz="2000" dirty="0"/>
              <a:t>JComboBox is a component that combines a button or editable field and a drop down </a:t>
            </a:r>
            <a:r>
              <a:rPr lang="en-US" sz="2000" dirty="0" smtClean="0"/>
              <a:t>box. </a:t>
            </a:r>
            <a:r>
              <a:rPr lang="en-US" sz="2000" dirty="0"/>
              <a:t>JComboBox </a:t>
            </a:r>
            <a:r>
              <a:rPr lang="en-US" sz="2000" dirty="0" smtClean="0"/>
              <a:t>can hold items.</a:t>
            </a:r>
          </a:p>
          <a:p>
            <a:r>
              <a:rPr lang="en-US" sz="1800" dirty="0"/>
              <a:t>JComboBox </a:t>
            </a:r>
            <a:r>
              <a:rPr lang="en-US" sz="1900" dirty="0" smtClean="0"/>
              <a:t>extends </a:t>
            </a:r>
            <a:r>
              <a:rPr lang="en-US" sz="2000" dirty="0"/>
              <a:t>JComponent </a:t>
            </a:r>
            <a:r>
              <a:rPr lang="en-US" sz="1900" dirty="0" smtClean="0"/>
              <a:t>.</a:t>
            </a:r>
          </a:p>
          <a:p>
            <a:r>
              <a:rPr lang="en-US" sz="1900" b="1" u="sng" dirty="0" smtClean="0"/>
              <a:t>Constructors</a:t>
            </a:r>
            <a:r>
              <a:rPr lang="en-US" sz="1900" dirty="0" smtClean="0"/>
              <a:t>:</a:t>
            </a:r>
          </a:p>
          <a:p>
            <a:pPr marL="514350" indent="-514350">
              <a:buFont typeface="+mj-lt"/>
              <a:buAutoNum type="arabicPeriod"/>
            </a:pPr>
            <a:r>
              <a:rPr lang="en-US" sz="2000" dirty="0"/>
              <a:t>JComboBox</a:t>
            </a:r>
            <a:r>
              <a:rPr lang="en-US" sz="1900" dirty="0" smtClean="0"/>
              <a:t>()- </a:t>
            </a:r>
            <a:r>
              <a:rPr lang="en-US" sz="2000" dirty="0"/>
              <a:t>Creates a JComboBox with a default data model</a:t>
            </a:r>
            <a:r>
              <a:rPr lang="en-US" sz="1900" dirty="0" smtClean="0"/>
              <a:t>.</a:t>
            </a:r>
          </a:p>
          <a:p>
            <a:pPr marL="514350" indent="-514350">
              <a:buFont typeface="+mj-lt"/>
              <a:buAutoNum type="arabicPeriod"/>
            </a:pPr>
            <a:r>
              <a:rPr lang="en-US" sz="2000" dirty="0"/>
              <a:t>JComboBox(Object[] items</a:t>
            </a:r>
            <a:r>
              <a:rPr lang="en-US" sz="2000" dirty="0" smtClean="0"/>
              <a:t>)</a:t>
            </a:r>
            <a:r>
              <a:rPr lang="en-US" sz="1900" dirty="0" smtClean="0"/>
              <a:t>- </a:t>
            </a:r>
            <a:r>
              <a:rPr lang="en-US" sz="2000" dirty="0"/>
              <a:t>Creates a JComboBox that contains the elements in the specified </a:t>
            </a:r>
            <a:r>
              <a:rPr lang="en-US" sz="2000" dirty="0" smtClean="0"/>
              <a:t>array.</a:t>
            </a:r>
            <a:endParaRPr lang="en-US" sz="1900" dirty="0" smtClean="0"/>
          </a:p>
          <a:p>
            <a:pPr marL="514350" indent="-514350">
              <a:buFont typeface="+mj-lt"/>
              <a:buAutoNum type="arabicPeriod"/>
            </a:pPr>
            <a:r>
              <a:rPr lang="en-US" sz="2000" dirty="0"/>
              <a:t>JComboBox(Vector&lt;?&gt; </a:t>
            </a:r>
            <a:r>
              <a:rPr lang="en-US" sz="2000" dirty="0" smtClean="0"/>
              <a:t>items)</a:t>
            </a:r>
            <a:r>
              <a:rPr lang="en-US" sz="1900" dirty="0" smtClean="0"/>
              <a:t>- </a:t>
            </a:r>
            <a:r>
              <a:rPr lang="en-US" sz="2000" dirty="0"/>
              <a:t>Creates a JComboBox that contains the elements in the specified </a:t>
            </a:r>
            <a:r>
              <a:rPr lang="en-US" sz="2000" dirty="0" smtClean="0"/>
              <a:t>vector.</a:t>
            </a:r>
            <a:endParaRPr lang="en-US" sz="1900" dirty="0" smtClean="0"/>
          </a:p>
          <a:p>
            <a:r>
              <a:rPr lang="en-US" sz="1900" b="1" u="sng" dirty="0" smtClean="0"/>
              <a:t>Useful Methods</a:t>
            </a:r>
            <a:r>
              <a:rPr lang="en-US" sz="1900" dirty="0" smtClean="0"/>
              <a:t>:</a:t>
            </a:r>
          </a:p>
          <a:p>
            <a:pPr marL="514350" indent="-514350">
              <a:buFont typeface="+mj-lt"/>
              <a:buAutoNum type="arabicPeriod"/>
            </a:pPr>
            <a:r>
              <a:rPr lang="en-US" sz="2000" dirty="0" err="1"/>
              <a:t>addItem</a:t>
            </a:r>
            <a:r>
              <a:rPr lang="en-US" sz="2000" dirty="0"/>
              <a:t>(Object </a:t>
            </a:r>
            <a:r>
              <a:rPr lang="en-US" sz="2000" dirty="0" err="1" smtClean="0"/>
              <a:t>obj</a:t>
            </a:r>
            <a:r>
              <a:rPr lang="en-US" sz="2000" dirty="0" smtClean="0"/>
              <a:t>), </a:t>
            </a:r>
            <a:r>
              <a:rPr lang="en-US" sz="2000" dirty="0" err="1" smtClean="0"/>
              <a:t>removeItem</a:t>
            </a:r>
            <a:r>
              <a:rPr lang="en-US" sz="2000" dirty="0" smtClean="0"/>
              <a:t>(Object </a:t>
            </a:r>
            <a:r>
              <a:rPr lang="en-US" sz="2000" dirty="0" err="1"/>
              <a:t>obj</a:t>
            </a:r>
            <a:r>
              <a:rPr lang="en-US" sz="2000" dirty="0" smtClean="0"/>
              <a:t>)- Add and remove item</a:t>
            </a:r>
          </a:p>
          <a:p>
            <a:pPr marL="514350" indent="-514350">
              <a:buFont typeface="+mj-lt"/>
              <a:buAutoNum type="arabicPeriod"/>
            </a:pPr>
            <a:r>
              <a:rPr lang="en-US" sz="2000" dirty="0" err="1" smtClean="0"/>
              <a:t>removeAllItems</a:t>
            </a:r>
            <a:r>
              <a:rPr lang="en-US" sz="2000" dirty="0" smtClean="0"/>
              <a:t>()- Remove all items.</a:t>
            </a:r>
          </a:p>
          <a:p>
            <a:pPr marL="514350" indent="-514350">
              <a:buFont typeface="+mj-lt"/>
              <a:buAutoNum type="arabicPeriod"/>
            </a:pPr>
            <a:r>
              <a:rPr lang="en-US" sz="2000" dirty="0" err="1" smtClean="0"/>
              <a:t>setSelectedItem</a:t>
            </a:r>
            <a:r>
              <a:rPr lang="en-US" sz="2000" dirty="0" smtClean="0"/>
              <a:t>(Object </a:t>
            </a:r>
            <a:r>
              <a:rPr lang="en-US" sz="2000" dirty="0" err="1" smtClean="0"/>
              <a:t>obj</a:t>
            </a:r>
            <a:r>
              <a:rPr lang="en-US" sz="2000" dirty="0" smtClean="0"/>
              <a:t>), </a:t>
            </a:r>
            <a:r>
              <a:rPr lang="en-US" sz="2000" dirty="0" err="1" smtClean="0"/>
              <a:t>setSelectedIndex</a:t>
            </a:r>
            <a:r>
              <a:rPr lang="en-US" sz="2000" dirty="0" smtClean="0"/>
              <a:t>(int index), </a:t>
            </a:r>
            <a:r>
              <a:rPr lang="en-US" sz="2000" dirty="0" err="1" smtClean="0"/>
              <a:t>getSelectedItem</a:t>
            </a:r>
            <a:r>
              <a:rPr lang="en-US" sz="2000" dirty="0" smtClean="0"/>
              <a:t>(), getSelectedIndex()</a:t>
            </a:r>
            <a:endParaRPr lang="en-US" sz="1900" dirty="0"/>
          </a:p>
          <a:p>
            <a:pPr marL="0" indent="0">
              <a:buNone/>
            </a:pPr>
            <a:endParaRPr lang="en-US" dirty="0"/>
          </a:p>
        </p:txBody>
      </p:sp>
    </p:spTree>
    <p:extLst>
      <p:ext uri="{BB962C8B-B14F-4D97-AF65-F5344CB8AC3E}">
        <p14:creationId xmlns:p14="http://schemas.microsoft.com/office/powerpoint/2010/main" val="804699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JTable  </a:t>
            </a:r>
          </a:p>
        </p:txBody>
      </p:sp>
      <p:sp>
        <p:nvSpPr>
          <p:cNvPr id="3" name="Content Placeholder 2"/>
          <p:cNvSpPr>
            <a:spLocks noGrp="1"/>
          </p:cNvSpPr>
          <p:nvPr>
            <p:ph idx="1"/>
          </p:nvPr>
        </p:nvSpPr>
        <p:spPr/>
        <p:txBody>
          <a:bodyPr>
            <a:normAutofit/>
          </a:bodyPr>
          <a:lstStyle/>
          <a:p>
            <a:r>
              <a:rPr lang="en-US" sz="2000" dirty="0"/>
              <a:t>JTable </a:t>
            </a:r>
            <a:r>
              <a:rPr lang="en-US" sz="2000" dirty="0" smtClean="0"/>
              <a:t>is </a:t>
            </a:r>
            <a:r>
              <a:rPr lang="en-US" sz="2000" dirty="0"/>
              <a:t>used to display data in tabular form. It is composed of rows and columns</a:t>
            </a:r>
            <a:r>
              <a:rPr lang="en-US" sz="2000" dirty="0" smtClean="0"/>
              <a:t>.</a:t>
            </a:r>
          </a:p>
          <a:p>
            <a:r>
              <a:rPr lang="en-US" sz="2000" dirty="0"/>
              <a:t>JTable </a:t>
            </a:r>
            <a:r>
              <a:rPr lang="en-US" sz="2000" dirty="0" smtClean="0"/>
              <a:t>extends </a:t>
            </a:r>
            <a:r>
              <a:rPr lang="en-US" sz="2000" dirty="0"/>
              <a:t>JComponent </a:t>
            </a:r>
            <a:r>
              <a:rPr lang="en-US" sz="2000" dirty="0" smtClean="0"/>
              <a:t>.</a:t>
            </a:r>
          </a:p>
          <a:p>
            <a:r>
              <a:rPr lang="en-US" sz="2000" b="1" u="sng" dirty="0" smtClean="0"/>
              <a:t>Constructors</a:t>
            </a:r>
            <a:r>
              <a:rPr lang="en-US" sz="2000" dirty="0" smtClean="0"/>
              <a:t>:</a:t>
            </a:r>
          </a:p>
          <a:p>
            <a:pPr marL="514350" indent="-514350">
              <a:buFont typeface="+mj-lt"/>
              <a:buAutoNum type="arabicPeriod"/>
            </a:pPr>
            <a:r>
              <a:rPr lang="en-US" sz="2000" dirty="0"/>
              <a:t>JTable</a:t>
            </a:r>
            <a:r>
              <a:rPr lang="en-US" sz="2000" dirty="0" smtClean="0"/>
              <a:t>()- Default constructor, creates </a:t>
            </a:r>
            <a:r>
              <a:rPr lang="en-US" sz="2000" dirty="0"/>
              <a:t>a table with empty </a:t>
            </a:r>
            <a:r>
              <a:rPr lang="en-US" sz="2000" dirty="0" smtClean="0"/>
              <a:t>cells.</a:t>
            </a:r>
          </a:p>
          <a:p>
            <a:pPr marL="514350" indent="-514350">
              <a:buFont typeface="+mj-lt"/>
              <a:buAutoNum type="arabicPeriod"/>
            </a:pPr>
            <a:r>
              <a:rPr lang="en-US" sz="2000" dirty="0"/>
              <a:t>JTable(Object[][] rows, Object[] </a:t>
            </a:r>
            <a:r>
              <a:rPr lang="en-US" sz="2000" dirty="0" smtClean="0"/>
              <a:t>columns)- </a:t>
            </a:r>
            <a:r>
              <a:rPr lang="en-US" sz="2000" dirty="0"/>
              <a:t>Creates a table with the specified </a:t>
            </a:r>
            <a:r>
              <a:rPr lang="en-US" sz="2000" dirty="0" smtClean="0"/>
              <a:t>data.</a:t>
            </a:r>
          </a:p>
          <a:p>
            <a:r>
              <a:rPr lang="en-US" sz="2000" b="1" u="sng" dirty="0" smtClean="0"/>
              <a:t>Useful Methods</a:t>
            </a:r>
            <a:r>
              <a:rPr lang="en-US" sz="2000" dirty="0" smtClean="0"/>
              <a:t>:</a:t>
            </a:r>
          </a:p>
          <a:p>
            <a:pPr marL="514350" indent="-514350">
              <a:buFont typeface="+mj-lt"/>
              <a:buAutoNum type="arabicPeriod"/>
            </a:pPr>
            <a:r>
              <a:rPr lang="en-US" sz="2000" dirty="0" smtClean="0"/>
              <a:t>setCellSelectionEnabled()- enable cells selection.</a:t>
            </a:r>
          </a:p>
          <a:p>
            <a:pPr marL="514350" indent="-514350">
              <a:buFont typeface="+mj-lt"/>
              <a:buAutoNum type="arabicPeriod"/>
            </a:pPr>
            <a:r>
              <a:rPr lang="en-US" sz="2000" dirty="0" smtClean="0"/>
              <a:t>getSelectionModel()- </a:t>
            </a:r>
            <a:r>
              <a:rPr lang="en-US" sz="2000" dirty="0"/>
              <a:t>Get the </a:t>
            </a:r>
            <a:r>
              <a:rPr lang="en-US" sz="2000" dirty="0" smtClean="0"/>
              <a:t>ListSelectionModel</a:t>
            </a:r>
          </a:p>
          <a:p>
            <a:pPr marL="514350" indent="-514350">
              <a:buFont typeface="+mj-lt"/>
              <a:buAutoNum type="arabicPeriod"/>
            </a:pPr>
            <a:r>
              <a:rPr lang="en-US" sz="2000" dirty="0" smtClean="0"/>
              <a:t>getSelectedRows</a:t>
            </a:r>
            <a:r>
              <a:rPr lang="en-US" sz="2000" dirty="0"/>
              <a:t>(), </a:t>
            </a:r>
            <a:r>
              <a:rPr lang="en-US" sz="2000" dirty="0" smtClean="0"/>
              <a:t>getSelectedColumns()- Get all the selected rows and columns</a:t>
            </a:r>
            <a:endParaRPr lang="en-US" sz="2000" dirty="0"/>
          </a:p>
        </p:txBody>
      </p:sp>
    </p:spTree>
    <p:extLst>
      <p:ext uri="{BB962C8B-B14F-4D97-AF65-F5344CB8AC3E}">
        <p14:creationId xmlns:p14="http://schemas.microsoft.com/office/powerpoint/2010/main" val="2933842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JList</a:t>
            </a:r>
            <a:r>
              <a:rPr lang="en-US" dirty="0"/>
              <a:t> </a:t>
            </a:r>
          </a:p>
        </p:txBody>
      </p:sp>
      <p:sp>
        <p:nvSpPr>
          <p:cNvPr id="3" name="Content Placeholder 2"/>
          <p:cNvSpPr>
            <a:spLocks noGrp="1"/>
          </p:cNvSpPr>
          <p:nvPr>
            <p:ph idx="1"/>
          </p:nvPr>
        </p:nvSpPr>
        <p:spPr/>
        <p:txBody>
          <a:bodyPr>
            <a:normAutofit fontScale="85000" lnSpcReduction="10000"/>
          </a:bodyPr>
          <a:lstStyle/>
          <a:p>
            <a:r>
              <a:rPr lang="en-US" sz="2000" dirty="0"/>
              <a:t>JTable </a:t>
            </a:r>
            <a:r>
              <a:rPr lang="en-US" sz="2000" dirty="0" smtClean="0"/>
              <a:t>is </a:t>
            </a:r>
            <a:r>
              <a:rPr lang="en-US" sz="2000" dirty="0"/>
              <a:t>used to display data in tabular form. It is composed of rows and columns</a:t>
            </a:r>
            <a:r>
              <a:rPr lang="en-US" sz="2000" dirty="0" smtClean="0"/>
              <a:t>.</a:t>
            </a:r>
          </a:p>
          <a:p>
            <a:r>
              <a:rPr lang="en-US" sz="2000" dirty="0"/>
              <a:t>JTable </a:t>
            </a:r>
            <a:r>
              <a:rPr lang="en-US" sz="2000" dirty="0" smtClean="0"/>
              <a:t>extends </a:t>
            </a:r>
            <a:r>
              <a:rPr lang="en-US" sz="2000" dirty="0"/>
              <a:t>JComponent </a:t>
            </a:r>
            <a:r>
              <a:rPr lang="en-US" sz="2000" dirty="0" smtClean="0"/>
              <a:t>.</a:t>
            </a:r>
          </a:p>
          <a:p>
            <a:r>
              <a:rPr lang="en-US" sz="2000" b="1" u="sng" dirty="0" smtClean="0"/>
              <a:t>Constructors</a:t>
            </a:r>
            <a:r>
              <a:rPr lang="en-US" sz="2000" dirty="0" smtClean="0"/>
              <a:t>:</a:t>
            </a:r>
          </a:p>
          <a:p>
            <a:pPr marL="514350" indent="-514350">
              <a:buFont typeface="+mj-lt"/>
              <a:buAutoNum type="arabicPeriod"/>
            </a:pPr>
            <a:r>
              <a:rPr lang="en-US" sz="2000" dirty="0"/>
              <a:t>JList()</a:t>
            </a:r>
            <a:r>
              <a:rPr lang="en-US" sz="2000" dirty="0" smtClean="0"/>
              <a:t>- </a:t>
            </a:r>
            <a:r>
              <a:rPr lang="en-US" sz="2000" dirty="0"/>
              <a:t>Default constructor, </a:t>
            </a:r>
            <a:r>
              <a:rPr lang="en-US" sz="2000" dirty="0" smtClean="0"/>
              <a:t>creates </a:t>
            </a:r>
            <a:r>
              <a:rPr lang="en-US" sz="2000" dirty="0"/>
              <a:t>a JList with an empty, read-only, </a:t>
            </a:r>
            <a:r>
              <a:rPr lang="en-US" sz="2000" dirty="0" smtClean="0"/>
              <a:t>model.</a:t>
            </a:r>
          </a:p>
          <a:p>
            <a:pPr marL="514350" indent="-514350">
              <a:buFont typeface="+mj-lt"/>
              <a:buAutoNum type="arabicPeriod"/>
            </a:pPr>
            <a:r>
              <a:rPr lang="en-US" sz="2000" dirty="0"/>
              <a:t>JList(</a:t>
            </a:r>
            <a:r>
              <a:rPr lang="en-US" sz="2000" dirty="0" err="1"/>
              <a:t>ary</a:t>
            </a:r>
            <a:r>
              <a:rPr lang="en-US" sz="2000" dirty="0"/>
              <a:t>[] </a:t>
            </a:r>
            <a:r>
              <a:rPr lang="en-US" sz="2000" dirty="0" err="1" smtClean="0"/>
              <a:t>listData</a:t>
            </a:r>
            <a:r>
              <a:rPr lang="en-US" sz="2000" dirty="0" smtClean="0"/>
              <a:t>)- </a:t>
            </a:r>
            <a:r>
              <a:rPr lang="en-US" sz="2000" dirty="0"/>
              <a:t>Creates a JList that displays the elements in the specified array. </a:t>
            </a:r>
            <a:endParaRPr lang="en-US" sz="2000" dirty="0" smtClean="0"/>
          </a:p>
          <a:p>
            <a:pPr marL="514350" indent="-514350">
              <a:buFont typeface="+mj-lt"/>
              <a:buAutoNum type="arabicPeriod"/>
            </a:pPr>
            <a:r>
              <a:rPr lang="en-US" sz="2000" dirty="0" smtClean="0"/>
              <a:t>JList(</a:t>
            </a:r>
            <a:r>
              <a:rPr lang="en-US" sz="2000" dirty="0" err="1" smtClean="0"/>
              <a:t>ListModel</a:t>
            </a:r>
            <a:r>
              <a:rPr lang="en-US" sz="2000" dirty="0" smtClean="0"/>
              <a:t>&lt;</a:t>
            </a:r>
            <a:r>
              <a:rPr lang="en-US" sz="2000" dirty="0" err="1" smtClean="0"/>
              <a:t>ary</a:t>
            </a:r>
            <a:r>
              <a:rPr lang="en-US" sz="2000" dirty="0"/>
              <a:t>&gt; </a:t>
            </a:r>
            <a:r>
              <a:rPr lang="en-US" sz="2000" dirty="0" err="1"/>
              <a:t>dataModel</a:t>
            </a:r>
            <a:r>
              <a:rPr lang="en-US" sz="2000" dirty="0" smtClean="0"/>
              <a:t>)- </a:t>
            </a:r>
            <a:r>
              <a:rPr lang="en-US" sz="2000" dirty="0"/>
              <a:t>Creates a JList that displays elements from the specified, non-null, model.</a:t>
            </a:r>
            <a:endParaRPr lang="en-US" sz="2000" dirty="0" smtClean="0"/>
          </a:p>
          <a:p>
            <a:r>
              <a:rPr lang="en-US" sz="2000" b="1" u="sng" dirty="0" smtClean="0"/>
              <a:t>Useful Methods</a:t>
            </a:r>
            <a:r>
              <a:rPr lang="en-US" sz="2000" dirty="0" smtClean="0"/>
              <a:t>:</a:t>
            </a:r>
          </a:p>
          <a:p>
            <a:pPr marL="514350" indent="-514350">
              <a:buFont typeface="+mj-lt"/>
              <a:buAutoNum type="arabicPeriod"/>
            </a:pPr>
            <a:r>
              <a:rPr lang="en-US" sz="2000" dirty="0"/>
              <a:t>addListSelectionListener(</a:t>
            </a:r>
            <a:r>
              <a:rPr lang="en-US" sz="2000" dirty="0" err="1"/>
              <a:t>ListSelectionListener</a:t>
            </a:r>
            <a:r>
              <a:rPr lang="en-US" sz="2000" dirty="0"/>
              <a:t> listener) </a:t>
            </a:r>
            <a:r>
              <a:rPr lang="en-US" sz="2000" dirty="0" smtClean="0"/>
              <a:t>- </a:t>
            </a:r>
            <a:r>
              <a:rPr lang="en-US" sz="2000" dirty="0"/>
              <a:t>add a listener to the list, to be notified each time a change to the selection occurs.</a:t>
            </a:r>
            <a:r>
              <a:rPr lang="en-US" sz="2000" dirty="0" smtClean="0"/>
              <a:t>.</a:t>
            </a:r>
          </a:p>
          <a:p>
            <a:pPr marL="514350" indent="-514350">
              <a:buFont typeface="+mj-lt"/>
              <a:buAutoNum type="arabicPeriod"/>
            </a:pPr>
            <a:r>
              <a:rPr lang="en-US" sz="2000" dirty="0"/>
              <a:t>getSelectedIndex</a:t>
            </a:r>
            <a:r>
              <a:rPr lang="en-US" sz="2000" dirty="0" smtClean="0"/>
              <a:t>(), getSelectedIndices() - </a:t>
            </a:r>
            <a:r>
              <a:rPr lang="en-US" sz="2000" dirty="0"/>
              <a:t>Get the </a:t>
            </a:r>
            <a:r>
              <a:rPr lang="en-US" sz="2000" dirty="0" smtClean="0"/>
              <a:t>smallest selected index or array of all the selected indices in increasing order.</a:t>
            </a:r>
          </a:p>
          <a:p>
            <a:pPr marL="514350" indent="-514350">
              <a:buFont typeface="+mj-lt"/>
              <a:buAutoNum type="arabicPeriod"/>
            </a:pPr>
            <a:r>
              <a:rPr lang="en-US" sz="2000" dirty="0" smtClean="0"/>
              <a:t>getSelectedValue(), </a:t>
            </a:r>
            <a:r>
              <a:rPr lang="en-US" sz="2000" dirty="0"/>
              <a:t>getSelectedValuesList</a:t>
            </a:r>
            <a:r>
              <a:rPr lang="en-US" sz="2000" dirty="0" smtClean="0"/>
              <a:t>()- Get the selected item with smallest index, or all the selected items by their index in </a:t>
            </a:r>
            <a:r>
              <a:rPr lang="en-US" sz="2000" dirty="0"/>
              <a:t>increasing </a:t>
            </a:r>
            <a:r>
              <a:rPr lang="en-US" sz="2000" dirty="0" smtClean="0"/>
              <a:t>order.</a:t>
            </a:r>
          </a:p>
          <a:p>
            <a:pPr marL="514350" indent="-514350">
              <a:buFont typeface="+mj-lt"/>
              <a:buAutoNum type="arabicPeriod"/>
            </a:pPr>
            <a:r>
              <a:rPr lang="en-US" sz="2000" dirty="0"/>
              <a:t> </a:t>
            </a:r>
            <a:r>
              <a:rPr lang="en-US" sz="2000" dirty="0" err="1"/>
              <a:t>getModel</a:t>
            </a:r>
            <a:r>
              <a:rPr lang="en-US" sz="2000" dirty="0"/>
              <a:t>()- </a:t>
            </a:r>
            <a:r>
              <a:rPr lang="en-US" sz="2000" dirty="0" smtClean="0"/>
              <a:t>Return </a:t>
            </a:r>
            <a:r>
              <a:rPr lang="en-US" sz="2000" dirty="0"/>
              <a:t>the data model that holds a list of items displayed by the JList component.</a:t>
            </a:r>
          </a:p>
        </p:txBody>
      </p:sp>
    </p:spTree>
    <p:extLst>
      <p:ext uri="{BB962C8B-B14F-4D97-AF65-F5344CB8AC3E}">
        <p14:creationId xmlns:p14="http://schemas.microsoft.com/office/powerpoint/2010/main" val="1417128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JTabbedPane</a:t>
            </a:r>
            <a:r>
              <a:rPr lang="en-US" dirty="0"/>
              <a:t> </a:t>
            </a:r>
          </a:p>
        </p:txBody>
      </p:sp>
      <p:sp>
        <p:nvSpPr>
          <p:cNvPr id="3" name="Content Placeholder 2"/>
          <p:cNvSpPr>
            <a:spLocks noGrp="1"/>
          </p:cNvSpPr>
          <p:nvPr>
            <p:ph idx="1"/>
          </p:nvPr>
        </p:nvSpPr>
        <p:spPr/>
        <p:txBody>
          <a:bodyPr>
            <a:noAutofit/>
          </a:bodyPr>
          <a:lstStyle/>
          <a:p>
            <a:r>
              <a:rPr lang="en-US" sz="1400" dirty="0"/>
              <a:t>JTabbedPane class is used to switch between a group of components by clicking on a tab with a given title or icon</a:t>
            </a:r>
            <a:r>
              <a:rPr lang="en-US" sz="1400" dirty="0" smtClean="0"/>
              <a:t>.</a:t>
            </a:r>
          </a:p>
          <a:p>
            <a:r>
              <a:rPr lang="en-US" sz="1400" dirty="0"/>
              <a:t>JTabbedPane extends </a:t>
            </a:r>
            <a:r>
              <a:rPr lang="en-US" sz="1400" dirty="0" smtClean="0"/>
              <a:t>JComponent.</a:t>
            </a:r>
          </a:p>
          <a:p>
            <a:r>
              <a:rPr lang="en-US" sz="1400" b="1" u="sng" dirty="0" smtClean="0"/>
              <a:t>Constructors</a:t>
            </a:r>
            <a:r>
              <a:rPr lang="en-US" sz="1400" dirty="0" smtClean="0"/>
              <a:t>:</a:t>
            </a:r>
          </a:p>
          <a:p>
            <a:pPr marL="514350" indent="-514350">
              <a:buFont typeface="+mj-lt"/>
              <a:buAutoNum type="arabicPeriod"/>
            </a:pPr>
            <a:r>
              <a:rPr lang="en-US" sz="1400" dirty="0" smtClean="0"/>
              <a:t>JTabbedPane()- Default constructor, creates an </a:t>
            </a:r>
            <a:r>
              <a:rPr lang="en-US" sz="1400" dirty="0"/>
              <a:t>empty TabbedPane with a default tab placement of JTabbedPane.Top. </a:t>
            </a:r>
            <a:endParaRPr lang="en-US" sz="1400" dirty="0" smtClean="0"/>
          </a:p>
          <a:p>
            <a:pPr marL="514350" indent="-514350">
              <a:buFont typeface="+mj-lt"/>
              <a:buAutoNum type="arabicPeriod"/>
            </a:pPr>
            <a:r>
              <a:rPr lang="en-US" sz="1400" dirty="0"/>
              <a:t>JTabbedPane(int tabPlacement</a:t>
            </a:r>
            <a:r>
              <a:rPr lang="en-US" sz="1400" dirty="0" smtClean="0"/>
              <a:t>)- </a:t>
            </a:r>
            <a:r>
              <a:rPr lang="en-US" sz="1400" dirty="0"/>
              <a:t>Creates an empty TabbedPane with a specified tab placement</a:t>
            </a:r>
            <a:r>
              <a:rPr lang="en-US" sz="1400" dirty="0" smtClean="0"/>
              <a:t>.</a:t>
            </a:r>
          </a:p>
          <a:p>
            <a:pPr marL="514350" indent="-514350">
              <a:buFont typeface="+mj-lt"/>
              <a:buAutoNum type="arabicPeriod"/>
            </a:pPr>
            <a:r>
              <a:rPr lang="en-US" sz="1400" dirty="0"/>
              <a:t>JTabbedPane(int tabPlacement, int tabLayoutPolicy</a:t>
            </a:r>
            <a:r>
              <a:rPr lang="en-US" sz="1400" dirty="0" smtClean="0"/>
              <a:t>)- </a:t>
            </a:r>
            <a:r>
              <a:rPr lang="en-US" sz="1400" dirty="0"/>
              <a:t>Creates an empty TabbedPane with a specified tab placement and tab layout policy.</a:t>
            </a:r>
            <a:endParaRPr lang="en-US" sz="1400" dirty="0" smtClean="0"/>
          </a:p>
          <a:p>
            <a:r>
              <a:rPr lang="en-US" sz="1400" b="1" u="sng" dirty="0" smtClean="0"/>
              <a:t>Useful Methods</a:t>
            </a:r>
            <a:r>
              <a:rPr lang="en-US" sz="1400" dirty="0" smtClean="0"/>
              <a:t>:</a:t>
            </a:r>
          </a:p>
          <a:p>
            <a:pPr marL="514350" indent="-514350">
              <a:buFont typeface="+mj-lt"/>
              <a:buAutoNum type="arabicPeriod"/>
            </a:pPr>
            <a:r>
              <a:rPr lang="en-US" sz="1400" dirty="0" err="1" smtClean="0"/>
              <a:t>addTab</a:t>
            </a:r>
            <a:r>
              <a:rPr lang="en-US" sz="1400" dirty="0" smtClean="0"/>
              <a:t>(String text, Icon </a:t>
            </a:r>
            <a:r>
              <a:rPr lang="en-US" sz="1400" dirty="0" err="1" smtClean="0"/>
              <a:t>icon</a:t>
            </a:r>
            <a:r>
              <a:rPr lang="en-US" sz="1400" dirty="0" smtClean="0"/>
              <a:t>, Component c)- Add new tab to the TabbedPane.</a:t>
            </a:r>
          </a:p>
          <a:p>
            <a:pPr marL="514350" indent="-514350">
              <a:buFont typeface="+mj-lt"/>
              <a:buAutoNum type="arabicPeriod"/>
            </a:pPr>
            <a:r>
              <a:rPr lang="en-US" sz="1400" dirty="0" err="1" smtClean="0"/>
              <a:t>setMnemonicAt</a:t>
            </a:r>
            <a:r>
              <a:rPr lang="en-US" sz="1400" dirty="0" smtClean="0"/>
              <a:t>(int index, int mnemonic)- Set shortcut keyboard key to panel at specific index.</a:t>
            </a:r>
          </a:p>
          <a:p>
            <a:pPr marL="514350" indent="-514350">
              <a:buFont typeface="+mj-lt"/>
              <a:buAutoNum type="arabicPeriod"/>
            </a:pPr>
            <a:r>
              <a:rPr lang="en-US" sz="1400" dirty="0" err="1"/>
              <a:t>setBackgroundAt</a:t>
            </a:r>
            <a:r>
              <a:rPr lang="en-US" sz="1400" dirty="0"/>
              <a:t>(int, Color</a:t>
            </a:r>
            <a:r>
              <a:rPr lang="en-US" sz="1400" dirty="0" smtClean="0"/>
              <a:t>)- Set background color to panel at specific index.</a:t>
            </a:r>
          </a:p>
        </p:txBody>
      </p:sp>
    </p:spTree>
    <p:extLst>
      <p:ext uri="{BB962C8B-B14F-4D97-AF65-F5344CB8AC3E}">
        <p14:creationId xmlns:p14="http://schemas.microsoft.com/office/powerpoint/2010/main" val="1443055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JOptionPane</a:t>
            </a:r>
            <a:r>
              <a:rPr lang="en-US" dirty="0"/>
              <a:t> </a:t>
            </a:r>
          </a:p>
        </p:txBody>
      </p:sp>
      <p:sp>
        <p:nvSpPr>
          <p:cNvPr id="3" name="Content Placeholder 2"/>
          <p:cNvSpPr>
            <a:spLocks noGrp="1"/>
          </p:cNvSpPr>
          <p:nvPr>
            <p:ph idx="1"/>
          </p:nvPr>
        </p:nvSpPr>
        <p:spPr/>
        <p:txBody>
          <a:bodyPr>
            <a:noAutofit/>
          </a:bodyPr>
          <a:lstStyle/>
          <a:p>
            <a:r>
              <a:rPr lang="en-US" sz="1400" dirty="0" smtClean="0"/>
              <a:t>JOptionPane </a:t>
            </a:r>
            <a:r>
              <a:rPr lang="en-US" sz="1400" dirty="0"/>
              <a:t>is pop up dialog box that informs users of something or prompts for a </a:t>
            </a:r>
            <a:r>
              <a:rPr lang="en-US" sz="1400" dirty="0" smtClean="0"/>
              <a:t>value, while </a:t>
            </a:r>
            <a:r>
              <a:rPr lang="en-US" sz="1400" dirty="0"/>
              <a:t>the JOptionPane is open the user can't interact with the main window</a:t>
            </a:r>
          </a:p>
          <a:p>
            <a:r>
              <a:rPr lang="en-US" sz="1400" dirty="0" smtClean="0"/>
              <a:t>JOptionPane </a:t>
            </a:r>
            <a:r>
              <a:rPr lang="en-US" sz="1400" dirty="0"/>
              <a:t>provides standard dialog boxes such as message dialog box, confirm dialog box and input dialog </a:t>
            </a:r>
            <a:r>
              <a:rPr lang="en-US" sz="1400" dirty="0" smtClean="0"/>
              <a:t>box.</a:t>
            </a:r>
          </a:p>
          <a:p>
            <a:r>
              <a:rPr lang="en-US" sz="1400" dirty="0" smtClean="0"/>
              <a:t>JOptionPane extends JComponent.</a:t>
            </a:r>
          </a:p>
          <a:p>
            <a:r>
              <a:rPr lang="en-US" sz="1400" b="1" u="sng" dirty="0" smtClean="0"/>
              <a:t>Constructors</a:t>
            </a:r>
            <a:r>
              <a:rPr lang="en-US" sz="1400" dirty="0" smtClean="0"/>
              <a:t>:</a:t>
            </a:r>
          </a:p>
          <a:p>
            <a:pPr marL="514350" indent="-514350">
              <a:buFont typeface="+mj-lt"/>
              <a:buAutoNum type="arabicPeriod"/>
            </a:pPr>
            <a:r>
              <a:rPr lang="en-US" sz="1400" dirty="0"/>
              <a:t>JOptionPane</a:t>
            </a:r>
            <a:r>
              <a:rPr lang="en-US" sz="1400" dirty="0" smtClean="0"/>
              <a:t>()- Default constructor.</a:t>
            </a:r>
          </a:p>
          <a:p>
            <a:pPr marL="514350" indent="-514350">
              <a:buFont typeface="+mj-lt"/>
              <a:buAutoNum type="arabicPeriod"/>
            </a:pPr>
            <a:r>
              <a:rPr lang="en-US" sz="1400" dirty="0"/>
              <a:t>JOptionPane(Object message) </a:t>
            </a:r>
            <a:r>
              <a:rPr lang="en-US" sz="1400" dirty="0" smtClean="0"/>
              <a:t>- </a:t>
            </a:r>
            <a:r>
              <a:rPr lang="en-US" sz="1400" dirty="0"/>
              <a:t>Creates </a:t>
            </a:r>
            <a:r>
              <a:rPr lang="en-US" sz="1400" dirty="0" smtClean="0"/>
              <a:t>JOptionPane with message text.</a:t>
            </a:r>
          </a:p>
          <a:p>
            <a:pPr marL="514350" indent="-514350">
              <a:buFont typeface="+mj-lt"/>
              <a:buAutoNum type="arabicPeriod"/>
            </a:pPr>
            <a:r>
              <a:rPr lang="en-US" sz="1400" dirty="0"/>
              <a:t>JOptionPane(Object message, int </a:t>
            </a:r>
            <a:r>
              <a:rPr lang="en-US" sz="1400" dirty="0" smtClean="0"/>
              <a:t>messageType) - </a:t>
            </a:r>
            <a:r>
              <a:rPr lang="en-US" sz="1400" dirty="0"/>
              <a:t>Creates JOptionPane </a:t>
            </a:r>
            <a:r>
              <a:rPr lang="en-US" sz="1400" dirty="0" smtClean="0"/>
              <a:t>with</a:t>
            </a:r>
            <a:r>
              <a:rPr lang="en-US" sz="1400" dirty="0"/>
              <a:t> specified message </a:t>
            </a:r>
            <a:r>
              <a:rPr lang="en-US" sz="1400" dirty="0" smtClean="0"/>
              <a:t>type and the </a:t>
            </a:r>
            <a:r>
              <a:rPr lang="en-US" sz="1400" dirty="0"/>
              <a:t>message </a:t>
            </a:r>
            <a:r>
              <a:rPr lang="en-US" sz="1400" dirty="0" smtClean="0"/>
              <a:t>text.</a:t>
            </a:r>
          </a:p>
          <a:p>
            <a:r>
              <a:rPr lang="en-US" sz="1400" b="1" u="sng" dirty="0" smtClean="0"/>
              <a:t>Useful Methods</a:t>
            </a:r>
            <a:r>
              <a:rPr lang="en-US" sz="1400" dirty="0" smtClean="0"/>
              <a:t>:</a:t>
            </a:r>
          </a:p>
          <a:p>
            <a:pPr marL="514350" indent="-514350">
              <a:buFont typeface="+mj-lt"/>
              <a:buAutoNum type="arabicPeriod"/>
            </a:pPr>
            <a:r>
              <a:rPr lang="en-US" sz="1400" dirty="0"/>
              <a:t>showMessageDialog(Component parentComponent, Object message</a:t>
            </a:r>
            <a:r>
              <a:rPr lang="en-US" sz="1400" dirty="0" smtClean="0"/>
              <a:t>)- Create </a:t>
            </a:r>
            <a:r>
              <a:rPr lang="en-US" sz="1400" dirty="0"/>
              <a:t>an information-message dialog titled "Message"</a:t>
            </a:r>
            <a:r>
              <a:rPr lang="en-US" sz="1400" dirty="0" smtClean="0"/>
              <a:t>.</a:t>
            </a:r>
          </a:p>
          <a:p>
            <a:pPr marL="514350" indent="-514350">
              <a:buFont typeface="+mj-lt"/>
              <a:buAutoNum type="arabicPeriod"/>
            </a:pPr>
            <a:r>
              <a:rPr lang="en-US" sz="1400" dirty="0"/>
              <a:t>showMessageDialog(Component parentComponent, Object message, String title, int messageType)- </a:t>
            </a:r>
            <a:r>
              <a:rPr lang="en-US" sz="1400" dirty="0" smtClean="0"/>
              <a:t>Create </a:t>
            </a:r>
            <a:r>
              <a:rPr lang="en-US" sz="1400" dirty="0"/>
              <a:t>a message dialog with given title and messageType. </a:t>
            </a:r>
            <a:endParaRPr lang="en-US" sz="1400" dirty="0" smtClean="0"/>
          </a:p>
          <a:p>
            <a:pPr marL="514350" indent="-514350">
              <a:buFont typeface="+mj-lt"/>
              <a:buAutoNum type="arabicPeriod"/>
            </a:pPr>
            <a:r>
              <a:rPr lang="en-US" sz="1400" dirty="0" err="1"/>
              <a:t>showConfirmDialog</a:t>
            </a:r>
            <a:r>
              <a:rPr lang="en-US" sz="1400" dirty="0"/>
              <a:t>(Component parentComponent, Object message, String title, int optionType</a:t>
            </a:r>
            <a:r>
              <a:rPr lang="en-US" sz="1400" dirty="0" smtClean="0"/>
              <a:t>)- Create a confirm dialog </a:t>
            </a:r>
            <a:r>
              <a:rPr lang="en-US" sz="1400" dirty="0"/>
              <a:t> with given title and optionType</a:t>
            </a:r>
            <a:r>
              <a:rPr lang="en-US" sz="1400" dirty="0" smtClean="0"/>
              <a:t>. </a:t>
            </a:r>
            <a:endParaRPr lang="en-US" sz="1400" dirty="0"/>
          </a:p>
          <a:p>
            <a:pPr marL="514350" indent="-514350">
              <a:buFont typeface="+mj-lt"/>
              <a:buAutoNum type="arabicPeriod"/>
            </a:pPr>
            <a:endParaRPr lang="en-US" sz="1400" dirty="0" smtClean="0"/>
          </a:p>
        </p:txBody>
      </p:sp>
    </p:spTree>
    <p:extLst>
      <p:ext uri="{BB962C8B-B14F-4D97-AF65-F5344CB8AC3E}">
        <p14:creationId xmlns:p14="http://schemas.microsoft.com/office/powerpoint/2010/main" val="314178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JDialog</a:t>
            </a:r>
            <a:r>
              <a:rPr lang="en-US" dirty="0"/>
              <a:t> </a:t>
            </a:r>
          </a:p>
        </p:txBody>
      </p:sp>
      <p:sp>
        <p:nvSpPr>
          <p:cNvPr id="3" name="Content Placeholder 2"/>
          <p:cNvSpPr>
            <a:spLocks noGrp="1"/>
          </p:cNvSpPr>
          <p:nvPr>
            <p:ph idx="1"/>
          </p:nvPr>
        </p:nvSpPr>
        <p:spPr/>
        <p:txBody>
          <a:bodyPr>
            <a:noAutofit/>
          </a:bodyPr>
          <a:lstStyle/>
          <a:p>
            <a:r>
              <a:rPr lang="en-US" sz="1400" dirty="0"/>
              <a:t>JDialog control represents a top level window with a border and a title used to take some form of input from the user. It inherits the Dialog class</a:t>
            </a:r>
            <a:r>
              <a:rPr lang="en-US" sz="1400" dirty="0" smtClean="0"/>
              <a:t>.</a:t>
            </a:r>
          </a:p>
          <a:p>
            <a:r>
              <a:rPr lang="en-US" sz="1400" dirty="0" smtClean="0"/>
              <a:t>JDialog extends Dialog.</a:t>
            </a:r>
          </a:p>
          <a:p>
            <a:r>
              <a:rPr lang="en-US" sz="1400" b="1" u="sng" dirty="0" smtClean="0"/>
              <a:t>Constructors</a:t>
            </a:r>
            <a:r>
              <a:rPr lang="en-US" sz="1400" dirty="0" smtClean="0"/>
              <a:t>:</a:t>
            </a:r>
          </a:p>
          <a:p>
            <a:pPr marL="514350" indent="-514350">
              <a:buFont typeface="+mj-lt"/>
              <a:buAutoNum type="arabicPeriod"/>
            </a:pPr>
            <a:r>
              <a:rPr lang="en-US" sz="1400" dirty="0" smtClean="0"/>
              <a:t>JDialog()- Default constructor, </a:t>
            </a:r>
            <a:r>
              <a:rPr lang="en-US" sz="1400" dirty="0"/>
              <a:t>create a modeless dialog without a title and without a specified Frame owner.</a:t>
            </a:r>
            <a:r>
              <a:rPr lang="en-US" sz="1400" dirty="0" smtClean="0"/>
              <a:t>.</a:t>
            </a:r>
          </a:p>
          <a:p>
            <a:pPr marL="514350" indent="-514350">
              <a:buFont typeface="+mj-lt"/>
              <a:buAutoNum type="arabicPeriod"/>
            </a:pPr>
            <a:r>
              <a:rPr lang="en-US" sz="1400" dirty="0"/>
              <a:t>JDialog(Frame owner)</a:t>
            </a:r>
            <a:r>
              <a:rPr lang="en-US" sz="1400" dirty="0" smtClean="0"/>
              <a:t> - Create </a:t>
            </a:r>
            <a:r>
              <a:rPr lang="en-US" sz="1400" dirty="0"/>
              <a:t>a modeless dialog with specified Frame as its owner and an empty title. </a:t>
            </a:r>
            <a:endParaRPr lang="en-US" sz="1400" dirty="0" smtClean="0"/>
          </a:p>
          <a:p>
            <a:pPr marL="514350" indent="-514350">
              <a:buFont typeface="+mj-lt"/>
              <a:buAutoNum type="arabicPeriod"/>
            </a:pPr>
            <a:r>
              <a:rPr lang="en-US" sz="1400" dirty="0" smtClean="0"/>
              <a:t>JDialog(Frame </a:t>
            </a:r>
            <a:r>
              <a:rPr lang="en-US" sz="1400" dirty="0"/>
              <a:t>owner, String title, </a:t>
            </a:r>
            <a:r>
              <a:rPr lang="en-US" sz="1400" dirty="0" err="1"/>
              <a:t>boolean</a:t>
            </a:r>
            <a:r>
              <a:rPr lang="en-US" sz="1400" dirty="0"/>
              <a:t> modal)</a:t>
            </a:r>
            <a:r>
              <a:rPr lang="en-US" sz="1400" dirty="0" smtClean="0"/>
              <a:t> - Create </a:t>
            </a:r>
            <a:r>
              <a:rPr lang="en-US" sz="1400" dirty="0"/>
              <a:t>a dialog with the specified title, owner Frame and </a:t>
            </a:r>
            <a:r>
              <a:rPr lang="en-US" sz="1400" dirty="0" smtClean="0"/>
              <a:t>modality.</a:t>
            </a:r>
          </a:p>
          <a:p>
            <a:pPr marL="0" indent="0">
              <a:buNone/>
            </a:pPr>
            <a:endParaRPr lang="en-US" sz="1400" dirty="0" smtClean="0"/>
          </a:p>
          <a:p>
            <a:r>
              <a:rPr lang="en-US" sz="1400" b="1" u="sng" dirty="0" smtClean="0"/>
              <a:t>JDialog vs JOptionPane- Differences</a:t>
            </a:r>
            <a:r>
              <a:rPr lang="en-US" sz="1400" dirty="0" smtClean="0"/>
              <a:t>:</a:t>
            </a:r>
          </a:p>
          <a:p>
            <a:pPr marL="342900" indent="-342900">
              <a:buFont typeface="+mj-lt"/>
              <a:buAutoNum type="arabicPeriod"/>
            </a:pPr>
            <a:r>
              <a:rPr lang="en-US" sz="1400" dirty="0" smtClean="0"/>
              <a:t>JDialog </a:t>
            </a:r>
            <a:r>
              <a:rPr lang="en-US" sz="1400" dirty="0"/>
              <a:t>can be more customized to our purposes, we can add to it different components while </a:t>
            </a:r>
            <a:r>
              <a:rPr lang="en-US" sz="1400" dirty="0" smtClean="0"/>
              <a:t>JOptionPane have limited predefined options.</a:t>
            </a:r>
          </a:p>
          <a:p>
            <a:pPr marL="342900" indent="-342900">
              <a:buFont typeface="+mj-lt"/>
              <a:buAutoNum type="arabicPeriod"/>
            </a:pPr>
            <a:r>
              <a:rPr lang="en-US" sz="1400" dirty="0"/>
              <a:t>JOptionPane is blocking the main window while JDialog not necessarily blocking the main </a:t>
            </a:r>
            <a:r>
              <a:rPr lang="en-US" sz="1400" dirty="0" smtClean="0"/>
              <a:t>window.</a:t>
            </a:r>
          </a:p>
        </p:txBody>
      </p:sp>
    </p:spTree>
    <p:extLst>
      <p:ext uri="{BB962C8B-B14F-4D97-AF65-F5344CB8AC3E}">
        <p14:creationId xmlns:p14="http://schemas.microsoft.com/office/powerpoint/2010/main" val="382250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Swing Components- JMenuBar, JMenu and </a:t>
            </a:r>
            <a:r>
              <a:rPr lang="en-US" sz="3600" dirty="0" smtClean="0"/>
              <a:t>JMenuItem</a:t>
            </a:r>
            <a:r>
              <a:rPr lang="en-US" sz="3600" dirty="0"/>
              <a:t> </a:t>
            </a:r>
          </a:p>
        </p:txBody>
      </p:sp>
      <p:sp>
        <p:nvSpPr>
          <p:cNvPr id="3" name="Content Placeholder 2"/>
          <p:cNvSpPr>
            <a:spLocks noGrp="1"/>
          </p:cNvSpPr>
          <p:nvPr>
            <p:ph idx="1"/>
          </p:nvPr>
        </p:nvSpPr>
        <p:spPr/>
        <p:txBody>
          <a:bodyPr>
            <a:noAutofit/>
          </a:bodyPr>
          <a:lstStyle/>
          <a:p>
            <a:r>
              <a:rPr lang="en-US" sz="1800" dirty="0" smtClean="0"/>
              <a:t>JMenuBar is </a:t>
            </a:r>
            <a:r>
              <a:rPr lang="en-US" sz="1800" dirty="0"/>
              <a:t>used to display </a:t>
            </a:r>
            <a:r>
              <a:rPr lang="en-US" sz="1800" dirty="0" err="1"/>
              <a:t>menubar</a:t>
            </a:r>
            <a:r>
              <a:rPr lang="en-US" sz="1800" dirty="0"/>
              <a:t> on the window or frame. It may have several menus.</a:t>
            </a:r>
          </a:p>
          <a:p>
            <a:r>
              <a:rPr lang="en-US" sz="1800" dirty="0" smtClean="0"/>
              <a:t>JMenu is </a:t>
            </a:r>
            <a:r>
              <a:rPr lang="en-US" sz="1800" dirty="0"/>
              <a:t>a pull down menu component which is displayed from the menu bar. It </a:t>
            </a:r>
            <a:r>
              <a:rPr lang="en-US" sz="1800" dirty="0" smtClean="0"/>
              <a:t>extends JMenuItem.</a:t>
            </a:r>
            <a:endParaRPr lang="en-US" sz="1800" dirty="0"/>
          </a:p>
          <a:p>
            <a:r>
              <a:rPr lang="en-US" sz="1800" dirty="0" smtClean="0"/>
              <a:t>JMenuItem adds </a:t>
            </a:r>
            <a:r>
              <a:rPr lang="en-US" sz="1800" dirty="0"/>
              <a:t>a simple labeled menu item. </a:t>
            </a:r>
            <a:endParaRPr lang="en-US" sz="1800" dirty="0" smtClean="0"/>
          </a:p>
          <a:p>
            <a:r>
              <a:rPr lang="en-US" sz="1800" dirty="0" smtClean="0"/>
              <a:t>The </a:t>
            </a:r>
            <a:r>
              <a:rPr lang="en-US" sz="1800" dirty="0"/>
              <a:t>items used in a JMenuBar </a:t>
            </a:r>
            <a:r>
              <a:rPr lang="en-US" sz="1800" dirty="0" smtClean="0"/>
              <a:t>must </a:t>
            </a:r>
            <a:r>
              <a:rPr lang="en-US" sz="1800" dirty="0"/>
              <a:t>belong to the JMenuItem or any of its subclass.</a:t>
            </a:r>
          </a:p>
          <a:p>
            <a:pPr marL="0" indent="0">
              <a:buNone/>
            </a:pPr>
            <a:endParaRPr lang="en-US" sz="1800" dirty="0" smtClean="0"/>
          </a:p>
          <a:p>
            <a:r>
              <a:rPr lang="en-US" sz="1800" dirty="0" smtClean="0"/>
              <a:t>We will create a </a:t>
            </a:r>
            <a:r>
              <a:rPr lang="en-US" sz="1800" dirty="0"/>
              <a:t>JMenuBar </a:t>
            </a:r>
            <a:r>
              <a:rPr lang="en-US" sz="1800" dirty="0" smtClean="0"/>
              <a:t>first, then we will add </a:t>
            </a:r>
            <a:r>
              <a:rPr lang="en-US" sz="1800" dirty="0"/>
              <a:t>JMenuItem </a:t>
            </a:r>
            <a:r>
              <a:rPr lang="en-US" sz="1800" dirty="0" smtClean="0"/>
              <a:t>or JMenu (which extends JMenuItem) to it. To each JMenu we will be able to add more </a:t>
            </a:r>
            <a:r>
              <a:rPr lang="en-US" sz="1800" dirty="0" err="1" smtClean="0"/>
              <a:t>Jmenus</a:t>
            </a:r>
            <a:r>
              <a:rPr lang="en-US" sz="1800" dirty="0" smtClean="0"/>
              <a:t> or JMenuItems. This is a nice example of composite design pattern.</a:t>
            </a:r>
          </a:p>
          <a:p>
            <a:endParaRPr lang="en-US" sz="1800" dirty="0"/>
          </a:p>
          <a:p>
            <a:r>
              <a:rPr lang="en-US" sz="1800" dirty="0" smtClean="0"/>
              <a:t>We can add shortcuts to the menu buttons </a:t>
            </a:r>
            <a:r>
              <a:rPr lang="en-US" sz="1800" dirty="0"/>
              <a:t>using </a:t>
            </a:r>
            <a:r>
              <a:rPr lang="en-US" sz="1800" dirty="0" err="1"/>
              <a:t>setMnemonic</a:t>
            </a:r>
            <a:r>
              <a:rPr lang="en-US" sz="1800" dirty="0"/>
              <a:t>(int mnemonic</a:t>
            </a:r>
            <a:r>
              <a:rPr lang="en-US" sz="1800" dirty="0" smtClean="0"/>
              <a:t>) and the KeyEvents.</a:t>
            </a:r>
          </a:p>
        </p:txBody>
      </p:sp>
    </p:spTree>
    <p:extLst>
      <p:ext uri="{BB962C8B-B14F-4D97-AF65-F5344CB8AC3E}">
        <p14:creationId xmlns:p14="http://schemas.microsoft.com/office/powerpoint/2010/main" val="351274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666307" cy="1325563"/>
          </a:xfrm>
        </p:spPr>
        <p:txBody>
          <a:bodyPr/>
          <a:lstStyle/>
          <a:p>
            <a:r>
              <a:rPr lang="en-US" dirty="0" smtClean="0"/>
              <a:t>Awt</a:t>
            </a:r>
            <a:endParaRPr lang="en-US" dirty="0"/>
          </a:p>
        </p:txBody>
      </p:sp>
      <p:sp>
        <p:nvSpPr>
          <p:cNvPr id="3" name="Content Placeholder 2"/>
          <p:cNvSpPr>
            <a:spLocks noGrp="1"/>
          </p:cNvSpPr>
          <p:nvPr>
            <p:ph idx="1"/>
          </p:nvPr>
        </p:nvSpPr>
        <p:spPr>
          <a:xfrm>
            <a:off x="838200" y="1825625"/>
            <a:ext cx="4593879" cy="4351338"/>
          </a:xfrm>
        </p:spPr>
        <p:txBody>
          <a:bodyPr>
            <a:normAutofit/>
          </a:bodyPr>
          <a:lstStyle/>
          <a:p>
            <a:r>
              <a:rPr lang="en-US" dirty="0" smtClean="0"/>
              <a:t>Heavy-weight and platform dependent.</a:t>
            </a:r>
          </a:p>
          <a:p>
            <a:r>
              <a:rPr lang="en-US" dirty="0"/>
              <a:t>Java AWT has comparatively less functionality as compared to Swing.</a:t>
            </a:r>
            <a:endParaRPr lang="en-US" dirty="0" smtClean="0"/>
          </a:p>
          <a:p>
            <a:r>
              <a:rPr lang="en-US" dirty="0" smtClean="0"/>
              <a:t> </a:t>
            </a:r>
            <a:r>
              <a:rPr lang="en-US" dirty="0"/>
              <a:t>The execution time of AWT is more than </a:t>
            </a:r>
            <a:r>
              <a:rPr lang="en-US" dirty="0" smtClean="0"/>
              <a:t>Swing.</a:t>
            </a:r>
          </a:p>
          <a:p>
            <a:r>
              <a:rPr lang="en-US" dirty="0"/>
              <a:t>MVC pattern is not supported by </a:t>
            </a:r>
            <a:r>
              <a:rPr lang="en-US" dirty="0" smtClean="0"/>
              <a:t>AWT.</a:t>
            </a:r>
          </a:p>
        </p:txBody>
      </p:sp>
      <p:sp>
        <p:nvSpPr>
          <p:cNvPr id="4" name="Title 1"/>
          <p:cNvSpPr txBox="1">
            <a:spLocks/>
          </p:cNvSpPr>
          <p:nvPr/>
        </p:nvSpPr>
        <p:spPr>
          <a:xfrm>
            <a:off x="6301212" y="365125"/>
            <a:ext cx="50525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Swing</a:t>
            </a:r>
            <a:endParaRPr lang="en-US" dirty="0"/>
          </a:p>
        </p:txBody>
      </p:sp>
      <p:sp>
        <p:nvSpPr>
          <p:cNvPr id="5" name="Content Placeholder 2"/>
          <p:cNvSpPr txBox="1">
            <a:spLocks/>
          </p:cNvSpPr>
          <p:nvPr/>
        </p:nvSpPr>
        <p:spPr>
          <a:xfrm>
            <a:off x="6301212" y="1825625"/>
            <a:ext cx="45938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Light-weight </a:t>
            </a:r>
            <a:r>
              <a:rPr lang="en-US" dirty="0"/>
              <a:t>and platform </a:t>
            </a:r>
            <a:r>
              <a:rPr lang="en-US" dirty="0" smtClean="0"/>
              <a:t>independent </a:t>
            </a:r>
          </a:p>
          <a:p>
            <a:r>
              <a:rPr lang="en-US" dirty="0"/>
              <a:t>Java Swing has more functionality as compared to AWT.</a:t>
            </a:r>
            <a:endParaRPr lang="en-US" dirty="0" smtClean="0"/>
          </a:p>
          <a:p>
            <a:r>
              <a:rPr lang="en-US" dirty="0"/>
              <a:t>The execution time of Swing is less than AWT</a:t>
            </a:r>
            <a:r>
              <a:rPr lang="en-US" dirty="0" smtClean="0"/>
              <a:t>.</a:t>
            </a:r>
          </a:p>
          <a:p>
            <a:r>
              <a:rPr lang="en-US" dirty="0"/>
              <a:t>MVC pattern is supported by Swing</a:t>
            </a:r>
            <a:r>
              <a:rPr lang="en-US" dirty="0" smtClean="0"/>
              <a:t>.</a:t>
            </a:r>
          </a:p>
        </p:txBody>
      </p:sp>
      <p:cxnSp>
        <p:nvCxnSpPr>
          <p:cNvPr id="7" name="Straight Connector 6"/>
          <p:cNvCxnSpPr/>
          <p:nvPr/>
        </p:nvCxnSpPr>
        <p:spPr>
          <a:xfrm>
            <a:off x="5513560" y="461727"/>
            <a:ext cx="0" cy="54164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032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Swing Components- </a:t>
            </a:r>
            <a:r>
              <a:rPr lang="en-US" sz="3600" dirty="0" smtClean="0"/>
              <a:t>JPopupMenu</a:t>
            </a:r>
            <a:endParaRPr lang="en-US" sz="3600" dirty="0"/>
          </a:p>
        </p:txBody>
      </p:sp>
      <p:sp>
        <p:nvSpPr>
          <p:cNvPr id="3" name="Content Placeholder 2"/>
          <p:cNvSpPr>
            <a:spLocks noGrp="1"/>
          </p:cNvSpPr>
          <p:nvPr>
            <p:ph idx="1"/>
          </p:nvPr>
        </p:nvSpPr>
        <p:spPr/>
        <p:txBody>
          <a:bodyPr>
            <a:noAutofit/>
          </a:bodyPr>
          <a:lstStyle/>
          <a:p>
            <a:r>
              <a:rPr lang="en-US" sz="1800" dirty="0" smtClean="0"/>
              <a:t>JPopupMenu</a:t>
            </a:r>
            <a:r>
              <a:rPr lang="en-US" sz="1800" dirty="0"/>
              <a:t> can be dynamically popped up at specific position within a component. </a:t>
            </a:r>
            <a:endParaRPr lang="en-US" sz="1800" dirty="0" smtClean="0"/>
          </a:p>
          <a:p>
            <a:r>
              <a:rPr lang="en-US" sz="1800" dirty="0" smtClean="0"/>
              <a:t>JPopupMenu extends JComponent.</a:t>
            </a:r>
          </a:p>
          <a:p>
            <a:r>
              <a:rPr lang="en-US" sz="1800" dirty="0" smtClean="0"/>
              <a:t>JPopupMenu can contain JMenus and JMenuItems.</a:t>
            </a:r>
          </a:p>
          <a:p>
            <a:r>
              <a:rPr lang="en-US" sz="1800" b="1" u="sng" dirty="0"/>
              <a:t>Constructors</a:t>
            </a:r>
            <a:r>
              <a:rPr lang="en-US" sz="1800" dirty="0"/>
              <a:t>:</a:t>
            </a:r>
          </a:p>
          <a:p>
            <a:pPr marL="342900" indent="-342900">
              <a:buFont typeface="+mj-lt"/>
              <a:buAutoNum type="arabicPeriod"/>
            </a:pPr>
            <a:r>
              <a:rPr lang="en-US" sz="1800" dirty="0" smtClean="0"/>
              <a:t>JPopupMenu()- Default constructor, create a </a:t>
            </a:r>
            <a:r>
              <a:rPr lang="en-US" sz="1800" dirty="0"/>
              <a:t>JPopupMenu without an "invoker</a:t>
            </a:r>
            <a:r>
              <a:rPr lang="en-US" sz="1800" dirty="0" smtClean="0"/>
              <a:t>".</a:t>
            </a:r>
          </a:p>
          <a:p>
            <a:pPr marL="342900" indent="-342900">
              <a:buFont typeface="+mj-lt"/>
              <a:buAutoNum type="arabicPeriod"/>
            </a:pPr>
            <a:r>
              <a:rPr lang="en-US" sz="1800" dirty="0"/>
              <a:t>JPopupMenu(String label</a:t>
            </a:r>
            <a:r>
              <a:rPr lang="en-US" sz="1800" dirty="0" smtClean="0"/>
              <a:t>)- Create </a:t>
            </a:r>
            <a:r>
              <a:rPr lang="en-US" sz="1800" dirty="0"/>
              <a:t>a JPopupMenu with the specified title</a:t>
            </a:r>
            <a:r>
              <a:rPr lang="en-US" sz="1800" dirty="0" smtClean="0"/>
              <a:t>.</a:t>
            </a:r>
          </a:p>
          <a:p>
            <a:pPr marL="342900" indent="-342900">
              <a:buFont typeface="+mj-lt"/>
              <a:buAutoNum type="arabicPeriod"/>
            </a:pPr>
            <a:endParaRPr lang="en-US" sz="1800" dirty="0"/>
          </a:p>
          <a:p>
            <a:pPr marL="0" indent="0">
              <a:buNone/>
            </a:pPr>
            <a:r>
              <a:rPr lang="en-US" sz="1800" b="1" u="sng" dirty="0"/>
              <a:t>Useful Methods</a:t>
            </a:r>
            <a:r>
              <a:rPr lang="en-US" sz="1800" dirty="0"/>
              <a:t>:</a:t>
            </a:r>
          </a:p>
          <a:p>
            <a:pPr marL="342900" indent="-342900">
              <a:buFont typeface="+mj-lt"/>
              <a:buAutoNum type="arabicPeriod"/>
            </a:pPr>
            <a:r>
              <a:rPr lang="en-US" sz="1800" dirty="0"/>
              <a:t>add(JMenuItem </a:t>
            </a:r>
            <a:r>
              <a:rPr lang="en-US" sz="1800" dirty="0" err="1"/>
              <a:t>menuItem</a:t>
            </a:r>
            <a:r>
              <a:rPr lang="en-US" sz="1800" dirty="0" smtClean="0"/>
              <a:t>)- Add Jmenu or JMenuItem.</a:t>
            </a:r>
            <a:endParaRPr lang="en-US" sz="1800" dirty="0"/>
          </a:p>
          <a:p>
            <a:pPr marL="342900" indent="-342900">
              <a:buFont typeface="+mj-lt"/>
              <a:buAutoNum type="arabicPeriod"/>
            </a:pPr>
            <a:r>
              <a:rPr lang="en-US" sz="1800" dirty="0"/>
              <a:t>show(Component invoker, int x, int y</a:t>
            </a:r>
            <a:r>
              <a:rPr lang="en-US" sz="1800" dirty="0" smtClean="0"/>
              <a:t>)- Show the popup menu at certain location on the invoker.</a:t>
            </a:r>
          </a:p>
        </p:txBody>
      </p:sp>
    </p:spTree>
    <p:extLst>
      <p:ext uri="{BB962C8B-B14F-4D97-AF65-F5344CB8AC3E}">
        <p14:creationId xmlns:p14="http://schemas.microsoft.com/office/powerpoint/2010/main" val="1265383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JProgressBar</a:t>
            </a:r>
            <a:r>
              <a:rPr lang="en-US" dirty="0"/>
              <a:t> </a:t>
            </a:r>
          </a:p>
        </p:txBody>
      </p:sp>
      <p:sp>
        <p:nvSpPr>
          <p:cNvPr id="3" name="Content Placeholder 2"/>
          <p:cNvSpPr>
            <a:spLocks noGrp="1"/>
          </p:cNvSpPr>
          <p:nvPr>
            <p:ph idx="1"/>
          </p:nvPr>
        </p:nvSpPr>
        <p:spPr/>
        <p:txBody>
          <a:bodyPr>
            <a:noAutofit/>
          </a:bodyPr>
          <a:lstStyle/>
          <a:p>
            <a:r>
              <a:rPr lang="en-US" sz="1600" dirty="0"/>
              <a:t>JProgressBar is used to display the progress of the </a:t>
            </a:r>
            <a:r>
              <a:rPr lang="en-US" sz="1600" dirty="0" smtClean="0"/>
              <a:t>task</a:t>
            </a:r>
          </a:p>
          <a:p>
            <a:r>
              <a:rPr lang="en-US" sz="1600" dirty="0" smtClean="0"/>
              <a:t>JOptionPane extends JComponent.</a:t>
            </a:r>
          </a:p>
          <a:p>
            <a:r>
              <a:rPr lang="en-US" sz="1600" b="1" u="sng" dirty="0" smtClean="0"/>
              <a:t>Constructors</a:t>
            </a:r>
            <a:r>
              <a:rPr lang="en-US" sz="1600" dirty="0" smtClean="0"/>
              <a:t>:</a:t>
            </a:r>
          </a:p>
          <a:p>
            <a:pPr marL="514350" indent="-514350">
              <a:buFont typeface="+mj-lt"/>
              <a:buAutoNum type="arabicPeriod"/>
            </a:pPr>
            <a:r>
              <a:rPr lang="en-US" sz="1600" dirty="0" smtClean="0"/>
              <a:t>JProgressBar()- Default constructor, Create </a:t>
            </a:r>
            <a:r>
              <a:rPr lang="en-US" sz="1600" dirty="0"/>
              <a:t>a horizontal progress bar </a:t>
            </a:r>
            <a:r>
              <a:rPr lang="en-US" sz="1600" dirty="0" smtClean="0"/>
              <a:t>with no </a:t>
            </a:r>
            <a:r>
              <a:rPr lang="en-US" sz="1600" dirty="0"/>
              <a:t>string text.</a:t>
            </a:r>
            <a:endParaRPr lang="en-US" sz="1600" dirty="0" smtClean="0"/>
          </a:p>
          <a:p>
            <a:pPr marL="514350" indent="-514350">
              <a:buFont typeface="+mj-lt"/>
              <a:buAutoNum type="arabicPeriod"/>
            </a:pPr>
            <a:r>
              <a:rPr lang="en-US" sz="1600" dirty="0"/>
              <a:t>JProgressBar(int min, int </a:t>
            </a:r>
            <a:r>
              <a:rPr lang="en-US" sz="1600" dirty="0" smtClean="0"/>
              <a:t>max) - Create </a:t>
            </a:r>
            <a:r>
              <a:rPr lang="en-US" sz="1600" dirty="0"/>
              <a:t>a horizontal progress bar with the specified minimum and maximum value</a:t>
            </a:r>
            <a:r>
              <a:rPr lang="en-US" sz="1600" dirty="0" smtClean="0"/>
              <a:t>.</a:t>
            </a:r>
          </a:p>
          <a:p>
            <a:pPr marL="514350" indent="-514350">
              <a:buFont typeface="+mj-lt"/>
              <a:buAutoNum type="arabicPeriod"/>
            </a:pPr>
            <a:r>
              <a:rPr lang="en-US" sz="1600" dirty="0"/>
              <a:t>JProgressBar(int orient)</a:t>
            </a:r>
            <a:r>
              <a:rPr lang="en-US" sz="1600" dirty="0" smtClean="0"/>
              <a:t> - Create </a:t>
            </a:r>
            <a:r>
              <a:rPr lang="en-US" sz="1600" dirty="0"/>
              <a:t>a progress bar with the specified orientation, it can be either Vertical or Horizontal</a:t>
            </a:r>
            <a:r>
              <a:rPr lang="en-US" sz="1600" dirty="0" smtClean="0"/>
              <a:t>.</a:t>
            </a:r>
          </a:p>
          <a:p>
            <a:pPr marL="514350" indent="-514350">
              <a:buFont typeface="+mj-lt"/>
              <a:buAutoNum type="arabicPeriod"/>
            </a:pPr>
            <a:r>
              <a:rPr lang="sv-SE" sz="1600" dirty="0"/>
              <a:t>JProgressBar(int orient, int min, int max</a:t>
            </a:r>
            <a:r>
              <a:rPr lang="sv-SE" sz="1600" dirty="0" smtClean="0"/>
              <a:t>)- </a:t>
            </a:r>
            <a:r>
              <a:rPr lang="en-US" sz="1600" dirty="0" smtClean="0"/>
              <a:t>Create </a:t>
            </a:r>
            <a:r>
              <a:rPr lang="en-US" sz="1600" dirty="0"/>
              <a:t>a progress bar with the specified orientation, minimum and maximum value.</a:t>
            </a:r>
            <a:endParaRPr lang="en-US" sz="1600" dirty="0" smtClean="0"/>
          </a:p>
          <a:p>
            <a:r>
              <a:rPr lang="en-US" sz="1600" b="1" u="sng" dirty="0" smtClean="0"/>
              <a:t>Useful Methods</a:t>
            </a:r>
            <a:r>
              <a:rPr lang="en-US" sz="1600" dirty="0" smtClean="0"/>
              <a:t>:</a:t>
            </a:r>
          </a:p>
          <a:p>
            <a:pPr marL="514350" indent="-514350">
              <a:buFont typeface="+mj-lt"/>
              <a:buAutoNum type="arabicPeriod"/>
            </a:pPr>
            <a:r>
              <a:rPr lang="en-US" sz="1600" dirty="0" smtClean="0"/>
              <a:t>setStringPainted(</a:t>
            </a:r>
            <a:r>
              <a:rPr lang="en-US" sz="1600" dirty="0" err="1" smtClean="0"/>
              <a:t>bollean</a:t>
            </a:r>
            <a:r>
              <a:rPr lang="en-US" sz="1600" dirty="0" smtClean="0"/>
              <a:t> b)- Set if to display string text on the progress bar.</a:t>
            </a:r>
          </a:p>
          <a:p>
            <a:pPr marL="514350" indent="-514350">
              <a:buFont typeface="+mj-lt"/>
              <a:buAutoNum type="arabicPeriod"/>
            </a:pPr>
            <a:r>
              <a:rPr lang="en-US" sz="1600" dirty="0" err="1" smtClean="0"/>
              <a:t>setValue</a:t>
            </a:r>
            <a:r>
              <a:rPr lang="en-US" sz="1600" dirty="0" smtClean="0"/>
              <a:t>(int value)- Set the progress value.</a:t>
            </a:r>
          </a:p>
          <a:p>
            <a:pPr marL="514350" indent="-514350">
              <a:buFont typeface="+mj-lt"/>
              <a:buAutoNum type="arabicPeriod"/>
            </a:pPr>
            <a:r>
              <a:rPr lang="en-US" sz="1600" dirty="0" err="1" smtClean="0"/>
              <a:t>setString</a:t>
            </a:r>
            <a:r>
              <a:rPr lang="en-US" sz="1600" dirty="0" smtClean="0"/>
              <a:t>(String s)- Set the progress string message.</a:t>
            </a:r>
          </a:p>
        </p:txBody>
      </p:sp>
    </p:spTree>
    <p:extLst>
      <p:ext uri="{BB962C8B-B14F-4D97-AF65-F5344CB8AC3E}">
        <p14:creationId xmlns:p14="http://schemas.microsoft.com/office/powerpoint/2010/main" val="3721747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JColorChooser</a:t>
            </a:r>
            <a:r>
              <a:rPr lang="en-US" dirty="0"/>
              <a:t> </a:t>
            </a:r>
          </a:p>
        </p:txBody>
      </p:sp>
      <p:sp>
        <p:nvSpPr>
          <p:cNvPr id="3" name="Content Placeholder 2"/>
          <p:cNvSpPr>
            <a:spLocks noGrp="1"/>
          </p:cNvSpPr>
          <p:nvPr>
            <p:ph idx="1"/>
          </p:nvPr>
        </p:nvSpPr>
        <p:spPr/>
        <p:txBody>
          <a:bodyPr>
            <a:noAutofit/>
          </a:bodyPr>
          <a:lstStyle/>
          <a:p>
            <a:r>
              <a:rPr lang="en-US" sz="1600" dirty="0"/>
              <a:t>JColorChooser </a:t>
            </a:r>
            <a:r>
              <a:rPr lang="en-US" sz="1600" dirty="0" smtClean="0"/>
              <a:t>is </a:t>
            </a:r>
            <a:r>
              <a:rPr lang="en-US" sz="1600" dirty="0"/>
              <a:t>used to create a color chooser dialog box so that user can select any </a:t>
            </a:r>
            <a:r>
              <a:rPr lang="en-US" sz="1600" dirty="0" smtClean="0"/>
              <a:t>color from it.</a:t>
            </a:r>
          </a:p>
          <a:p>
            <a:r>
              <a:rPr lang="en-US" sz="1600" dirty="0"/>
              <a:t>JColorChooser </a:t>
            </a:r>
            <a:r>
              <a:rPr lang="en-US" sz="1600" dirty="0" smtClean="0"/>
              <a:t>extends JComponent.</a:t>
            </a:r>
          </a:p>
          <a:p>
            <a:r>
              <a:rPr lang="en-US" sz="1600" b="1" u="sng" dirty="0" smtClean="0"/>
              <a:t>Constructors</a:t>
            </a:r>
            <a:r>
              <a:rPr lang="en-US" sz="1600" dirty="0" smtClean="0"/>
              <a:t>:</a:t>
            </a:r>
          </a:p>
          <a:p>
            <a:pPr marL="514350" indent="-514350">
              <a:buFont typeface="+mj-lt"/>
              <a:buAutoNum type="arabicPeriod"/>
            </a:pPr>
            <a:r>
              <a:rPr lang="en-US" sz="1600" dirty="0"/>
              <a:t>JColorChooser</a:t>
            </a:r>
            <a:r>
              <a:rPr lang="en-US" sz="1600" dirty="0" smtClean="0"/>
              <a:t>()- Default constructor, </a:t>
            </a:r>
            <a:r>
              <a:rPr lang="en-US" sz="1600" dirty="0"/>
              <a:t>create a color chooser panel with white color </a:t>
            </a:r>
            <a:r>
              <a:rPr lang="en-US" sz="1600" dirty="0" smtClean="0"/>
              <a:t>initially.</a:t>
            </a:r>
          </a:p>
          <a:p>
            <a:pPr marL="514350" indent="-514350">
              <a:buFont typeface="+mj-lt"/>
              <a:buAutoNum type="arabicPeriod"/>
            </a:pPr>
            <a:r>
              <a:rPr lang="en-US" sz="1600" dirty="0"/>
              <a:t>JColorChooser(color initialcolor</a:t>
            </a:r>
            <a:r>
              <a:rPr lang="en-US" sz="1600" dirty="0" smtClean="0"/>
              <a:t>) - Create </a:t>
            </a:r>
            <a:r>
              <a:rPr lang="en-US" sz="1600" dirty="0"/>
              <a:t>a color chooser panel with the specified color initially.</a:t>
            </a:r>
            <a:endParaRPr lang="en-US" sz="1600" dirty="0" smtClean="0"/>
          </a:p>
          <a:p>
            <a:r>
              <a:rPr lang="en-US" sz="1600" b="1" u="sng" dirty="0" smtClean="0"/>
              <a:t>Useful Methods</a:t>
            </a:r>
            <a:r>
              <a:rPr lang="en-US" sz="1600" dirty="0" smtClean="0"/>
              <a:t>:</a:t>
            </a:r>
          </a:p>
          <a:p>
            <a:pPr marL="514350" indent="-514350">
              <a:buFont typeface="+mj-lt"/>
              <a:buAutoNum type="arabicPeriod"/>
            </a:pPr>
            <a:r>
              <a:rPr lang="en-US" sz="1600" dirty="0" smtClean="0"/>
              <a:t>showDialog(Component </a:t>
            </a:r>
            <a:r>
              <a:rPr lang="en-US" sz="1600" dirty="0"/>
              <a:t>c, String title, Color </a:t>
            </a:r>
            <a:r>
              <a:rPr lang="en-US" sz="1600" dirty="0" smtClean="0"/>
              <a:t>initialcolor)- static method that </a:t>
            </a:r>
            <a:r>
              <a:rPr lang="en-US" sz="1600" dirty="0"/>
              <a:t>used to show the color chooser dialog box</a:t>
            </a:r>
            <a:r>
              <a:rPr lang="en-US" sz="1600" dirty="0" smtClean="0"/>
              <a:t>. This method will return the color that the user picked.</a:t>
            </a:r>
          </a:p>
        </p:txBody>
      </p:sp>
    </p:spTree>
    <p:extLst>
      <p:ext uri="{BB962C8B-B14F-4D97-AF65-F5344CB8AC3E}">
        <p14:creationId xmlns:p14="http://schemas.microsoft.com/office/powerpoint/2010/main" val="984095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JFileChooser</a:t>
            </a:r>
            <a:r>
              <a:rPr lang="en-US" dirty="0"/>
              <a:t> </a:t>
            </a:r>
          </a:p>
        </p:txBody>
      </p:sp>
      <p:sp>
        <p:nvSpPr>
          <p:cNvPr id="3" name="Content Placeholder 2"/>
          <p:cNvSpPr>
            <a:spLocks noGrp="1"/>
          </p:cNvSpPr>
          <p:nvPr>
            <p:ph idx="1"/>
          </p:nvPr>
        </p:nvSpPr>
        <p:spPr/>
        <p:txBody>
          <a:bodyPr>
            <a:noAutofit/>
          </a:bodyPr>
          <a:lstStyle/>
          <a:p>
            <a:r>
              <a:rPr lang="en-US" sz="1600" dirty="0"/>
              <a:t>JColorChooser </a:t>
            </a:r>
            <a:r>
              <a:rPr lang="en-US" sz="1600" dirty="0" smtClean="0"/>
              <a:t>is </a:t>
            </a:r>
            <a:r>
              <a:rPr lang="en-US" sz="1600" dirty="0"/>
              <a:t>used to create a color chooser dialog box so that user can select any </a:t>
            </a:r>
            <a:r>
              <a:rPr lang="en-US" sz="1600" dirty="0" smtClean="0"/>
              <a:t>color from it.</a:t>
            </a:r>
          </a:p>
          <a:p>
            <a:r>
              <a:rPr lang="en-US" sz="1600" dirty="0"/>
              <a:t>JColorChooser </a:t>
            </a:r>
            <a:r>
              <a:rPr lang="en-US" sz="1600" dirty="0" smtClean="0"/>
              <a:t>extends JComponent.</a:t>
            </a:r>
          </a:p>
          <a:p>
            <a:r>
              <a:rPr lang="en-US" sz="1600" b="1" u="sng" dirty="0" smtClean="0"/>
              <a:t>Constructors</a:t>
            </a:r>
            <a:r>
              <a:rPr lang="en-US" sz="1600" dirty="0" smtClean="0"/>
              <a:t>:</a:t>
            </a:r>
          </a:p>
          <a:p>
            <a:pPr marL="514350" indent="-514350">
              <a:buFont typeface="+mj-lt"/>
              <a:buAutoNum type="arabicPeriod"/>
            </a:pPr>
            <a:r>
              <a:rPr lang="en-US" sz="1600" dirty="0" smtClean="0"/>
              <a:t>JFileChooser()- Default constructor, </a:t>
            </a:r>
            <a:r>
              <a:rPr lang="en-US" sz="1600" dirty="0"/>
              <a:t>create a JFileChooser pointing to the user's default directory</a:t>
            </a:r>
            <a:r>
              <a:rPr lang="en-US" sz="1600" dirty="0" smtClean="0"/>
              <a:t>.</a:t>
            </a:r>
          </a:p>
          <a:p>
            <a:pPr marL="514350" indent="-514350">
              <a:buFont typeface="+mj-lt"/>
              <a:buAutoNum type="arabicPeriod"/>
            </a:pPr>
            <a:r>
              <a:rPr lang="en-US" sz="1600" dirty="0"/>
              <a:t>JFileChooser(File currentDirectory)</a:t>
            </a:r>
            <a:r>
              <a:rPr lang="en-US" sz="1600" dirty="0" smtClean="0"/>
              <a:t>- Create </a:t>
            </a:r>
            <a:r>
              <a:rPr lang="en-US" sz="1600" dirty="0"/>
              <a:t>a JFileChooser using the given File as the path</a:t>
            </a:r>
            <a:r>
              <a:rPr lang="en-US" sz="1600" dirty="0" smtClean="0"/>
              <a:t>.</a:t>
            </a:r>
          </a:p>
          <a:p>
            <a:pPr marL="514350" indent="-514350">
              <a:buFont typeface="+mj-lt"/>
              <a:buAutoNum type="arabicPeriod"/>
            </a:pPr>
            <a:r>
              <a:rPr lang="en-US" sz="1600" dirty="0"/>
              <a:t>JFileChooser(String currentDirectoryPath</a:t>
            </a:r>
            <a:r>
              <a:rPr lang="en-US" sz="1600" dirty="0" smtClean="0"/>
              <a:t>)- </a:t>
            </a:r>
            <a:r>
              <a:rPr lang="en-US" sz="1600" dirty="0"/>
              <a:t>Create a JFileChooser using the given path.</a:t>
            </a:r>
            <a:endParaRPr lang="en-US" sz="1600" dirty="0" smtClean="0"/>
          </a:p>
          <a:p>
            <a:r>
              <a:rPr lang="en-US" sz="1600" b="1" u="sng" dirty="0" smtClean="0"/>
              <a:t>Useful Methods</a:t>
            </a:r>
            <a:r>
              <a:rPr lang="en-US" sz="1600" dirty="0" smtClean="0"/>
              <a:t>:</a:t>
            </a:r>
          </a:p>
          <a:p>
            <a:pPr marL="514350" indent="-514350">
              <a:buFont typeface="+mj-lt"/>
              <a:buAutoNum type="arabicPeriod"/>
            </a:pPr>
            <a:r>
              <a:rPr lang="en-US" sz="1600" dirty="0"/>
              <a:t>showOpenDialog(Component parent</a:t>
            </a:r>
            <a:r>
              <a:rPr lang="en-US" sz="1600" dirty="0" smtClean="0"/>
              <a:t>)- Open the file dialog on top of the parent component.</a:t>
            </a:r>
          </a:p>
          <a:p>
            <a:pPr marL="514350" indent="-514350">
              <a:buFont typeface="+mj-lt"/>
              <a:buAutoNum type="arabicPeriod"/>
            </a:pPr>
            <a:r>
              <a:rPr lang="en-US" sz="1600" dirty="0" smtClean="0"/>
              <a:t>getSelectedFile()- Get the selected file by the user in the dialog.</a:t>
            </a:r>
          </a:p>
          <a:p>
            <a:pPr marL="514350" indent="-514350">
              <a:buFont typeface="+mj-lt"/>
              <a:buAutoNum type="arabicPeriod"/>
            </a:pPr>
            <a:r>
              <a:rPr lang="en-US" sz="1600" dirty="0" smtClean="0"/>
              <a:t>setCurrentDirectory(File dir)- Sets the current directory of the file chooser based on the path of provided file.</a:t>
            </a:r>
          </a:p>
        </p:txBody>
      </p:sp>
    </p:spTree>
    <p:extLst>
      <p:ext uri="{BB962C8B-B14F-4D97-AF65-F5344CB8AC3E}">
        <p14:creationId xmlns:p14="http://schemas.microsoft.com/office/powerpoint/2010/main" val="2635245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JSlider</a:t>
            </a:r>
            <a:r>
              <a:rPr lang="en-US" dirty="0"/>
              <a:t> </a:t>
            </a:r>
          </a:p>
        </p:txBody>
      </p:sp>
      <p:sp>
        <p:nvSpPr>
          <p:cNvPr id="3" name="Content Placeholder 2"/>
          <p:cNvSpPr>
            <a:spLocks noGrp="1"/>
          </p:cNvSpPr>
          <p:nvPr>
            <p:ph idx="1"/>
          </p:nvPr>
        </p:nvSpPr>
        <p:spPr/>
        <p:txBody>
          <a:bodyPr>
            <a:noAutofit/>
          </a:bodyPr>
          <a:lstStyle/>
          <a:p>
            <a:r>
              <a:rPr lang="en-US" sz="1600" dirty="0"/>
              <a:t>JSlider </a:t>
            </a:r>
            <a:r>
              <a:rPr lang="en-US" sz="1600" dirty="0" smtClean="0"/>
              <a:t>is </a:t>
            </a:r>
            <a:r>
              <a:rPr lang="en-US" sz="1600" dirty="0"/>
              <a:t>used to create </a:t>
            </a:r>
            <a:r>
              <a:rPr lang="en-US" sz="1600" dirty="0" smtClean="0"/>
              <a:t>slider with which a </a:t>
            </a:r>
            <a:r>
              <a:rPr lang="en-US" sz="1600" dirty="0"/>
              <a:t>user can </a:t>
            </a:r>
            <a:r>
              <a:rPr lang="en-US" sz="1600" dirty="0" smtClean="0"/>
              <a:t>select </a:t>
            </a:r>
            <a:r>
              <a:rPr lang="en-US" sz="1600" dirty="0"/>
              <a:t>value from a specific range</a:t>
            </a:r>
            <a:r>
              <a:rPr lang="en-US" sz="1600" dirty="0" smtClean="0"/>
              <a:t>.</a:t>
            </a:r>
          </a:p>
          <a:p>
            <a:r>
              <a:rPr lang="en-US" sz="1600" dirty="0"/>
              <a:t>JSlider </a:t>
            </a:r>
            <a:r>
              <a:rPr lang="en-US" sz="1600" dirty="0" smtClean="0"/>
              <a:t>extends JComponent.</a:t>
            </a:r>
          </a:p>
          <a:p>
            <a:r>
              <a:rPr lang="en-US" sz="1600" b="1" u="sng" dirty="0" smtClean="0"/>
              <a:t>Constructors</a:t>
            </a:r>
            <a:r>
              <a:rPr lang="en-US" sz="1600" dirty="0" smtClean="0"/>
              <a:t>:</a:t>
            </a:r>
          </a:p>
          <a:p>
            <a:pPr marL="514350" indent="-514350">
              <a:buFont typeface="+mj-lt"/>
              <a:buAutoNum type="arabicPeriod"/>
            </a:pPr>
            <a:r>
              <a:rPr lang="en-US" sz="1600" dirty="0" smtClean="0"/>
              <a:t>JSlider()- Default constructor, </a:t>
            </a:r>
            <a:r>
              <a:rPr lang="en-US" sz="1600" dirty="0"/>
              <a:t>slider with the initial value of 50 and range of 0 to 100</a:t>
            </a:r>
            <a:r>
              <a:rPr lang="en-US" sz="1600" dirty="0" smtClean="0"/>
              <a:t>.</a:t>
            </a:r>
          </a:p>
          <a:p>
            <a:pPr marL="514350" indent="-514350">
              <a:buFont typeface="+mj-lt"/>
              <a:buAutoNum type="arabicPeriod"/>
            </a:pPr>
            <a:r>
              <a:rPr lang="en-US" sz="1600" dirty="0"/>
              <a:t>JSlider(int orientation</a:t>
            </a:r>
            <a:r>
              <a:rPr lang="en-US" sz="1600" dirty="0" smtClean="0"/>
              <a:t>)- </a:t>
            </a:r>
            <a:r>
              <a:rPr lang="en-US" sz="1600" dirty="0"/>
              <a:t>creates a slider with the specified orientation set by either </a:t>
            </a:r>
            <a:r>
              <a:rPr lang="en-US" sz="1600" dirty="0" err="1"/>
              <a:t>JSlider.HORIZONTAL</a:t>
            </a:r>
            <a:r>
              <a:rPr lang="en-US" sz="1600" dirty="0"/>
              <a:t> or </a:t>
            </a:r>
            <a:r>
              <a:rPr lang="en-US" sz="1600" dirty="0" err="1"/>
              <a:t>JSlider.VERTICAL</a:t>
            </a:r>
            <a:r>
              <a:rPr lang="en-US" sz="1600" dirty="0"/>
              <a:t> with the range 0 to 100 and initial value </a:t>
            </a:r>
            <a:r>
              <a:rPr lang="en-US" sz="1600" dirty="0" smtClean="0"/>
              <a:t>50.</a:t>
            </a:r>
          </a:p>
          <a:p>
            <a:pPr marL="514350" indent="-514350">
              <a:buFont typeface="+mj-lt"/>
              <a:buAutoNum type="arabicPeriod"/>
            </a:pPr>
            <a:r>
              <a:rPr lang="en-US" sz="1600" dirty="0"/>
              <a:t>JSlider(int min, int max, int value</a:t>
            </a:r>
            <a:r>
              <a:rPr lang="en-US" sz="1600" dirty="0" smtClean="0"/>
              <a:t>)- Creates </a:t>
            </a:r>
            <a:r>
              <a:rPr lang="en-US" sz="1600" dirty="0"/>
              <a:t>a horizontal slider using the given min, max and </a:t>
            </a:r>
            <a:r>
              <a:rPr lang="en-US" sz="1600" dirty="0" smtClean="0"/>
              <a:t>value.</a:t>
            </a:r>
          </a:p>
          <a:p>
            <a:pPr marL="514350" indent="-514350">
              <a:buFont typeface="+mj-lt"/>
              <a:buAutoNum type="arabicPeriod"/>
            </a:pPr>
            <a:r>
              <a:rPr lang="en-US" sz="1600" dirty="0" err="1"/>
              <a:t>JSlider</a:t>
            </a:r>
            <a:r>
              <a:rPr lang="en-US" sz="1600" dirty="0"/>
              <a:t>(int orientation, int min, int max, int value) </a:t>
            </a:r>
            <a:r>
              <a:rPr lang="en-US" sz="1600" dirty="0" smtClean="0"/>
              <a:t>- Creates </a:t>
            </a:r>
            <a:r>
              <a:rPr lang="en-US" sz="1600" dirty="0"/>
              <a:t>a slider using the given orientation, min, max and value</a:t>
            </a:r>
            <a:r>
              <a:rPr lang="en-US" sz="1600" dirty="0" smtClean="0"/>
              <a:t>.</a:t>
            </a:r>
          </a:p>
          <a:p>
            <a:r>
              <a:rPr lang="en-US" sz="1600" b="1" u="sng" dirty="0" smtClean="0"/>
              <a:t>Useful Methods</a:t>
            </a:r>
            <a:r>
              <a:rPr lang="en-US" sz="1600" dirty="0" smtClean="0"/>
              <a:t>:</a:t>
            </a:r>
          </a:p>
          <a:p>
            <a:pPr marL="514350" indent="-514350">
              <a:buFont typeface="+mj-lt"/>
              <a:buAutoNum type="arabicPeriod"/>
            </a:pPr>
            <a:r>
              <a:rPr lang="en-US" sz="1600" dirty="0" smtClean="0"/>
              <a:t>setMinorTickSpacing(</a:t>
            </a:r>
            <a:r>
              <a:rPr lang="en-US" sz="1600" dirty="0"/>
              <a:t>int n</a:t>
            </a:r>
            <a:r>
              <a:rPr lang="en-US" sz="1600" dirty="0" smtClean="0"/>
              <a:t>), </a:t>
            </a:r>
            <a:r>
              <a:rPr lang="en-US" sz="1600" dirty="0" err="1" smtClean="0"/>
              <a:t>setMajorTickSpacing</a:t>
            </a:r>
            <a:r>
              <a:rPr lang="en-US" sz="1600" dirty="0" smtClean="0"/>
              <a:t>(int </a:t>
            </a:r>
            <a:r>
              <a:rPr lang="en-US" sz="1600" dirty="0"/>
              <a:t>n</a:t>
            </a:r>
            <a:r>
              <a:rPr lang="en-US" sz="1600" dirty="0" smtClean="0"/>
              <a:t>)- Set </a:t>
            </a:r>
            <a:r>
              <a:rPr lang="en-US" sz="1600" dirty="0"/>
              <a:t>the </a:t>
            </a:r>
            <a:r>
              <a:rPr lang="en-US" sz="1600" dirty="0" smtClean="0"/>
              <a:t>minor and major </a:t>
            </a:r>
            <a:r>
              <a:rPr lang="en-US" sz="1600" dirty="0"/>
              <a:t>tick spacing to the slider.</a:t>
            </a:r>
          </a:p>
          <a:p>
            <a:pPr marL="514350" indent="-514350">
              <a:buFont typeface="+mj-lt"/>
              <a:buAutoNum type="arabicPeriod"/>
            </a:pPr>
            <a:r>
              <a:rPr lang="en-US" sz="1600" dirty="0" err="1" smtClean="0"/>
              <a:t>setPaintTicks</a:t>
            </a:r>
            <a:r>
              <a:rPr lang="en-US" sz="1600" dirty="0"/>
              <a:t>(</a:t>
            </a:r>
            <a:r>
              <a:rPr lang="en-US" sz="1600" dirty="0" err="1"/>
              <a:t>boolean</a:t>
            </a:r>
            <a:r>
              <a:rPr lang="en-US" sz="1600" dirty="0"/>
              <a:t> b</a:t>
            </a:r>
            <a:r>
              <a:rPr lang="en-US" sz="1600" dirty="0" smtClean="0"/>
              <a:t>), </a:t>
            </a:r>
            <a:r>
              <a:rPr lang="en-US" sz="1600" dirty="0" err="1"/>
              <a:t>setPaintLabels</a:t>
            </a:r>
            <a:r>
              <a:rPr lang="en-US" sz="1600" dirty="0"/>
              <a:t>(</a:t>
            </a:r>
            <a:r>
              <a:rPr lang="en-US" sz="1600" dirty="0" err="1"/>
              <a:t>boolean</a:t>
            </a:r>
            <a:r>
              <a:rPr lang="en-US" sz="1600" dirty="0"/>
              <a:t> </a:t>
            </a:r>
            <a:r>
              <a:rPr lang="en-US" sz="1600" dirty="0" smtClean="0"/>
              <a:t>b), </a:t>
            </a:r>
            <a:r>
              <a:rPr lang="en-US" sz="1600" dirty="0" err="1"/>
              <a:t>setPaintTracks</a:t>
            </a:r>
            <a:r>
              <a:rPr lang="en-US" sz="1600" dirty="0"/>
              <a:t>(</a:t>
            </a:r>
            <a:r>
              <a:rPr lang="en-US" sz="1600" dirty="0" err="1"/>
              <a:t>boolean</a:t>
            </a:r>
            <a:r>
              <a:rPr lang="en-US" sz="1600" dirty="0"/>
              <a:t> b</a:t>
            </a:r>
            <a:r>
              <a:rPr lang="en-US" sz="1600" dirty="0" smtClean="0"/>
              <a:t>)- Used </a:t>
            </a:r>
            <a:r>
              <a:rPr lang="en-US" sz="1600" dirty="0"/>
              <a:t>to determine whether </a:t>
            </a:r>
            <a:r>
              <a:rPr lang="en-US" sz="1600" dirty="0" smtClean="0"/>
              <a:t>ticks/ labels/ track </a:t>
            </a:r>
            <a:r>
              <a:rPr lang="en-US" sz="1600" dirty="0"/>
              <a:t>is painted</a:t>
            </a:r>
            <a:r>
              <a:rPr lang="en-US" sz="1600" dirty="0" smtClean="0"/>
              <a:t>.</a:t>
            </a:r>
          </a:p>
          <a:p>
            <a:pPr marL="514350" indent="-514350">
              <a:buFont typeface="+mj-lt"/>
              <a:buAutoNum type="arabicPeriod"/>
            </a:pPr>
            <a:r>
              <a:rPr lang="en-US" sz="1600" dirty="0" err="1" smtClean="0"/>
              <a:t>setValue</a:t>
            </a:r>
            <a:r>
              <a:rPr lang="en-US" sz="1600" dirty="0" smtClean="0"/>
              <a:t>(int value), </a:t>
            </a:r>
            <a:r>
              <a:rPr lang="en-US" sz="1600" dirty="0" err="1" smtClean="0"/>
              <a:t>getValue</a:t>
            </a:r>
            <a:r>
              <a:rPr lang="en-US" sz="1600" dirty="0" smtClean="0"/>
              <a:t>()- Set and get value of the slider.</a:t>
            </a:r>
          </a:p>
        </p:txBody>
      </p:sp>
    </p:spTree>
    <p:extLst>
      <p:ext uri="{BB962C8B-B14F-4D97-AF65-F5344CB8AC3E}">
        <p14:creationId xmlns:p14="http://schemas.microsoft.com/office/powerpoint/2010/main" val="3361082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Components- </a:t>
            </a:r>
            <a:r>
              <a:rPr lang="en-US" dirty="0" smtClean="0"/>
              <a:t>JTree</a:t>
            </a:r>
            <a:r>
              <a:rPr lang="en-US" dirty="0"/>
              <a:t> </a:t>
            </a:r>
          </a:p>
        </p:txBody>
      </p:sp>
      <p:sp>
        <p:nvSpPr>
          <p:cNvPr id="3" name="Content Placeholder 2"/>
          <p:cNvSpPr>
            <a:spLocks noGrp="1"/>
          </p:cNvSpPr>
          <p:nvPr>
            <p:ph idx="1"/>
          </p:nvPr>
        </p:nvSpPr>
        <p:spPr/>
        <p:txBody>
          <a:bodyPr>
            <a:noAutofit/>
          </a:bodyPr>
          <a:lstStyle/>
          <a:p>
            <a:r>
              <a:rPr lang="en-US" sz="1600" dirty="0" smtClean="0"/>
              <a:t>JTree </a:t>
            </a:r>
            <a:r>
              <a:rPr lang="en-US" sz="1600" dirty="0"/>
              <a:t>class is used to display the tree structured data or hierarchical data</a:t>
            </a:r>
            <a:r>
              <a:rPr lang="en-US" sz="1600" dirty="0" smtClean="0"/>
              <a:t>.</a:t>
            </a:r>
          </a:p>
          <a:p>
            <a:r>
              <a:rPr lang="en-US" sz="1600" dirty="0" smtClean="0"/>
              <a:t>JTree </a:t>
            </a:r>
            <a:r>
              <a:rPr lang="en-US" sz="1600" dirty="0"/>
              <a:t>is a complex </a:t>
            </a:r>
            <a:r>
              <a:rPr lang="en-US" sz="1600" dirty="0" smtClean="0"/>
              <a:t>component that has </a:t>
            </a:r>
            <a:r>
              <a:rPr lang="en-US" sz="1600" dirty="0"/>
              <a:t>a 'root node' at the top </a:t>
            </a:r>
            <a:r>
              <a:rPr lang="en-US" sz="1600" dirty="0" smtClean="0"/>
              <a:t>which </a:t>
            </a:r>
            <a:r>
              <a:rPr lang="en-US" sz="1600" dirty="0"/>
              <a:t>is a parent for all nodes in the tree</a:t>
            </a:r>
            <a:r>
              <a:rPr lang="en-US" sz="1600" dirty="0" smtClean="0"/>
              <a:t>.</a:t>
            </a:r>
          </a:p>
          <a:p>
            <a:r>
              <a:rPr lang="en-US" sz="1600" dirty="0"/>
              <a:t>JTree </a:t>
            </a:r>
            <a:r>
              <a:rPr lang="en-US" sz="1600" dirty="0" smtClean="0"/>
              <a:t>extends JComponent.</a:t>
            </a:r>
          </a:p>
          <a:p>
            <a:r>
              <a:rPr lang="en-US" sz="1600" b="1" u="sng" dirty="0" smtClean="0"/>
              <a:t>Constructors</a:t>
            </a:r>
            <a:r>
              <a:rPr lang="en-US" sz="1600" dirty="0" smtClean="0"/>
              <a:t>:</a:t>
            </a:r>
          </a:p>
          <a:p>
            <a:pPr marL="514350" indent="-514350">
              <a:buFont typeface="+mj-lt"/>
              <a:buAutoNum type="arabicPeriod"/>
            </a:pPr>
            <a:r>
              <a:rPr lang="en-US" sz="1600" dirty="0" smtClean="0"/>
              <a:t>JTree()- Default constructor.</a:t>
            </a:r>
          </a:p>
          <a:p>
            <a:pPr marL="514350" indent="-514350">
              <a:buFont typeface="+mj-lt"/>
              <a:buAutoNum type="arabicPeriod"/>
            </a:pPr>
            <a:r>
              <a:rPr lang="en-US" sz="1600" dirty="0"/>
              <a:t>JTree(Object[] value</a:t>
            </a:r>
            <a:r>
              <a:rPr lang="en-US" sz="1600" dirty="0" smtClean="0"/>
              <a:t>)- </a:t>
            </a:r>
            <a:r>
              <a:rPr lang="en-US" sz="1600" dirty="0"/>
              <a:t>Creates a JTree with every element of the specified array as the child of a new root node</a:t>
            </a:r>
            <a:r>
              <a:rPr lang="en-US" sz="1600" dirty="0" smtClean="0"/>
              <a:t>.</a:t>
            </a:r>
          </a:p>
          <a:p>
            <a:pPr marL="514350" indent="-514350">
              <a:buFont typeface="+mj-lt"/>
              <a:buAutoNum type="arabicPeriod"/>
            </a:pPr>
            <a:r>
              <a:rPr lang="en-US" sz="1600" dirty="0"/>
              <a:t>JTree(TreeNode root</a:t>
            </a:r>
            <a:r>
              <a:rPr lang="en-US" sz="1600" dirty="0" smtClean="0"/>
              <a:t>)- </a:t>
            </a:r>
            <a:r>
              <a:rPr lang="en-US" sz="1600" dirty="0"/>
              <a:t>Creates a JTree with the specified TreeNode as its root, which displays the root node</a:t>
            </a:r>
            <a:r>
              <a:rPr lang="en-US" sz="1600" dirty="0" smtClean="0"/>
              <a:t>.</a:t>
            </a:r>
          </a:p>
          <a:p>
            <a:pPr marL="514350" indent="-514350">
              <a:buFont typeface="+mj-lt"/>
              <a:buAutoNum type="arabicPeriod"/>
            </a:pPr>
            <a:endParaRPr lang="en-US" sz="1600" dirty="0"/>
          </a:p>
          <a:p>
            <a:r>
              <a:rPr lang="en-US" sz="1600" dirty="0"/>
              <a:t>There are few Tree-Related Classes and </a:t>
            </a:r>
            <a:r>
              <a:rPr lang="en-US" sz="1600" dirty="0" smtClean="0"/>
              <a:t>Interfaces that help us to work with JTree such as: TreePath, TreeCellEditor, TreeSelectionModel etc..</a:t>
            </a:r>
          </a:p>
        </p:txBody>
      </p:sp>
    </p:spTree>
    <p:extLst>
      <p:ext uri="{BB962C8B-B14F-4D97-AF65-F5344CB8AC3E}">
        <p14:creationId xmlns:p14="http://schemas.microsoft.com/office/powerpoint/2010/main" val="1976041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a:t>
            </a:r>
            <a:endParaRPr lang="en-US" dirty="0"/>
          </a:p>
        </p:txBody>
      </p:sp>
      <p:sp>
        <p:nvSpPr>
          <p:cNvPr id="3" name="Content Placeholder 2"/>
          <p:cNvSpPr>
            <a:spLocks noGrp="1"/>
          </p:cNvSpPr>
          <p:nvPr>
            <p:ph idx="1"/>
          </p:nvPr>
        </p:nvSpPr>
        <p:spPr>
          <a:xfrm>
            <a:off x="838199" y="1825625"/>
            <a:ext cx="10659701" cy="4351338"/>
          </a:xfrm>
        </p:spPr>
        <p:txBody>
          <a:bodyPr/>
          <a:lstStyle/>
          <a:p>
            <a:r>
              <a:rPr lang="en-US" dirty="0"/>
              <a:t>The </a:t>
            </a:r>
            <a:r>
              <a:rPr lang="en-US" dirty="0" smtClean="0"/>
              <a:t>Layout Managers </a:t>
            </a:r>
            <a:r>
              <a:rPr lang="en-US" dirty="0"/>
              <a:t>are used to arrange components in a particular manner</a:t>
            </a:r>
            <a:r>
              <a:rPr lang="en-US" dirty="0" smtClean="0"/>
              <a:t>.</a:t>
            </a:r>
          </a:p>
          <a:p>
            <a:r>
              <a:rPr lang="en-US" dirty="0" smtClean="0"/>
              <a:t> </a:t>
            </a:r>
            <a:r>
              <a:rPr lang="en-US" dirty="0"/>
              <a:t>LayoutManager is an interface that is implemented by all the classes of layout </a:t>
            </a:r>
            <a:r>
              <a:rPr lang="en-US" dirty="0" smtClean="0"/>
              <a:t>managers.</a:t>
            </a:r>
          </a:p>
          <a:p>
            <a:r>
              <a:rPr lang="en-US" dirty="0" smtClean="0"/>
              <a:t>There are total of 9 </a:t>
            </a:r>
            <a:r>
              <a:rPr lang="en-US" dirty="0"/>
              <a:t>Layout </a:t>
            </a:r>
            <a:r>
              <a:rPr lang="en-US" dirty="0" smtClean="0"/>
              <a:t>Managers, 5 of them provided for us by awt and 4 more provided by Swing.</a:t>
            </a:r>
          </a:p>
          <a:p>
            <a:r>
              <a:rPr lang="en-US" dirty="0" smtClean="0"/>
              <a:t>In order to use any Layout Manger, first we will need to set the layout of the container component using setLayout(LayoutManager manager) method.</a:t>
            </a:r>
            <a:endParaRPr lang="en-US" dirty="0"/>
          </a:p>
        </p:txBody>
      </p:sp>
    </p:spTree>
    <p:extLst>
      <p:ext uri="{BB962C8B-B14F-4D97-AF65-F5344CB8AC3E}">
        <p14:creationId xmlns:p14="http://schemas.microsoft.com/office/powerpoint/2010/main" val="2208301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BorderLayout</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BorderLayout is used to arrange the components in five regions: north, south, east, west and center</a:t>
            </a:r>
            <a:r>
              <a:rPr lang="en-US" dirty="0" smtClean="0"/>
              <a:t>.</a:t>
            </a:r>
          </a:p>
          <a:p>
            <a:r>
              <a:rPr lang="en-US" dirty="0"/>
              <a:t>Each region (area) may contain one component only</a:t>
            </a:r>
            <a:r>
              <a:rPr lang="en-US" dirty="0" smtClean="0"/>
              <a:t>.</a:t>
            </a:r>
          </a:p>
          <a:p>
            <a:r>
              <a:rPr lang="en-US" dirty="0"/>
              <a:t>It is the default layout of frame or window</a:t>
            </a:r>
            <a:r>
              <a:rPr lang="en-US" dirty="0" smtClean="0"/>
              <a:t>.</a:t>
            </a:r>
          </a:p>
          <a:p>
            <a:r>
              <a:rPr lang="en-US" dirty="0" smtClean="0"/>
              <a:t>Defined by awt.</a:t>
            </a:r>
          </a:p>
          <a:p>
            <a:r>
              <a:rPr lang="en-US" b="1" u="sng" dirty="0"/>
              <a:t>Constructors</a:t>
            </a:r>
            <a:r>
              <a:rPr lang="en-US" dirty="0"/>
              <a:t>:</a:t>
            </a:r>
          </a:p>
          <a:p>
            <a:pPr marL="514350" indent="-514350">
              <a:buFont typeface="+mj-lt"/>
              <a:buAutoNum type="arabicPeriod"/>
            </a:pPr>
            <a:r>
              <a:rPr lang="en-US" dirty="0" smtClean="0"/>
              <a:t>BorderLayout()- </a:t>
            </a:r>
            <a:r>
              <a:rPr lang="en-US" dirty="0"/>
              <a:t>creates a border layout </a:t>
            </a:r>
            <a:r>
              <a:rPr lang="en-US" dirty="0" smtClean="0"/>
              <a:t>with </a:t>
            </a:r>
            <a:r>
              <a:rPr lang="en-US" dirty="0"/>
              <a:t>no gaps between the components</a:t>
            </a:r>
            <a:r>
              <a:rPr lang="en-US" dirty="0" smtClean="0"/>
              <a:t>.</a:t>
            </a:r>
          </a:p>
          <a:p>
            <a:pPr marL="514350" indent="-514350">
              <a:buFont typeface="+mj-lt"/>
              <a:buAutoNum type="arabicPeriod"/>
            </a:pPr>
            <a:r>
              <a:rPr lang="en-US" dirty="0" smtClean="0"/>
              <a:t>BorderLayout(int </a:t>
            </a:r>
            <a:r>
              <a:rPr lang="en-US" dirty="0"/>
              <a:t>hgap, int vgap): creates a border layout with the given horizontal and vertical gaps between the components</a:t>
            </a:r>
            <a:r>
              <a:rPr lang="en-US" dirty="0" smtClean="0"/>
              <a:t>.</a:t>
            </a:r>
            <a:endParaRPr lang="en-US" dirty="0"/>
          </a:p>
          <a:p>
            <a:r>
              <a:rPr lang="en-US" b="1" u="sng" dirty="0" smtClean="0"/>
              <a:t>How do we use it</a:t>
            </a:r>
            <a:r>
              <a:rPr lang="en-US" dirty="0" smtClean="0"/>
              <a:t>?</a:t>
            </a:r>
          </a:p>
          <a:p>
            <a:r>
              <a:rPr lang="en-US" dirty="0" smtClean="0"/>
              <a:t>When we add a component to a frame or a panel with </a:t>
            </a:r>
            <a:r>
              <a:rPr lang="en-US" dirty="0"/>
              <a:t>BorderLayout </a:t>
            </a:r>
            <a:r>
              <a:rPr lang="en-US" dirty="0" smtClean="0"/>
              <a:t>we need to provide second argument that is a constant defined inside the BorderLayout class. There are 5 constants provided with same names as the regions. </a:t>
            </a:r>
            <a:endParaRPr lang="en-US" dirty="0"/>
          </a:p>
        </p:txBody>
      </p:sp>
    </p:spTree>
    <p:extLst>
      <p:ext uri="{BB962C8B-B14F-4D97-AF65-F5344CB8AC3E}">
        <p14:creationId xmlns:p14="http://schemas.microsoft.com/office/powerpoint/2010/main" val="4035643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GridLayout</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GridLayout place components in a grid of cells like a table</a:t>
            </a:r>
            <a:r>
              <a:rPr lang="en-US" dirty="0" smtClean="0"/>
              <a:t>.</a:t>
            </a:r>
          </a:p>
          <a:p>
            <a:r>
              <a:rPr lang="en-US" dirty="0"/>
              <a:t>Each component will fit into all the available space in the </a:t>
            </a:r>
            <a:r>
              <a:rPr lang="en-US" dirty="0" smtClean="0"/>
              <a:t>cell, all </a:t>
            </a:r>
            <a:r>
              <a:rPr lang="en-US" dirty="0"/>
              <a:t>the cells are the same size</a:t>
            </a:r>
            <a:endParaRPr lang="en-US" dirty="0" smtClean="0"/>
          </a:p>
          <a:p>
            <a:r>
              <a:rPr lang="en-US" dirty="0" smtClean="0"/>
              <a:t>Defined </a:t>
            </a:r>
            <a:r>
              <a:rPr lang="en-US" dirty="0"/>
              <a:t>by awt</a:t>
            </a:r>
            <a:r>
              <a:rPr lang="en-US" dirty="0" smtClean="0"/>
              <a:t>.</a:t>
            </a:r>
          </a:p>
          <a:p>
            <a:r>
              <a:rPr lang="en-US" b="1" u="sng" dirty="0"/>
              <a:t>Constructors</a:t>
            </a:r>
            <a:r>
              <a:rPr lang="en-US" dirty="0"/>
              <a:t>:</a:t>
            </a:r>
          </a:p>
          <a:p>
            <a:pPr marL="514350" indent="-514350">
              <a:buFont typeface="+mj-lt"/>
              <a:buAutoNum type="arabicPeriod"/>
            </a:pPr>
            <a:r>
              <a:rPr lang="en-US" dirty="0" smtClean="0"/>
              <a:t>GridLayout()- Creates </a:t>
            </a:r>
            <a:r>
              <a:rPr lang="en-US" dirty="0"/>
              <a:t>a grid layout with one column per component in a row</a:t>
            </a:r>
            <a:r>
              <a:rPr lang="en-US" dirty="0" smtClean="0"/>
              <a:t>.</a:t>
            </a:r>
          </a:p>
          <a:p>
            <a:pPr marL="514350" indent="-514350">
              <a:buFont typeface="+mj-lt"/>
              <a:buAutoNum type="arabicPeriod"/>
            </a:pPr>
            <a:r>
              <a:rPr lang="en-US" dirty="0"/>
              <a:t>GridLayout(int rows, int columns</a:t>
            </a:r>
            <a:r>
              <a:rPr lang="en-US" dirty="0" smtClean="0"/>
              <a:t>)- Creates </a:t>
            </a:r>
            <a:r>
              <a:rPr lang="en-US" dirty="0"/>
              <a:t>a grid layout with the given rows and columns but no gaps between the components</a:t>
            </a:r>
            <a:r>
              <a:rPr lang="en-US" dirty="0" smtClean="0"/>
              <a:t>.</a:t>
            </a:r>
          </a:p>
          <a:p>
            <a:pPr marL="514350" indent="-514350">
              <a:buFont typeface="+mj-lt"/>
              <a:buAutoNum type="arabicPeriod"/>
            </a:pPr>
            <a:r>
              <a:rPr lang="en-US" dirty="0"/>
              <a:t>GridLayout(int rows, int columns, int hgap, int vgap</a:t>
            </a:r>
            <a:r>
              <a:rPr lang="en-US" dirty="0" smtClean="0"/>
              <a:t>)- Creates </a:t>
            </a:r>
            <a:r>
              <a:rPr lang="en-US" dirty="0"/>
              <a:t>a grid layout with the given rows and columns </a:t>
            </a:r>
            <a:r>
              <a:rPr lang="en-US" dirty="0" smtClean="0"/>
              <a:t>along with </a:t>
            </a:r>
            <a:r>
              <a:rPr lang="en-US" dirty="0"/>
              <a:t>given horizontal and vertical gaps</a:t>
            </a:r>
            <a:r>
              <a:rPr lang="en-US" dirty="0" smtClean="0"/>
              <a:t>.</a:t>
            </a:r>
          </a:p>
          <a:p>
            <a:r>
              <a:rPr lang="en-US" b="1" u="sng" dirty="0" smtClean="0"/>
              <a:t>How do we use it</a:t>
            </a:r>
            <a:r>
              <a:rPr lang="en-US" dirty="0" smtClean="0"/>
              <a:t>?</a:t>
            </a:r>
          </a:p>
          <a:p>
            <a:r>
              <a:rPr lang="en-US" dirty="0" smtClean="0"/>
              <a:t>When we add a component to a frame or a panel with GridLayout, the component will fit into the first empty cell in the grid.</a:t>
            </a:r>
          </a:p>
          <a:p>
            <a:r>
              <a:rPr lang="en-US" dirty="0" smtClean="0"/>
              <a:t>If we defined more cells than components, some of the cells would remain empty.</a:t>
            </a:r>
          </a:p>
          <a:p>
            <a:r>
              <a:rPr lang="en-US" dirty="0" smtClean="0"/>
              <a:t>If we defined more components than cells, the grid will new columns till all the components are fit into cells.</a:t>
            </a:r>
            <a:endParaRPr lang="en-US" dirty="0"/>
          </a:p>
        </p:txBody>
      </p:sp>
    </p:spTree>
    <p:extLst>
      <p:ext uri="{BB962C8B-B14F-4D97-AF65-F5344CB8AC3E}">
        <p14:creationId xmlns:p14="http://schemas.microsoft.com/office/powerpoint/2010/main" val="3720176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FlowLayout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FlowLayout </a:t>
            </a:r>
            <a:r>
              <a:rPr lang="en-US" dirty="0"/>
              <a:t>is used to arrange the components in a line, one after another, sized in their preferred size</a:t>
            </a:r>
            <a:r>
              <a:rPr lang="en-US" dirty="0" smtClean="0"/>
              <a:t>.</a:t>
            </a:r>
          </a:p>
          <a:p>
            <a:r>
              <a:rPr lang="en-US" dirty="0"/>
              <a:t>If the horizontal space in the row is too small it will use the next available </a:t>
            </a:r>
            <a:r>
              <a:rPr lang="en-US" dirty="0" smtClean="0"/>
              <a:t>row</a:t>
            </a:r>
          </a:p>
          <a:p>
            <a:r>
              <a:rPr lang="en-US" dirty="0"/>
              <a:t>It is the default layout of applet or panel.</a:t>
            </a:r>
          </a:p>
          <a:p>
            <a:r>
              <a:rPr lang="en-US" dirty="0" smtClean="0"/>
              <a:t>Defined </a:t>
            </a:r>
            <a:r>
              <a:rPr lang="en-US" dirty="0"/>
              <a:t>by awt</a:t>
            </a:r>
            <a:r>
              <a:rPr lang="en-US" dirty="0" smtClean="0"/>
              <a:t>.</a:t>
            </a:r>
          </a:p>
          <a:p>
            <a:r>
              <a:rPr lang="en-US" b="1" u="sng" dirty="0"/>
              <a:t>Constructors</a:t>
            </a:r>
            <a:r>
              <a:rPr lang="en-US" dirty="0"/>
              <a:t>:</a:t>
            </a:r>
          </a:p>
          <a:p>
            <a:pPr marL="514350" indent="-514350">
              <a:buFont typeface="+mj-lt"/>
              <a:buAutoNum type="arabicPeriod"/>
            </a:pPr>
            <a:r>
              <a:rPr lang="en-US" dirty="0" smtClean="0"/>
              <a:t>FlowLayout()- Creates </a:t>
            </a:r>
            <a:r>
              <a:rPr lang="en-US" dirty="0"/>
              <a:t>a flow layout with centered alignment and a default 5 unit horizontal and vertical </a:t>
            </a:r>
            <a:r>
              <a:rPr lang="en-US" dirty="0" smtClean="0"/>
              <a:t>gap.</a:t>
            </a:r>
          </a:p>
          <a:p>
            <a:pPr marL="514350" indent="-514350">
              <a:buFont typeface="+mj-lt"/>
              <a:buAutoNum type="arabicPeriod"/>
            </a:pPr>
            <a:r>
              <a:rPr lang="en-US" dirty="0"/>
              <a:t>FlowLayout(int align</a:t>
            </a:r>
            <a:r>
              <a:rPr lang="en-US" dirty="0" smtClean="0"/>
              <a:t>)- Creates </a:t>
            </a:r>
            <a:r>
              <a:rPr lang="en-US" dirty="0"/>
              <a:t>a flow layout with the given alignment and a default 5 unit horizontal and vertical gap.</a:t>
            </a:r>
          </a:p>
          <a:p>
            <a:pPr marL="514350" indent="-514350">
              <a:buFont typeface="+mj-lt"/>
              <a:buAutoNum type="arabicPeriod"/>
            </a:pPr>
            <a:r>
              <a:rPr lang="en-US" dirty="0"/>
              <a:t>FlowLayout(int align, int hgap, int vgap</a:t>
            </a:r>
            <a:r>
              <a:rPr lang="en-US" dirty="0" smtClean="0"/>
              <a:t>)- Creates </a:t>
            </a:r>
            <a:r>
              <a:rPr lang="en-US" dirty="0"/>
              <a:t>a flow layout with the given alignment and the given horizontal and vertical gap.</a:t>
            </a:r>
          </a:p>
          <a:p>
            <a:r>
              <a:rPr lang="en-US" b="1" u="sng" dirty="0" smtClean="0"/>
              <a:t>How do we use it</a:t>
            </a:r>
            <a:r>
              <a:rPr lang="en-US" dirty="0" smtClean="0"/>
              <a:t>?</a:t>
            </a:r>
          </a:p>
          <a:p>
            <a:r>
              <a:rPr lang="en-US" dirty="0" smtClean="0"/>
              <a:t>When we add a component to a frame or a panel with </a:t>
            </a:r>
            <a:r>
              <a:rPr lang="en-US" dirty="0"/>
              <a:t>FlowLayout</a:t>
            </a:r>
            <a:r>
              <a:rPr lang="en-US" dirty="0" smtClean="0"/>
              <a:t>, the component be placed in a row along side with other components. If there is not enough space in this row, is will use the next available row.</a:t>
            </a:r>
          </a:p>
          <a:p>
            <a:pPr>
              <a:lnSpc>
                <a:spcPct val="170000"/>
              </a:lnSpc>
            </a:pPr>
            <a:r>
              <a:rPr lang="en-US" dirty="0" smtClean="0"/>
              <a:t>We can specify the alignment of the layout in constructor using the provided constants inside FlowLayout class: LEFT, RIGHT, CENTER, LEADING, TRAILING.</a:t>
            </a:r>
            <a:endParaRPr lang="en-US" dirty="0"/>
          </a:p>
        </p:txBody>
      </p:sp>
    </p:spTree>
    <p:extLst>
      <p:ext uri="{BB962C8B-B14F-4D97-AF65-F5344CB8AC3E}">
        <p14:creationId xmlns:p14="http://schemas.microsoft.com/office/powerpoint/2010/main" val="414231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swing window builder</a:t>
            </a:r>
            <a:endParaRPr lang="en-US" dirty="0"/>
          </a:p>
        </p:txBody>
      </p:sp>
      <p:sp>
        <p:nvSpPr>
          <p:cNvPr id="3" name="Content Placeholder 2"/>
          <p:cNvSpPr>
            <a:spLocks noGrp="1"/>
          </p:cNvSpPr>
          <p:nvPr>
            <p:ph idx="1"/>
          </p:nvPr>
        </p:nvSpPr>
        <p:spPr/>
        <p:txBody>
          <a:bodyPr/>
          <a:lstStyle/>
          <a:p>
            <a:r>
              <a:rPr lang="en-US" dirty="0" smtClean="0"/>
              <a:t>In the eclipse menu you can enter the marketplace through the Help tab. Search for </a:t>
            </a:r>
            <a:r>
              <a:rPr lang="en-US" dirty="0" err="1" smtClean="0"/>
              <a:t>windowbuilder</a:t>
            </a:r>
            <a:r>
              <a:rPr lang="en-US" dirty="0" smtClean="0"/>
              <a:t> and install the following:</a:t>
            </a:r>
          </a:p>
          <a:p>
            <a:endParaRPr lang="en-US" dirty="0"/>
          </a:p>
          <a:p>
            <a:endParaRPr lang="en-US" dirty="0" smtClean="0"/>
          </a:p>
          <a:p>
            <a:endParaRPr lang="en-US" dirty="0"/>
          </a:p>
          <a:p>
            <a:endParaRPr lang="en-US" dirty="0" smtClean="0"/>
          </a:p>
          <a:p>
            <a:endParaRPr lang="en-US" dirty="0"/>
          </a:p>
          <a:p>
            <a:r>
              <a:rPr lang="en-US" dirty="0" smtClean="0"/>
              <a:t>After clicking install you will be asked which features to install, it’s recommended to install all the features.</a:t>
            </a:r>
            <a:endParaRPr lang="en-US" dirty="0"/>
          </a:p>
        </p:txBody>
      </p:sp>
      <p:pic>
        <p:nvPicPr>
          <p:cNvPr id="4" name="Picture 3"/>
          <p:cNvPicPr>
            <a:picLocks noChangeAspect="1"/>
          </p:cNvPicPr>
          <p:nvPr/>
        </p:nvPicPr>
        <p:blipFill>
          <a:blip r:embed="rId2"/>
          <a:stretch>
            <a:fillRect/>
          </a:stretch>
        </p:blipFill>
        <p:spPr>
          <a:xfrm>
            <a:off x="1262204" y="3222657"/>
            <a:ext cx="6553200" cy="1752600"/>
          </a:xfrm>
          <a:prstGeom prst="rect">
            <a:avLst/>
          </a:prstGeom>
        </p:spPr>
      </p:pic>
    </p:spTree>
    <p:extLst>
      <p:ext uri="{BB962C8B-B14F-4D97-AF65-F5344CB8AC3E}">
        <p14:creationId xmlns:p14="http://schemas.microsoft.com/office/powerpoint/2010/main" val="799865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BoxLayout</a:t>
            </a:r>
            <a:endParaRPr lang="en-US" dirty="0"/>
          </a:p>
        </p:txBody>
      </p:sp>
      <p:sp>
        <p:nvSpPr>
          <p:cNvPr id="3" name="Content Placeholder 2"/>
          <p:cNvSpPr>
            <a:spLocks noGrp="1"/>
          </p:cNvSpPr>
          <p:nvPr>
            <p:ph idx="1"/>
          </p:nvPr>
        </p:nvSpPr>
        <p:spPr/>
        <p:txBody>
          <a:bodyPr>
            <a:normAutofit/>
          </a:bodyPr>
          <a:lstStyle/>
          <a:p>
            <a:r>
              <a:rPr lang="en-US" sz="1800" dirty="0"/>
              <a:t>The BoxLayout is used to arrange the components either vertically or </a:t>
            </a:r>
            <a:r>
              <a:rPr lang="en-US" sz="1800" dirty="0" smtClean="0"/>
              <a:t>horizontally.</a:t>
            </a:r>
          </a:p>
          <a:p>
            <a:r>
              <a:rPr lang="en-US" sz="1800" dirty="0" smtClean="0"/>
              <a:t>Defined </a:t>
            </a:r>
            <a:r>
              <a:rPr lang="en-US" sz="1800" dirty="0"/>
              <a:t>by </a:t>
            </a:r>
            <a:r>
              <a:rPr lang="en-US" sz="1800" dirty="0" smtClean="0"/>
              <a:t>Swing.</a:t>
            </a:r>
          </a:p>
          <a:p>
            <a:r>
              <a:rPr lang="en-US" sz="1800" b="1" u="sng" dirty="0"/>
              <a:t>Constructors</a:t>
            </a:r>
            <a:r>
              <a:rPr lang="en-US" sz="1800" dirty="0"/>
              <a:t>:</a:t>
            </a:r>
          </a:p>
          <a:p>
            <a:pPr marL="514350" indent="-514350">
              <a:buFont typeface="+mj-lt"/>
              <a:buAutoNum type="arabicPeriod"/>
            </a:pPr>
            <a:r>
              <a:rPr lang="en-US" sz="1800" dirty="0" err="1"/>
              <a:t>BoxLayout</a:t>
            </a:r>
            <a:r>
              <a:rPr lang="en-US" sz="1800" dirty="0"/>
              <a:t>(Container c, int axis</a:t>
            </a:r>
            <a:r>
              <a:rPr lang="en-US" sz="1800" dirty="0" smtClean="0"/>
              <a:t>)- Creates </a:t>
            </a:r>
            <a:r>
              <a:rPr lang="en-US" sz="1800" dirty="0"/>
              <a:t>a box layout that arranges the components with the given axis.</a:t>
            </a:r>
          </a:p>
          <a:p>
            <a:r>
              <a:rPr lang="en-US" sz="1800" b="1" u="sng" dirty="0" smtClean="0"/>
              <a:t>How do we use it</a:t>
            </a:r>
            <a:r>
              <a:rPr lang="en-US" sz="1800" dirty="0" smtClean="0"/>
              <a:t>?</a:t>
            </a:r>
          </a:p>
          <a:p>
            <a:r>
              <a:rPr lang="en-US" sz="1800" dirty="0" smtClean="0"/>
              <a:t>When we add a component to a frame or a panel with </a:t>
            </a:r>
            <a:r>
              <a:rPr lang="en-US" sz="1800" dirty="0"/>
              <a:t>BoxLayout</a:t>
            </a:r>
            <a:r>
              <a:rPr lang="en-US" sz="1800" dirty="0" smtClean="0"/>
              <a:t>, the component be placed in a vertical or horizontal order one ager another based on the axis provided.</a:t>
            </a:r>
          </a:p>
          <a:p>
            <a:pPr>
              <a:lnSpc>
                <a:spcPct val="170000"/>
              </a:lnSpc>
            </a:pPr>
            <a:r>
              <a:rPr lang="en-US" sz="1800" dirty="0" smtClean="0"/>
              <a:t>We can specify the axis of the layout in constructor using the provided constants inside </a:t>
            </a:r>
            <a:r>
              <a:rPr lang="en-US" sz="1800" dirty="0"/>
              <a:t>BoxLayout </a:t>
            </a:r>
            <a:r>
              <a:rPr lang="en-US" sz="1800" dirty="0" smtClean="0"/>
              <a:t>class: </a:t>
            </a:r>
            <a:r>
              <a:rPr lang="en-US" sz="1800" dirty="0"/>
              <a:t>X_AXIS</a:t>
            </a:r>
            <a:r>
              <a:rPr lang="en-US" sz="1800" dirty="0" smtClean="0"/>
              <a:t>, Y_AXIS</a:t>
            </a:r>
            <a:r>
              <a:rPr lang="en-US" sz="1800" dirty="0"/>
              <a:t>, LINE_AXIS, </a:t>
            </a:r>
            <a:r>
              <a:rPr lang="en-US" sz="1800" dirty="0" smtClean="0"/>
              <a:t>PAGE_AXIS.</a:t>
            </a:r>
            <a:endParaRPr lang="en-US" sz="1800" dirty="0"/>
          </a:p>
        </p:txBody>
      </p:sp>
    </p:spTree>
    <p:extLst>
      <p:ext uri="{BB962C8B-B14F-4D97-AF65-F5344CB8AC3E}">
        <p14:creationId xmlns:p14="http://schemas.microsoft.com/office/powerpoint/2010/main" val="1759484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CardLayout</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CardLayout class manages the components in such a manner that only one component is visible at a time. </a:t>
            </a:r>
            <a:endParaRPr lang="en-US" dirty="0" smtClean="0"/>
          </a:p>
          <a:p>
            <a:r>
              <a:rPr lang="en-US" dirty="0" smtClean="0"/>
              <a:t>It </a:t>
            </a:r>
            <a:r>
              <a:rPr lang="en-US" dirty="0"/>
              <a:t>treats each component as a card </a:t>
            </a:r>
            <a:r>
              <a:rPr lang="en-US" dirty="0" smtClean="0"/>
              <a:t>and have </a:t>
            </a:r>
            <a:r>
              <a:rPr lang="en-US" dirty="0"/>
              <a:t>useful methods such as next(Container parent), previous(Container parent), first(Container parent), last(Container parent), show(Container parent, String name).</a:t>
            </a:r>
            <a:endParaRPr lang="en-US" dirty="0" smtClean="0"/>
          </a:p>
          <a:p>
            <a:r>
              <a:rPr lang="en-US" dirty="0" smtClean="0"/>
              <a:t>Defined </a:t>
            </a:r>
            <a:r>
              <a:rPr lang="en-US" dirty="0"/>
              <a:t>by </a:t>
            </a:r>
            <a:r>
              <a:rPr lang="en-US" dirty="0" smtClean="0"/>
              <a:t>awt.</a:t>
            </a:r>
          </a:p>
          <a:p>
            <a:r>
              <a:rPr lang="en-US" b="1" u="sng" dirty="0"/>
              <a:t>Constructors</a:t>
            </a:r>
            <a:r>
              <a:rPr lang="en-US" dirty="0"/>
              <a:t>:</a:t>
            </a:r>
          </a:p>
          <a:p>
            <a:pPr marL="514350" indent="-514350">
              <a:buFont typeface="+mj-lt"/>
              <a:buAutoNum type="arabicPeriod"/>
            </a:pPr>
            <a:r>
              <a:rPr lang="en-US" dirty="0"/>
              <a:t>CardLayout</a:t>
            </a:r>
            <a:r>
              <a:rPr lang="en-US" dirty="0" smtClean="0"/>
              <a:t>()- </a:t>
            </a:r>
            <a:r>
              <a:rPr lang="en-US" dirty="0"/>
              <a:t>creates a card layout with zero horizontal and vertical gap</a:t>
            </a:r>
            <a:r>
              <a:rPr lang="en-US" dirty="0" smtClean="0"/>
              <a:t>.</a:t>
            </a:r>
          </a:p>
          <a:p>
            <a:pPr marL="514350" indent="-514350">
              <a:buFont typeface="+mj-lt"/>
              <a:buAutoNum type="arabicPeriod"/>
            </a:pPr>
            <a:r>
              <a:rPr lang="en-US" dirty="0"/>
              <a:t>CardLayout(int hgap, int vgap): creates a card layout with the given horizontal and vertical gap</a:t>
            </a:r>
            <a:r>
              <a:rPr lang="en-US" dirty="0" smtClean="0"/>
              <a:t>.</a:t>
            </a:r>
          </a:p>
          <a:p>
            <a:r>
              <a:rPr lang="en-US" b="1" u="sng" dirty="0" smtClean="0"/>
              <a:t>How do we use it</a:t>
            </a:r>
            <a:r>
              <a:rPr lang="en-US" dirty="0" smtClean="0"/>
              <a:t>?</a:t>
            </a:r>
          </a:p>
          <a:p>
            <a:pPr>
              <a:lnSpc>
                <a:spcPct val="120000"/>
              </a:lnSpc>
            </a:pPr>
            <a:r>
              <a:rPr lang="en-US" dirty="0" smtClean="0"/>
              <a:t>When we add a component to a frame or a panel with </a:t>
            </a:r>
            <a:r>
              <a:rPr lang="en-US" dirty="0"/>
              <a:t>CardLayout</a:t>
            </a:r>
            <a:r>
              <a:rPr lang="en-US" dirty="0" smtClean="0"/>
              <a:t>, the component will be added to the “button” of the card stack.</a:t>
            </a:r>
          </a:p>
          <a:p>
            <a:pPr>
              <a:lnSpc>
                <a:spcPct val="120000"/>
              </a:lnSpc>
            </a:pPr>
            <a:r>
              <a:rPr lang="en-US" dirty="0" smtClean="0"/>
              <a:t>We can add a name for each component while adding it to the container component by passing a String as the first parameter in add() method.</a:t>
            </a:r>
          </a:p>
          <a:p>
            <a:pPr>
              <a:lnSpc>
                <a:spcPct val="120000"/>
              </a:lnSpc>
            </a:pPr>
            <a:r>
              <a:rPr lang="en-US" dirty="0" smtClean="0"/>
              <a:t>We can jump between the cards using the methods mentioned above.</a:t>
            </a:r>
            <a:endParaRPr lang="en-US" dirty="0"/>
          </a:p>
        </p:txBody>
      </p:sp>
    </p:spTree>
    <p:extLst>
      <p:ext uri="{BB962C8B-B14F-4D97-AF65-F5344CB8AC3E}">
        <p14:creationId xmlns:p14="http://schemas.microsoft.com/office/powerpoint/2010/main" val="2927722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GridBagLayout</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GridBagLayout is used to align components vertically, horizontally or along their baseline.</a:t>
            </a:r>
          </a:p>
          <a:p>
            <a:r>
              <a:rPr lang="en-US" dirty="0" smtClean="0"/>
              <a:t>You </a:t>
            </a:r>
            <a:r>
              <a:rPr lang="en-US" dirty="0"/>
              <a:t>can think of it as a GridLayout with more capabilities</a:t>
            </a:r>
            <a:r>
              <a:rPr lang="en-US" dirty="0" smtClean="0"/>
              <a:t>.</a:t>
            </a:r>
          </a:p>
          <a:p>
            <a:r>
              <a:rPr lang="en-US" dirty="0"/>
              <a:t>The components may not be of same size. Each GridBagLayout object maintains a dynamic, rectangular grid of cells.</a:t>
            </a:r>
          </a:p>
          <a:p>
            <a:r>
              <a:rPr lang="en-US" dirty="0" smtClean="0"/>
              <a:t>Each </a:t>
            </a:r>
            <a:r>
              <a:rPr lang="en-US" dirty="0"/>
              <a:t>component occupies one or more cells known as </a:t>
            </a:r>
            <a:r>
              <a:rPr lang="en-US" dirty="0" smtClean="0"/>
              <a:t>it’s </a:t>
            </a:r>
            <a:r>
              <a:rPr lang="en-US" dirty="0"/>
              <a:t>display area</a:t>
            </a:r>
            <a:r>
              <a:rPr lang="en-US" dirty="0" smtClean="0"/>
              <a:t>.</a:t>
            </a:r>
          </a:p>
          <a:p>
            <a:r>
              <a:rPr lang="en-US" dirty="0" smtClean="0"/>
              <a:t>Defined </a:t>
            </a:r>
            <a:r>
              <a:rPr lang="en-US" dirty="0"/>
              <a:t>by </a:t>
            </a:r>
            <a:r>
              <a:rPr lang="en-US" dirty="0" smtClean="0"/>
              <a:t>awt.</a:t>
            </a:r>
          </a:p>
          <a:p>
            <a:r>
              <a:rPr lang="en-US" b="1" u="sng" dirty="0"/>
              <a:t>Constructors</a:t>
            </a:r>
            <a:r>
              <a:rPr lang="en-US" dirty="0"/>
              <a:t>:</a:t>
            </a:r>
          </a:p>
          <a:p>
            <a:pPr marL="514350" indent="-514350">
              <a:buFont typeface="+mj-lt"/>
              <a:buAutoNum type="arabicPeriod"/>
            </a:pPr>
            <a:r>
              <a:rPr lang="en-US" dirty="0"/>
              <a:t>GridBagLayout</a:t>
            </a:r>
            <a:r>
              <a:rPr lang="en-US" dirty="0" smtClean="0"/>
              <a:t>()- Creates </a:t>
            </a:r>
            <a:r>
              <a:rPr lang="en-US" dirty="0"/>
              <a:t>a </a:t>
            </a:r>
            <a:r>
              <a:rPr lang="en-US" dirty="0" smtClean="0"/>
              <a:t>grid bag layout.</a:t>
            </a:r>
          </a:p>
          <a:p>
            <a:r>
              <a:rPr lang="en-US" b="1" u="sng" dirty="0" smtClean="0"/>
              <a:t>How do we use it</a:t>
            </a:r>
            <a:r>
              <a:rPr lang="en-US" dirty="0" smtClean="0"/>
              <a:t>?</a:t>
            </a:r>
          </a:p>
          <a:p>
            <a:pPr>
              <a:lnSpc>
                <a:spcPct val="120000"/>
              </a:lnSpc>
            </a:pPr>
            <a:r>
              <a:rPr lang="en-US" dirty="0" smtClean="0"/>
              <a:t>When we add a component to a frame or a panel with </a:t>
            </a:r>
            <a:r>
              <a:rPr lang="en-US" dirty="0"/>
              <a:t>GridBagLayout</a:t>
            </a:r>
            <a:r>
              <a:rPr lang="en-US" dirty="0" smtClean="0"/>
              <a:t>, we will pass </a:t>
            </a:r>
            <a:r>
              <a:rPr lang="en-US" dirty="0"/>
              <a:t>a </a:t>
            </a:r>
            <a:r>
              <a:rPr lang="en-US" dirty="0" smtClean="0"/>
              <a:t>GridBagConstraints instance with the desired constraints.</a:t>
            </a:r>
          </a:p>
          <a:p>
            <a:pPr>
              <a:lnSpc>
                <a:spcPct val="120000"/>
              </a:lnSpc>
            </a:pPr>
            <a:r>
              <a:rPr lang="en-US" dirty="0" smtClean="0"/>
              <a:t>GridBagConstraints specifies different constraints that we can apply to the components such as: fill, gridx, gridy, ipadx, ipady, gridwidth etc..</a:t>
            </a:r>
            <a:endParaRPr lang="en-US" dirty="0"/>
          </a:p>
        </p:txBody>
      </p:sp>
    </p:spTree>
    <p:extLst>
      <p:ext uri="{BB962C8B-B14F-4D97-AF65-F5344CB8AC3E}">
        <p14:creationId xmlns:p14="http://schemas.microsoft.com/office/powerpoint/2010/main" val="26439860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Managers- GroupLayout</a:t>
            </a:r>
            <a:endParaRPr lang="en-US" dirty="0"/>
          </a:p>
        </p:txBody>
      </p:sp>
      <p:sp>
        <p:nvSpPr>
          <p:cNvPr id="3" name="Content Placeholder 2"/>
          <p:cNvSpPr>
            <a:spLocks noGrp="1"/>
          </p:cNvSpPr>
          <p:nvPr>
            <p:ph idx="1"/>
          </p:nvPr>
        </p:nvSpPr>
        <p:spPr/>
        <p:txBody>
          <a:bodyPr>
            <a:normAutofit fontScale="47500" lnSpcReduction="20000"/>
          </a:bodyPr>
          <a:lstStyle/>
          <a:p>
            <a:r>
              <a:rPr lang="en-US" dirty="0"/>
              <a:t>GroupLayout groups its components and places them in a Container hierarchically. The grouping is done by instances of the Group class</a:t>
            </a:r>
            <a:r>
              <a:rPr lang="en-US" dirty="0" smtClean="0"/>
              <a:t>.</a:t>
            </a:r>
            <a:endParaRPr lang="en-US" dirty="0"/>
          </a:p>
          <a:p>
            <a:r>
              <a:rPr lang="en-US" dirty="0"/>
              <a:t>Group is an abstract class and two concrete classes which implement this Group class are SequentialGroup and ParallelGroup</a:t>
            </a:r>
            <a:r>
              <a:rPr lang="en-US" dirty="0" smtClean="0"/>
              <a:t>.</a:t>
            </a:r>
            <a:endParaRPr lang="en-US" dirty="0"/>
          </a:p>
          <a:p>
            <a:r>
              <a:rPr lang="en-US" dirty="0"/>
              <a:t>SequentialGroup positions its child sequentially one after another where as ParallelGroup aligns its child on top of each other</a:t>
            </a:r>
            <a:r>
              <a:rPr lang="en-US" dirty="0" smtClean="0"/>
              <a:t>.</a:t>
            </a:r>
            <a:endParaRPr lang="en-US" dirty="0"/>
          </a:p>
          <a:p>
            <a:r>
              <a:rPr lang="en-US" dirty="0" smtClean="0"/>
              <a:t>GroupLayout </a:t>
            </a:r>
            <a:r>
              <a:rPr lang="en-US" dirty="0"/>
              <a:t>treats each axis independently. That is, there is a group representing the horizontal axis, and a group representing the vertical axis. Each component must exists in both a horizontal and vertical group, otherwise an IllegalStateException is thrown during layout, or </a:t>
            </a:r>
            <a:r>
              <a:rPr lang="en-US" dirty="0" smtClean="0"/>
              <a:t>during the request of minimum</a:t>
            </a:r>
            <a:r>
              <a:rPr lang="en-US" dirty="0"/>
              <a:t>, preferred or maximum </a:t>
            </a:r>
            <a:r>
              <a:rPr lang="en-US" dirty="0" smtClean="0"/>
              <a:t>size.</a:t>
            </a:r>
          </a:p>
          <a:p>
            <a:r>
              <a:rPr lang="en-US" dirty="0" smtClean="0"/>
              <a:t>Defined </a:t>
            </a:r>
            <a:r>
              <a:rPr lang="en-US" dirty="0"/>
              <a:t>by </a:t>
            </a:r>
            <a:r>
              <a:rPr lang="en-US" dirty="0" smtClean="0"/>
              <a:t>Swing.</a:t>
            </a:r>
          </a:p>
          <a:p>
            <a:r>
              <a:rPr lang="en-US" b="1" u="sng" dirty="0"/>
              <a:t>Constructors</a:t>
            </a:r>
            <a:r>
              <a:rPr lang="en-US" dirty="0"/>
              <a:t>:</a:t>
            </a:r>
          </a:p>
          <a:p>
            <a:pPr marL="514350" indent="-514350">
              <a:buFont typeface="+mj-lt"/>
              <a:buAutoNum type="arabicPeriod"/>
            </a:pPr>
            <a:r>
              <a:rPr lang="en-US" dirty="0"/>
              <a:t>GroupLayout(Container host</a:t>
            </a:r>
            <a:r>
              <a:rPr lang="en-US" dirty="0" smtClean="0"/>
              <a:t>)- Creates </a:t>
            </a:r>
            <a:r>
              <a:rPr lang="en-US" dirty="0"/>
              <a:t>a GroupLayout for the specified </a:t>
            </a:r>
            <a:r>
              <a:rPr lang="en-US" dirty="0" smtClean="0"/>
              <a:t>Container.</a:t>
            </a:r>
          </a:p>
          <a:p>
            <a:r>
              <a:rPr lang="en-US" b="1" u="sng" dirty="0" smtClean="0"/>
              <a:t>How do we use it</a:t>
            </a:r>
            <a:r>
              <a:rPr lang="en-US" dirty="0" smtClean="0"/>
              <a:t>?</a:t>
            </a:r>
          </a:p>
          <a:p>
            <a:pPr>
              <a:lnSpc>
                <a:spcPct val="120000"/>
              </a:lnSpc>
            </a:pPr>
            <a:r>
              <a:rPr lang="en-US" dirty="0" smtClean="0"/>
              <a:t>When we add a component to a frame or a panel with </a:t>
            </a:r>
            <a:r>
              <a:rPr lang="en-US" dirty="0"/>
              <a:t>GroupLayout</a:t>
            </a:r>
            <a:r>
              <a:rPr lang="en-US" dirty="0" smtClean="0"/>
              <a:t>, we will need to add the component both to the vertical group and the horizontal group.</a:t>
            </a:r>
          </a:p>
          <a:p>
            <a:pPr>
              <a:lnSpc>
                <a:spcPct val="120000"/>
              </a:lnSpc>
            </a:pPr>
            <a:r>
              <a:rPr lang="en-US" dirty="0" smtClean="0"/>
              <a:t>Inside each one of this groups we will create sequential or parallel group to which we will add some more </a:t>
            </a:r>
            <a:r>
              <a:rPr lang="en-US" dirty="0"/>
              <a:t>sequential or parallel group </a:t>
            </a:r>
            <a:r>
              <a:rPr lang="en-US" dirty="0" smtClean="0"/>
              <a:t>that will hold one or more components.</a:t>
            </a:r>
          </a:p>
          <a:p>
            <a:pPr>
              <a:lnSpc>
                <a:spcPct val="120000"/>
              </a:lnSpc>
            </a:pPr>
            <a:r>
              <a:rPr lang="en-US" dirty="0" smtClean="0"/>
              <a:t>This is a little difficult to understand, think of it as a table. First we will set the horizontal group, to this horizontal group we will add few parallel groups (like columns) in a sequence, then we will set the vertical group, and to the vertical group we will add few parallel </a:t>
            </a:r>
            <a:r>
              <a:rPr lang="en-US" dirty="0"/>
              <a:t>groups (like </a:t>
            </a:r>
            <a:r>
              <a:rPr lang="en-US" dirty="0" smtClean="0"/>
              <a:t>rows) </a:t>
            </a:r>
            <a:r>
              <a:rPr lang="en-US" dirty="0"/>
              <a:t>in a </a:t>
            </a:r>
            <a:r>
              <a:rPr lang="en-US" dirty="0" smtClean="0"/>
              <a:t>sequence.</a:t>
            </a:r>
          </a:p>
        </p:txBody>
      </p:sp>
    </p:spTree>
    <p:extLst>
      <p:ext uri="{BB962C8B-B14F-4D97-AF65-F5344CB8AC3E}">
        <p14:creationId xmlns:p14="http://schemas.microsoft.com/office/powerpoint/2010/main" val="3056779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Change in the state of an object is known as event i.e. event describes the change in state of source. </a:t>
            </a:r>
            <a:endParaRPr lang="en-US" dirty="0" smtClean="0"/>
          </a:p>
          <a:p>
            <a:r>
              <a:rPr lang="en-US" dirty="0" smtClean="0"/>
              <a:t>Events </a:t>
            </a:r>
            <a:r>
              <a:rPr lang="en-US" dirty="0"/>
              <a:t>are generated as result of user interaction with the graphical user interface components. For example, clicking on a button, moving the mouse, entering a character through keyboard</a:t>
            </a:r>
            <a:r>
              <a:rPr lang="en-US" dirty="0" smtClean="0"/>
              <a:t>, selecting </a:t>
            </a:r>
            <a:r>
              <a:rPr lang="en-US" dirty="0"/>
              <a:t>an item from list, scrolling the page are the activities that causes an event to happen</a:t>
            </a:r>
            <a:r>
              <a:rPr lang="en-US" dirty="0" smtClean="0"/>
              <a:t>.</a:t>
            </a:r>
          </a:p>
          <a:p>
            <a:r>
              <a:rPr lang="en-US" dirty="0" smtClean="0"/>
              <a:t>There are two types of events:</a:t>
            </a:r>
          </a:p>
          <a:p>
            <a:pPr marL="514350" indent="-514350">
              <a:buFont typeface="+mj-lt"/>
              <a:buAutoNum type="arabicPeriod"/>
            </a:pPr>
            <a:r>
              <a:rPr lang="en-US" b="1" dirty="0"/>
              <a:t>Foreground Events</a:t>
            </a:r>
            <a:r>
              <a:rPr lang="en-US" dirty="0"/>
              <a:t> - </a:t>
            </a:r>
            <a:r>
              <a:rPr lang="en-US" dirty="0" smtClean="0"/>
              <a:t>require </a:t>
            </a:r>
            <a:r>
              <a:rPr lang="en-US" dirty="0"/>
              <a:t>the direct interaction </a:t>
            </a:r>
            <a:r>
              <a:rPr lang="en-US" dirty="0" smtClean="0"/>
              <a:t>of a </a:t>
            </a:r>
            <a:r>
              <a:rPr lang="en-US" dirty="0"/>
              <a:t>user</a:t>
            </a:r>
            <a:r>
              <a:rPr lang="en-US" dirty="0" smtClean="0"/>
              <a:t>. They </a:t>
            </a:r>
            <a:r>
              <a:rPr lang="en-US" dirty="0"/>
              <a:t>are generated as consequences of a person interacting with the graphical components in Graphical User Interface. For example, clicking on a button, moving the mouse, entering a character through keyboard</a:t>
            </a:r>
            <a:r>
              <a:rPr lang="en-US" dirty="0" smtClean="0"/>
              <a:t>, selecting </a:t>
            </a:r>
            <a:r>
              <a:rPr lang="en-US" dirty="0"/>
              <a:t>an item from list, scrolling the page etc.</a:t>
            </a:r>
          </a:p>
          <a:p>
            <a:pPr marL="514350" indent="-514350">
              <a:buFont typeface="+mj-lt"/>
              <a:buAutoNum type="arabicPeriod"/>
            </a:pPr>
            <a:r>
              <a:rPr lang="en-US" b="1" dirty="0"/>
              <a:t>Background Events</a:t>
            </a:r>
            <a:r>
              <a:rPr lang="en-US" dirty="0"/>
              <a:t> - Those events that require the interaction of end user are known as background events. Operating system interrupts, hardware or software failure, timer expires, an operation completion are the example of background events.</a:t>
            </a:r>
          </a:p>
          <a:p>
            <a:endParaRPr lang="en-US" dirty="0"/>
          </a:p>
        </p:txBody>
      </p:sp>
    </p:spTree>
    <p:extLst>
      <p:ext uri="{BB962C8B-B14F-4D97-AF65-F5344CB8AC3E}">
        <p14:creationId xmlns:p14="http://schemas.microsoft.com/office/powerpoint/2010/main" val="2892877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Event Handling is the mechanism that controls the event and decides what should happen if an event occurs</a:t>
            </a:r>
            <a:r>
              <a:rPr lang="en-US" dirty="0" smtClean="0"/>
              <a:t>.</a:t>
            </a:r>
          </a:p>
          <a:p>
            <a:r>
              <a:rPr lang="en-US" dirty="0"/>
              <a:t>Java Uses the Delegation Event Model to handle the events. This model defines the standard mechanism to generate and handle the events</a:t>
            </a:r>
            <a:r>
              <a:rPr lang="en-US" dirty="0" smtClean="0"/>
              <a:t>.</a:t>
            </a:r>
          </a:p>
          <a:p>
            <a:r>
              <a:rPr lang="en-US" dirty="0" smtClean="0"/>
              <a:t>The delegation event model contains:</a:t>
            </a:r>
          </a:p>
          <a:p>
            <a:pPr marL="514350" indent="-514350">
              <a:buFont typeface="+mj-lt"/>
              <a:buAutoNum type="arabicPeriod"/>
            </a:pPr>
            <a:r>
              <a:rPr lang="en-US" b="1" dirty="0"/>
              <a:t>Source</a:t>
            </a:r>
            <a:r>
              <a:rPr lang="en-US" dirty="0"/>
              <a:t> - The source is an object on which event occurs. Source is responsible for providing information of the occurred event to it's handler. </a:t>
            </a:r>
            <a:endParaRPr lang="en-US" dirty="0" smtClean="0"/>
          </a:p>
          <a:p>
            <a:pPr marL="514350" indent="-514350">
              <a:buFont typeface="+mj-lt"/>
              <a:buAutoNum type="arabicPeriod"/>
            </a:pPr>
            <a:r>
              <a:rPr lang="en-US" b="1" dirty="0" smtClean="0"/>
              <a:t>Listener</a:t>
            </a:r>
            <a:r>
              <a:rPr lang="en-US" dirty="0"/>
              <a:t> - It is also known as event handler</a:t>
            </a:r>
            <a:r>
              <a:rPr lang="en-US" dirty="0" smtClean="0"/>
              <a:t>. Listener </a:t>
            </a:r>
            <a:r>
              <a:rPr lang="en-US" dirty="0"/>
              <a:t>is responsible for generating response to an event. From java implementation point of view the listener is also an object. Listener waits until it receives an event. Once the event is received , the listener process the event </a:t>
            </a:r>
            <a:r>
              <a:rPr lang="en-US" dirty="0" smtClean="0"/>
              <a:t>and </a:t>
            </a:r>
            <a:r>
              <a:rPr lang="en-US" dirty="0"/>
              <a:t>then returns.</a:t>
            </a:r>
          </a:p>
          <a:p>
            <a:pPr marL="514350" indent="-514350">
              <a:buFont typeface="+mj-lt"/>
              <a:buAutoNum type="arabicPeriod"/>
            </a:pPr>
            <a:endParaRPr lang="en-US" dirty="0"/>
          </a:p>
        </p:txBody>
      </p:sp>
    </p:spTree>
    <p:extLst>
      <p:ext uri="{BB962C8B-B14F-4D97-AF65-F5344CB8AC3E}">
        <p14:creationId xmlns:p14="http://schemas.microsoft.com/office/powerpoint/2010/main" val="1727150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US" dirty="0"/>
          </a:p>
        </p:txBody>
      </p:sp>
      <p:sp>
        <p:nvSpPr>
          <p:cNvPr id="3" name="Content Placeholder 2"/>
          <p:cNvSpPr>
            <a:spLocks noGrp="1"/>
          </p:cNvSpPr>
          <p:nvPr>
            <p:ph idx="1"/>
          </p:nvPr>
        </p:nvSpPr>
        <p:spPr/>
        <p:txBody>
          <a:bodyPr>
            <a:normAutofit/>
          </a:bodyPr>
          <a:lstStyle/>
          <a:p>
            <a:r>
              <a:rPr lang="en-US" dirty="0" smtClean="0"/>
              <a:t>There are different ways to handle an event:</a:t>
            </a:r>
          </a:p>
          <a:p>
            <a:pPr marL="514350" indent="-514350">
              <a:buFont typeface="+mj-lt"/>
              <a:buAutoNum type="arabicPeriod"/>
            </a:pPr>
            <a:r>
              <a:rPr lang="en-US" dirty="0" smtClean="0"/>
              <a:t>Most easy option is to register </a:t>
            </a:r>
            <a:r>
              <a:rPr lang="en-US" dirty="0"/>
              <a:t>the event to instance of a class that implement ActionListener </a:t>
            </a:r>
            <a:r>
              <a:rPr lang="en-US" dirty="0" smtClean="0"/>
              <a:t>interface </a:t>
            </a:r>
            <a:r>
              <a:rPr lang="en-US" dirty="0"/>
              <a:t>(can be any other listener interface</a:t>
            </a:r>
            <a:r>
              <a:rPr lang="en-US" dirty="0" smtClean="0"/>
              <a:t>). </a:t>
            </a:r>
          </a:p>
          <a:p>
            <a:pPr marL="514350" indent="-514350">
              <a:buFont typeface="+mj-lt"/>
              <a:buAutoNum type="arabicPeriod"/>
            </a:pPr>
            <a:r>
              <a:rPr lang="en-US" dirty="0" smtClean="0"/>
              <a:t>Anonymous objects by creating instance of the ActionListener </a:t>
            </a:r>
            <a:r>
              <a:rPr lang="en-US" dirty="0"/>
              <a:t>(can be any other listener interface)</a:t>
            </a:r>
            <a:r>
              <a:rPr lang="en-US" dirty="0" smtClean="0"/>
              <a:t> that will implement the methods defined in the interface.</a:t>
            </a:r>
          </a:p>
          <a:p>
            <a:pPr marL="514350" indent="-514350">
              <a:buFont typeface="+mj-lt"/>
              <a:buAutoNum type="arabicPeriod"/>
            </a:pPr>
            <a:r>
              <a:rPr lang="en-US" dirty="0" smtClean="0"/>
              <a:t>Arrow function that will receive the event as an argument and do some action.</a:t>
            </a:r>
          </a:p>
        </p:txBody>
      </p:sp>
    </p:spTree>
    <p:extLst>
      <p:ext uri="{BB962C8B-B14F-4D97-AF65-F5344CB8AC3E}">
        <p14:creationId xmlns:p14="http://schemas.microsoft.com/office/powerpoint/2010/main" val="16489049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 Event Handling</a:t>
            </a:r>
            <a:endParaRPr lang="en-US" dirty="0"/>
          </a:p>
        </p:txBody>
      </p:sp>
      <p:sp>
        <p:nvSpPr>
          <p:cNvPr id="3" name="Content Placeholder 2"/>
          <p:cNvSpPr>
            <a:spLocks noGrp="1"/>
          </p:cNvSpPr>
          <p:nvPr>
            <p:ph idx="1"/>
          </p:nvPr>
        </p:nvSpPr>
        <p:spPr/>
        <p:txBody>
          <a:bodyPr>
            <a:normAutofit/>
          </a:bodyPr>
          <a:lstStyle/>
          <a:p>
            <a:r>
              <a:rPr lang="en-US" dirty="0" smtClean="0"/>
              <a:t>Sometimes components might have more that one EventListener for example: JButton can have ActionListener, FocusListener, ChangeListener and a few more.</a:t>
            </a:r>
          </a:p>
          <a:p>
            <a:r>
              <a:rPr lang="en-US" dirty="0" smtClean="0"/>
              <a:t>We can register to the component few event listeners of same type for example: Register two action listeners to the button and do different action in each.</a:t>
            </a:r>
          </a:p>
          <a:p>
            <a:r>
              <a:rPr lang="en-US" dirty="0" smtClean="0"/>
              <a:t>We can register few components to the same event listener for example: Two buttons registered to the event listener, when clicking on one of the buttons the event is invoked and then we are checking the source using if-else or switch. </a:t>
            </a:r>
          </a:p>
        </p:txBody>
      </p:sp>
    </p:spTree>
    <p:extLst>
      <p:ext uri="{BB962C8B-B14F-4D97-AF65-F5344CB8AC3E}">
        <p14:creationId xmlns:p14="http://schemas.microsoft.com/office/powerpoint/2010/main" val="36996182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 Events</a:t>
            </a:r>
            <a:endParaRPr lang="en-US" dirty="0"/>
          </a:p>
        </p:txBody>
      </p:sp>
      <p:sp>
        <p:nvSpPr>
          <p:cNvPr id="3" name="Content Placeholder 2"/>
          <p:cNvSpPr>
            <a:spLocks noGrp="1"/>
          </p:cNvSpPr>
          <p:nvPr>
            <p:ph idx="1"/>
          </p:nvPr>
        </p:nvSpPr>
        <p:spPr/>
        <p:txBody>
          <a:bodyPr/>
          <a:lstStyle/>
          <a:p>
            <a:r>
              <a:rPr lang="en-US" dirty="0" smtClean="0"/>
              <a:t>Awt events are predefined events provided us by awt that we can use in our awt and Swing applications.</a:t>
            </a:r>
          </a:p>
          <a:p>
            <a:r>
              <a:rPr lang="en-US" dirty="0" smtClean="0"/>
              <a:t>AWTEvent is </a:t>
            </a:r>
            <a:r>
              <a:rPr lang="en-US" dirty="0"/>
              <a:t>the root event class for all AWT events. This class and its subclasses supercede the original java.awt.Event class. This class is defined in java.awt package</a:t>
            </a:r>
            <a:r>
              <a:rPr lang="en-US" dirty="0" smtClean="0"/>
              <a:t>.</a:t>
            </a:r>
          </a:p>
          <a:p>
            <a:r>
              <a:rPr lang="en-US" dirty="0" smtClean="0"/>
              <a:t> </a:t>
            </a:r>
            <a:r>
              <a:rPr lang="en-US" dirty="0"/>
              <a:t>AWTEvent </a:t>
            </a:r>
            <a:r>
              <a:rPr lang="en-US" dirty="0" smtClean="0"/>
              <a:t>has </a:t>
            </a:r>
            <a:r>
              <a:rPr lang="en-US" dirty="0"/>
              <a:t>a method named getID() that can be used to determine the type of event</a:t>
            </a:r>
            <a:r>
              <a:rPr lang="en-US" dirty="0" smtClean="0"/>
              <a:t>.</a:t>
            </a:r>
          </a:p>
          <a:p>
            <a:r>
              <a:rPr lang="en-US" dirty="0" smtClean="0"/>
              <a:t>AWTEvent extends EventObject class, one of the most common methods that we will use </a:t>
            </a:r>
            <a:r>
              <a:rPr lang="en-US" dirty="0" err="1" smtClean="0"/>
              <a:t>getSource</a:t>
            </a:r>
            <a:r>
              <a:rPr lang="en-US" dirty="0" smtClean="0"/>
              <a:t>(), is a methods defined in the EventObject class.</a:t>
            </a:r>
          </a:p>
          <a:p>
            <a:endParaRPr lang="en-US" dirty="0" smtClean="0"/>
          </a:p>
        </p:txBody>
      </p:sp>
    </p:spTree>
    <p:extLst>
      <p:ext uri="{BB962C8B-B14F-4D97-AF65-F5344CB8AC3E}">
        <p14:creationId xmlns:p14="http://schemas.microsoft.com/office/powerpoint/2010/main" val="21725480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 Events- Action Event</a:t>
            </a:r>
            <a:endParaRPr lang="en-US" dirty="0"/>
          </a:p>
        </p:txBody>
      </p:sp>
      <p:sp>
        <p:nvSpPr>
          <p:cNvPr id="3" name="Content Placeholder 2"/>
          <p:cNvSpPr>
            <a:spLocks noGrp="1"/>
          </p:cNvSpPr>
          <p:nvPr>
            <p:ph idx="1"/>
          </p:nvPr>
        </p:nvSpPr>
        <p:spPr/>
        <p:txBody>
          <a:bodyPr/>
          <a:lstStyle/>
          <a:p>
            <a:r>
              <a:rPr lang="en-US" dirty="0" smtClean="0"/>
              <a:t>Awt events are predefined events provided us by awt that we can use in our awt and Swing applications.</a:t>
            </a:r>
          </a:p>
          <a:p>
            <a:r>
              <a:rPr lang="en-US" dirty="0" smtClean="0"/>
              <a:t>AWTEvent is </a:t>
            </a:r>
            <a:r>
              <a:rPr lang="en-US" dirty="0"/>
              <a:t>the root event class for all AWT events. This class and its subclasses supercede the original java.awt.Event class. This class is defined in java.awt package</a:t>
            </a:r>
            <a:r>
              <a:rPr lang="en-US" dirty="0" smtClean="0"/>
              <a:t>.</a:t>
            </a:r>
          </a:p>
          <a:p>
            <a:r>
              <a:rPr lang="en-US" dirty="0" smtClean="0"/>
              <a:t> </a:t>
            </a:r>
            <a:r>
              <a:rPr lang="en-US" dirty="0"/>
              <a:t>AWTEvent </a:t>
            </a:r>
            <a:r>
              <a:rPr lang="en-US" dirty="0" smtClean="0"/>
              <a:t>has </a:t>
            </a:r>
            <a:r>
              <a:rPr lang="en-US" dirty="0"/>
              <a:t>a method named getID() that can be used to determine the type of event</a:t>
            </a:r>
            <a:r>
              <a:rPr lang="en-US" dirty="0" smtClean="0"/>
              <a:t>.</a:t>
            </a:r>
          </a:p>
          <a:p>
            <a:endParaRPr lang="en-US" dirty="0" smtClean="0"/>
          </a:p>
        </p:txBody>
      </p:sp>
    </p:spTree>
    <p:extLst>
      <p:ext uri="{BB962C8B-B14F-4D97-AF65-F5344CB8AC3E}">
        <p14:creationId xmlns:p14="http://schemas.microsoft.com/office/powerpoint/2010/main" val="1827117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window builder</a:t>
            </a:r>
            <a:endParaRPr lang="en-US" dirty="0"/>
          </a:p>
        </p:txBody>
      </p:sp>
      <p:sp>
        <p:nvSpPr>
          <p:cNvPr id="3" name="Content Placeholder 2"/>
          <p:cNvSpPr>
            <a:spLocks noGrp="1"/>
          </p:cNvSpPr>
          <p:nvPr>
            <p:ph idx="1"/>
          </p:nvPr>
        </p:nvSpPr>
        <p:spPr/>
        <p:txBody>
          <a:bodyPr/>
          <a:lstStyle/>
          <a:p>
            <a:r>
              <a:rPr lang="en-US" dirty="0" smtClean="0"/>
              <a:t>Create new java project, in src folder Click on new and then other.</a:t>
            </a:r>
          </a:p>
          <a:p>
            <a:r>
              <a:rPr lang="en-US" dirty="0" smtClean="0"/>
              <a:t>You will see the following window </a:t>
            </a:r>
            <a:r>
              <a:rPr lang="en-US" dirty="0" smtClean="0">
                <a:sym typeface="Wingdings" panose="05000000000000000000" pitchFamily="2" charset="2"/>
              </a:rPr>
              <a:t></a:t>
            </a:r>
          </a:p>
          <a:p>
            <a:r>
              <a:rPr lang="en-US" dirty="0" smtClean="0">
                <a:sym typeface="Wingdings" panose="05000000000000000000" pitchFamily="2" charset="2"/>
              </a:rPr>
              <a:t>Inside WindowBuilder you will see th</a:t>
            </a:r>
            <a:r>
              <a:rPr lang="en-US" dirty="0">
                <a:sym typeface="Wingdings" panose="05000000000000000000" pitchFamily="2" charset="2"/>
              </a:rPr>
              <a:t>e</a:t>
            </a:r>
            <a:r>
              <a:rPr lang="en-US" dirty="0" smtClean="0">
                <a:sym typeface="Wingdings" panose="05000000000000000000" pitchFamily="2" charset="2"/>
              </a:rPr>
              <a:t> </a:t>
            </a:r>
          </a:p>
          <a:p>
            <a:pPr marL="0" indent="0">
              <a:buNone/>
            </a:pPr>
            <a:r>
              <a:rPr lang="en-US" dirty="0">
                <a:sym typeface="Wingdings" panose="05000000000000000000" pitchFamily="2" charset="2"/>
              </a:rPr>
              <a:t> </a:t>
            </a:r>
            <a:r>
              <a:rPr lang="en-US" dirty="0" smtClean="0">
                <a:sym typeface="Wingdings" panose="05000000000000000000" pitchFamily="2" charset="2"/>
              </a:rPr>
              <a:t>  following options:</a:t>
            </a:r>
          </a:p>
          <a:p>
            <a:pPr marL="0" indent="0">
              <a:buNone/>
            </a:pPr>
            <a:endParaRPr lang="en-US" dirty="0">
              <a:sym typeface="Wingdings" panose="05000000000000000000" pitchFamily="2" charset="2"/>
            </a:endParaRPr>
          </a:p>
          <a:p>
            <a:r>
              <a:rPr lang="en-US" dirty="0" smtClean="0">
                <a:sym typeface="Wingdings" panose="05000000000000000000" pitchFamily="2" charset="2"/>
              </a:rPr>
              <a:t>Choose the Swing Designer and you </a:t>
            </a:r>
          </a:p>
          <a:p>
            <a:pPr marL="0" indent="0">
              <a:buNone/>
            </a:pPr>
            <a:r>
              <a:rPr lang="en-US" dirty="0">
                <a:sym typeface="Wingdings" panose="05000000000000000000" pitchFamily="2" charset="2"/>
              </a:rPr>
              <a:t> </a:t>
            </a:r>
            <a:r>
              <a:rPr lang="en-US" dirty="0" smtClean="0">
                <a:sym typeface="Wingdings" panose="05000000000000000000" pitchFamily="2" charset="2"/>
              </a:rPr>
              <a:t>  will see: </a:t>
            </a:r>
            <a:endParaRPr lang="en-US" dirty="0" smtClean="0"/>
          </a:p>
        </p:txBody>
      </p:sp>
      <p:pic>
        <p:nvPicPr>
          <p:cNvPr id="5" name="Picture 4"/>
          <p:cNvPicPr>
            <a:picLocks noChangeAspect="1"/>
          </p:cNvPicPr>
          <p:nvPr/>
        </p:nvPicPr>
        <p:blipFill>
          <a:blip r:embed="rId2"/>
          <a:stretch>
            <a:fillRect/>
          </a:stretch>
        </p:blipFill>
        <p:spPr>
          <a:xfrm>
            <a:off x="7515759" y="2487251"/>
            <a:ext cx="3498771" cy="3306967"/>
          </a:xfrm>
          <a:prstGeom prst="rect">
            <a:avLst/>
          </a:prstGeom>
        </p:spPr>
      </p:pic>
      <p:pic>
        <p:nvPicPr>
          <p:cNvPr id="6" name="Picture 5"/>
          <p:cNvPicPr>
            <a:picLocks noChangeAspect="1"/>
          </p:cNvPicPr>
          <p:nvPr/>
        </p:nvPicPr>
        <p:blipFill>
          <a:blip r:embed="rId3"/>
          <a:stretch>
            <a:fillRect/>
          </a:stretch>
        </p:blipFill>
        <p:spPr>
          <a:xfrm>
            <a:off x="3817734" y="3334544"/>
            <a:ext cx="1333500" cy="666750"/>
          </a:xfrm>
          <a:prstGeom prst="rect">
            <a:avLst/>
          </a:prstGeom>
        </p:spPr>
      </p:pic>
      <p:pic>
        <p:nvPicPr>
          <p:cNvPr id="7" name="Picture 6"/>
          <p:cNvPicPr>
            <a:picLocks noChangeAspect="1"/>
          </p:cNvPicPr>
          <p:nvPr/>
        </p:nvPicPr>
        <p:blipFill>
          <a:blip r:embed="rId4"/>
          <a:stretch>
            <a:fillRect/>
          </a:stretch>
        </p:blipFill>
        <p:spPr>
          <a:xfrm>
            <a:off x="2523842" y="5001803"/>
            <a:ext cx="2400300" cy="1381125"/>
          </a:xfrm>
          <a:prstGeom prst="rect">
            <a:avLst/>
          </a:prstGeom>
        </p:spPr>
      </p:pic>
    </p:spTree>
    <p:extLst>
      <p:ext uri="{BB962C8B-B14F-4D97-AF65-F5344CB8AC3E}">
        <p14:creationId xmlns:p14="http://schemas.microsoft.com/office/powerpoint/2010/main" val="39215257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Listeners</a:t>
            </a:r>
            <a:endParaRPr lang="en-US" dirty="0"/>
          </a:p>
        </p:txBody>
      </p:sp>
      <p:sp>
        <p:nvSpPr>
          <p:cNvPr id="3" name="Content Placeholder 2"/>
          <p:cNvSpPr>
            <a:spLocks noGrp="1"/>
          </p:cNvSpPr>
          <p:nvPr>
            <p:ph idx="1"/>
          </p:nvPr>
        </p:nvSpPr>
        <p:spPr/>
        <p:txBody>
          <a:bodyPr/>
          <a:lstStyle/>
          <a:p>
            <a:r>
              <a:rPr lang="en-US" dirty="0" smtClean="0"/>
              <a:t>Event Listeners are representing </a:t>
            </a:r>
            <a:r>
              <a:rPr lang="en-US" dirty="0"/>
              <a:t>the interfaces responsible to handle events</a:t>
            </a:r>
            <a:r>
              <a:rPr lang="en-US" dirty="0" smtClean="0"/>
              <a:t>.</a:t>
            </a:r>
          </a:p>
          <a:p>
            <a:r>
              <a:rPr lang="en-US" dirty="0"/>
              <a:t>Every method of an event listener method has a single argument </a:t>
            </a:r>
            <a:r>
              <a:rPr lang="en-US" dirty="0" smtClean="0"/>
              <a:t>which is an object  that is </a:t>
            </a:r>
            <a:r>
              <a:rPr lang="en-US" dirty="0"/>
              <a:t>subclass of EventObject class</a:t>
            </a:r>
            <a:r>
              <a:rPr lang="en-US" dirty="0" smtClean="0"/>
              <a:t>. </a:t>
            </a:r>
            <a:r>
              <a:rPr lang="en-US" dirty="0"/>
              <a:t>For example, mouse event listener methods will accept instance of MouseEvent, </a:t>
            </a:r>
            <a:r>
              <a:rPr lang="en-US" dirty="0" smtClean="0"/>
              <a:t>since MouseEvent </a:t>
            </a:r>
            <a:r>
              <a:rPr lang="en-US" dirty="0"/>
              <a:t>derives from EventObject</a:t>
            </a:r>
            <a:r>
              <a:rPr lang="en-US" dirty="0" smtClean="0"/>
              <a:t>.</a:t>
            </a:r>
          </a:p>
          <a:p>
            <a:r>
              <a:rPr lang="en-US" dirty="0" smtClean="0"/>
              <a:t>EventListener interface </a:t>
            </a:r>
            <a:r>
              <a:rPr lang="en-US" dirty="0"/>
              <a:t>is a marker interface </a:t>
            </a:r>
            <a:r>
              <a:rPr lang="en-US" dirty="0" smtClean="0"/>
              <a:t>that every </a:t>
            </a:r>
            <a:r>
              <a:rPr lang="en-US" dirty="0"/>
              <a:t>listener interface has to extend</a:t>
            </a:r>
            <a:r>
              <a:rPr lang="en-US" dirty="0" smtClean="0"/>
              <a:t>. This </a:t>
            </a:r>
            <a:r>
              <a:rPr lang="en-US" dirty="0"/>
              <a:t>class is defined in java.util package.</a:t>
            </a:r>
          </a:p>
        </p:txBody>
      </p:sp>
    </p:spTree>
    <p:extLst>
      <p:ext uri="{BB962C8B-B14F-4D97-AF65-F5344CB8AC3E}">
        <p14:creationId xmlns:p14="http://schemas.microsoft.com/office/powerpoint/2010/main" val="1449435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ActionEvent &amp; ActionListener</a:t>
            </a:r>
            <a:endParaRPr lang="en-US" dirty="0"/>
          </a:p>
        </p:txBody>
      </p:sp>
      <p:sp>
        <p:nvSpPr>
          <p:cNvPr id="3" name="Content Placeholder 2"/>
          <p:cNvSpPr>
            <a:spLocks noGrp="1"/>
          </p:cNvSpPr>
          <p:nvPr>
            <p:ph idx="1"/>
          </p:nvPr>
        </p:nvSpPr>
        <p:spPr>
          <a:xfrm>
            <a:off x="838199" y="1825625"/>
            <a:ext cx="10732129" cy="4351338"/>
          </a:xfrm>
        </p:spPr>
        <p:txBody>
          <a:bodyPr>
            <a:normAutofit fontScale="92500"/>
          </a:bodyPr>
          <a:lstStyle/>
          <a:p>
            <a:r>
              <a:rPr lang="en-US" dirty="0" smtClean="0"/>
              <a:t>ActionEvent is invoked when action occurs on the view, for example: button has been clicked,  selected item inside combo box or list has been changed etc..</a:t>
            </a:r>
          </a:p>
          <a:p>
            <a:r>
              <a:rPr lang="en-US" dirty="0" smtClean="0"/>
              <a:t>ActionEvent has few useful methods defined such as</a:t>
            </a:r>
            <a:r>
              <a:rPr lang="en-US" dirty="0"/>
              <a:t>: </a:t>
            </a:r>
            <a:endParaRPr lang="en-US" dirty="0" smtClean="0"/>
          </a:p>
          <a:p>
            <a:pPr marL="514350" indent="-514350">
              <a:buFont typeface="+mj-lt"/>
              <a:buAutoNum type="arabicPeriod"/>
            </a:pPr>
            <a:r>
              <a:rPr lang="en-US" dirty="0" smtClean="0"/>
              <a:t>int </a:t>
            </a:r>
            <a:r>
              <a:rPr lang="en-US" dirty="0"/>
              <a:t>getModifiers</a:t>
            </a:r>
            <a:r>
              <a:rPr lang="en-US" dirty="0" smtClean="0"/>
              <a:t>()- returns </a:t>
            </a:r>
            <a:r>
              <a:rPr lang="en-US" dirty="0"/>
              <a:t>the modifier keys held down during this action </a:t>
            </a:r>
            <a:r>
              <a:rPr lang="en-US" dirty="0" smtClean="0"/>
              <a:t>event.</a:t>
            </a:r>
          </a:p>
          <a:p>
            <a:pPr marL="514350" indent="-514350">
              <a:buFont typeface="+mj-lt"/>
              <a:buAutoNum type="arabicPeriod"/>
            </a:pPr>
            <a:r>
              <a:rPr lang="en-US" dirty="0" smtClean="0"/>
              <a:t>long </a:t>
            </a:r>
            <a:r>
              <a:rPr lang="en-US" dirty="0"/>
              <a:t>getWhen</a:t>
            </a:r>
            <a:r>
              <a:rPr lang="en-US" dirty="0" smtClean="0"/>
              <a:t>()- returns </a:t>
            </a:r>
            <a:r>
              <a:rPr lang="en-US" dirty="0"/>
              <a:t>the timestamp of when this event occurred</a:t>
            </a:r>
            <a:r>
              <a:rPr lang="en-US" dirty="0" smtClean="0"/>
              <a:t>.</a:t>
            </a:r>
          </a:p>
          <a:p>
            <a:r>
              <a:rPr lang="en-US" dirty="0" smtClean="0"/>
              <a:t>ActionListener is listener interface for receiving action events.</a:t>
            </a:r>
          </a:p>
          <a:p>
            <a:r>
              <a:rPr lang="en-US" dirty="0" smtClean="0"/>
              <a:t>ActionListener </a:t>
            </a:r>
            <a:r>
              <a:rPr lang="en-US" dirty="0"/>
              <a:t>has one method defined in it: </a:t>
            </a:r>
            <a:r>
              <a:rPr lang="en-US" dirty="0" smtClean="0"/>
              <a:t>void actionPerformed(ActionEvent </a:t>
            </a:r>
            <a:r>
              <a:rPr lang="en-US" dirty="0"/>
              <a:t>e</a:t>
            </a:r>
            <a:r>
              <a:rPr lang="en-US" dirty="0" smtClean="0"/>
              <a:t>). This method invoked when action occurs.</a:t>
            </a:r>
            <a:endParaRPr lang="en-US" dirty="0"/>
          </a:p>
          <a:p>
            <a:endParaRPr lang="en-US" dirty="0"/>
          </a:p>
          <a:p>
            <a:endParaRPr lang="en-US" dirty="0"/>
          </a:p>
        </p:txBody>
      </p:sp>
    </p:spTree>
    <p:extLst>
      <p:ext uri="{BB962C8B-B14F-4D97-AF65-F5344CB8AC3E}">
        <p14:creationId xmlns:p14="http://schemas.microsoft.com/office/powerpoint/2010/main" val="1303882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KeyEven</a:t>
            </a:r>
            <a:r>
              <a:rPr lang="en-US" dirty="0" smtClean="0"/>
              <a:t>t </a:t>
            </a:r>
            <a:r>
              <a:rPr lang="en-US" dirty="0"/>
              <a:t>&amp; KeyListener</a:t>
            </a:r>
            <a:endParaRPr lang="en-US" dirty="0"/>
          </a:p>
        </p:txBody>
      </p:sp>
      <p:sp>
        <p:nvSpPr>
          <p:cNvPr id="3" name="Content Placeholder 2"/>
          <p:cNvSpPr>
            <a:spLocks noGrp="1"/>
          </p:cNvSpPr>
          <p:nvPr>
            <p:ph idx="1"/>
          </p:nvPr>
        </p:nvSpPr>
        <p:spPr>
          <a:xfrm>
            <a:off x="838199" y="1825625"/>
            <a:ext cx="10732129" cy="4351338"/>
          </a:xfrm>
        </p:spPr>
        <p:txBody>
          <a:bodyPr>
            <a:noAutofit/>
          </a:bodyPr>
          <a:lstStyle/>
          <a:p>
            <a:r>
              <a:rPr lang="en-US" sz="1600" dirty="0"/>
              <a:t>KeyEvent is </a:t>
            </a:r>
            <a:r>
              <a:rPr lang="en-US" sz="1600" dirty="0" smtClean="0"/>
              <a:t>invoked when </a:t>
            </a:r>
            <a:r>
              <a:rPr lang="en-US" sz="1600" dirty="0" smtClean="0"/>
              <a:t>pressing a key on a focused component.</a:t>
            </a:r>
            <a:endParaRPr lang="en-US" sz="1600" dirty="0" smtClean="0"/>
          </a:p>
          <a:p>
            <a:r>
              <a:rPr lang="en-US" sz="1600" dirty="0" smtClean="0"/>
              <a:t>KeyEvent can be one of the following: </a:t>
            </a:r>
            <a:r>
              <a:rPr lang="en-US" sz="1600" dirty="0" smtClean="0"/>
              <a:t>KEY_PRESSED, KEY_RELASED, KEY_TYPED.</a:t>
            </a:r>
          </a:p>
          <a:p>
            <a:r>
              <a:rPr lang="en-US" sz="1600" dirty="0" smtClean="0"/>
              <a:t>Inside the KeyEvent are a lot of integer constants declared that each of them represents different button on the keyboard.</a:t>
            </a:r>
          </a:p>
          <a:p>
            <a:r>
              <a:rPr lang="en-US" sz="1600" dirty="0"/>
              <a:t>KeyEvent </a:t>
            </a:r>
            <a:r>
              <a:rPr lang="en-US" sz="1600" dirty="0" smtClean="0"/>
              <a:t>has </a:t>
            </a:r>
            <a:r>
              <a:rPr lang="en-US" sz="1600" dirty="0"/>
              <a:t>few useful methods defined such as: </a:t>
            </a:r>
          </a:p>
          <a:p>
            <a:pPr marL="514350" indent="-514350">
              <a:buFont typeface="+mj-lt"/>
              <a:buAutoNum type="arabicPeriod"/>
            </a:pPr>
            <a:r>
              <a:rPr lang="en-US" sz="1600" dirty="0"/>
              <a:t>int getKeyChar ()- </a:t>
            </a:r>
            <a:r>
              <a:rPr lang="en-US" sz="1600" dirty="0" smtClean="0"/>
              <a:t>returns </a:t>
            </a:r>
            <a:r>
              <a:rPr lang="en-US" sz="1600" dirty="0"/>
              <a:t>the character associated with the key in this </a:t>
            </a:r>
            <a:r>
              <a:rPr lang="en-US" sz="1600" dirty="0" smtClean="0"/>
              <a:t>event</a:t>
            </a:r>
            <a:r>
              <a:rPr lang="en-US" sz="1600" dirty="0" smtClean="0"/>
              <a:t>.</a:t>
            </a:r>
            <a:endParaRPr lang="en-US" sz="1600" dirty="0" smtClean="0"/>
          </a:p>
          <a:p>
            <a:pPr marL="514350" indent="-514350">
              <a:buFont typeface="+mj-lt"/>
              <a:buAutoNum type="arabicPeriod"/>
            </a:pPr>
            <a:r>
              <a:rPr lang="en-US" sz="1600" dirty="0"/>
              <a:t>int getKeyCode</a:t>
            </a:r>
            <a:r>
              <a:rPr lang="en-US" sz="1600" dirty="0" smtClean="0"/>
              <a:t>()- returns </a:t>
            </a:r>
            <a:r>
              <a:rPr lang="en-US" sz="1600" dirty="0"/>
              <a:t>the integer keyCode associated with the key in this </a:t>
            </a:r>
            <a:r>
              <a:rPr lang="en-US" sz="1600" dirty="0" smtClean="0"/>
              <a:t>event. </a:t>
            </a:r>
          </a:p>
          <a:p>
            <a:pPr marL="514350" indent="-514350">
              <a:buFont typeface="+mj-lt"/>
              <a:buAutoNum type="arabicPeriod"/>
            </a:pPr>
            <a:r>
              <a:rPr lang="en-US" sz="1600" dirty="0"/>
              <a:t>static String getKeyModifiersText(int modifiers)- Returns a String describing the modifier key(s), such as "Shift", or "Ctrl+Shift</a:t>
            </a:r>
            <a:r>
              <a:rPr lang="en-US" sz="1600" dirty="0" smtClean="0"/>
              <a:t>".</a:t>
            </a:r>
          </a:p>
          <a:p>
            <a:pPr marL="514350" indent="-514350">
              <a:buFont typeface="+mj-lt"/>
              <a:buAutoNum type="arabicPeriod"/>
            </a:pPr>
            <a:r>
              <a:rPr lang="en-US" sz="1600" dirty="0"/>
              <a:t>static String getKeyText(int </a:t>
            </a:r>
            <a:r>
              <a:rPr lang="en-US" sz="1600" dirty="0" smtClean="0"/>
              <a:t>keyCode)- Returns </a:t>
            </a:r>
            <a:r>
              <a:rPr lang="en-US" sz="1600" dirty="0"/>
              <a:t>a String describing the keyCode, such as "HOME", "F1" or "A</a:t>
            </a:r>
            <a:r>
              <a:rPr lang="en-US" sz="1600" dirty="0" smtClean="0"/>
              <a:t>".</a:t>
            </a:r>
            <a:endParaRPr lang="en-US" sz="1600" dirty="0"/>
          </a:p>
          <a:p>
            <a:r>
              <a:rPr lang="en-US" sz="1600" dirty="0"/>
              <a:t>KeyListener </a:t>
            </a:r>
            <a:r>
              <a:rPr lang="en-US" sz="1600" dirty="0" smtClean="0"/>
              <a:t>is </a:t>
            </a:r>
            <a:r>
              <a:rPr lang="en-US" sz="1600" dirty="0"/>
              <a:t>listener interface for receiving </a:t>
            </a:r>
            <a:r>
              <a:rPr lang="en-US" sz="1600" dirty="0" smtClean="0"/>
              <a:t>key events</a:t>
            </a:r>
            <a:r>
              <a:rPr lang="en-US" sz="1600" dirty="0"/>
              <a:t>.</a:t>
            </a:r>
          </a:p>
          <a:p>
            <a:r>
              <a:rPr lang="en-US" sz="1600" dirty="0"/>
              <a:t>KeyListener </a:t>
            </a:r>
            <a:r>
              <a:rPr lang="en-US" sz="1600" dirty="0" smtClean="0"/>
              <a:t>has three methods </a:t>
            </a:r>
            <a:r>
              <a:rPr lang="en-US" sz="1600" dirty="0"/>
              <a:t>defined in it: </a:t>
            </a:r>
          </a:p>
          <a:p>
            <a:pPr marL="514350" indent="-514350">
              <a:buFont typeface="+mj-lt"/>
              <a:buAutoNum type="arabicPeriod"/>
            </a:pPr>
            <a:r>
              <a:rPr lang="en-US" sz="1600" dirty="0"/>
              <a:t>void keyPressed(KeyEvent </a:t>
            </a:r>
            <a:r>
              <a:rPr lang="en-US" sz="1600" dirty="0" smtClean="0"/>
              <a:t>e)- invoked </a:t>
            </a:r>
            <a:r>
              <a:rPr lang="en-US" sz="1600" dirty="0"/>
              <a:t>when a key has been </a:t>
            </a:r>
            <a:r>
              <a:rPr lang="en-US" sz="1600" dirty="0" smtClean="0"/>
              <a:t>pressed.</a:t>
            </a:r>
          </a:p>
          <a:p>
            <a:pPr marL="514350" indent="-514350">
              <a:buFont typeface="+mj-lt"/>
              <a:buAutoNum type="arabicPeriod"/>
            </a:pPr>
            <a:r>
              <a:rPr lang="en-US" sz="1600" dirty="0"/>
              <a:t>void keyReleased(KeyEvent </a:t>
            </a:r>
            <a:r>
              <a:rPr lang="en-US" sz="1600" dirty="0" smtClean="0"/>
              <a:t>e)- invoked </a:t>
            </a:r>
            <a:r>
              <a:rPr lang="en-US" sz="1600" dirty="0"/>
              <a:t>when a key has been released</a:t>
            </a:r>
            <a:r>
              <a:rPr lang="en-US" sz="1600" dirty="0" smtClean="0"/>
              <a:t>.</a:t>
            </a:r>
          </a:p>
          <a:p>
            <a:pPr marL="514350" indent="-514350">
              <a:buFont typeface="+mj-lt"/>
              <a:buAutoNum type="arabicPeriod"/>
            </a:pPr>
            <a:r>
              <a:rPr lang="en-US" sz="1600" dirty="0"/>
              <a:t>void keyTyped(KeyEvent </a:t>
            </a:r>
            <a:r>
              <a:rPr lang="en-US" sz="1600" dirty="0" smtClean="0"/>
              <a:t>e)- invoked </a:t>
            </a:r>
            <a:r>
              <a:rPr lang="en-US" sz="1600" dirty="0"/>
              <a:t>when a key has been typed</a:t>
            </a:r>
            <a:r>
              <a:rPr lang="en-US" sz="1600" dirty="0" smtClean="0"/>
              <a:t>.</a:t>
            </a:r>
            <a:endParaRPr lang="en-US" sz="1600" dirty="0" smtClean="0"/>
          </a:p>
        </p:txBody>
      </p:sp>
    </p:spTree>
    <p:extLst>
      <p:ext uri="{BB962C8B-B14F-4D97-AF65-F5344CB8AC3E}">
        <p14:creationId xmlns:p14="http://schemas.microsoft.com/office/powerpoint/2010/main" val="4129716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MouseEvent &amp; MouseListener</a:t>
            </a:r>
            <a:endParaRPr lang="en-US" dirty="0"/>
          </a:p>
        </p:txBody>
      </p:sp>
      <p:sp>
        <p:nvSpPr>
          <p:cNvPr id="3" name="Content Placeholder 2"/>
          <p:cNvSpPr>
            <a:spLocks noGrp="1"/>
          </p:cNvSpPr>
          <p:nvPr>
            <p:ph idx="1"/>
          </p:nvPr>
        </p:nvSpPr>
        <p:spPr>
          <a:xfrm>
            <a:off x="838199" y="1825625"/>
            <a:ext cx="10732129" cy="4351338"/>
          </a:xfrm>
        </p:spPr>
        <p:txBody>
          <a:bodyPr>
            <a:noAutofit/>
          </a:bodyPr>
          <a:lstStyle/>
          <a:p>
            <a:r>
              <a:rPr lang="en-US" sz="1400" dirty="0"/>
              <a:t>MouseEvent </a:t>
            </a:r>
            <a:r>
              <a:rPr lang="en-US" sz="1400" dirty="0" smtClean="0"/>
              <a:t>is invoked while a </a:t>
            </a:r>
            <a:r>
              <a:rPr lang="en-US" sz="1400" dirty="0"/>
              <a:t>mouse action occurred in a component</a:t>
            </a:r>
            <a:r>
              <a:rPr lang="en-US" sz="1400" dirty="0" smtClean="0"/>
              <a:t>.</a:t>
            </a:r>
          </a:p>
          <a:p>
            <a:r>
              <a:rPr lang="en-US" sz="1400" dirty="0" smtClean="0"/>
              <a:t>Mouse actions can be the following: click, drag, move, press, release , enter, exit, wheel.</a:t>
            </a:r>
          </a:p>
          <a:p>
            <a:r>
              <a:rPr lang="en-US" sz="1400" dirty="0"/>
              <a:t>MouseEvent </a:t>
            </a:r>
            <a:r>
              <a:rPr lang="en-US" sz="1400" dirty="0" smtClean="0"/>
              <a:t>has </a:t>
            </a:r>
            <a:r>
              <a:rPr lang="en-US" sz="1400" dirty="0"/>
              <a:t>few useful methods defined such as: </a:t>
            </a:r>
          </a:p>
          <a:p>
            <a:pPr marL="514350" indent="-514350">
              <a:buFont typeface="+mj-lt"/>
              <a:buAutoNum type="arabicPeriod"/>
            </a:pPr>
            <a:r>
              <a:rPr lang="en-US" sz="1400" dirty="0"/>
              <a:t>int getButton()- </a:t>
            </a:r>
            <a:r>
              <a:rPr lang="en-US" sz="1400" dirty="0" smtClean="0"/>
              <a:t>returns </a:t>
            </a:r>
            <a:r>
              <a:rPr lang="en-US" sz="1400" dirty="0"/>
              <a:t>which, if any, of the mouse buttons has changed </a:t>
            </a:r>
            <a:r>
              <a:rPr lang="en-US" sz="1400" dirty="0" smtClean="0"/>
              <a:t>state, using this method we are able to check which button on the mouse has been clicked.</a:t>
            </a:r>
          </a:p>
          <a:p>
            <a:pPr marL="514350" indent="-514350">
              <a:buFont typeface="+mj-lt"/>
              <a:buAutoNum type="arabicPeriod"/>
            </a:pPr>
            <a:r>
              <a:rPr lang="en-US" sz="1400" dirty="0"/>
              <a:t>int getClickCount</a:t>
            </a:r>
            <a:r>
              <a:rPr lang="en-US" sz="1400" dirty="0" smtClean="0"/>
              <a:t>()</a:t>
            </a:r>
            <a:r>
              <a:rPr lang="en-US" sz="1400" b="1" dirty="0" smtClean="0"/>
              <a:t>- </a:t>
            </a:r>
            <a:r>
              <a:rPr lang="en-US" sz="1400" dirty="0"/>
              <a:t>Returns the number of mouse clicks associated with this event</a:t>
            </a:r>
            <a:r>
              <a:rPr lang="en-US" sz="1400" dirty="0" smtClean="0"/>
              <a:t>.</a:t>
            </a:r>
          </a:p>
          <a:p>
            <a:pPr marL="514350" indent="-514350">
              <a:buFont typeface="+mj-lt"/>
              <a:buAutoNum type="arabicPeriod"/>
            </a:pPr>
            <a:r>
              <a:rPr lang="en-US" sz="1400" dirty="0"/>
              <a:t>Point getLocationOnScreen</a:t>
            </a:r>
            <a:r>
              <a:rPr lang="en-US" sz="1400" dirty="0" smtClean="0"/>
              <a:t>()- </a:t>
            </a:r>
            <a:r>
              <a:rPr lang="en-US" sz="1400" dirty="0"/>
              <a:t>Returns the absolute x, y position of the event.</a:t>
            </a:r>
          </a:p>
          <a:p>
            <a:r>
              <a:rPr lang="en-US" sz="1400" dirty="0" smtClean="0"/>
              <a:t>MouseListener is listener interface for receiving mouse events.</a:t>
            </a:r>
          </a:p>
          <a:p>
            <a:r>
              <a:rPr lang="en-US" sz="1400" dirty="0" smtClean="0"/>
              <a:t>MouseListener has five methods defined </a:t>
            </a:r>
            <a:r>
              <a:rPr lang="en-US" sz="1400" dirty="0"/>
              <a:t>in it: </a:t>
            </a:r>
            <a:endParaRPr lang="en-US" sz="1400" dirty="0" smtClean="0"/>
          </a:p>
          <a:p>
            <a:pPr marL="514350" indent="-514350">
              <a:buFont typeface="+mj-lt"/>
              <a:buAutoNum type="arabicPeriod"/>
            </a:pPr>
            <a:r>
              <a:rPr lang="en-US" sz="1400" dirty="0"/>
              <a:t>void mouseClicked(MouseEvent </a:t>
            </a:r>
            <a:r>
              <a:rPr lang="en-US" sz="1400" dirty="0" smtClean="0"/>
              <a:t>e)- invoked </a:t>
            </a:r>
            <a:r>
              <a:rPr lang="en-US" sz="1400" dirty="0"/>
              <a:t>when the mouse button has been clicked (pressed and released) on a component</a:t>
            </a:r>
            <a:r>
              <a:rPr lang="en-US" sz="1400" dirty="0" smtClean="0"/>
              <a:t>.</a:t>
            </a:r>
          </a:p>
          <a:p>
            <a:pPr marL="514350" indent="-514350">
              <a:buFont typeface="+mj-lt"/>
              <a:buAutoNum type="arabicPeriod"/>
            </a:pPr>
            <a:r>
              <a:rPr lang="en-US" sz="1400" dirty="0"/>
              <a:t>void mouseEntered(MouseEvent </a:t>
            </a:r>
            <a:r>
              <a:rPr lang="en-US" sz="1400" dirty="0" smtClean="0"/>
              <a:t>e)- invoked </a:t>
            </a:r>
            <a:r>
              <a:rPr lang="en-US" sz="1400" dirty="0"/>
              <a:t>when the mouse enters a component</a:t>
            </a:r>
            <a:r>
              <a:rPr lang="en-US" sz="1400" dirty="0" smtClean="0"/>
              <a:t>.</a:t>
            </a:r>
          </a:p>
          <a:p>
            <a:pPr marL="514350" indent="-514350">
              <a:buFont typeface="+mj-lt"/>
              <a:buAutoNum type="arabicPeriod"/>
            </a:pPr>
            <a:r>
              <a:rPr lang="en-US" sz="1400" dirty="0"/>
              <a:t>void </a:t>
            </a:r>
            <a:r>
              <a:rPr lang="en-US" sz="1400" dirty="0" smtClean="0"/>
              <a:t>mouseExited(MouseEvent </a:t>
            </a:r>
            <a:r>
              <a:rPr lang="en-US" sz="1400" dirty="0"/>
              <a:t>e)- invoked when the mouse </a:t>
            </a:r>
            <a:r>
              <a:rPr lang="en-US" sz="1400" dirty="0" smtClean="0"/>
              <a:t>exits a </a:t>
            </a:r>
            <a:r>
              <a:rPr lang="en-US" sz="1400" dirty="0"/>
              <a:t>component</a:t>
            </a:r>
            <a:r>
              <a:rPr lang="en-US" sz="1400" dirty="0" smtClean="0"/>
              <a:t>.</a:t>
            </a:r>
          </a:p>
          <a:p>
            <a:pPr marL="514350" indent="-514350">
              <a:buFont typeface="+mj-lt"/>
              <a:buAutoNum type="arabicPeriod"/>
            </a:pPr>
            <a:r>
              <a:rPr lang="en-US" sz="1400" dirty="0"/>
              <a:t>void mousePressed(MouseEvent </a:t>
            </a:r>
            <a:r>
              <a:rPr lang="en-US" sz="1400" dirty="0" smtClean="0"/>
              <a:t>e)- invoked </a:t>
            </a:r>
            <a:r>
              <a:rPr lang="en-US" sz="1400" dirty="0"/>
              <a:t>when a mouse button has been pressed on a </a:t>
            </a:r>
            <a:r>
              <a:rPr lang="en-US" sz="1400" dirty="0" smtClean="0"/>
              <a:t>component.</a:t>
            </a:r>
          </a:p>
          <a:p>
            <a:pPr marL="514350" indent="-514350">
              <a:buFont typeface="+mj-lt"/>
              <a:buAutoNum type="arabicPeriod"/>
            </a:pPr>
            <a:r>
              <a:rPr lang="en-US" sz="1400" dirty="0"/>
              <a:t>void mouseReleased(MouseEvent e</a:t>
            </a:r>
            <a:r>
              <a:rPr lang="en-US" sz="1400" dirty="0" smtClean="0"/>
              <a:t>)- invoked </a:t>
            </a:r>
            <a:r>
              <a:rPr lang="en-US" sz="1400" dirty="0"/>
              <a:t>when a mouse button has been released on a component</a:t>
            </a:r>
            <a:r>
              <a:rPr lang="en-US" sz="1400" dirty="0" smtClean="0"/>
              <a:t>.</a:t>
            </a:r>
            <a:endParaRPr lang="en-US" sz="1400" dirty="0"/>
          </a:p>
        </p:txBody>
      </p:sp>
    </p:spTree>
    <p:extLst>
      <p:ext uri="{BB962C8B-B14F-4D97-AF65-F5344CB8AC3E}">
        <p14:creationId xmlns:p14="http://schemas.microsoft.com/office/powerpoint/2010/main" val="2384444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MouseMotionEvent &amp; MouseMotionListener</a:t>
            </a:r>
            <a:endParaRPr lang="en-US" sz="4000" dirty="0"/>
          </a:p>
        </p:txBody>
      </p:sp>
      <p:sp>
        <p:nvSpPr>
          <p:cNvPr id="3" name="Content Placeholder 2"/>
          <p:cNvSpPr>
            <a:spLocks noGrp="1"/>
          </p:cNvSpPr>
          <p:nvPr>
            <p:ph idx="1"/>
          </p:nvPr>
        </p:nvSpPr>
        <p:spPr>
          <a:xfrm>
            <a:off x="838199" y="1825625"/>
            <a:ext cx="10994680" cy="4351338"/>
          </a:xfrm>
        </p:spPr>
        <p:txBody>
          <a:bodyPr>
            <a:noAutofit/>
          </a:bodyPr>
          <a:lstStyle/>
          <a:p>
            <a:r>
              <a:rPr lang="en-US" sz="2000" dirty="0" smtClean="0"/>
              <a:t>There is no class named MouseMotionEvent, MouseMotionListener actually listens to mouse events. We will just call it MouseMotionEvents for convenience.</a:t>
            </a:r>
          </a:p>
          <a:p>
            <a:r>
              <a:rPr lang="en-US" sz="2000" dirty="0" smtClean="0"/>
              <a:t>MouseMotionEvent is invoked while a </a:t>
            </a:r>
            <a:r>
              <a:rPr lang="en-US" sz="2000" dirty="0"/>
              <a:t>mouse </a:t>
            </a:r>
            <a:r>
              <a:rPr lang="en-US" sz="2000" dirty="0" smtClean="0"/>
              <a:t>moves on a </a:t>
            </a:r>
            <a:r>
              <a:rPr lang="en-US" sz="2000" dirty="0"/>
              <a:t>component</a:t>
            </a:r>
            <a:r>
              <a:rPr lang="en-US" sz="2000" dirty="0" smtClean="0"/>
              <a:t>.</a:t>
            </a:r>
          </a:p>
          <a:p>
            <a:r>
              <a:rPr lang="en-US" sz="2000" dirty="0" smtClean="0"/>
              <a:t>Mouse can be moved on the component while it’s not pressed, it can also be dragged while it’s pressed.</a:t>
            </a:r>
          </a:p>
          <a:p>
            <a:r>
              <a:rPr lang="en-US" sz="2000" dirty="0" smtClean="0"/>
              <a:t>Since MouseMotionEvents are actually MouseEvents, we can use the MouseEvent defined methods.</a:t>
            </a:r>
          </a:p>
          <a:p>
            <a:r>
              <a:rPr lang="en-US" sz="2000" dirty="0"/>
              <a:t>MouseMotionListener </a:t>
            </a:r>
            <a:r>
              <a:rPr lang="en-US" sz="2000" dirty="0" smtClean="0"/>
              <a:t>is listener interface for receiving mouse motion events.</a:t>
            </a:r>
          </a:p>
          <a:p>
            <a:r>
              <a:rPr lang="en-US" sz="2000" dirty="0"/>
              <a:t>MouseMotionListener </a:t>
            </a:r>
            <a:r>
              <a:rPr lang="en-US" sz="2000" dirty="0" smtClean="0"/>
              <a:t>has two methods defined </a:t>
            </a:r>
            <a:r>
              <a:rPr lang="en-US" sz="2000" dirty="0"/>
              <a:t>in it: </a:t>
            </a:r>
            <a:endParaRPr lang="en-US" sz="2000" dirty="0" smtClean="0"/>
          </a:p>
          <a:p>
            <a:pPr marL="514350" indent="-514350">
              <a:buFont typeface="+mj-lt"/>
              <a:buAutoNum type="arabicPeriod"/>
            </a:pPr>
            <a:r>
              <a:rPr lang="en-US" sz="2000" dirty="0"/>
              <a:t>void mouseDragged(MouseEvent </a:t>
            </a:r>
            <a:r>
              <a:rPr lang="en-US" sz="2000" dirty="0" smtClean="0"/>
              <a:t>e)- </a:t>
            </a:r>
            <a:r>
              <a:rPr lang="en-US" sz="2000" dirty="0"/>
              <a:t>i</a:t>
            </a:r>
            <a:r>
              <a:rPr lang="en-US" sz="2000" dirty="0" smtClean="0"/>
              <a:t>nvoked </a:t>
            </a:r>
            <a:r>
              <a:rPr lang="en-US" sz="2000" dirty="0"/>
              <a:t>when a mouse button is pressed on a component and then </a:t>
            </a:r>
            <a:r>
              <a:rPr lang="en-US" sz="2000" dirty="0" smtClean="0"/>
              <a:t>dragged.</a:t>
            </a:r>
          </a:p>
          <a:p>
            <a:pPr marL="514350" indent="-514350">
              <a:buFont typeface="+mj-lt"/>
              <a:buAutoNum type="arabicPeriod"/>
            </a:pPr>
            <a:r>
              <a:rPr lang="en-US" sz="2000" dirty="0"/>
              <a:t>void mouseMoved(MouseEvent </a:t>
            </a:r>
            <a:r>
              <a:rPr lang="en-US" sz="2000" dirty="0" smtClean="0"/>
              <a:t>e)- invoked </a:t>
            </a:r>
            <a:r>
              <a:rPr lang="en-US" sz="2000" dirty="0"/>
              <a:t>when the mouse cursor has been moved onto a component but no buttons have been pushed.</a:t>
            </a:r>
            <a:endParaRPr lang="en-US" sz="2000" dirty="0" smtClean="0"/>
          </a:p>
        </p:txBody>
      </p:sp>
    </p:spTree>
    <p:extLst>
      <p:ext uri="{BB962C8B-B14F-4D97-AF65-F5344CB8AC3E}">
        <p14:creationId xmlns:p14="http://schemas.microsoft.com/office/powerpoint/2010/main" val="4218457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 Events and EventListeners </a:t>
            </a:r>
            <a:endParaRPr lang="en-US" dirty="0"/>
          </a:p>
        </p:txBody>
      </p:sp>
      <p:sp>
        <p:nvSpPr>
          <p:cNvPr id="3" name="Content Placeholder 2"/>
          <p:cNvSpPr>
            <a:spLocks noGrp="1"/>
          </p:cNvSpPr>
          <p:nvPr>
            <p:ph idx="1"/>
          </p:nvPr>
        </p:nvSpPr>
        <p:spPr/>
        <p:txBody>
          <a:bodyPr>
            <a:normAutofit/>
          </a:bodyPr>
          <a:lstStyle/>
          <a:p>
            <a:r>
              <a:rPr lang="en-US" dirty="0" smtClean="0"/>
              <a:t>There are more </a:t>
            </a:r>
            <a:r>
              <a:rPr lang="en-US" dirty="0"/>
              <a:t>Events </a:t>
            </a:r>
            <a:r>
              <a:rPr lang="en-US" dirty="0" smtClean="0"/>
              <a:t>and </a:t>
            </a:r>
            <a:r>
              <a:rPr lang="en-US" dirty="0"/>
              <a:t>EventListeners </a:t>
            </a:r>
            <a:r>
              <a:rPr lang="en-US" dirty="0" smtClean="0"/>
              <a:t>that are defined by awt for our use, for example: </a:t>
            </a:r>
          </a:p>
          <a:p>
            <a:pPr marL="514350" indent="-514350">
              <a:buFont typeface="+mj-lt"/>
              <a:buAutoNum type="arabicPeriod"/>
            </a:pPr>
            <a:r>
              <a:rPr lang="en-US" dirty="0" smtClean="0"/>
              <a:t>WindowEvent and WindowListener-  Events that occur due to </a:t>
            </a:r>
            <a:r>
              <a:rPr lang="en-US" dirty="0"/>
              <a:t>change in state of a window</a:t>
            </a:r>
            <a:r>
              <a:rPr lang="en-US" dirty="0" smtClean="0"/>
              <a:t>.</a:t>
            </a:r>
          </a:p>
          <a:p>
            <a:pPr marL="514350" indent="-514350">
              <a:buFont typeface="+mj-lt"/>
              <a:buAutoNum type="arabicPeriod"/>
            </a:pPr>
            <a:r>
              <a:rPr lang="en-US" dirty="0" smtClean="0"/>
              <a:t>ItemEvent and </a:t>
            </a:r>
            <a:r>
              <a:rPr lang="en-US" dirty="0" err="1" smtClean="0"/>
              <a:t>ItemListener</a:t>
            </a:r>
            <a:r>
              <a:rPr lang="en-US" dirty="0" smtClean="0"/>
              <a:t>- </a:t>
            </a:r>
            <a:r>
              <a:rPr lang="en-US" dirty="0"/>
              <a:t>Events that occur due to change in </a:t>
            </a:r>
            <a:r>
              <a:rPr lang="en-US" dirty="0" smtClean="0"/>
              <a:t>state </a:t>
            </a:r>
            <a:r>
              <a:rPr lang="en-US" dirty="0"/>
              <a:t>of </a:t>
            </a:r>
            <a:r>
              <a:rPr lang="en-US" dirty="0" smtClean="0"/>
              <a:t>an item.</a:t>
            </a:r>
          </a:p>
          <a:p>
            <a:pPr marL="514350" indent="-514350">
              <a:buFont typeface="+mj-lt"/>
              <a:buAutoNum type="arabicPeriod"/>
            </a:pPr>
            <a:r>
              <a:rPr lang="en-US" dirty="0" smtClean="0"/>
              <a:t>FocusEvent and FocusListener- </a:t>
            </a:r>
            <a:r>
              <a:rPr lang="en-US" dirty="0"/>
              <a:t>Events that occur due to change in </a:t>
            </a:r>
            <a:r>
              <a:rPr lang="en-US" dirty="0" smtClean="0"/>
              <a:t>the focus.</a:t>
            </a:r>
          </a:p>
        </p:txBody>
      </p:sp>
    </p:spTree>
    <p:extLst>
      <p:ext uri="{BB962C8B-B14F-4D97-AF65-F5344CB8AC3E}">
        <p14:creationId xmlns:p14="http://schemas.microsoft.com/office/powerpoint/2010/main" val="41501228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 Event Adapters</a:t>
            </a:r>
            <a:endParaRPr lang="en-US" dirty="0"/>
          </a:p>
        </p:txBody>
      </p:sp>
      <p:sp>
        <p:nvSpPr>
          <p:cNvPr id="3" name="Content Placeholder 2"/>
          <p:cNvSpPr>
            <a:spLocks noGrp="1"/>
          </p:cNvSpPr>
          <p:nvPr>
            <p:ph idx="1"/>
          </p:nvPr>
        </p:nvSpPr>
        <p:spPr/>
        <p:txBody>
          <a:bodyPr>
            <a:normAutofit/>
          </a:bodyPr>
          <a:lstStyle/>
          <a:p>
            <a:r>
              <a:rPr lang="en-US" dirty="0" smtClean="0"/>
              <a:t>Adapters are abstract classes that provide us default implementation of EventHandler interface. The methods in those adapters are empty.</a:t>
            </a:r>
          </a:p>
          <a:p>
            <a:r>
              <a:rPr lang="en-US" dirty="0" smtClean="0"/>
              <a:t>Why do we need them?</a:t>
            </a:r>
            <a:r>
              <a:rPr lang="en-US" dirty="0"/>
              <a:t> </a:t>
            </a:r>
            <a:r>
              <a:rPr lang="en-US" dirty="0" smtClean="0"/>
              <a:t>Think for example that you want to register MouseListener that 5 methods defined, but you need only one.</a:t>
            </a:r>
            <a:r>
              <a:rPr lang="en-US" dirty="0"/>
              <a:t> </a:t>
            </a:r>
            <a:r>
              <a:rPr lang="en-US" dirty="0" smtClean="0"/>
              <a:t>This is the spot where adapters can be useful. Instead of implementing the interface, all we to do is to extend the adapter. Now all we need to do is just to override one method.</a:t>
            </a:r>
          </a:p>
          <a:p>
            <a:r>
              <a:rPr lang="en-US" dirty="0" smtClean="0"/>
              <a:t>Not all EventHandlers have EventAdapters, only some of them have.</a:t>
            </a:r>
          </a:p>
          <a:p>
            <a:r>
              <a:rPr lang="en-US" dirty="0" smtClean="0"/>
              <a:t>Examples for EventAdapters: MouseAdapter, MouseMotionAdapter, KeyAdapter, WindowAdapter, FocusAdapter.</a:t>
            </a:r>
          </a:p>
        </p:txBody>
      </p:sp>
    </p:spTree>
    <p:extLst>
      <p:ext uri="{BB962C8B-B14F-4D97-AF65-F5344CB8AC3E}">
        <p14:creationId xmlns:p14="http://schemas.microsoft.com/office/powerpoint/2010/main" val="36101472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Key Bindings</a:t>
            </a:r>
            <a:endParaRPr lang="en-US" sz="4000" dirty="0"/>
          </a:p>
        </p:txBody>
      </p:sp>
      <p:sp>
        <p:nvSpPr>
          <p:cNvPr id="3" name="Content Placeholder 2"/>
          <p:cNvSpPr>
            <a:spLocks noGrp="1"/>
          </p:cNvSpPr>
          <p:nvPr>
            <p:ph idx="1"/>
          </p:nvPr>
        </p:nvSpPr>
        <p:spPr>
          <a:xfrm>
            <a:off x="838199" y="1825625"/>
            <a:ext cx="10732129" cy="4351338"/>
          </a:xfrm>
        </p:spPr>
        <p:txBody>
          <a:bodyPr>
            <a:noAutofit/>
          </a:bodyPr>
          <a:lstStyle/>
          <a:p>
            <a:r>
              <a:rPr lang="en-US" sz="1800" dirty="0" smtClean="0"/>
              <a:t>Using key bindings we cab bind </a:t>
            </a:r>
            <a:r>
              <a:rPr lang="en-US" sz="1800" dirty="0"/>
              <a:t>an action to a key </a:t>
            </a:r>
            <a:r>
              <a:rPr lang="en-US" sz="1800" dirty="0" smtClean="0"/>
              <a:t>stroke.</a:t>
            </a:r>
          </a:p>
          <a:p>
            <a:r>
              <a:rPr lang="en-US" sz="1800" dirty="0" smtClean="0"/>
              <a:t>We </a:t>
            </a:r>
            <a:r>
              <a:rPr lang="en-US" sz="1800" dirty="0"/>
              <a:t>don't have to be focused on the component in order for it to react to the key stroke</a:t>
            </a:r>
          </a:p>
          <a:p>
            <a:r>
              <a:rPr lang="en-US" sz="1800" dirty="0" smtClean="0"/>
              <a:t>All </a:t>
            </a:r>
            <a:r>
              <a:rPr lang="en-US" sz="1800" dirty="0"/>
              <a:t>swing components can use key bindings</a:t>
            </a:r>
            <a:r>
              <a:rPr lang="en-US" sz="1800" dirty="0" smtClean="0"/>
              <a:t>.</a:t>
            </a:r>
          </a:p>
          <a:p>
            <a:r>
              <a:rPr lang="en-US" sz="1800" dirty="0" smtClean="0"/>
              <a:t>It </a:t>
            </a:r>
            <a:r>
              <a:rPr lang="en-US" sz="1800" dirty="0"/>
              <a:t>is more flexible than </a:t>
            </a:r>
            <a:r>
              <a:rPr lang="en-US" sz="1800" dirty="0" smtClean="0"/>
              <a:t>KeyListeners, </a:t>
            </a:r>
            <a:r>
              <a:rPr lang="en-US" sz="1800" dirty="0"/>
              <a:t>you can assign key stroke to individual swing component.</a:t>
            </a:r>
          </a:p>
          <a:p>
            <a:r>
              <a:rPr lang="en-US" sz="1800" dirty="0" smtClean="0"/>
              <a:t>It </a:t>
            </a:r>
            <a:r>
              <a:rPr lang="en-US" sz="1800" dirty="0"/>
              <a:t>can save us the switch case on checking which key has been pressed. It can also help us reusing same actions for several components or several key strokes</a:t>
            </a:r>
            <a:r>
              <a:rPr lang="en-US" sz="1800" dirty="0" smtClean="0"/>
              <a:t>.</a:t>
            </a:r>
          </a:p>
          <a:p>
            <a:r>
              <a:rPr lang="en-US" sz="1800" dirty="0" smtClean="0"/>
              <a:t>Only disadvantage is that is more difficult to utilize and set up.</a:t>
            </a:r>
          </a:p>
          <a:p>
            <a:r>
              <a:rPr lang="en-US" sz="1800" dirty="0" smtClean="0"/>
              <a:t>How to do key binding?</a:t>
            </a:r>
          </a:p>
          <a:p>
            <a:pPr marL="457200" indent="-457200">
              <a:buFont typeface="+mj-lt"/>
              <a:buAutoNum type="arabicPeriod"/>
            </a:pPr>
            <a:r>
              <a:rPr lang="en-US" sz="1800" dirty="0" smtClean="0"/>
              <a:t>Create an action that implements Action interface (we can instead extend the AbstractAction class which </a:t>
            </a:r>
            <a:r>
              <a:rPr lang="en-US" sz="1800" dirty="0"/>
              <a:t>is an abstract class that provides default implementation of the Action </a:t>
            </a:r>
            <a:r>
              <a:rPr lang="en-US" sz="1800" dirty="0" smtClean="0"/>
              <a:t>interface).</a:t>
            </a:r>
          </a:p>
          <a:p>
            <a:pPr marL="457200" indent="-457200">
              <a:buFont typeface="+mj-lt"/>
              <a:buAutoNum type="arabicPeriod"/>
            </a:pPr>
            <a:r>
              <a:rPr lang="en-US" sz="1800" dirty="0" smtClean="0"/>
              <a:t>Set the key stroke that will trigger the action and a custom name that we choose to serve as the key together to input map of the desired component.</a:t>
            </a:r>
          </a:p>
          <a:p>
            <a:pPr marL="457200" indent="-457200">
              <a:buFont typeface="+mj-lt"/>
              <a:buAutoNum type="arabicPeriod"/>
            </a:pPr>
            <a:r>
              <a:rPr lang="en-US" sz="1800" dirty="0"/>
              <a:t>Set the </a:t>
            </a:r>
            <a:r>
              <a:rPr lang="en-US" sz="1800" dirty="0" smtClean="0"/>
              <a:t>name key we defined in step 2 and an instance of the class we created in step 1 to the action map of the desired component.</a:t>
            </a:r>
            <a:endParaRPr lang="en-US" sz="1800" dirty="0"/>
          </a:p>
          <a:p>
            <a:pPr marL="457200" indent="-457200">
              <a:buFont typeface="+mj-lt"/>
              <a:buAutoNum type="arabicPeriod"/>
            </a:pPr>
            <a:endParaRPr lang="en-US" sz="1800" dirty="0"/>
          </a:p>
          <a:p>
            <a:pPr marL="457200" indent="-457200">
              <a:buFont typeface="+mj-lt"/>
              <a:buAutoNum type="arabicPeriod"/>
            </a:pPr>
            <a:endParaRPr lang="en-US" sz="1800" dirty="0" smtClean="0"/>
          </a:p>
        </p:txBody>
      </p:sp>
    </p:spTree>
    <p:extLst>
      <p:ext uri="{BB962C8B-B14F-4D97-AF65-F5344CB8AC3E}">
        <p14:creationId xmlns:p14="http://schemas.microsoft.com/office/powerpoint/2010/main" val="1894055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in Swing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Model-View-Controller is a well known software architectural pattern ideal to implement user interfaces on computers by dividing an application </a:t>
            </a:r>
            <a:r>
              <a:rPr lang="en-US" dirty="0" smtClean="0"/>
              <a:t>into </a:t>
            </a:r>
            <a:r>
              <a:rPr lang="en-US" dirty="0"/>
              <a:t>three interconnected parts</a:t>
            </a:r>
            <a:r>
              <a:rPr lang="en-US" dirty="0" smtClean="0"/>
              <a:t>.</a:t>
            </a:r>
          </a:p>
          <a:p>
            <a:r>
              <a:rPr lang="en-US" dirty="0"/>
              <a:t>Main goal of Model-View-Controller, also known as MVC, is to separate internal representations of an application from the ways information </a:t>
            </a:r>
            <a:r>
              <a:rPr lang="en-US" dirty="0" smtClean="0"/>
              <a:t>is presented </a:t>
            </a:r>
            <a:r>
              <a:rPr lang="en-US" dirty="0"/>
              <a:t>to the </a:t>
            </a:r>
            <a:r>
              <a:rPr lang="en-US" dirty="0" smtClean="0"/>
              <a:t>user (separation of concerns).</a:t>
            </a:r>
          </a:p>
          <a:p>
            <a:r>
              <a:rPr lang="en-US" dirty="0" smtClean="0"/>
              <a:t>The components of MVC are the following:</a:t>
            </a:r>
          </a:p>
          <a:p>
            <a:pPr marL="514350" indent="-514350">
              <a:buFont typeface="+mj-lt"/>
              <a:buAutoNum type="arabicPeriod"/>
            </a:pPr>
            <a:r>
              <a:rPr lang="en-US" dirty="0" smtClean="0"/>
              <a:t>Model- manages </a:t>
            </a:r>
            <a:r>
              <a:rPr lang="en-US" dirty="0"/>
              <a:t>data, logic and rules of the application</a:t>
            </a:r>
          </a:p>
          <a:p>
            <a:pPr marL="514350" indent="-514350">
              <a:buFont typeface="+mj-lt"/>
              <a:buAutoNum type="arabicPeriod"/>
            </a:pPr>
            <a:r>
              <a:rPr lang="en-US" dirty="0" smtClean="0"/>
              <a:t>View- used </a:t>
            </a:r>
            <a:r>
              <a:rPr lang="en-US" dirty="0"/>
              <a:t>to present data to user</a:t>
            </a:r>
          </a:p>
          <a:p>
            <a:pPr marL="514350" indent="-514350">
              <a:buFont typeface="+mj-lt"/>
              <a:buAutoNum type="arabicPeriod"/>
            </a:pPr>
            <a:r>
              <a:rPr lang="en-US" dirty="0" smtClean="0"/>
              <a:t>Controller- accepts </a:t>
            </a:r>
            <a:r>
              <a:rPr lang="en-US" dirty="0"/>
              <a:t>input from the user and converts it to commands for the Model or View.</a:t>
            </a:r>
          </a:p>
          <a:p>
            <a:endParaRPr lang="en-US" dirty="0"/>
          </a:p>
        </p:txBody>
      </p:sp>
    </p:spTree>
    <p:extLst>
      <p:ext uri="{BB962C8B-B14F-4D97-AF65-F5344CB8AC3E}">
        <p14:creationId xmlns:p14="http://schemas.microsoft.com/office/powerpoint/2010/main" val="5850412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in Swing</a:t>
            </a:r>
            <a:endParaRPr lang="en-US" dirty="0"/>
          </a:p>
        </p:txBody>
      </p:sp>
      <p:sp>
        <p:nvSpPr>
          <p:cNvPr id="3" name="Content Placeholder 2"/>
          <p:cNvSpPr>
            <a:spLocks noGrp="1"/>
          </p:cNvSpPr>
          <p:nvPr>
            <p:ph idx="1"/>
          </p:nvPr>
        </p:nvSpPr>
        <p:spPr>
          <a:xfrm>
            <a:off x="838200" y="1825625"/>
            <a:ext cx="6522267" cy="4351338"/>
          </a:xfrm>
        </p:spPr>
        <p:txBody>
          <a:bodyPr>
            <a:normAutofit/>
          </a:bodyPr>
          <a:lstStyle/>
          <a:p>
            <a:r>
              <a:rPr lang="en-US" dirty="0"/>
              <a:t>The Model receives commands and data from the Controller. It stores </a:t>
            </a:r>
            <a:r>
              <a:rPr lang="en-US" dirty="0" smtClean="0"/>
              <a:t>the data </a:t>
            </a:r>
            <a:r>
              <a:rPr lang="en-US" dirty="0"/>
              <a:t>and updates the View. The View </a:t>
            </a:r>
            <a:r>
              <a:rPr lang="en-US" dirty="0" smtClean="0"/>
              <a:t>presents the </a:t>
            </a:r>
            <a:r>
              <a:rPr lang="en-US" dirty="0"/>
              <a:t>data provided by the Model to the user. The Controller accepts inputs from the user and converts it to commands for the Model or the View.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0467" y="1027906"/>
            <a:ext cx="4762500" cy="5238750"/>
          </a:xfrm>
          <a:prstGeom prst="rect">
            <a:avLst/>
          </a:prstGeom>
        </p:spPr>
      </p:pic>
    </p:spTree>
    <p:extLst>
      <p:ext uri="{BB962C8B-B14F-4D97-AF65-F5344CB8AC3E}">
        <p14:creationId xmlns:p14="http://schemas.microsoft.com/office/powerpoint/2010/main" val="356607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window builder</a:t>
            </a:r>
            <a:endParaRPr lang="en-US" dirty="0"/>
          </a:p>
        </p:txBody>
      </p:sp>
      <p:sp>
        <p:nvSpPr>
          <p:cNvPr id="3" name="Content Placeholder 2"/>
          <p:cNvSpPr>
            <a:spLocks noGrp="1"/>
          </p:cNvSpPr>
          <p:nvPr>
            <p:ph idx="1"/>
          </p:nvPr>
        </p:nvSpPr>
        <p:spPr>
          <a:xfrm>
            <a:off x="838200" y="1825625"/>
            <a:ext cx="5680295" cy="4351338"/>
          </a:xfrm>
        </p:spPr>
        <p:txBody>
          <a:bodyPr/>
          <a:lstStyle/>
          <a:p>
            <a:r>
              <a:rPr lang="en-US" dirty="0" smtClean="0"/>
              <a:t>Let’s create Application window.</a:t>
            </a:r>
          </a:p>
          <a:p>
            <a:r>
              <a:rPr lang="en-US" dirty="0" smtClean="0"/>
              <a:t> This code will be generated automatically</a:t>
            </a:r>
            <a:r>
              <a:rPr lang="en-US" dirty="0" smtClean="0">
                <a:sym typeface="Wingdings" panose="05000000000000000000" pitchFamily="2" charset="2"/>
              </a:rPr>
              <a:t></a:t>
            </a:r>
          </a:p>
          <a:p>
            <a:r>
              <a:rPr lang="en-US" dirty="0" smtClean="0">
                <a:sym typeface="Wingdings" panose="05000000000000000000" pitchFamily="2" charset="2"/>
              </a:rPr>
              <a:t>It is called the source code</a:t>
            </a:r>
          </a:p>
          <a:p>
            <a:r>
              <a:rPr lang="en-US" dirty="0" smtClean="0">
                <a:sym typeface="Wingdings" panose="05000000000000000000" pitchFamily="2" charset="2"/>
              </a:rPr>
              <a:t>All it does is creating a simple JFrame and run it in a thread safe manner. </a:t>
            </a:r>
            <a:endParaRPr lang="en-US" dirty="0" smtClean="0"/>
          </a:p>
        </p:txBody>
      </p:sp>
      <p:pic>
        <p:nvPicPr>
          <p:cNvPr id="4" name="Picture 3"/>
          <p:cNvPicPr>
            <a:picLocks noChangeAspect="1"/>
          </p:cNvPicPr>
          <p:nvPr/>
        </p:nvPicPr>
        <p:blipFill>
          <a:blip r:embed="rId2"/>
          <a:stretch>
            <a:fillRect/>
          </a:stretch>
        </p:blipFill>
        <p:spPr>
          <a:xfrm>
            <a:off x="6734364" y="696834"/>
            <a:ext cx="4933950" cy="5772150"/>
          </a:xfrm>
          <a:prstGeom prst="rect">
            <a:avLst/>
          </a:prstGeom>
        </p:spPr>
      </p:pic>
    </p:spTree>
    <p:extLst>
      <p:ext uri="{BB962C8B-B14F-4D97-AF65-F5344CB8AC3E}">
        <p14:creationId xmlns:p14="http://schemas.microsoft.com/office/powerpoint/2010/main" val="22475417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PropertyChangeEvent </a:t>
            </a:r>
            <a:r>
              <a:rPr lang="en-US" sz="4000" dirty="0"/>
              <a:t>&amp; PropertyChangeListener</a:t>
            </a:r>
          </a:p>
        </p:txBody>
      </p:sp>
      <p:sp>
        <p:nvSpPr>
          <p:cNvPr id="3" name="Content Placeholder 2"/>
          <p:cNvSpPr>
            <a:spLocks noGrp="1"/>
          </p:cNvSpPr>
          <p:nvPr>
            <p:ph idx="1"/>
          </p:nvPr>
        </p:nvSpPr>
        <p:spPr/>
        <p:txBody>
          <a:bodyPr>
            <a:normAutofit fontScale="77500" lnSpcReduction="20000"/>
          </a:bodyPr>
          <a:lstStyle/>
          <a:p>
            <a:r>
              <a:rPr lang="en-US" sz="2700" dirty="0"/>
              <a:t>Property-change events occur whenever the value of a bound property </a:t>
            </a:r>
            <a:r>
              <a:rPr lang="en-US" sz="2700" dirty="0"/>
              <a:t>changes for </a:t>
            </a:r>
            <a:r>
              <a:rPr lang="en-US" sz="2700" dirty="0"/>
              <a:t>a bean — a component that conforms to the </a:t>
            </a:r>
            <a:r>
              <a:rPr lang="en-US" sz="2700" dirty="0"/>
              <a:t>JavaBeans™ specification.</a:t>
            </a:r>
          </a:p>
          <a:p>
            <a:r>
              <a:rPr lang="en-US" sz="2700" dirty="0"/>
              <a:t>A JavaBeans property is accessed through its get and set methods. For example, JComponent has the property font which is accessible through the getFont and setFont methods.</a:t>
            </a:r>
          </a:p>
          <a:p>
            <a:r>
              <a:rPr lang="en-US" sz="2700" dirty="0"/>
              <a:t>Besides the get and set methods, a bound property fires a property-change event when its value changes. </a:t>
            </a:r>
            <a:endParaRPr lang="en-US" sz="2700" dirty="0"/>
          </a:p>
          <a:p>
            <a:pPr marL="0" lvl="0" indent="0" eaLnBrk="0" fontAlgn="base" hangingPunct="0">
              <a:lnSpc>
                <a:spcPct val="100000"/>
              </a:lnSpc>
              <a:spcBef>
                <a:spcPct val="0"/>
              </a:spcBef>
              <a:spcAft>
                <a:spcPct val="0"/>
              </a:spcAft>
              <a:buNone/>
            </a:pPr>
            <a:r>
              <a:rPr lang="en-US" altLang="en-US" sz="2700" dirty="0"/>
              <a:t>Some scenarios that commonly require property-change listeners include:</a:t>
            </a:r>
          </a:p>
          <a:p>
            <a:pPr marL="514350" lvl="0" indent="-514350" eaLnBrk="0" fontAlgn="base" hangingPunct="0">
              <a:lnSpc>
                <a:spcPct val="100000"/>
              </a:lnSpc>
              <a:spcBef>
                <a:spcPct val="0"/>
              </a:spcBef>
              <a:spcAft>
                <a:spcPct val="0"/>
              </a:spcAft>
              <a:buFont typeface="+mj-lt"/>
              <a:buAutoNum type="arabicPeriod"/>
            </a:pPr>
            <a:r>
              <a:rPr lang="en-US" altLang="en-US" sz="2700" dirty="0"/>
              <a:t>You have implemented a formatted text field and need a way to detect when the user has entered a new value. </a:t>
            </a:r>
            <a:r>
              <a:rPr lang="en-US" altLang="en-US" sz="2700" dirty="0"/>
              <a:t>You can register a property-change listener on the formatted text field to listen to changes on the value property</a:t>
            </a:r>
            <a:r>
              <a:rPr lang="en-US" altLang="en-US" sz="2700" dirty="0" smtClean="0"/>
              <a:t>.</a:t>
            </a:r>
            <a:endParaRPr lang="en-US" altLang="en-US" sz="2700" dirty="0"/>
          </a:p>
          <a:p>
            <a:pPr marL="514350" lvl="0" indent="-514350" eaLnBrk="0" fontAlgn="base" hangingPunct="0">
              <a:lnSpc>
                <a:spcPct val="100000"/>
              </a:lnSpc>
              <a:spcBef>
                <a:spcPct val="0"/>
              </a:spcBef>
              <a:spcAft>
                <a:spcPct val="0"/>
              </a:spcAft>
              <a:buFont typeface="+mj-lt"/>
              <a:buAutoNum type="arabicPeriod"/>
            </a:pPr>
            <a:r>
              <a:rPr lang="en-US" altLang="en-US" sz="2700" dirty="0"/>
              <a:t>You have implemented a dialog and need to know when a user has clicked one of the dialog's buttons or changed a selection in the dialog</a:t>
            </a:r>
            <a:r>
              <a:rPr lang="en-US" altLang="en-US" sz="2700" dirty="0" smtClean="0"/>
              <a:t>.</a:t>
            </a:r>
          </a:p>
          <a:p>
            <a:pPr marL="514350" lvl="0" indent="-514350" eaLnBrk="0" fontAlgn="base" hangingPunct="0">
              <a:lnSpc>
                <a:spcPct val="100000"/>
              </a:lnSpc>
              <a:spcBef>
                <a:spcPct val="0"/>
              </a:spcBef>
              <a:spcAft>
                <a:spcPct val="0"/>
              </a:spcAft>
              <a:buFont typeface="+mj-lt"/>
              <a:buAutoNum type="arabicPeriod"/>
            </a:pPr>
            <a:r>
              <a:rPr lang="en-US" altLang="en-US" sz="2700" dirty="0" smtClean="0"/>
              <a:t>You need to be notified when the component that has the focus changes. You can register a property-change listener on the keyboard focus manager to listen to changes to the focusOwner property. </a:t>
            </a:r>
          </a:p>
          <a:p>
            <a:endParaRPr lang="en-US" dirty="0"/>
          </a:p>
          <a:p>
            <a:endParaRPr lang="en-US"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6519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in Swing</a:t>
            </a:r>
            <a:endParaRPr lang="en-US" dirty="0"/>
          </a:p>
        </p:txBody>
      </p:sp>
      <p:sp>
        <p:nvSpPr>
          <p:cNvPr id="3" name="Content Placeholder 2"/>
          <p:cNvSpPr>
            <a:spLocks noGrp="1"/>
          </p:cNvSpPr>
          <p:nvPr>
            <p:ph idx="1"/>
          </p:nvPr>
        </p:nvSpPr>
        <p:spPr>
          <a:xfrm>
            <a:off x="838200" y="1825625"/>
            <a:ext cx="10886038" cy="4351338"/>
          </a:xfrm>
        </p:spPr>
        <p:txBody>
          <a:bodyPr>
            <a:normAutofit fontScale="92500" lnSpcReduction="20000"/>
          </a:bodyPr>
          <a:lstStyle/>
          <a:p>
            <a:r>
              <a:rPr lang="en-US" sz="1800" dirty="0"/>
              <a:t>Every program has a set of threads where the application logic begins. In standard programs, there's only one such thread: the thread that invokes the main method of the program </a:t>
            </a:r>
            <a:r>
              <a:rPr lang="en-US" sz="1800" dirty="0" smtClean="0"/>
              <a:t>class (also called initial thread).</a:t>
            </a:r>
          </a:p>
          <a:p>
            <a:r>
              <a:rPr lang="en-US" altLang="en-US" sz="1800" dirty="0">
                <a:solidFill>
                  <a:srgbClr val="000000"/>
                </a:solidFill>
                <a:cs typeface="Arial" panose="020B0604020202020204" pitchFamily="34" charset="0"/>
              </a:rPr>
              <a:t>In Swing programs, the initial threads don't have a lot to do. Their most essential job is to create a </a:t>
            </a:r>
            <a:r>
              <a:rPr lang="en-US" altLang="en-US" sz="1800" dirty="0">
                <a:solidFill>
                  <a:srgbClr val="000000"/>
                </a:solidFill>
              </a:rPr>
              <a:t>Runnable</a:t>
            </a:r>
            <a:r>
              <a:rPr lang="en-US" altLang="en-US" sz="1800" dirty="0">
                <a:solidFill>
                  <a:srgbClr val="000000"/>
                </a:solidFill>
                <a:cs typeface="Arial" panose="020B0604020202020204" pitchFamily="34" charset="0"/>
              </a:rPr>
              <a:t> object that initializes the GUI and schedule that object for execution on the event dispatch </a:t>
            </a:r>
            <a:r>
              <a:rPr lang="en-US" altLang="en-US" sz="1800" dirty="0" smtClean="0">
                <a:solidFill>
                  <a:srgbClr val="000000"/>
                </a:solidFill>
                <a:cs typeface="Arial" panose="020B0604020202020204" pitchFamily="34" charset="0"/>
              </a:rPr>
              <a:t>thread</a:t>
            </a:r>
            <a:r>
              <a:rPr lang="en-US" altLang="en-US" sz="1800" dirty="0" smtClean="0"/>
              <a:t>. </a:t>
            </a:r>
          </a:p>
          <a:p>
            <a:r>
              <a:rPr lang="en-US" sz="1800" dirty="0" smtClean="0"/>
              <a:t>Once </a:t>
            </a:r>
            <a:r>
              <a:rPr lang="en-US" sz="1800" dirty="0"/>
              <a:t>the GUI is created, the program is primarily driven by GUI events, each of which causes the execution of a short task on the event dispatch thread. Application code can schedule additional tasks on the event dispatch thread (if they complete quickly, so as not to interfere with event processing) or a worker thread (for long-running tasks).</a:t>
            </a:r>
            <a:endParaRPr lang="en-US" altLang="en-US" sz="1800" dirty="0" smtClean="0"/>
          </a:p>
          <a:p>
            <a:r>
              <a:rPr lang="en-US" altLang="en-US" sz="1800" dirty="0">
                <a:solidFill>
                  <a:srgbClr val="000000"/>
                </a:solidFill>
                <a:cs typeface="Arial" panose="020B0604020202020204" pitchFamily="34" charset="0"/>
              </a:rPr>
              <a:t>An initial thread schedules the GUI creation task by invoking javax.swing.SwingUtilities.invokeLater or </a:t>
            </a:r>
            <a:r>
              <a:rPr lang="en-US" altLang="en-US" sz="1800" dirty="0" smtClean="0">
                <a:solidFill>
                  <a:srgbClr val="000000"/>
                </a:solidFill>
                <a:cs typeface="Arial" panose="020B0604020202020204" pitchFamily="34" charset="0"/>
              </a:rPr>
              <a:t>javax.swing.SwingUtilities.invokeAndWait.</a:t>
            </a:r>
          </a:p>
          <a:p>
            <a:r>
              <a:rPr lang="en-US" altLang="en-US" sz="1800" dirty="0" smtClean="0">
                <a:solidFill>
                  <a:srgbClr val="000000"/>
                </a:solidFill>
                <a:cs typeface="Arial" panose="020B0604020202020204" pitchFamily="34" charset="0"/>
              </a:rPr>
              <a:t> </a:t>
            </a:r>
            <a:r>
              <a:rPr lang="en-US" altLang="en-US" sz="1800" dirty="0">
                <a:solidFill>
                  <a:srgbClr val="000000"/>
                </a:solidFill>
                <a:cs typeface="Arial" panose="020B0604020202020204" pitchFamily="34" charset="0"/>
              </a:rPr>
              <a:t>Both of these methods take a single argument: the Runnable that defines the new </a:t>
            </a:r>
            <a:r>
              <a:rPr lang="en-US" altLang="en-US" sz="1800" dirty="0" smtClean="0">
                <a:solidFill>
                  <a:srgbClr val="000000"/>
                </a:solidFill>
                <a:cs typeface="Arial" panose="020B0604020202020204" pitchFamily="34" charset="0"/>
              </a:rPr>
              <a:t>task.</a:t>
            </a:r>
          </a:p>
          <a:p>
            <a:r>
              <a:rPr lang="en-US" altLang="en-US" sz="1800" dirty="0" smtClean="0">
                <a:solidFill>
                  <a:srgbClr val="000000"/>
                </a:solidFill>
                <a:cs typeface="Arial" panose="020B0604020202020204" pitchFamily="34" charset="0"/>
              </a:rPr>
              <a:t>Their </a:t>
            </a:r>
            <a:r>
              <a:rPr lang="en-US" altLang="en-US" sz="1800" dirty="0">
                <a:solidFill>
                  <a:srgbClr val="000000"/>
                </a:solidFill>
                <a:cs typeface="Arial" panose="020B0604020202020204" pitchFamily="34" charset="0"/>
              </a:rPr>
              <a:t>only difference is indicated by their names: invokeLater simply schedules the task and </a:t>
            </a:r>
            <a:r>
              <a:rPr lang="en-US" altLang="en-US" sz="1800" dirty="0" smtClean="0">
                <a:solidFill>
                  <a:srgbClr val="000000"/>
                </a:solidFill>
                <a:cs typeface="Arial" panose="020B0604020202020204" pitchFamily="34" charset="0"/>
              </a:rPr>
              <a:t>returns (asynchronous task);</a:t>
            </a:r>
            <a:r>
              <a:rPr lang="en-US" altLang="en-US" sz="1800" dirty="0">
                <a:solidFill>
                  <a:srgbClr val="000000"/>
                </a:solidFill>
                <a:cs typeface="Arial" panose="020B0604020202020204" pitchFamily="34" charset="0"/>
              </a:rPr>
              <a:t> invokeAndWait waits for the task to finish before </a:t>
            </a:r>
            <a:r>
              <a:rPr lang="en-US" altLang="en-US" sz="1800" dirty="0" smtClean="0">
                <a:solidFill>
                  <a:srgbClr val="000000"/>
                </a:solidFill>
                <a:cs typeface="Arial" panose="020B0604020202020204" pitchFamily="34" charset="0"/>
              </a:rPr>
              <a:t>returning (</a:t>
            </a:r>
            <a:r>
              <a:rPr lang="en-US" sz="1800" dirty="0" smtClean="0"/>
              <a:t>synchronous task</a:t>
            </a:r>
            <a:r>
              <a:rPr lang="en-US" altLang="en-US" sz="1800" dirty="0" smtClean="0">
                <a:solidFill>
                  <a:srgbClr val="000000"/>
                </a:solidFill>
                <a:cs typeface="Arial" panose="020B0604020202020204" pitchFamily="34" charset="0"/>
              </a:rPr>
              <a:t>). </a:t>
            </a:r>
          </a:p>
          <a:p>
            <a:r>
              <a:rPr lang="en-US" altLang="en-US" sz="1800" dirty="0">
                <a:solidFill>
                  <a:srgbClr val="000000"/>
                </a:solidFill>
                <a:cs typeface="Arial" panose="020B0604020202020204" pitchFamily="34" charset="0"/>
              </a:rPr>
              <a:t>Both invokeLater and invokeAndWait will execute their Runnable task after all other tasks on the event dispatch queue have been </a:t>
            </a:r>
            <a:r>
              <a:rPr lang="en-US" altLang="en-US" sz="1800" dirty="0" smtClean="0">
                <a:solidFill>
                  <a:srgbClr val="000000"/>
                </a:solidFill>
                <a:cs typeface="Arial" panose="020B0604020202020204" pitchFamily="34" charset="0"/>
              </a:rPr>
              <a:t>processed. In </a:t>
            </a:r>
            <a:r>
              <a:rPr lang="en-US" altLang="en-US" sz="1800" dirty="0">
                <a:solidFill>
                  <a:srgbClr val="000000"/>
                </a:solidFill>
                <a:cs typeface="Arial" panose="020B0604020202020204" pitchFamily="34" charset="0"/>
              </a:rPr>
              <a:t>other words, these methods put the Runnable task at the end of the existing queue. </a:t>
            </a:r>
            <a:r>
              <a:rPr lang="en-US" altLang="en-US" sz="1800" dirty="0" smtClean="0">
                <a:solidFill>
                  <a:srgbClr val="000000"/>
                </a:solidFill>
                <a:cs typeface="Arial" panose="020B0604020202020204" pitchFamily="34" charset="0"/>
              </a:rPr>
              <a:t> </a:t>
            </a:r>
          </a:p>
          <a:p>
            <a:r>
              <a:rPr lang="en-US" altLang="en-US" sz="1800" dirty="0" smtClean="0">
                <a:solidFill>
                  <a:srgbClr val="000000"/>
                </a:solidFill>
                <a:cs typeface="Arial" panose="020B0604020202020204" pitchFamily="34" charset="0"/>
              </a:rPr>
              <a:t>The event dispatch thread will run over the queue and execute each task one by one.</a:t>
            </a:r>
          </a:p>
          <a:p>
            <a:r>
              <a:rPr lang="en-US" altLang="en-US" sz="1800" dirty="0" smtClean="0">
                <a:solidFill>
                  <a:srgbClr val="000000"/>
                </a:solidFill>
                <a:cs typeface="Arial" panose="020B0604020202020204" pitchFamily="34" charset="0"/>
              </a:rPr>
              <a:t>Using</a:t>
            </a:r>
            <a:r>
              <a:rPr lang="en-US" altLang="en-US" sz="1800" dirty="0">
                <a:solidFill>
                  <a:srgbClr val="000000"/>
                </a:solidFill>
                <a:cs typeface="Arial" panose="020B0604020202020204" pitchFamily="34" charset="0"/>
              </a:rPr>
              <a:t> invokeAndWait from the </a:t>
            </a:r>
            <a:r>
              <a:rPr lang="en-US" altLang="en-US" sz="1800" dirty="0" smtClean="0">
                <a:solidFill>
                  <a:srgbClr val="000000"/>
                </a:solidFill>
                <a:cs typeface="Arial" panose="020B0604020202020204" pitchFamily="34" charset="0"/>
              </a:rPr>
              <a:t>event dispatch thread would </a:t>
            </a:r>
            <a:r>
              <a:rPr lang="en-US" altLang="en-US" sz="1800" dirty="0">
                <a:solidFill>
                  <a:srgbClr val="000000"/>
                </a:solidFill>
                <a:cs typeface="Arial" panose="020B0604020202020204" pitchFamily="34" charset="0"/>
              </a:rPr>
              <a:t>create the same response delays that </a:t>
            </a:r>
            <a:r>
              <a:rPr lang="en-US" altLang="en-US" sz="1800" dirty="0" smtClean="0">
                <a:solidFill>
                  <a:srgbClr val="000000"/>
                </a:solidFill>
                <a:cs typeface="Arial" panose="020B0604020202020204" pitchFamily="34" charset="0"/>
              </a:rPr>
              <a:t>we are trying to avoid and that why we will always prefer using invokeLater from the event dispatch thread.</a:t>
            </a:r>
          </a:p>
          <a:p>
            <a:pPr marL="0" indent="0">
              <a:buNone/>
            </a:pPr>
            <a:endParaRPr lang="en-US" altLang="en-US" sz="1800" dirty="0">
              <a:solidFill>
                <a:srgbClr val="000000"/>
              </a:solidFill>
              <a:cs typeface="Arial" panose="020B0604020202020204" pitchFamily="34" charset="0"/>
            </a:endParaRPr>
          </a:p>
          <a:p>
            <a:endParaRPr lang="en-US" altLang="en-US" sz="1800" dirty="0" smtClean="0">
              <a:solidFill>
                <a:srgbClr val="000000"/>
              </a:solidFill>
              <a:latin typeface="Arial" panose="020B0604020202020204" pitchFamily="34" charset="0"/>
              <a:cs typeface="Arial" panose="020B0604020202020204" pitchFamily="34" charset="0"/>
            </a:endParaRPr>
          </a:p>
          <a:p>
            <a:endParaRPr lang="en-US" altLang="en-US" sz="1800" dirty="0" smtClean="0">
              <a:solidFill>
                <a:srgbClr val="000000"/>
              </a:solidFill>
              <a:latin typeface="Arial" panose="020B0604020202020204" pitchFamily="34" charset="0"/>
              <a:cs typeface="Arial" panose="020B0604020202020204" pitchFamily="34" charset="0"/>
            </a:endParaRPr>
          </a:p>
          <a:p>
            <a:endParaRPr lang="en-US" sz="1800" dirty="0"/>
          </a:p>
        </p:txBody>
      </p:sp>
      <p:sp>
        <p:nvSpPr>
          <p:cNvPr id="13" name="Rectangle 10"/>
          <p:cNvSpPr>
            <a:spLocks noChangeArrowheads="1"/>
          </p:cNvSpPr>
          <p:nvPr/>
        </p:nvSpPr>
        <p:spPr bwMode="auto">
          <a:xfrm>
            <a:off x="-579422" y="542848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0" y="-138499"/>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5161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 </a:t>
            </a:r>
            <a:r>
              <a:rPr lang="en-US" dirty="0"/>
              <a:t>EventQueue</a:t>
            </a:r>
            <a:endParaRPr lang="en-US" dirty="0"/>
          </a:p>
        </p:txBody>
      </p:sp>
      <p:sp>
        <p:nvSpPr>
          <p:cNvPr id="3" name="Content Placeholder 2"/>
          <p:cNvSpPr>
            <a:spLocks noGrp="1"/>
          </p:cNvSpPr>
          <p:nvPr>
            <p:ph idx="1"/>
          </p:nvPr>
        </p:nvSpPr>
        <p:spPr/>
        <p:txBody>
          <a:bodyPr>
            <a:normAutofit fontScale="92500" lnSpcReduction="10000"/>
          </a:bodyPr>
          <a:lstStyle/>
          <a:p>
            <a:r>
              <a:rPr lang="en-US" dirty="0"/>
              <a:t>EventQueue is a platform-independent </a:t>
            </a:r>
            <a:r>
              <a:rPr lang="en-US" dirty="0" smtClean="0"/>
              <a:t>class defined by awt </a:t>
            </a:r>
            <a:r>
              <a:rPr lang="en-US" dirty="0"/>
              <a:t>that queues events, both from the underlying peer classes and from trusted application classes.</a:t>
            </a:r>
          </a:p>
          <a:p>
            <a:r>
              <a:rPr lang="en-US" dirty="0"/>
              <a:t>It encapsulates asynchronous event dispatch machinery which extracts events from the queue and dispatches them by calling dispatchEvent(AWTEvent) method on this EventQueue with the event to be </a:t>
            </a:r>
            <a:r>
              <a:rPr lang="en-US" dirty="0" smtClean="0"/>
              <a:t>dispatched </a:t>
            </a:r>
            <a:r>
              <a:rPr lang="en-US" dirty="0"/>
              <a:t>as an argument</a:t>
            </a:r>
            <a:r>
              <a:rPr lang="en-US" dirty="0" smtClean="0"/>
              <a:t>.</a:t>
            </a:r>
          </a:p>
          <a:p>
            <a:r>
              <a:rPr lang="en-US" dirty="0"/>
              <a:t>EventQueue has also invokeLater and invokeAndWait methods that we can use. In fact, the </a:t>
            </a:r>
            <a:r>
              <a:rPr lang="en-US" dirty="0" smtClean="0"/>
              <a:t>SwingUtilities.invokeLater</a:t>
            </a:r>
            <a:r>
              <a:rPr lang="en-US" dirty="0"/>
              <a:t> version is just a thin wrapper method that calls the EventQueue.invokeLater method. Because the Swing framework itself uses SwingUtilities frequently, your use of SwingUtilities does not pull any extra class code into your application. </a:t>
            </a:r>
          </a:p>
          <a:p>
            <a:endParaRPr lang="en-US" dirty="0" smtClean="0"/>
          </a:p>
        </p:txBody>
      </p:sp>
      <p:sp>
        <p:nvSpPr>
          <p:cNvPr id="6" name="Rectangle 3"/>
          <p:cNvSpPr>
            <a:spLocks noChangeArrowheads="1"/>
          </p:cNvSpPr>
          <p:nvPr/>
        </p:nvSpPr>
        <p:spPr bwMode="auto">
          <a:xfrm>
            <a:off x="0" y="-138499"/>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87908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dispatch thread</a:t>
            </a:r>
            <a:endParaRPr lang="en-US" dirty="0"/>
          </a:p>
        </p:txBody>
      </p:sp>
      <p:sp>
        <p:nvSpPr>
          <p:cNvPr id="3" name="Content Placeholder 2"/>
          <p:cNvSpPr>
            <a:spLocks noGrp="1"/>
          </p:cNvSpPr>
          <p:nvPr>
            <p:ph idx="1"/>
          </p:nvPr>
        </p:nvSpPr>
        <p:spPr/>
        <p:txBody>
          <a:bodyPr>
            <a:normAutofit/>
          </a:bodyPr>
          <a:lstStyle/>
          <a:p>
            <a:r>
              <a:rPr lang="en-US" sz="1800" dirty="0" smtClean="0"/>
              <a:t>The </a:t>
            </a:r>
            <a:r>
              <a:rPr lang="en-US" sz="1800" dirty="0"/>
              <a:t>event </a:t>
            </a:r>
            <a:r>
              <a:rPr lang="en-US" sz="1800" dirty="0" smtClean="0"/>
              <a:t>dispatch thread is a special thread that runs </a:t>
            </a:r>
            <a:r>
              <a:rPr lang="en-US" sz="1800" dirty="0"/>
              <a:t>Swing event handling </a:t>
            </a:r>
            <a:r>
              <a:rPr lang="en-US" sz="1800" dirty="0" smtClean="0"/>
              <a:t>code. </a:t>
            </a:r>
            <a:r>
              <a:rPr lang="en-US" sz="1800" dirty="0"/>
              <a:t>Most code that invokes Swing methods also runs on this thread. </a:t>
            </a:r>
            <a:endParaRPr lang="en-US" altLang="en-US" sz="1800" dirty="0" smtClean="0">
              <a:latin typeface="Arial" panose="020B0604020202020204" pitchFamily="34" charset="0"/>
            </a:endParaRPr>
          </a:p>
          <a:p>
            <a:r>
              <a:rPr lang="en-US" sz="1800" dirty="0" smtClean="0"/>
              <a:t>This </a:t>
            </a:r>
            <a:r>
              <a:rPr lang="en-US" sz="1800" dirty="0"/>
              <a:t>is necessary because most Swing object methods are not "thread safe": invoking them from multiple threads risks thread interference or memory consistency errors. Some Swing component methods are labelled "thread safe" in the API specification; these can be safely invoked from any thread. All other Swing component methods must be invoked from the event dispatch thread. Programs that ignore this rule may function correctly most of the time, but are subject to unpredictable errors that are difficult to reproduce.</a:t>
            </a:r>
            <a:endParaRPr lang="en-US" sz="1800" dirty="0" smtClean="0"/>
          </a:p>
          <a:p>
            <a:r>
              <a:rPr lang="en-US" altLang="en-US" sz="1800" dirty="0">
                <a:solidFill>
                  <a:srgbClr val="000000"/>
                </a:solidFill>
                <a:latin typeface="Arial" panose="020B0604020202020204" pitchFamily="34" charset="0"/>
                <a:cs typeface="Arial" panose="020B0604020202020204" pitchFamily="34" charset="0"/>
              </a:rPr>
              <a:t>It's useful to think of the code running on the event dispatch thread as a series of short tasks. Most tasks are invocations of event-handling methods, such as </a:t>
            </a:r>
            <a:r>
              <a:rPr lang="en-US" altLang="en-US" sz="1800" dirty="0">
                <a:solidFill>
                  <a:srgbClr val="000000"/>
                </a:solidFill>
                <a:latin typeface="Monaco"/>
              </a:rPr>
              <a:t>ActionListener.actionPerformed</a:t>
            </a:r>
            <a:r>
              <a:rPr lang="en-US" altLang="en-US" sz="1800" dirty="0">
                <a:solidFill>
                  <a:srgbClr val="000000"/>
                </a:solidFill>
                <a:latin typeface="Arial" panose="020B0604020202020204" pitchFamily="34" charset="0"/>
                <a:cs typeface="Arial" panose="020B0604020202020204" pitchFamily="34" charset="0"/>
              </a:rPr>
              <a:t>. Other tasks can be scheduled by application code, using </a:t>
            </a:r>
            <a:r>
              <a:rPr lang="en-US" altLang="en-US" sz="1800" dirty="0">
                <a:solidFill>
                  <a:srgbClr val="000000"/>
                </a:solidFill>
                <a:latin typeface="Monaco"/>
              </a:rPr>
              <a:t>invokeLater</a:t>
            </a:r>
            <a:r>
              <a:rPr lang="en-US" altLang="en-US" sz="1800" dirty="0">
                <a:solidFill>
                  <a:srgbClr val="000000"/>
                </a:solidFill>
                <a:latin typeface="Arial" panose="020B0604020202020204" pitchFamily="34" charset="0"/>
                <a:cs typeface="Arial" panose="020B0604020202020204" pitchFamily="34" charset="0"/>
              </a:rPr>
              <a:t> or </a:t>
            </a:r>
            <a:r>
              <a:rPr lang="en-US" altLang="en-US" sz="1800" dirty="0">
                <a:solidFill>
                  <a:srgbClr val="000000"/>
                </a:solidFill>
                <a:latin typeface="Monaco"/>
              </a:rPr>
              <a:t>invokeAndWait</a:t>
            </a:r>
            <a:r>
              <a:rPr lang="en-US" altLang="en-US" sz="1800" dirty="0">
                <a:solidFill>
                  <a:srgbClr val="000000"/>
                </a:solidFill>
                <a:latin typeface="Arial" panose="020B0604020202020204" pitchFamily="34" charset="0"/>
                <a:cs typeface="Arial" panose="020B0604020202020204" pitchFamily="34" charset="0"/>
              </a:rPr>
              <a:t>. Tasks on the event dispatch thread must finish quickly; if they don't, unhandled events back up and the user interface becomes unresponsive.</a:t>
            </a:r>
            <a:r>
              <a:rPr lang="en-US" altLang="en-US" sz="1600" dirty="0"/>
              <a:t> </a:t>
            </a:r>
            <a:endParaRPr lang="en-US" altLang="en-US" sz="1600" dirty="0" smtClean="0"/>
          </a:p>
          <a:p>
            <a:r>
              <a:rPr lang="en-US" altLang="en-US" sz="1800" dirty="0">
                <a:solidFill>
                  <a:srgbClr val="000000"/>
                </a:solidFill>
                <a:latin typeface="Arial" panose="020B0604020202020204" pitchFamily="34" charset="0"/>
                <a:cs typeface="Arial" panose="020B0604020202020204" pitchFamily="34" charset="0"/>
              </a:rPr>
              <a:t>If you need to determine whether your code is running on the event dispatch thread, invoke javax.swing.SwingUtilities.isEventDispatchThread</a:t>
            </a:r>
            <a:r>
              <a:rPr lang="en-US" altLang="en-US" sz="1800" dirty="0" smtClean="0">
                <a:solidFill>
                  <a:srgbClr val="000000"/>
                </a:solidFill>
                <a:latin typeface="Arial" panose="020B0604020202020204" pitchFamily="34" charset="0"/>
                <a:cs typeface="Arial" panose="020B0604020202020204" pitchFamily="34" charset="0"/>
              </a:rPr>
              <a:t>.</a:t>
            </a:r>
            <a:endParaRPr lang="en-US" altLang="en-US" sz="4400" dirty="0" smtClean="0">
              <a:latin typeface="Arial" panose="020B0604020202020204" pitchFamily="34" charset="0"/>
            </a:endParaRPr>
          </a:p>
          <a:p>
            <a:endParaRPr lang="en-US" sz="1800" dirty="0"/>
          </a:p>
        </p:txBody>
      </p:sp>
      <p:sp>
        <p:nvSpPr>
          <p:cNvPr id="13" name="Rectangle 10"/>
          <p:cNvSpPr>
            <a:spLocks noChangeArrowheads="1"/>
          </p:cNvSpPr>
          <p:nvPr/>
        </p:nvSpPr>
        <p:spPr bwMode="auto">
          <a:xfrm>
            <a:off x="-579422" y="542848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99301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Threads and SwingWorker</a:t>
            </a:r>
          </a:p>
        </p:txBody>
      </p:sp>
      <p:sp>
        <p:nvSpPr>
          <p:cNvPr id="3" name="Content Placeholder 2"/>
          <p:cNvSpPr>
            <a:spLocks noGrp="1"/>
          </p:cNvSpPr>
          <p:nvPr>
            <p:ph idx="1"/>
          </p:nvPr>
        </p:nvSpPr>
        <p:spPr/>
        <p:txBody>
          <a:bodyPr>
            <a:normAutofit lnSpcReduction="10000"/>
          </a:bodyPr>
          <a:lstStyle/>
          <a:p>
            <a:r>
              <a:rPr lang="en-US" sz="1800" dirty="0"/>
              <a:t>When a Swing program needs to execute a long-running task, it usually uses one of the worker threads, also known as the background threads. Each task running on a worker thread is represented by an instance of javax.swing.SwingWorker</a:t>
            </a:r>
            <a:r>
              <a:rPr lang="en-US" sz="1800" dirty="0" smtClean="0"/>
              <a:t>.</a:t>
            </a:r>
          </a:p>
          <a:p>
            <a:r>
              <a:rPr lang="en-US" sz="1800" dirty="0"/>
              <a:t> SwingWorker itself is an abstract class; you must define a subclass in order to create a SwingWorker object; anonymous inner classes are often useful for creating very simple SwingWorker objects. </a:t>
            </a:r>
          </a:p>
          <a:p>
            <a:r>
              <a:rPr lang="en-US" sz="1800" dirty="0"/>
              <a:t>SwingWorker provides a number of communication and control features</a:t>
            </a:r>
            <a:r>
              <a:rPr lang="en-US" sz="1800" dirty="0" smtClean="0"/>
              <a:t>:</a:t>
            </a:r>
            <a:endParaRPr lang="en-US" sz="1800" dirty="0"/>
          </a:p>
          <a:p>
            <a:pPr marL="342900" indent="-342900">
              <a:buFont typeface="+mj-lt"/>
              <a:buAutoNum type="arabicPeriod"/>
            </a:pPr>
            <a:r>
              <a:rPr lang="en-US" sz="1800" dirty="0"/>
              <a:t>The SwingWorker subclass can define a method, done, which is automatically invoked on the event dispatch thread when the background task is finished.</a:t>
            </a:r>
          </a:p>
          <a:p>
            <a:pPr marL="342900" indent="-342900">
              <a:buFont typeface="+mj-lt"/>
              <a:buAutoNum type="arabicPeriod"/>
            </a:pPr>
            <a:r>
              <a:rPr lang="en-US" sz="1800" dirty="0"/>
              <a:t>SwingWorker implements java.util.concurrent.Future. This interface allows the background task to provide a return value to the other thread. Other methods in this interface allow cancellation of the background task and discovering whether the background task has finished or been cancelled.</a:t>
            </a:r>
          </a:p>
          <a:p>
            <a:pPr marL="342900" indent="-342900">
              <a:buFont typeface="+mj-lt"/>
              <a:buAutoNum type="arabicPeriod"/>
            </a:pPr>
            <a:r>
              <a:rPr lang="en-US" sz="1800" dirty="0"/>
              <a:t>The background task can provide intermediate results by invoking SwingWorker.publish, causing SwingWorker.process to be invoked from the event dispatch thread.</a:t>
            </a:r>
          </a:p>
          <a:p>
            <a:pPr marL="342900" indent="-342900">
              <a:buFont typeface="+mj-lt"/>
              <a:buAutoNum type="arabicPeriod"/>
            </a:pPr>
            <a:r>
              <a:rPr lang="en-US" sz="1800" dirty="0"/>
              <a:t>The background task can define bound properties. Changes to these properties trigger events, causing event-handling methods to be invoked on the event dispatch thread.</a:t>
            </a:r>
          </a:p>
        </p:txBody>
      </p:sp>
      <p:sp>
        <p:nvSpPr>
          <p:cNvPr id="13" name="Rectangle 10"/>
          <p:cNvSpPr>
            <a:spLocks noChangeArrowheads="1"/>
          </p:cNvSpPr>
          <p:nvPr/>
        </p:nvSpPr>
        <p:spPr bwMode="auto">
          <a:xfrm>
            <a:off x="-579422" y="542848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12459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Flyweight</a:t>
            </a:r>
            <a:endParaRPr lang="en-US" dirty="0"/>
          </a:p>
        </p:txBody>
      </p:sp>
      <p:sp>
        <p:nvSpPr>
          <p:cNvPr id="3" name="Content Placeholder 2"/>
          <p:cNvSpPr>
            <a:spLocks noGrp="1"/>
          </p:cNvSpPr>
          <p:nvPr>
            <p:ph idx="1"/>
          </p:nvPr>
        </p:nvSpPr>
        <p:spPr/>
        <p:txBody>
          <a:bodyPr/>
          <a:lstStyle/>
          <a:p>
            <a:r>
              <a:rPr lang="en-US" dirty="0" smtClean="0"/>
              <a:t>Used when you need to create a large number of similar objects.</a:t>
            </a:r>
          </a:p>
          <a:p>
            <a:r>
              <a:rPr lang="en-US" dirty="0" smtClean="0"/>
              <a:t>In order to reduce memory usage you will share Objects that are similar in some way rather then creating new ones.</a:t>
            </a:r>
          </a:p>
          <a:p>
            <a:pPr marL="0" indent="0">
              <a:buNone/>
            </a:pPr>
            <a:endParaRPr lang="en-US" dirty="0"/>
          </a:p>
        </p:txBody>
      </p:sp>
    </p:spTree>
    <p:extLst>
      <p:ext uri="{BB962C8B-B14F-4D97-AF65-F5344CB8AC3E}">
        <p14:creationId xmlns:p14="http://schemas.microsoft.com/office/powerpoint/2010/main" val="417782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window builder</a:t>
            </a:r>
            <a:endParaRPr lang="en-US" dirty="0"/>
          </a:p>
        </p:txBody>
      </p:sp>
      <p:sp>
        <p:nvSpPr>
          <p:cNvPr id="3" name="Content Placeholder 2"/>
          <p:cNvSpPr>
            <a:spLocks noGrp="1"/>
          </p:cNvSpPr>
          <p:nvPr>
            <p:ph idx="1"/>
          </p:nvPr>
        </p:nvSpPr>
        <p:spPr>
          <a:xfrm>
            <a:off x="838200" y="1825625"/>
            <a:ext cx="5680295" cy="4351338"/>
          </a:xfrm>
        </p:spPr>
        <p:txBody>
          <a:bodyPr/>
          <a:lstStyle/>
          <a:p>
            <a:r>
              <a:rPr lang="en-US" dirty="0" smtClean="0"/>
              <a:t>Let’s switch to the designer mode</a:t>
            </a:r>
          </a:p>
          <a:p>
            <a:r>
              <a:rPr lang="en-US" dirty="0" smtClean="0"/>
              <a:t>Below our code you will see this button: </a:t>
            </a:r>
          </a:p>
          <a:p>
            <a:r>
              <a:rPr lang="en-US" dirty="0" smtClean="0"/>
              <a:t>Click on Design</a:t>
            </a:r>
          </a:p>
        </p:txBody>
      </p:sp>
      <p:pic>
        <p:nvPicPr>
          <p:cNvPr id="5" name="Picture 4"/>
          <p:cNvPicPr>
            <a:picLocks noChangeAspect="1"/>
          </p:cNvPicPr>
          <p:nvPr/>
        </p:nvPicPr>
        <p:blipFill>
          <a:blip r:embed="rId2"/>
          <a:stretch>
            <a:fillRect/>
          </a:stretch>
        </p:blipFill>
        <p:spPr>
          <a:xfrm>
            <a:off x="2456884" y="2814402"/>
            <a:ext cx="1447800" cy="323850"/>
          </a:xfrm>
          <a:prstGeom prst="rect">
            <a:avLst/>
          </a:prstGeom>
        </p:spPr>
      </p:pic>
    </p:spTree>
    <p:extLst>
      <p:ext uri="{BB962C8B-B14F-4D97-AF65-F5344CB8AC3E}">
        <p14:creationId xmlns:p14="http://schemas.microsoft.com/office/powerpoint/2010/main" val="2818754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window builder</a:t>
            </a:r>
            <a:endParaRPr lang="en-US" dirty="0"/>
          </a:p>
        </p:txBody>
      </p:sp>
      <p:pic>
        <p:nvPicPr>
          <p:cNvPr id="5" name="Picture 4"/>
          <p:cNvPicPr>
            <a:picLocks noChangeAspect="1"/>
          </p:cNvPicPr>
          <p:nvPr/>
        </p:nvPicPr>
        <p:blipFill>
          <a:blip r:embed="rId2"/>
          <a:stretch>
            <a:fillRect/>
          </a:stretch>
        </p:blipFill>
        <p:spPr>
          <a:xfrm>
            <a:off x="2456884" y="2814402"/>
            <a:ext cx="1447800" cy="323850"/>
          </a:xfrm>
          <a:prstGeom prst="rect">
            <a:avLst/>
          </a:prstGeom>
        </p:spPr>
      </p:pic>
      <p:pic>
        <p:nvPicPr>
          <p:cNvPr id="6" name="Picture 5"/>
          <p:cNvPicPr>
            <a:picLocks noChangeAspect="1"/>
          </p:cNvPicPr>
          <p:nvPr/>
        </p:nvPicPr>
        <p:blipFill>
          <a:blip r:embed="rId3"/>
          <a:stretch>
            <a:fillRect/>
          </a:stretch>
        </p:blipFill>
        <p:spPr>
          <a:xfrm>
            <a:off x="1783532" y="2356324"/>
            <a:ext cx="7295301" cy="4196357"/>
          </a:xfrm>
          <a:prstGeom prst="rect">
            <a:avLst/>
          </a:prstGeom>
        </p:spPr>
      </p:pic>
      <p:cxnSp>
        <p:nvCxnSpPr>
          <p:cNvPr id="8" name="Straight Arrow Connector 7"/>
          <p:cNvCxnSpPr/>
          <p:nvPr/>
        </p:nvCxnSpPr>
        <p:spPr>
          <a:xfrm>
            <a:off x="5169529" y="3308900"/>
            <a:ext cx="4590107" cy="16523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84333" y="1146917"/>
            <a:ext cx="2181885" cy="369332"/>
          </a:xfrm>
          <a:prstGeom prst="rect">
            <a:avLst/>
          </a:prstGeom>
          <a:noFill/>
        </p:spPr>
        <p:txBody>
          <a:bodyPr wrap="square" rtlCol="0">
            <a:spAutoFit/>
          </a:bodyPr>
          <a:lstStyle/>
          <a:p>
            <a:r>
              <a:rPr lang="en-US" dirty="0" smtClean="0"/>
              <a:t>App preview</a:t>
            </a:r>
            <a:endParaRPr lang="en-US" dirty="0"/>
          </a:p>
        </p:txBody>
      </p:sp>
      <p:cxnSp>
        <p:nvCxnSpPr>
          <p:cNvPr id="10" name="Straight Arrow Connector 9"/>
          <p:cNvCxnSpPr/>
          <p:nvPr/>
        </p:nvCxnSpPr>
        <p:spPr>
          <a:xfrm flipH="1" flipV="1">
            <a:off x="1403287" y="2148766"/>
            <a:ext cx="456069" cy="4365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660048" y="4137434"/>
            <a:ext cx="2531952" cy="1754326"/>
          </a:xfrm>
          <a:prstGeom prst="rect">
            <a:avLst/>
          </a:prstGeom>
          <a:noFill/>
        </p:spPr>
        <p:txBody>
          <a:bodyPr wrap="square" rtlCol="0">
            <a:spAutoFit/>
          </a:bodyPr>
          <a:lstStyle/>
          <a:p>
            <a:r>
              <a:rPr lang="en-US" dirty="0" smtClean="0"/>
              <a:t>Inside the palette we have different layout, components and actions that we can drop on the right screen and it will generate the code for us</a:t>
            </a:r>
            <a:endParaRPr lang="en-US" dirty="0"/>
          </a:p>
        </p:txBody>
      </p:sp>
      <p:cxnSp>
        <p:nvCxnSpPr>
          <p:cNvPr id="15" name="Straight Arrow Connector 14"/>
          <p:cNvCxnSpPr/>
          <p:nvPr/>
        </p:nvCxnSpPr>
        <p:spPr>
          <a:xfrm flipV="1">
            <a:off x="8389545" y="1825782"/>
            <a:ext cx="597528" cy="12041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7695" y="1412341"/>
            <a:ext cx="2915216" cy="646331"/>
          </a:xfrm>
          <a:prstGeom prst="rect">
            <a:avLst/>
          </a:prstGeom>
          <a:noFill/>
        </p:spPr>
        <p:txBody>
          <a:bodyPr wrap="square" rtlCol="0">
            <a:spAutoFit/>
          </a:bodyPr>
          <a:lstStyle/>
          <a:p>
            <a:r>
              <a:rPr lang="en-US" dirty="0" smtClean="0"/>
              <a:t>Tree structure of the components inside the app</a:t>
            </a:r>
            <a:endParaRPr lang="en-US" dirty="0"/>
          </a:p>
        </p:txBody>
      </p:sp>
      <p:cxnSp>
        <p:nvCxnSpPr>
          <p:cNvPr id="18" name="Straight Arrow Connector 17"/>
          <p:cNvCxnSpPr/>
          <p:nvPr/>
        </p:nvCxnSpPr>
        <p:spPr>
          <a:xfrm flipH="1" flipV="1">
            <a:off x="1327463" y="4364903"/>
            <a:ext cx="456069" cy="4365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7695" y="3548958"/>
            <a:ext cx="1665837" cy="1200329"/>
          </a:xfrm>
          <a:prstGeom prst="rect">
            <a:avLst/>
          </a:prstGeom>
          <a:noFill/>
        </p:spPr>
        <p:txBody>
          <a:bodyPr wrap="square" rtlCol="0">
            <a:spAutoFit/>
          </a:bodyPr>
          <a:lstStyle/>
          <a:p>
            <a:r>
              <a:rPr lang="en-US" dirty="0" smtClean="0"/>
              <a:t>Different properties of specific component</a:t>
            </a:r>
            <a:endParaRPr lang="en-US" dirty="0"/>
          </a:p>
        </p:txBody>
      </p:sp>
    </p:spTree>
    <p:extLst>
      <p:ext uri="{BB962C8B-B14F-4D97-AF65-F5344CB8AC3E}">
        <p14:creationId xmlns:p14="http://schemas.microsoft.com/office/powerpoint/2010/main" val="137149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window builder</a:t>
            </a:r>
            <a:endParaRPr lang="en-US" dirty="0"/>
          </a:p>
        </p:txBody>
      </p:sp>
      <p:pic>
        <p:nvPicPr>
          <p:cNvPr id="5" name="Picture 4"/>
          <p:cNvPicPr>
            <a:picLocks noChangeAspect="1"/>
          </p:cNvPicPr>
          <p:nvPr/>
        </p:nvPicPr>
        <p:blipFill>
          <a:blip r:embed="rId2"/>
          <a:stretch>
            <a:fillRect/>
          </a:stretch>
        </p:blipFill>
        <p:spPr>
          <a:xfrm>
            <a:off x="2456884" y="2814402"/>
            <a:ext cx="1447800" cy="323850"/>
          </a:xfrm>
          <a:prstGeom prst="rect">
            <a:avLst/>
          </a:prstGeom>
        </p:spPr>
      </p:pic>
      <p:pic>
        <p:nvPicPr>
          <p:cNvPr id="6" name="Picture 5"/>
          <p:cNvPicPr>
            <a:picLocks noChangeAspect="1"/>
          </p:cNvPicPr>
          <p:nvPr/>
        </p:nvPicPr>
        <p:blipFill>
          <a:blip r:embed="rId3"/>
          <a:stretch>
            <a:fillRect/>
          </a:stretch>
        </p:blipFill>
        <p:spPr>
          <a:xfrm>
            <a:off x="1783532" y="2356324"/>
            <a:ext cx="7295301" cy="4196357"/>
          </a:xfrm>
          <a:prstGeom prst="rect">
            <a:avLst/>
          </a:prstGeom>
        </p:spPr>
      </p:pic>
      <p:cxnSp>
        <p:nvCxnSpPr>
          <p:cNvPr id="20" name="Straight Arrow Connector 19"/>
          <p:cNvCxnSpPr/>
          <p:nvPr/>
        </p:nvCxnSpPr>
        <p:spPr>
          <a:xfrm flipH="1" flipV="1">
            <a:off x="1403287" y="2634560"/>
            <a:ext cx="1575303" cy="1892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4113" y="1756159"/>
            <a:ext cx="1597937" cy="1200329"/>
          </a:xfrm>
          <a:prstGeom prst="rect">
            <a:avLst/>
          </a:prstGeom>
          <a:noFill/>
        </p:spPr>
        <p:txBody>
          <a:bodyPr wrap="square" rtlCol="0">
            <a:spAutoFit/>
          </a:bodyPr>
          <a:lstStyle/>
          <a:p>
            <a:r>
              <a:rPr lang="en-US" dirty="0" smtClean="0"/>
              <a:t>Show event of </a:t>
            </a:r>
            <a:r>
              <a:rPr lang="en-US" dirty="0"/>
              <a:t>specific component</a:t>
            </a:r>
          </a:p>
          <a:p>
            <a:r>
              <a:rPr lang="en-US" dirty="0" smtClean="0"/>
              <a:t> </a:t>
            </a:r>
            <a:endParaRPr lang="en-US" dirty="0"/>
          </a:p>
        </p:txBody>
      </p:sp>
      <p:cxnSp>
        <p:nvCxnSpPr>
          <p:cNvPr id="21" name="Straight Arrow Connector 20"/>
          <p:cNvCxnSpPr/>
          <p:nvPr/>
        </p:nvCxnSpPr>
        <p:spPr>
          <a:xfrm flipH="1" flipV="1">
            <a:off x="2752253" y="2181885"/>
            <a:ext cx="428531" cy="23448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69349" y="1570875"/>
            <a:ext cx="2035335" cy="646331"/>
          </a:xfrm>
          <a:prstGeom prst="rect">
            <a:avLst/>
          </a:prstGeom>
          <a:noFill/>
        </p:spPr>
        <p:txBody>
          <a:bodyPr wrap="square" rtlCol="0">
            <a:spAutoFit/>
          </a:bodyPr>
          <a:lstStyle/>
          <a:p>
            <a:r>
              <a:rPr lang="en-US" dirty="0" smtClean="0"/>
              <a:t>Go to the definition in the source code</a:t>
            </a:r>
            <a:endParaRPr lang="en-US" dirty="0"/>
          </a:p>
        </p:txBody>
      </p:sp>
      <p:cxnSp>
        <p:nvCxnSpPr>
          <p:cNvPr id="22" name="Straight Arrow Connector 21"/>
          <p:cNvCxnSpPr/>
          <p:nvPr/>
        </p:nvCxnSpPr>
        <p:spPr>
          <a:xfrm>
            <a:off x="3431264" y="4590107"/>
            <a:ext cx="578475" cy="642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911284" y="5131592"/>
            <a:ext cx="1746187" cy="923330"/>
          </a:xfrm>
          <a:prstGeom prst="rect">
            <a:avLst/>
          </a:prstGeom>
          <a:noFill/>
        </p:spPr>
        <p:txBody>
          <a:bodyPr wrap="square" rtlCol="0">
            <a:spAutoFit/>
          </a:bodyPr>
          <a:lstStyle/>
          <a:p>
            <a:r>
              <a:rPr lang="en-US" dirty="0" smtClean="0"/>
              <a:t>Show advanced properties</a:t>
            </a:r>
            <a:endParaRPr lang="en-US" dirty="0"/>
          </a:p>
          <a:p>
            <a:r>
              <a:rPr lang="en-US" dirty="0" smtClean="0"/>
              <a:t> </a:t>
            </a:r>
            <a:endParaRPr lang="en-US" dirty="0"/>
          </a:p>
        </p:txBody>
      </p:sp>
      <p:cxnSp>
        <p:nvCxnSpPr>
          <p:cNvPr id="26" name="Straight Arrow Connector 25"/>
          <p:cNvCxnSpPr/>
          <p:nvPr/>
        </p:nvCxnSpPr>
        <p:spPr>
          <a:xfrm flipV="1">
            <a:off x="3955990" y="832919"/>
            <a:ext cx="3141927" cy="15477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35367" y="195151"/>
            <a:ext cx="1729211" cy="646331"/>
          </a:xfrm>
          <a:prstGeom prst="rect">
            <a:avLst/>
          </a:prstGeom>
          <a:noFill/>
        </p:spPr>
        <p:txBody>
          <a:bodyPr wrap="square" rtlCol="0">
            <a:spAutoFit/>
          </a:bodyPr>
          <a:lstStyle/>
          <a:p>
            <a:r>
              <a:rPr lang="en-US" dirty="0" smtClean="0"/>
              <a:t>Preview without compilation</a:t>
            </a:r>
            <a:endParaRPr lang="en-US" dirty="0"/>
          </a:p>
        </p:txBody>
      </p:sp>
      <p:cxnSp>
        <p:nvCxnSpPr>
          <p:cNvPr id="29" name="Straight Arrow Connector 28"/>
          <p:cNvCxnSpPr/>
          <p:nvPr/>
        </p:nvCxnSpPr>
        <p:spPr>
          <a:xfrm flipV="1">
            <a:off x="4175533" y="1606799"/>
            <a:ext cx="2608528" cy="7824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835366" y="1214331"/>
            <a:ext cx="1729211" cy="923330"/>
          </a:xfrm>
          <a:prstGeom prst="rect">
            <a:avLst/>
          </a:prstGeom>
          <a:noFill/>
        </p:spPr>
        <p:txBody>
          <a:bodyPr wrap="square" rtlCol="0">
            <a:spAutoFit/>
          </a:bodyPr>
          <a:lstStyle/>
          <a:p>
            <a:r>
              <a:rPr lang="en-US" dirty="0" smtClean="0"/>
              <a:t>Reparse source code and refresh designer</a:t>
            </a:r>
            <a:endParaRPr lang="en-US" dirty="0"/>
          </a:p>
        </p:txBody>
      </p:sp>
    </p:spTree>
    <p:extLst>
      <p:ext uri="{BB962C8B-B14F-4D97-AF65-F5344CB8AC3E}">
        <p14:creationId xmlns:p14="http://schemas.microsoft.com/office/powerpoint/2010/main" val="1646682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9089</TotalTime>
  <Words>6231</Words>
  <Application>Microsoft Office PowerPoint</Application>
  <PresentationFormat>Widescreen</PresentationFormat>
  <Paragraphs>567</Paragraphs>
  <Slides>65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Calibri Light</vt:lpstr>
      <vt:lpstr>Monaco</vt:lpstr>
      <vt:lpstr>Wingdings</vt:lpstr>
      <vt:lpstr>Office Theme</vt:lpstr>
      <vt:lpstr>Awt- Abstract Window Toolkit</vt:lpstr>
      <vt:lpstr>Swing</vt:lpstr>
      <vt:lpstr>Awt</vt:lpstr>
      <vt:lpstr>Install swing window builder</vt:lpstr>
      <vt:lpstr>Swing window builder</vt:lpstr>
      <vt:lpstr>Swing window builder</vt:lpstr>
      <vt:lpstr>Swing window builder</vt:lpstr>
      <vt:lpstr>Swing window builder</vt:lpstr>
      <vt:lpstr>Swing window builder</vt:lpstr>
      <vt:lpstr>Swing Components</vt:lpstr>
      <vt:lpstr>Class hierarchy</vt:lpstr>
      <vt:lpstr>Class hierarchy</vt:lpstr>
      <vt:lpstr>Swing Components- JFrame</vt:lpstr>
      <vt:lpstr>Swing Components- JFrame</vt:lpstr>
      <vt:lpstr>Swing Components- JLabel</vt:lpstr>
      <vt:lpstr>Swing Components- JPanel</vt:lpstr>
      <vt:lpstr>Swing Components- JTextField</vt:lpstr>
      <vt:lpstr>Swing Components- JPasswordField</vt:lpstr>
      <vt:lpstr>Swing Components- JTextArea </vt:lpstr>
      <vt:lpstr>Swing Components- JSpinner</vt:lpstr>
      <vt:lpstr>Swing Components- JButton</vt:lpstr>
      <vt:lpstr>Swing Components- JCheckBox</vt:lpstr>
      <vt:lpstr>Swing Components- JComboBox </vt:lpstr>
      <vt:lpstr>Swing Components- JTable  </vt:lpstr>
      <vt:lpstr>Swing Components- JList </vt:lpstr>
      <vt:lpstr>Swing Components- JTabbedPane </vt:lpstr>
      <vt:lpstr>Swing Components- JOptionPane </vt:lpstr>
      <vt:lpstr>Swing Components- JDialog </vt:lpstr>
      <vt:lpstr>Swing Components- JMenuBar, JMenu and JMenuItem </vt:lpstr>
      <vt:lpstr>Swing Components- JPopupMenu</vt:lpstr>
      <vt:lpstr>Swing Components- JProgressBar </vt:lpstr>
      <vt:lpstr>Swing Components- JColorChooser </vt:lpstr>
      <vt:lpstr>Swing Components- JFileChooser </vt:lpstr>
      <vt:lpstr>Swing Components- JSlider </vt:lpstr>
      <vt:lpstr>Swing Components- JTree </vt:lpstr>
      <vt:lpstr>Layout Managers</vt:lpstr>
      <vt:lpstr>Layout Managers- BorderLayout</vt:lpstr>
      <vt:lpstr>Layout Managers- GridLayout</vt:lpstr>
      <vt:lpstr>Layout Managers- FlowLayout</vt:lpstr>
      <vt:lpstr>Layout Managers- BoxLayout</vt:lpstr>
      <vt:lpstr>Layout Managers- CardLayout</vt:lpstr>
      <vt:lpstr>Layout Managers- GridBagLayout</vt:lpstr>
      <vt:lpstr>Layout Managers- GroupLayout</vt:lpstr>
      <vt:lpstr>Events</vt:lpstr>
      <vt:lpstr>Event Handling</vt:lpstr>
      <vt:lpstr>Event Handling</vt:lpstr>
      <vt:lpstr>Awt Event Handling</vt:lpstr>
      <vt:lpstr>Awt Events</vt:lpstr>
      <vt:lpstr>Awt Events- Action Event</vt:lpstr>
      <vt:lpstr>Event Listeners</vt:lpstr>
      <vt:lpstr>ActionEvent &amp; ActionListener</vt:lpstr>
      <vt:lpstr>KeyEvent &amp; KeyListener</vt:lpstr>
      <vt:lpstr>MouseEvent &amp; MouseListener</vt:lpstr>
      <vt:lpstr>MouseMotionEvent &amp; MouseMotionListener</vt:lpstr>
      <vt:lpstr>Awt Events and EventListeners </vt:lpstr>
      <vt:lpstr>Awt Event Adapters</vt:lpstr>
      <vt:lpstr>Key Bindings</vt:lpstr>
      <vt:lpstr>MVC in Swing</vt:lpstr>
      <vt:lpstr>MVC in Swing</vt:lpstr>
      <vt:lpstr>PropertyChangeEvent &amp; PropertyChangeListener</vt:lpstr>
      <vt:lpstr>Multithreading in Swing</vt:lpstr>
      <vt:lpstr>Awt EventQueue</vt:lpstr>
      <vt:lpstr>Event dispatch thread</vt:lpstr>
      <vt:lpstr>Worker Threads and SwingWorker</vt:lpstr>
      <vt:lpstr>Design Patterns- Flyweight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Awt- Abstract Window Toolkit</dc:title>
  <dc:creator>Microsoft account</dc:creator>
  <cp:lastModifiedBy>Microsoft account</cp:lastModifiedBy>
  <cp:revision>135</cp:revision>
  <dcterms:created xsi:type="dcterms:W3CDTF">2021-05-21T15:12:54Z</dcterms:created>
  <dcterms:modified xsi:type="dcterms:W3CDTF">2021-06-05T19:23:24Z</dcterms:modified>
</cp:coreProperties>
</file>