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467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92900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362029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811A2-32AF-4315-8D51-CB44C944756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405224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811A2-32AF-4315-8D51-CB44C944756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68936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811A2-32AF-4315-8D51-CB44C944756B}"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406223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811A2-32AF-4315-8D51-CB44C944756B}"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54342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811A2-32AF-4315-8D51-CB44C944756B}"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17727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811A2-32AF-4315-8D51-CB44C944756B}"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18333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811A2-32AF-4315-8D51-CB44C944756B}"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301638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811A2-32AF-4315-8D51-CB44C944756B}"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F730-20A7-46A1-B3B6-56B6085D2EAB}" type="slidenum">
              <a:rPr lang="en-US" smtClean="0"/>
              <a:t>‹#›</a:t>
            </a:fld>
            <a:endParaRPr lang="en-US"/>
          </a:p>
        </p:txBody>
      </p:sp>
    </p:spTree>
    <p:extLst>
      <p:ext uri="{BB962C8B-B14F-4D97-AF65-F5344CB8AC3E}">
        <p14:creationId xmlns:p14="http://schemas.microsoft.com/office/powerpoint/2010/main" val="223673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811A2-32AF-4315-8D51-CB44C944756B}" type="datetimeFigureOut">
              <a:rPr lang="en-US" smtClean="0"/>
              <a:t>4/22/2021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F730-20A7-46A1-B3B6-56B6085D2EAB}" type="slidenum">
              <a:rPr lang="en-US" smtClean="0"/>
              <a:t>‹#›</a:t>
            </a:fld>
            <a:endParaRPr lang="en-US"/>
          </a:p>
        </p:txBody>
      </p:sp>
    </p:spTree>
    <p:extLst>
      <p:ext uri="{BB962C8B-B14F-4D97-AF65-F5344CB8AC3E}">
        <p14:creationId xmlns:p14="http://schemas.microsoft.com/office/powerpoint/2010/main" val="92821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rk6197/SeleniumDemos/blob/main/Demo1/SeleniumHelloWorld.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tes.google.com/a/chromium.org/chromedri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lp.zenplanner.com/hc/en-us/articles/204253654-How-to-Find-Your-Internet-Browser-Version-Number-Google-Chro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Installation Guide</a:t>
            </a:r>
            <a:endParaRPr lang="en-US" dirty="0"/>
          </a:p>
        </p:txBody>
      </p:sp>
    </p:spTree>
    <p:extLst>
      <p:ext uri="{BB962C8B-B14F-4D97-AF65-F5344CB8AC3E}">
        <p14:creationId xmlns:p14="http://schemas.microsoft.com/office/powerpoint/2010/main" val="244721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 </a:t>
            </a:r>
            <a:endParaRPr lang="en-US" sz="4000" dirty="0"/>
          </a:p>
        </p:txBody>
      </p:sp>
      <p:sp>
        <p:nvSpPr>
          <p:cNvPr id="3" name="Content Placeholder 2"/>
          <p:cNvSpPr>
            <a:spLocks noGrp="1"/>
          </p:cNvSpPr>
          <p:nvPr>
            <p:ph idx="1"/>
          </p:nvPr>
        </p:nvSpPr>
        <p:spPr>
          <a:xfrm>
            <a:off x="838200" y="1825625"/>
            <a:ext cx="4548612" cy="4351338"/>
          </a:xfrm>
        </p:spPr>
        <p:txBody>
          <a:bodyPr/>
          <a:lstStyle/>
          <a:p>
            <a:r>
              <a:rPr lang="en-US" dirty="0" smtClean="0"/>
              <a:t>The files will then appear in the </a:t>
            </a:r>
            <a:r>
              <a:rPr lang="en-US" dirty="0" err="1" smtClean="0"/>
              <a:t>Classpath</a:t>
            </a:r>
            <a:r>
              <a:rPr lang="en-US" dirty="0" smtClean="0"/>
              <a:t>.</a:t>
            </a:r>
          </a:p>
          <a:p>
            <a:endParaRPr lang="en-US" dirty="0"/>
          </a:p>
          <a:p>
            <a:r>
              <a:rPr lang="en-US" dirty="0" smtClean="0"/>
              <a:t>Click Finish.</a:t>
            </a:r>
          </a:p>
          <a:p>
            <a:pPr marL="0" indent="0">
              <a:buNone/>
            </a:pPr>
            <a:endParaRPr lang="en-US" dirty="0" smtClean="0"/>
          </a:p>
          <a:p>
            <a:pPr marL="0" indent="0">
              <a:buNone/>
            </a:pPr>
            <a:endParaRPr lang="en-US" dirty="0" smtClean="0"/>
          </a:p>
        </p:txBody>
      </p:sp>
      <p:pic>
        <p:nvPicPr>
          <p:cNvPr id="9" name="Picture 8"/>
          <p:cNvPicPr>
            <a:picLocks noChangeAspect="1"/>
          </p:cNvPicPr>
          <p:nvPr/>
        </p:nvPicPr>
        <p:blipFill>
          <a:blip r:embed="rId2"/>
          <a:stretch>
            <a:fillRect/>
          </a:stretch>
        </p:blipFill>
        <p:spPr>
          <a:xfrm>
            <a:off x="6379775" y="1344338"/>
            <a:ext cx="5408592" cy="5267191"/>
          </a:xfrm>
          <a:prstGeom prst="rect">
            <a:avLst/>
          </a:prstGeom>
        </p:spPr>
      </p:pic>
      <p:sp>
        <p:nvSpPr>
          <p:cNvPr id="10" name="Rectangle 9"/>
          <p:cNvSpPr/>
          <p:nvPr/>
        </p:nvSpPr>
        <p:spPr>
          <a:xfrm>
            <a:off x="6645243" y="2770360"/>
            <a:ext cx="3594226" cy="1131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98517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project is </a:t>
            </a:r>
            <a:r>
              <a:rPr lang="en-US" dirty="0" smtClean="0"/>
              <a:t>ready- eclipse</a:t>
            </a:r>
            <a:endParaRPr lang="en-US" dirty="0"/>
          </a:p>
        </p:txBody>
      </p:sp>
      <p:sp>
        <p:nvSpPr>
          <p:cNvPr id="3" name="Content Placeholder 2"/>
          <p:cNvSpPr>
            <a:spLocks noGrp="1"/>
          </p:cNvSpPr>
          <p:nvPr>
            <p:ph idx="1"/>
          </p:nvPr>
        </p:nvSpPr>
        <p:spPr>
          <a:xfrm>
            <a:off x="838200" y="1825625"/>
            <a:ext cx="4548612" cy="4351338"/>
          </a:xfrm>
        </p:spPr>
        <p:txBody>
          <a:bodyPr/>
          <a:lstStyle/>
          <a:p>
            <a:r>
              <a:rPr lang="en-US" dirty="0" smtClean="0"/>
              <a:t>You will be able to see the files in the Referenced Libraries in the Package Explorer</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6404713" y="1690688"/>
            <a:ext cx="5267325" cy="2724150"/>
          </a:xfrm>
          <a:prstGeom prst="rect">
            <a:avLst/>
          </a:prstGeom>
        </p:spPr>
      </p:pic>
      <p:sp>
        <p:nvSpPr>
          <p:cNvPr id="7" name="Rectangle 6"/>
          <p:cNvSpPr/>
          <p:nvPr/>
        </p:nvSpPr>
        <p:spPr>
          <a:xfrm>
            <a:off x="6482281" y="2557086"/>
            <a:ext cx="5006566" cy="14847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93016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Create </a:t>
            </a:r>
            <a:r>
              <a:rPr lang="en-US" dirty="0" smtClean="0"/>
              <a:t>new simple </a:t>
            </a:r>
            <a:r>
              <a:rPr lang="en-US" dirty="0" smtClean="0"/>
              <a:t>java </a:t>
            </a:r>
            <a:r>
              <a:rPr lang="en-US" dirty="0" smtClean="0"/>
              <a:t>project and click next</a:t>
            </a:r>
          </a:p>
        </p:txBody>
      </p:sp>
      <p:pic>
        <p:nvPicPr>
          <p:cNvPr id="4" name="Picture 3"/>
          <p:cNvPicPr>
            <a:picLocks noChangeAspect="1"/>
          </p:cNvPicPr>
          <p:nvPr/>
        </p:nvPicPr>
        <p:blipFill>
          <a:blip r:embed="rId2"/>
          <a:stretch>
            <a:fillRect/>
          </a:stretch>
        </p:blipFill>
        <p:spPr>
          <a:xfrm>
            <a:off x="6765603" y="1690688"/>
            <a:ext cx="5219812" cy="4875291"/>
          </a:xfrm>
          <a:prstGeom prst="rect">
            <a:avLst/>
          </a:prstGeom>
        </p:spPr>
      </p:pic>
    </p:spTree>
    <p:extLst>
      <p:ext uri="{BB962C8B-B14F-4D97-AF65-F5344CB8AC3E}">
        <p14:creationId xmlns:p14="http://schemas.microsoft.com/office/powerpoint/2010/main" val="190795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Not necessary to create project from table. You can click next.</a:t>
            </a:r>
            <a:endParaRPr lang="en-US" dirty="0" smtClean="0"/>
          </a:p>
        </p:txBody>
      </p:sp>
      <p:pic>
        <p:nvPicPr>
          <p:cNvPr id="5" name="Picture 4"/>
          <p:cNvPicPr>
            <a:picLocks noChangeAspect="1"/>
          </p:cNvPicPr>
          <p:nvPr/>
        </p:nvPicPr>
        <p:blipFill>
          <a:blip r:embed="rId2"/>
          <a:stretch>
            <a:fillRect/>
          </a:stretch>
        </p:blipFill>
        <p:spPr>
          <a:xfrm>
            <a:off x="6925901" y="1417638"/>
            <a:ext cx="5123089" cy="5167312"/>
          </a:xfrm>
          <a:prstGeom prst="rect">
            <a:avLst/>
          </a:prstGeom>
        </p:spPr>
      </p:pic>
    </p:spTree>
    <p:extLst>
      <p:ext uri="{BB962C8B-B14F-4D97-AF65-F5344CB8AC3E}">
        <p14:creationId xmlns:p14="http://schemas.microsoft.com/office/powerpoint/2010/main" val="420444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a:t>project- IntelliJ </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Name the project and click finish.</a:t>
            </a:r>
          </a:p>
          <a:p>
            <a:r>
              <a:rPr lang="en-US" dirty="0" smtClean="0"/>
              <a:t>The project now is ready, all is left to do is to add Selenium to the project</a:t>
            </a:r>
            <a:endParaRPr lang="en-US" dirty="0" smtClean="0"/>
          </a:p>
        </p:txBody>
      </p:sp>
      <p:pic>
        <p:nvPicPr>
          <p:cNvPr id="6" name="Picture 5"/>
          <p:cNvPicPr>
            <a:picLocks noChangeAspect="1"/>
          </p:cNvPicPr>
          <p:nvPr/>
        </p:nvPicPr>
        <p:blipFill>
          <a:blip r:embed="rId2"/>
          <a:stretch>
            <a:fillRect/>
          </a:stretch>
        </p:blipFill>
        <p:spPr>
          <a:xfrm>
            <a:off x="6594076" y="1690688"/>
            <a:ext cx="5370074" cy="5032375"/>
          </a:xfrm>
          <a:prstGeom prst="rect">
            <a:avLst/>
          </a:prstGeom>
        </p:spPr>
      </p:pic>
    </p:spTree>
    <p:extLst>
      <p:ext uri="{BB962C8B-B14F-4D97-AF65-F5344CB8AC3E}">
        <p14:creationId xmlns:p14="http://schemas.microsoft.com/office/powerpoint/2010/main" val="295495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Press right click on the project</a:t>
            </a:r>
          </a:p>
          <a:p>
            <a:r>
              <a:rPr lang="en-US" dirty="0" smtClean="0"/>
              <a:t>Choose Open Module Settings</a:t>
            </a:r>
          </a:p>
          <a:p>
            <a:pPr marL="0" indent="0">
              <a:buNone/>
            </a:pPr>
            <a:r>
              <a:rPr lang="en-US" dirty="0" smtClean="0"/>
              <a:t>OR</a:t>
            </a:r>
          </a:p>
          <a:p>
            <a:r>
              <a:rPr lang="en-US" dirty="0" smtClean="0"/>
              <a:t>Click F4 to open Module Settings</a:t>
            </a:r>
          </a:p>
          <a:p>
            <a:endParaRPr lang="en-US" dirty="0"/>
          </a:p>
          <a:p>
            <a:r>
              <a:rPr lang="en-US" sz="2400" dirty="0" smtClean="0"/>
              <a:t>You will see the following window =&gt;</a:t>
            </a:r>
          </a:p>
          <a:p>
            <a:endParaRPr lang="en-US" sz="2400" dirty="0"/>
          </a:p>
          <a:p>
            <a:r>
              <a:rPr lang="en-US" sz="2400" dirty="0" smtClean="0"/>
              <a:t>Click on Dependencies</a:t>
            </a:r>
            <a:endParaRPr lang="en-US" sz="2400" dirty="0" smtClean="0"/>
          </a:p>
        </p:txBody>
      </p:sp>
      <p:pic>
        <p:nvPicPr>
          <p:cNvPr id="5" name="Picture 4"/>
          <p:cNvPicPr>
            <a:picLocks noChangeAspect="1"/>
          </p:cNvPicPr>
          <p:nvPr/>
        </p:nvPicPr>
        <p:blipFill>
          <a:blip r:embed="rId2"/>
          <a:stretch>
            <a:fillRect/>
          </a:stretch>
        </p:blipFill>
        <p:spPr>
          <a:xfrm>
            <a:off x="6096000" y="1427273"/>
            <a:ext cx="5987237" cy="4969000"/>
          </a:xfrm>
          <a:prstGeom prst="rect">
            <a:avLst/>
          </a:prstGeom>
        </p:spPr>
      </p:pic>
      <p:sp>
        <p:nvSpPr>
          <p:cNvPr id="6" name="Rectangle 5"/>
          <p:cNvSpPr/>
          <p:nvPr/>
        </p:nvSpPr>
        <p:spPr>
          <a:xfrm>
            <a:off x="8781106" y="1947611"/>
            <a:ext cx="643552" cy="152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60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endParaRPr lang="en-US" sz="4000" dirty="0"/>
          </a:p>
        </p:txBody>
      </p:sp>
      <p:sp>
        <p:nvSpPr>
          <p:cNvPr id="3" name="Content Placeholder 2"/>
          <p:cNvSpPr>
            <a:spLocks noGrp="1"/>
          </p:cNvSpPr>
          <p:nvPr>
            <p:ph idx="1"/>
          </p:nvPr>
        </p:nvSpPr>
        <p:spPr>
          <a:xfrm>
            <a:off x="838200" y="1825625"/>
            <a:ext cx="5073713" cy="4351338"/>
          </a:xfrm>
        </p:spPr>
        <p:txBody>
          <a:bodyPr/>
          <a:lstStyle/>
          <a:p>
            <a:r>
              <a:rPr lang="en-US" dirty="0" smtClean="0"/>
              <a:t>Click on the + </a:t>
            </a:r>
            <a:r>
              <a:rPr lang="en-US" dirty="0" err="1" smtClean="0"/>
              <a:t>buttom</a:t>
            </a:r>
            <a:r>
              <a:rPr lang="en-US" dirty="0" smtClean="0"/>
              <a:t> </a:t>
            </a:r>
            <a:r>
              <a:rPr lang="en-US" dirty="0" smtClean="0"/>
              <a:t>under the Module SDK</a:t>
            </a:r>
          </a:p>
          <a:p>
            <a:endParaRPr lang="en-US" sz="2400" dirty="0"/>
          </a:p>
          <a:p>
            <a:r>
              <a:rPr lang="en-US" sz="2400" dirty="0" smtClean="0"/>
              <a:t>Choose JARs or Directories </a:t>
            </a:r>
            <a:endParaRPr lang="en-US" sz="2400" dirty="0" smtClean="0"/>
          </a:p>
        </p:txBody>
      </p:sp>
      <p:pic>
        <p:nvPicPr>
          <p:cNvPr id="4" name="Picture 3"/>
          <p:cNvPicPr>
            <a:picLocks noChangeAspect="1"/>
          </p:cNvPicPr>
          <p:nvPr/>
        </p:nvPicPr>
        <p:blipFill>
          <a:blip r:embed="rId2"/>
          <a:stretch>
            <a:fillRect/>
          </a:stretch>
        </p:blipFill>
        <p:spPr>
          <a:xfrm>
            <a:off x="5990301" y="1464060"/>
            <a:ext cx="6127434" cy="5074467"/>
          </a:xfrm>
          <a:prstGeom prst="rect">
            <a:avLst/>
          </a:prstGeom>
        </p:spPr>
      </p:pic>
      <p:sp>
        <p:nvSpPr>
          <p:cNvPr id="7" name="Rectangle 6"/>
          <p:cNvSpPr/>
          <p:nvPr/>
        </p:nvSpPr>
        <p:spPr>
          <a:xfrm>
            <a:off x="8002507" y="2400285"/>
            <a:ext cx="218038" cy="170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36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 Selenium to Java </a:t>
            </a:r>
            <a:r>
              <a:rPr lang="en-US" sz="4000" dirty="0"/>
              <a:t>project- IntelliJ </a:t>
            </a:r>
            <a:endParaRPr lang="en-US" sz="4000" dirty="0"/>
          </a:p>
        </p:txBody>
      </p:sp>
      <p:sp>
        <p:nvSpPr>
          <p:cNvPr id="3" name="Content Placeholder 2"/>
          <p:cNvSpPr>
            <a:spLocks noGrp="1"/>
          </p:cNvSpPr>
          <p:nvPr>
            <p:ph idx="1"/>
          </p:nvPr>
        </p:nvSpPr>
        <p:spPr>
          <a:xfrm>
            <a:off x="838200" y="1825624"/>
            <a:ext cx="5073713" cy="4910153"/>
          </a:xfrm>
        </p:spPr>
        <p:txBody>
          <a:bodyPr>
            <a:normAutofit/>
          </a:bodyPr>
          <a:lstStyle/>
          <a:p>
            <a:r>
              <a:rPr lang="en-US" dirty="0"/>
              <a:t>Choose all the files that were extracted from the zip of the java client (slide 3) and click </a:t>
            </a:r>
            <a:r>
              <a:rPr lang="en-US" dirty="0" smtClean="0"/>
              <a:t>ok. </a:t>
            </a:r>
            <a:r>
              <a:rPr lang="en-US" dirty="0"/>
              <a:t>Note that you will need to add the client jar files and the jar files in the libs directory</a:t>
            </a:r>
            <a:r>
              <a:rPr lang="en-US" dirty="0" smtClean="0"/>
              <a:t>.</a:t>
            </a:r>
            <a:endParaRPr lang="en-US" dirty="0"/>
          </a:p>
          <a:p>
            <a:r>
              <a:rPr lang="en-US" dirty="0" smtClean="0"/>
              <a:t>You will return back to the Dependencies window. Click apply and ok.</a:t>
            </a:r>
          </a:p>
          <a:p>
            <a:pPr marL="0" indent="0">
              <a:buNone/>
            </a:pPr>
            <a:endParaRPr lang="en-US" dirty="0"/>
          </a:p>
        </p:txBody>
      </p:sp>
      <p:pic>
        <p:nvPicPr>
          <p:cNvPr id="5" name="Picture 4"/>
          <p:cNvPicPr>
            <a:picLocks noChangeAspect="1"/>
          </p:cNvPicPr>
          <p:nvPr/>
        </p:nvPicPr>
        <p:blipFill>
          <a:blip r:embed="rId2"/>
          <a:stretch>
            <a:fillRect/>
          </a:stretch>
        </p:blipFill>
        <p:spPr>
          <a:xfrm>
            <a:off x="6205113" y="1577181"/>
            <a:ext cx="5467350" cy="4848225"/>
          </a:xfrm>
          <a:prstGeom prst="rect">
            <a:avLst/>
          </a:prstGeom>
        </p:spPr>
      </p:pic>
    </p:spTree>
    <p:extLst>
      <p:ext uri="{BB962C8B-B14F-4D97-AF65-F5344CB8AC3E}">
        <p14:creationId xmlns:p14="http://schemas.microsoft.com/office/powerpoint/2010/main" val="131665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Example</a:t>
            </a:r>
            <a:endParaRPr lang="en-US" dirty="0"/>
          </a:p>
        </p:txBody>
      </p:sp>
      <p:sp>
        <p:nvSpPr>
          <p:cNvPr id="3" name="Content Placeholder 2"/>
          <p:cNvSpPr>
            <a:spLocks noGrp="1"/>
          </p:cNvSpPr>
          <p:nvPr>
            <p:ph idx="1"/>
          </p:nvPr>
        </p:nvSpPr>
        <p:spPr/>
        <p:txBody>
          <a:bodyPr/>
          <a:lstStyle/>
          <a:p>
            <a:r>
              <a:rPr lang="en-US" dirty="0" smtClean="0"/>
              <a:t>You can use selenium with different tests frameworks and without them.</a:t>
            </a:r>
          </a:p>
          <a:p>
            <a:r>
              <a:rPr lang="en-US" dirty="0" smtClean="0"/>
              <a:t>First, we will see simple Hello World example without any test framework</a:t>
            </a:r>
          </a:p>
          <a:p>
            <a:endParaRPr lang="en-US" dirty="0"/>
          </a:p>
          <a:p>
            <a:pPr marL="0" indent="0">
              <a:buNone/>
            </a:pPr>
            <a:r>
              <a:rPr lang="en-US" dirty="0">
                <a:hlinkClick r:id="rId2"/>
              </a:rPr>
              <a:t>https://</a:t>
            </a:r>
            <a:r>
              <a:rPr lang="en-US" dirty="0" smtClean="0">
                <a:hlinkClick r:id="rId2"/>
              </a:rPr>
              <a:t>github.com/Mark6197/SeleniumDemos/blob/main/Demo1/SeleniumHelloWorld.java</a:t>
            </a:r>
            <a:r>
              <a:rPr lang="en-US" dirty="0" smtClean="0"/>
              <a:t> </a:t>
            </a:r>
          </a:p>
        </p:txBody>
      </p:sp>
    </p:spTree>
    <p:extLst>
      <p:ext uri="{BB962C8B-B14F-4D97-AF65-F5344CB8AC3E}">
        <p14:creationId xmlns:p14="http://schemas.microsoft.com/office/powerpoint/2010/main" val="80599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Requirments</a:t>
            </a:r>
            <a:endParaRPr lang="en-US" dirty="0"/>
          </a:p>
        </p:txBody>
      </p:sp>
      <p:sp>
        <p:nvSpPr>
          <p:cNvPr id="3" name="Content Placeholder 2"/>
          <p:cNvSpPr>
            <a:spLocks noGrp="1"/>
          </p:cNvSpPr>
          <p:nvPr>
            <p:ph idx="1"/>
          </p:nvPr>
        </p:nvSpPr>
        <p:spPr/>
        <p:txBody>
          <a:bodyPr/>
          <a:lstStyle/>
          <a:p>
            <a:r>
              <a:rPr lang="en-US" dirty="0" smtClean="0"/>
              <a:t>JDK - </a:t>
            </a:r>
            <a:r>
              <a:rPr lang="en-US" dirty="0" smtClean="0">
                <a:hlinkClick r:id="rId2"/>
              </a:rPr>
              <a:t>https://www.oracle.com/java/technologies/javase-downloads.html</a:t>
            </a:r>
            <a:endParaRPr lang="en-US" dirty="0" smtClean="0"/>
          </a:p>
          <a:p>
            <a:pPr marL="0" indent="0">
              <a:buNone/>
            </a:pPr>
            <a:r>
              <a:rPr lang="en-US" dirty="0" smtClean="0"/>
              <a:t>   -</a:t>
            </a:r>
            <a:r>
              <a:rPr lang="en-US" dirty="0" err="1" smtClean="0"/>
              <a:t>cmd</a:t>
            </a:r>
            <a:r>
              <a:rPr lang="en-US" dirty="0" smtClean="0"/>
              <a:t>: java –version (check if java installed on your pc) </a:t>
            </a:r>
            <a:endParaRPr lang="en-US" dirty="0"/>
          </a:p>
          <a:p>
            <a:pPr marL="0" indent="0">
              <a:buNone/>
            </a:pPr>
            <a:endParaRPr lang="en-US" dirty="0" smtClean="0"/>
          </a:p>
          <a:p>
            <a:r>
              <a:rPr lang="en-US" dirty="0"/>
              <a:t>Eclipse- https://www.eclipse.org/downloads</a:t>
            </a:r>
            <a:r>
              <a:rPr lang="en-US" dirty="0" smtClean="0"/>
              <a:t>/ </a:t>
            </a:r>
            <a:endParaRPr lang="en-US" dirty="0"/>
          </a:p>
        </p:txBody>
      </p:sp>
    </p:spTree>
    <p:extLst>
      <p:ext uri="{BB962C8B-B14F-4D97-AF65-F5344CB8AC3E}">
        <p14:creationId xmlns:p14="http://schemas.microsoft.com/office/powerpoint/2010/main" val="77769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selenium</a:t>
            </a:r>
            <a:endParaRPr lang="en-US" dirty="0"/>
          </a:p>
        </p:txBody>
      </p:sp>
      <p:sp>
        <p:nvSpPr>
          <p:cNvPr id="3" name="Content Placeholder 2"/>
          <p:cNvSpPr>
            <a:spLocks noGrp="1"/>
          </p:cNvSpPr>
          <p:nvPr>
            <p:ph idx="1"/>
          </p:nvPr>
        </p:nvSpPr>
        <p:spPr>
          <a:xfrm>
            <a:off x="838200" y="1825625"/>
            <a:ext cx="10515600" cy="1189179"/>
          </a:xfrm>
        </p:spPr>
        <p:txBody>
          <a:bodyPr/>
          <a:lstStyle/>
          <a:p>
            <a:pPr marL="0" indent="0">
              <a:buNone/>
            </a:pPr>
            <a:r>
              <a:rPr lang="en-US" dirty="0">
                <a:hlinkClick r:id="rId2"/>
              </a:rPr>
              <a:t>https://</a:t>
            </a:r>
            <a:r>
              <a:rPr lang="en-US" dirty="0" smtClean="0">
                <a:hlinkClick r:id="rId2"/>
              </a:rPr>
              <a:t>www.selenium.dev/downloads/</a:t>
            </a:r>
            <a:endParaRPr lang="en-US" dirty="0" smtClean="0"/>
          </a:p>
          <a:p>
            <a:pPr marL="0" indent="0">
              <a:buNone/>
            </a:pPr>
            <a:r>
              <a:rPr lang="en-US" dirty="0" smtClean="0"/>
              <a:t>Download the java client</a:t>
            </a:r>
            <a:endParaRPr lang="en-US" dirty="0"/>
          </a:p>
        </p:txBody>
      </p:sp>
      <p:pic>
        <p:nvPicPr>
          <p:cNvPr id="4" name="Picture 3"/>
          <p:cNvPicPr>
            <a:picLocks noChangeAspect="1"/>
          </p:cNvPicPr>
          <p:nvPr/>
        </p:nvPicPr>
        <p:blipFill>
          <a:blip r:embed="rId3"/>
          <a:stretch>
            <a:fillRect/>
          </a:stretch>
        </p:blipFill>
        <p:spPr>
          <a:xfrm>
            <a:off x="0" y="3115371"/>
            <a:ext cx="12192000" cy="3742629"/>
          </a:xfrm>
          <a:prstGeom prst="rect">
            <a:avLst/>
          </a:prstGeom>
          <a:solidFill>
            <a:schemeClr val="accent2"/>
          </a:solidFill>
        </p:spPr>
      </p:pic>
      <p:sp>
        <p:nvSpPr>
          <p:cNvPr id="7" name="Rounded Rectangle 6"/>
          <p:cNvSpPr/>
          <p:nvPr/>
        </p:nvSpPr>
        <p:spPr>
          <a:xfrm>
            <a:off x="838200" y="4888871"/>
            <a:ext cx="11003733" cy="3892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9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683"/>
          </a:xfrm>
        </p:spPr>
        <p:txBody>
          <a:bodyPr/>
          <a:lstStyle/>
          <a:p>
            <a:r>
              <a:rPr lang="en-US" dirty="0" smtClean="0"/>
              <a:t>Browsers </a:t>
            </a:r>
            <a:endParaRPr lang="en-US" dirty="0"/>
          </a:p>
        </p:txBody>
      </p:sp>
      <p:sp>
        <p:nvSpPr>
          <p:cNvPr id="3" name="Content Placeholder 2"/>
          <p:cNvSpPr>
            <a:spLocks noGrp="1"/>
          </p:cNvSpPr>
          <p:nvPr>
            <p:ph idx="1"/>
          </p:nvPr>
        </p:nvSpPr>
        <p:spPr>
          <a:xfrm>
            <a:off x="838200" y="1271808"/>
            <a:ext cx="10515600" cy="2087028"/>
          </a:xfrm>
        </p:spPr>
        <p:txBody>
          <a:bodyPr/>
          <a:lstStyle/>
          <a:p>
            <a:r>
              <a:rPr lang="en-US" dirty="0" smtClean="0"/>
              <a:t>We will download the chrome driver (there are other options such as </a:t>
            </a:r>
            <a:r>
              <a:rPr lang="en-US" dirty="0" err="1" smtClean="0"/>
              <a:t>firefox</a:t>
            </a:r>
            <a:r>
              <a:rPr lang="en-US" dirty="0" smtClean="0"/>
              <a:t> </a:t>
            </a:r>
            <a:r>
              <a:rPr lang="en-US" dirty="0" err="1" smtClean="0"/>
              <a:t>GeckoDriver</a:t>
            </a:r>
            <a:r>
              <a:rPr lang="en-US" dirty="0" smtClean="0"/>
              <a:t>, </a:t>
            </a:r>
            <a:r>
              <a:rPr lang="en-US" dirty="0"/>
              <a:t>Microsoft Edge </a:t>
            </a:r>
            <a:r>
              <a:rPr lang="en-US" dirty="0" smtClean="0"/>
              <a:t>WebDriver etc..)</a:t>
            </a:r>
          </a:p>
          <a:p>
            <a:r>
              <a:rPr lang="en-US" dirty="0">
                <a:hlinkClick r:id="rId2"/>
              </a:rPr>
              <a:t>https://sites.google.com/a/chromium.org/chromedriver</a:t>
            </a:r>
            <a:r>
              <a:rPr lang="en-US" dirty="0" smtClean="0">
                <a:hlinkClick r:id="rId2"/>
              </a:rPr>
              <a:t>/</a:t>
            </a:r>
            <a:endParaRPr lang="en-US" dirty="0" smtClean="0"/>
          </a:p>
          <a:p>
            <a:r>
              <a:rPr lang="en-US" dirty="0" smtClean="0"/>
              <a:t>Selenium will use the web driver to interact with the browser</a:t>
            </a:r>
            <a:endParaRPr lang="en-US" dirty="0"/>
          </a:p>
        </p:txBody>
      </p:sp>
      <p:pic>
        <p:nvPicPr>
          <p:cNvPr id="5" name="Picture 4"/>
          <p:cNvPicPr>
            <a:picLocks noChangeAspect="1"/>
          </p:cNvPicPr>
          <p:nvPr/>
        </p:nvPicPr>
        <p:blipFill>
          <a:blip r:embed="rId3"/>
          <a:stretch>
            <a:fillRect/>
          </a:stretch>
        </p:blipFill>
        <p:spPr>
          <a:xfrm>
            <a:off x="463141" y="3549430"/>
            <a:ext cx="10306050" cy="3181350"/>
          </a:xfrm>
          <a:prstGeom prst="rect">
            <a:avLst/>
          </a:prstGeom>
        </p:spPr>
      </p:pic>
      <p:sp>
        <p:nvSpPr>
          <p:cNvPr id="6" name="Rounded Rectangle 5"/>
          <p:cNvSpPr/>
          <p:nvPr/>
        </p:nvSpPr>
        <p:spPr>
          <a:xfrm>
            <a:off x="642796" y="6011500"/>
            <a:ext cx="3304516" cy="2477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22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a:t>
            </a:r>
            <a:endParaRPr lang="en-US" dirty="0"/>
          </a:p>
        </p:txBody>
      </p:sp>
      <p:sp>
        <p:nvSpPr>
          <p:cNvPr id="3" name="Content Placeholder 2"/>
          <p:cNvSpPr>
            <a:spLocks noGrp="1"/>
          </p:cNvSpPr>
          <p:nvPr>
            <p:ph idx="1"/>
          </p:nvPr>
        </p:nvSpPr>
        <p:spPr>
          <a:xfrm>
            <a:off x="838200" y="1472540"/>
            <a:ext cx="10515600" cy="4351338"/>
          </a:xfrm>
        </p:spPr>
        <p:txBody>
          <a:bodyPr/>
          <a:lstStyle/>
          <a:p>
            <a:r>
              <a:rPr lang="en-US" dirty="0" smtClean="0"/>
              <a:t>Choose the zip file to download based on the operating system.</a:t>
            </a:r>
          </a:p>
          <a:p>
            <a:r>
              <a:rPr lang="en-US" dirty="0" smtClean="0"/>
              <a:t>For windows</a:t>
            </a:r>
            <a:r>
              <a:rPr lang="en-US" dirty="0"/>
              <a:t>: </a:t>
            </a:r>
            <a:r>
              <a:rPr lang="en-US" dirty="0" smtClean="0"/>
              <a:t>chromedriver_win32.zip </a:t>
            </a:r>
          </a:p>
          <a:p>
            <a:r>
              <a:rPr lang="en-US" dirty="0" smtClean="0"/>
              <a:t>Note that the installed chrome version on your computer must match the </a:t>
            </a:r>
            <a:r>
              <a:rPr lang="en-US" dirty="0" err="1" smtClean="0"/>
              <a:t>chromedriver</a:t>
            </a:r>
            <a:r>
              <a:rPr lang="en-US" dirty="0" smtClean="0"/>
              <a:t> version.</a:t>
            </a:r>
          </a:p>
          <a:p>
            <a:r>
              <a:rPr lang="en-US" sz="1400" dirty="0">
                <a:hlinkClick r:id="rId2"/>
              </a:rPr>
              <a:t>https://</a:t>
            </a:r>
            <a:r>
              <a:rPr lang="en-US" sz="1400" dirty="0" smtClean="0">
                <a:hlinkClick r:id="rId2"/>
              </a:rPr>
              <a:t>help.zenplanner.com/hc/en-us/articles/204253654-How-to-Find-Your-Internet-Browser-Version-Number-Google-Chrome</a:t>
            </a:r>
            <a:r>
              <a:rPr lang="en-US" sz="1400" dirty="0" smtClean="0"/>
              <a:t> </a:t>
            </a:r>
            <a:endParaRPr lang="en-US" sz="1400" dirty="0"/>
          </a:p>
        </p:txBody>
      </p:sp>
      <p:pic>
        <p:nvPicPr>
          <p:cNvPr id="4" name="Picture 3"/>
          <p:cNvPicPr>
            <a:picLocks noChangeAspect="1"/>
          </p:cNvPicPr>
          <p:nvPr/>
        </p:nvPicPr>
        <p:blipFill>
          <a:blip r:embed="rId3"/>
          <a:stretch>
            <a:fillRect/>
          </a:stretch>
        </p:blipFill>
        <p:spPr>
          <a:xfrm>
            <a:off x="838200" y="4102823"/>
            <a:ext cx="7010400" cy="2619375"/>
          </a:xfrm>
          <a:prstGeom prst="rect">
            <a:avLst/>
          </a:prstGeom>
        </p:spPr>
      </p:pic>
    </p:spTree>
    <p:extLst>
      <p:ext uri="{BB962C8B-B14F-4D97-AF65-F5344CB8AC3E}">
        <p14:creationId xmlns:p14="http://schemas.microsoft.com/office/powerpoint/2010/main" val="7583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smtClean="0"/>
              <a:t>project- eclipse</a:t>
            </a:r>
            <a:endParaRPr lang="en-US" sz="4000" dirty="0"/>
          </a:p>
        </p:txBody>
      </p:sp>
      <p:sp>
        <p:nvSpPr>
          <p:cNvPr id="3" name="Content Placeholder 2"/>
          <p:cNvSpPr>
            <a:spLocks noGrp="1"/>
          </p:cNvSpPr>
          <p:nvPr>
            <p:ph idx="1"/>
          </p:nvPr>
        </p:nvSpPr>
        <p:spPr>
          <a:xfrm>
            <a:off x="838200" y="1825625"/>
            <a:ext cx="6087701" cy="4351338"/>
          </a:xfrm>
        </p:spPr>
        <p:txBody>
          <a:bodyPr/>
          <a:lstStyle/>
          <a:p>
            <a:r>
              <a:rPr lang="en-US" dirty="0" smtClean="0"/>
              <a:t>Create new java project</a:t>
            </a:r>
          </a:p>
          <a:p>
            <a:r>
              <a:rPr lang="en-US" dirty="0" smtClean="0"/>
              <a:t>Name the project as you wish and click next</a:t>
            </a:r>
          </a:p>
        </p:txBody>
      </p:sp>
      <p:pic>
        <p:nvPicPr>
          <p:cNvPr id="7" name="Picture 6"/>
          <p:cNvPicPr>
            <a:picLocks noChangeAspect="1"/>
          </p:cNvPicPr>
          <p:nvPr/>
        </p:nvPicPr>
        <p:blipFill>
          <a:blip r:embed="rId2"/>
          <a:stretch>
            <a:fillRect/>
          </a:stretch>
        </p:blipFill>
        <p:spPr>
          <a:xfrm>
            <a:off x="6925901" y="724276"/>
            <a:ext cx="5057521" cy="4983933"/>
          </a:xfrm>
          <a:prstGeom prst="rect">
            <a:avLst/>
          </a:prstGeom>
        </p:spPr>
      </p:pic>
    </p:spTree>
    <p:extLst>
      <p:ext uri="{BB962C8B-B14F-4D97-AF65-F5344CB8AC3E}">
        <p14:creationId xmlns:p14="http://schemas.microsoft.com/office/powerpoint/2010/main" val="15432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a:t>
            </a:r>
            <a:endParaRPr lang="en-US" sz="4000" dirty="0"/>
          </a:p>
        </p:txBody>
      </p:sp>
      <p:sp>
        <p:nvSpPr>
          <p:cNvPr id="3" name="Content Placeholder 2"/>
          <p:cNvSpPr>
            <a:spLocks noGrp="1"/>
          </p:cNvSpPr>
          <p:nvPr>
            <p:ph idx="1"/>
          </p:nvPr>
        </p:nvSpPr>
        <p:spPr>
          <a:xfrm>
            <a:off x="838200" y="1825625"/>
            <a:ext cx="4548612" cy="4351338"/>
          </a:xfrm>
        </p:spPr>
        <p:txBody>
          <a:bodyPr/>
          <a:lstStyle/>
          <a:p>
            <a:r>
              <a:rPr lang="en-US" dirty="0" smtClean="0"/>
              <a:t>Click on Libraries</a:t>
            </a:r>
            <a:endParaRPr lang="en-US" dirty="0"/>
          </a:p>
        </p:txBody>
      </p:sp>
      <p:pic>
        <p:nvPicPr>
          <p:cNvPr id="4" name="Picture 3"/>
          <p:cNvPicPr>
            <a:picLocks noChangeAspect="1"/>
          </p:cNvPicPr>
          <p:nvPr/>
        </p:nvPicPr>
        <p:blipFill>
          <a:blip r:embed="rId2"/>
          <a:stretch>
            <a:fillRect/>
          </a:stretch>
        </p:blipFill>
        <p:spPr>
          <a:xfrm>
            <a:off x="6618083" y="1533333"/>
            <a:ext cx="5334606" cy="5116436"/>
          </a:xfrm>
          <a:prstGeom prst="rect">
            <a:avLst/>
          </a:prstGeom>
        </p:spPr>
      </p:pic>
      <p:sp>
        <p:nvSpPr>
          <p:cNvPr id="5" name="Rectangle 4"/>
          <p:cNvSpPr/>
          <p:nvPr/>
        </p:nvSpPr>
        <p:spPr>
          <a:xfrm>
            <a:off x="7749766" y="2278298"/>
            <a:ext cx="624689" cy="2385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86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Create new project- eclipse</a:t>
            </a:r>
            <a:endParaRPr lang="en-US" sz="4000" dirty="0"/>
          </a:p>
        </p:txBody>
      </p:sp>
      <p:sp>
        <p:nvSpPr>
          <p:cNvPr id="3" name="Content Placeholder 2"/>
          <p:cNvSpPr>
            <a:spLocks noGrp="1"/>
          </p:cNvSpPr>
          <p:nvPr>
            <p:ph idx="1"/>
          </p:nvPr>
        </p:nvSpPr>
        <p:spPr>
          <a:xfrm>
            <a:off x="838200" y="1825625"/>
            <a:ext cx="4548612" cy="4351338"/>
          </a:xfrm>
        </p:spPr>
        <p:txBody>
          <a:bodyPr/>
          <a:lstStyle/>
          <a:p>
            <a:r>
              <a:rPr lang="en-US" dirty="0" smtClean="0"/>
              <a:t>Choose Add External JARs…</a:t>
            </a:r>
            <a:endParaRPr lang="en-US" dirty="0"/>
          </a:p>
        </p:txBody>
      </p:sp>
      <p:pic>
        <p:nvPicPr>
          <p:cNvPr id="6" name="Picture 5"/>
          <p:cNvPicPr>
            <a:picLocks noChangeAspect="1"/>
          </p:cNvPicPr>
          <p:nvPr/>
        </p:nvPicPr>
        <p:blipFill>
          <a:blip r:embed="rId2"/>
          <a:stretch>
            <a:fillRect/>
          </a:stretch>
        </p:blipFill>
        <p:spPr>
          <a:xfrm>
            <a:off x="6464174" y="1273898"/>
            <a:ext cx="5362376" cy="5194802"/>
          </a:xfrm>
          <a:prstGeom prst="rect">
            <a:avLst/>
          </a:prstGeom>
        </p:spPr>
      </p:pic>
      <p:sp>
        <p:nvSpPr>
          <p:cNvPr id="7" name="Rectangle 6"/>
          <p:cNvSpPr/>
          <p:nvPr/>
        </p:nvSpPr>
        <p:spPr>
          <a:xfrm>
            <a:off x="10437890" y="2635673"/>
            <a:ext cx="1149791" cy="1901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6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new </a:t>
            </a:r>
            <a:r>
              <a:rPr lang="en-US" sz="4000" dirty="0" smtClean="0"/>
              <a:t>project- eclipse </a:t>
            </a:r>
            <a:endParaRPr lang="en-US" sz="4000" dirty="0"/>
          </a:p>
        </p:txBody>
      </p:sp>
      <p:sp>
        <p:nvSpPr>
          <p:cNvPr id="3" name="Content Placeholder 2"/>
          <p:cNvSpPr>
            <a:spLocks noGrp="1"/>
          </p:cNvSpPr>
          <p:nvPr>
            <p:ph idx="1"/>
          </p:nvPr>
        </p:nvSpPr>
        <p:spPr>
          <a:xfrm>
            <a:off x="838200" y="1825625"/>
            <a:ext cx="4548612" cy="4351338"/>
          </a:xfrm>
        </p:spPr>
        <p:txBody>
          <a:bodyPr/>
          <a:lstStyle/>
          <a:p>
            <a:r>
              <a:rPr lang="en-US" dirty="0" smtClean="0"/>
              <a:t>Choose all the files that were extracted from the zip of the java client (slide 3) and click open. Note that you will need to add the client jar files and the jar files in the libs directory.</a:t>
            </a:r>
          </a:p>
          <a:p>
            <a:pPr marL="0" indent="0">
              <a:buNone/>
            </a:pPr>
            <a:endParaRPr lang="en-US" dirty="0"/>
          </a:p>
        </p:txBody>
      </p:sp>
      <p:pic>
        <p:nvPicPr>
          <p:cNvPr id="4" name="Picture 3"/>
          <p:cNvPicPr>
            <a:picLocks noChangeAspect="1"/>
          </p:cNvPicPr>
          <p:nvPr/>
        </p:nvPicPr>
        <p:blipFill>
          <a:blip r:embed="rId2"/>
          <a:stretch>
            <a:fillRect/>
          </a:stretch>
        </p:blipFill>
        <p:spPr>
          <a:xfrm>
            <a:off x="5952073" y="2586171"/>
            <a:ext cx="5401727" cy="1415123"/>
          </a:xfrm>
          <a:prstGeom prst="rect">
            <a:avLst/>
          </a:prstGeom>
        </p:spPr>
      </p:pic>
      <p:sp>
        <p:nvSpPr>
          <p:cNvPr id="5" name="Rectangle 4"/>
          <p:cNvSpPr/>
          <p:nvPr/>
        </p:nvSpPr>
        <p:spPr>
          <a:xfrm>
            <a:off x="5952072" y="3180706"/>
            <a:ext cx="4966407" cy="344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098829" y="5504507"/>
            <a:ext cx="5021023" cy="1353493"/>
          </a:xfrm>
          <a:prstGeom prst="rect">
            <a:avLst/>
          </a:prstGeom>
        </p:spPr>
      </p:pic>
      <p:cxnSp>
        <p:nvCxnSpPr>
          <p:cNvPr id="12" name="Elbow Connector 11"/>
          <p:cNvCxnSpPr/>
          <p:nvPr/>
        </p:nvCxnSpPr>
        <p:spPr>
          <a:xfrm rot="16200000" flipH="1">
            <a:off x="8675444" y="4089935"/>
            <a:ext cx="3275092" cy="961864"/>
          </a:xfrm>
          <a:prstGeom prst="bentConnector4">
            <a:avLst>
              <a:gd name="adj1" fmla="val -139"/>
              <a:gd name="adj2" fmla="val 12376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8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431</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Selenium Installation Guide</vt:lpstr>
      <vt:lpstr>Requirments</vt:lpstr>
      <vt:lpstr>Install selenium</vt:lpstr>
      <vt:lpstr>Browsers </vt:lpstr>
      <vt:lpstr>Browsers</vt:lpstr>
      <vt:lpstr>Create new project- eclipse</vt:lpstr>
      <vt:lpstr>Create new project- eclipse</vt:lpstr>
      <vt:lpstr>Create new project- eclipse</vt:lpstr>
      <vt:lpstr>Create new project- eclipse </vt:lpstr>
      <vt:lpstr>Create new project- eclipse </vt:lpstr>
      <vt:lpstr>New project is ready- eclipse</vt:lpstr>
      <vt:lpstr>Create new project- IntelliJ </vt:lpstr>
      <vt:lpstr>Create new project- IntelliJ </vt:lpstr>
      <vt:lpstr>Create new project- IntelliJ </vt:lpstr>
      <vt:lpstr>Add Selenium to Java project- IntelliJ </vt:lpstr>
      <vt:lpstr>Add Selenium to Java project- IntelliJ </vt:lpstr>
      <vt:lpstr>Add Selenium to Java project- IntelliJ </vt:lpstr>
      <vt:lpstr>Hello World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installation guide</dc:title>
  <dc:creator>Microsoft account</dc:creator>
  <cp:lastModifiedBy>Microsoft account</cp:lastModifiedBy>
  <cp:revision>33</cp:revision>
  <dcterms:created xsi:type="dcterms:W3CDTF">2021-04-18T07:04:54Z</dcterms:created>
  <dcterms:modified xsi:type="dcterms:W3CDTF">2021-04-22T20:03:24Z</dcterms:modified>
</cp:coreProperties>
</file>