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  <p:sldId id="266" r:id="rId9"/>
    <p:sldId id="265" r:id="rId10"/>
    <p:sldId id="267" r:id="rId11"/>
    <p:sldId id="261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9" r:id="rId21"/>
    <p:sldId id="280" r:id="rId22"/>
    <p:sldId id="281" r:id="rId23"/>
    <p:sldId id="276" r:id="rId24"/>
    <p:sldId id="282" r:id="rId25"/>
    <p:sldId id="277" r:id="rId26"/>
    <p:sldId id="289" r:id="rId27"/>
    <p:sldId id="283" r:id="rId28"/>
    <p:sldId id="284" r:id="rId29"/>
    <p:sldId id="285" r:id="rId30"/>
    <p:sldId id="286" r:id="rId31"/>
    <p:sldId id="287" r:id="rId32"/>
    <p:sldId id="288" r:id="rId33"/>
    <p:sldId id="278" r:id="rId34"/>
    <p:sldId id="290" r:id="rId35"/>
    <p:sldId id="291" r:id="rId36"/>
  </p:sldIdLst>
  <p:sldSz cx="9144000" cy="5143500" type="screen16x9"/>
  <p:notesSz cx="6858000" cy="9144000"/>
  <p:embeddedFontLst>
    <p:embeddedFont>
      <p:font typeface="Nunito" panose="020B0604020202020204" charset="0"/>
      <p:regular r:id="rId38"/>
      <p:bold r:id="rId39"/>
      <p:italic r:id="rId40"/>
      <p:boldItalic r:id="rId41"/>
    </p:embeddedFont>
    <p:embeddedFont>
      <p:font typeface="Maven Pro" panose="020B0604020202020204" charset="0"/>
      <p:regular r:id="rId42"/>
      <p:bold r:id="rId43"/>
    </p:embeddedFont>
    <p:embeddedFont>
      <p:font typeface="Cambria Math" panose="02040503050406030204" pitchFamily="18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A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1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281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442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ECMQV</a:t>
            </a:r>
            <a:endParaRPr dirty="0"/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improvement of ECDH</a:t>
            </a:r>
            <a:endParaRPr/>
          </a:p>
        </p:txBody>
      </p:sp>
      <p:sp>
        <p:nvSpPr>
          <p:cNvPr id="279" name="Shape 279"/>
          <p:cNvSpPr txBox="1"/>
          <p:nvPr/>
        </p:nvSpPr>
        <p:spPr>
          <a:xfrm>
            <a:off x="6580250" y="4291700"/>
            <a:ext cx="2343900" cy="774600"/>
          </a:xfrm>
          <a:prstGeom prst="rect">
            <a:avLst/>
          </a:prstGeom>
          <a:noFill/>
          <a:ln>
            <a:noFill/>
          </a:ln>
          <a:effectLst>
            <a:outerShdw blurRad="57150" dist="952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Marco Carolla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Why</a:t>
            </a:r>
            <a:r>
              <a:rPr lang="it-IT" dirty="0" smtClean="0"/>
              <a:t> </a:t>
            </a:r>
            <a:r>
              <a:rPr lang="it-IT" dirty="0" err="1" smtClean="0"/>
              <a:t>Signed</a:t>
            </a:r>
            <a:r>
              <a:rPr lang="it-IT" dirty="0" smtClean="0"/>
              <a:t> ECDH </a:t>
            </a:r>
            <a:r>
              <a:rPr lang="it-IT" dirty="0" err="1" smtClean="0"/>
              <a:t>fails</a:t>
            </a:r>
            <a:r>
              <a:rPr lang="it-IT" dirty="0" smtClean="0"/>
              <a:t> in </a:t>
            </a:r>
            <a:r>
              <a:rPr lang="it-IT" dirty="0" err="1" smtClean="0"/>
              <a:t>practice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it-IT" dirty="0"/>
              <a:t>Alice and Bob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choose</a:t>
            </a:r>
            <a:r>
              <a:rPr lang="it-IT" dirty="0"/>
              <a:t> to </a:t>
            </a:r>
            <a:r>
              <a:rPr lang="it-IT" dirty="0" err="1"/>
              <a:t>communicate</a:t>
            </a:r>
            <a:r>
              <a:rPr lang="it-IT" dirty="0"/>
              <a:t> </a:t>
            </a:r>
            <a:r>
              <a:rPr lang="it-IT" dirty="0" err="1"/>
              <a:t>exchanging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Digital </a:t>
            </a:r>
            <a:r>
              <a:rPr lang="it-IT" dirty="0" err="1"/>
              <a:t>Signatures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b="1" dirty="0" err="1"/>
              <a:t>costs</a:t>
            </a:r>
            <a:r>
              <a:rPr lang="it-IT" b="1" dirty="0"/>
              <a:t> </a:t>
            </a:r>
            <a:r>
              <a:rPr lang="it-IT" b="1" dirty="0" err="1" smtClean="0"/>
              <a:t>much</a:t>
            </a:r>
            <a:r>
              <a:rPr lang="it-IT" b="1" dirty="0" smtClean="0"/>
              <a:t> in </a:t>
            </a:r>
            <a:r>
              <a:rPr lang="it-IT" b="1" dirty="0" err="1"/>
              <a:t>terms</a:t>
            </a:r>
            <a:r>
              <a:rPr lang="it-IT" b="1" dirty="0"/>
              <a:t> of time and </a:t>
            </a:r>
            <a:r>
              <a:rPr lang="it-IT" b="1" dirty="0" err="1" smtClean="0"/>
              <a:t>space</a:t>
            </a:r>
            <a:r>
              <a:rPr lang="it-IT" b="1" dirty="0" smtClean="0"/>
              <a:t> </a:t>
            </a:r>
            <a:r>
              <a:rPr lang="it-IT" dirty="0" err="1"/>
              <a:t>resourses</a:t>
            </a:r>
            <a:r>
              <a:rPr lang="it-IT" dirty="0"/>
              <a:t>!</a:t>
            </a:r>
          </a:p>
          <a:p>
            <a:pPr marL="146050" indent="0">
              <a:buNone/>
            </a:pP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weight</a:t>
            </a:r>
            <a:r>
              <a:rPr lang="it-IT" dirty="0"/>
              <a:t> more </a:t>
            </a:r>
            <a:r>
              <a:rPr lang="it-IT" dirty="0" err="1"/>
              <a:t>thus</a:t>
            </a:r>
            <a:r>
              <a:rPr lang="it-IT" dirty="0"/>
              <a:t> </a:t>
            </a:r>
            <a:r>
              <a:rPr lang="it-IT" dirty="0" err="1"/>
              <a:t>slowing</a:t>
            </a:r>
            <a:r>
              <a:rPr lang="it-IT" dirty="0"/>
              <a:t> the </a:t>
            </a:r>
            <a:r>
              <a:rPr lang="it-IT" dirty="0" err="1"/>
              <a:t>communication</a:t>
            </a:r>
            <a:r>
              <a:rPr lang="it-IT" dirty="0"/>
              <a:t> down</a:t>
            </a:r>
            <a:r>
              <a:rPr lang="it-IT" dirty="0" smtClean="0"/>
              <a:t>.</a:t>
            </a:r>
          </a:p>
          <a:p>
            <a:pPr marL="146050" indent="0">
              <a:buNone/>
            </a:pPr>
            <a:endParaRPr lang="it-IT" dirty="0"/>
          </a:p>
          <a:p>
            <a:pPr marL="146050" indent="0">
              <a:buNone/>
            </a:pPr>
            <a:r>
              <a:rPr lang="it-IT" dirty="0" err="1" smtClean="0"/>
              <a:t>Moreover</a:t>
            </a:r>
            <a:r>
              <a:rPr lang="it-IT" dirty="0" smtClean="0"/>
              <a:t> the </a:t>
            </a:r>
            <a:r>
              <a:rPr lang="it-IT" b="1" dirty="0" smtClean="0"/>
              <a:t>Digital </a:t>
            </a:r>
            <a:r>
              <a:rPr lang="it-IT" b="1" dirty="0" err="1" smtClean="0"/>
              <a:t>Signature</a:t>
            </a:r>
            <a:r>
              <a:rPr lang="it-IT" b="1" dirty="0" smtClean="0"/>
              <a:t> must be </a:t>
            </a:r>
            <a:r>
              <a:rPr lang="it-IT" b="1" dirty="0" err="1" smtClean="0"/>
              <a:t>recalculated</a:t>
            </a:r>
            <a:r>
              <a:rPr lang="it-IT" b="1" dirty="0"/>
              <a:t> </a:t>
            </a:r>
            <a:r>
              <a:rPr lang="it-IT" b="1" dirty="0" err="1" smtClean="0"/>
              <a:t>each</a:t>
            </a:r>
            <a:r>
              <a:rPr lang="it-IT" b="1" dirty="0" smtClean="0"/>
              <a:t> </a:t>
            </a:r>
            <a:r>
              <a:rPr lang="it-IT" b="1" dirty="0" smtClean="0"/>
              <a:t>time </a:t>
            </a:r>
            <a:r>
              <a:rPr lang="it-IT" dirty="0" smtClean="0"/>
              <a:t>(to </a:t>
            </a:r>
            <a:r>
              <a:rPr lang="it-IT" dirty="0" err="1" smtClean="0"/>
              <a:t>avoid</a:t>
            </a:r>
            <a:r>
              <a:rPr lang="it-IT" dirty="0" smtClean="0"/>
              <a:t>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dirty="0" err="1" smtClean="0"/>
              <a:t>decryption</a:t>
            </a:r>
            <a:r>
              <a:rPr lang="it-IT" dirty="0" smtClean="0"/>
              <a:t>) </a:t>
            </a:r>
            <a:r>
              <a:rPr lang="it-IT" dirty="0" err="1" smtClean="0"/>
              <a:t>hence</a:t>
            </a:r>
            <a:r>
              <a:rPr lang="it-IT" dirty="0" smtClean="0"/>
              <a:t> </a:t>
            </a:r>
            <a:r>
              <a:rPr lang="it-IT" dirty="0" err="1" smtClean="0"/>
              <a:t>requiring</a:t>
            </a:r>
            <a:r>
              <a:rPr lang="it-IT" dirty="0" smtClean="0"/>
              <a:t> more time </a:t>
            </a:r>
            <a:r>
              <a:rPr lang="it-IT" dirty="0" err="1" smtClean="0"/>
              <a:t>before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message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sent</a:t>
            </a:r>
            <a:r>
              <a:rPr lang="it-IT" dirty="0" smtClean="0"/>
              <a:t>.</a:t>
            </a:r>
          </a:p>
          <a:p>
            <a:pPr marL="146050" indent="0">
              <a:buNone/>
            </a:pPr>
            <a:endParaRPr lang="it-IT" dirty="0"/>
          </a:p>
          <a:p>
            <a:pPr marL="146050" indent="0">
              <a:buNone/>
            </a:pPr>
            <a:r>
              <a:rPr lang="it-IT" dirty="0" smtClean="0"/>
              <a:t>How to </a:t>
            </a:r>
            <a:r>
              <a:rPr lang="it-IT" dirty="0" err="1" smtClean="0"/>
              <a:t>overcome</a:t>
            </a:r>
            <a:r>
              <a:rPr lang="it-IT" dirty="0" smtClean="0"/>
              <a:t> </a:t>
            </a:r>
            <a:r>
              <a:rPr lang="it-IT" dirty="0" err="1" smtClean="0"/>
              <a:t>these</a:t>
            </a:r>
            <a:r>
              <a:rPr lang="it-IT" dirty="0" smtClean="0"/>
              <a:t> </a:t>
            </a:r>
            <a:r>
              <a:rPr lang="it-IT" dirty="0" err="1" smtClean="0"/>
              <a:t>drawbacks</a:t>
            </a:r>
            <a:r>
              <a:rPr lang="it-IT" dirty="0" smtClean="0"/>
              <a:t> </a:t>
            </a:r>
            <a:r>
              <a:rPr lang="it-IT" dirty="0" err="1" smtClean="0"/>
              <a:t>while</a:t>
            </a:r>
            <a:r>
              <a:rPr lang="it-IT" dirty="0" smtClean="0"/>
              <a:t> </a:t>
            </a:r>
            <a:r>
              <a:rPr lang="it-IT" dirty="0" err="1" smtClean="0"/>
              <a:t>still</a:t>
            </a:r>
            <a:r>
              <a:rPr lang="it-IT" dirty="0" smtClean="0"/>
              <a:t> </a:t>
            </a:r>
            <a:r>
              <a:rPr lang="it-IT" dirty="0" err="1" smtClean="0"/>
              <a:t>ensuring</a:t>
            </a:r>
            <a:r>
              <a:rPr lang="it-IT" dirty="0" smtClean="0"/>
              <a:t> a </a:t>
            </a:r>
            <a:r>
              <a:rPr lang="it-IT" dirty="0" err="1" smtClean="0"/>
              <a:t>secure</a:t>
            </a:r>
            <a:r>
              <a:rPr lang="it-IT" dirty="0" smtClean="0"/>
              <a:t> way to </a:t>
            </a:r>
            <a:r>
              <a:rPr lang="it-IT" dirty="0" err="1" smtClean="0"/>
              <a:t>communicate</a:t>
            </a:r>
            <a:r>
              <a:rPr lang="it-IT" dirty="0" smtClean="0"/>
              <a:t>?</a:t>
            </a:r>
            <a:endParaRPr lang="it-IT" dirty="0"/>
          </a:p>
          <a:p>
            <a:pPr marL="14605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560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ECMQV is</a:t>
            </a:r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buSzPts val="1400"/>
              <a:buFont typeface="Nunito"/>
              <a:buChar char="➢"/>
            </a:pPr>
            <a:r>
              <a:rPr lang="en" sz="1400" dirty="0"/>
              <a:t>The acronym of </a:t>
            </a:r>
            <a:r>
              <a:rPr lang="en" sz="1400" b="1" dirty="0"/>
              <a:t>E</a:t>
            </a:r>
            <a:r>
              <a:rPr lang="en" sz="1400" dirty="0"/>
              <a:t>lliptic </a:t>
            </a:r>
            <a:r>
              <a:rPr lang="en" sz="1400" b="1" dirty="0"/>
              <a:t>C</a:t>
            </a:r>
            <a:r>
              <a:rPr lang="en" sz="1400" dirty="0"/>
              <a:t>urve </a:t>
            </a:r>
            <a:r>
              <a:rPr lang="en" sz="1400" b="1" dirty="0"/>
              <a:t>M</a:t>
            </a:r>
            <a:r>
              <a:rPr lang="en" sz="1400" dirty="0"/>
              <a:t>enezes </a:t>
            </a:r>
            <a:r>
              <a:rPr lang="en" sz="1400" b="1" dirty="0"/>
              <a:t>Q</a:t>
            </a:r>
            <a:r>
              <a:rPr lang="en" sz="1400" dirty="0"/>
              <a:t>u </a:t>
            </a:r>
            <a:r>
              <a:rPr lang="en" sz="1400" b="1" dirty="0"/>
              <a:t>V</a:t>
            </a:r>
            <a:r>
              <a:rPr lang="en" sz="1400" dirty="0"/>
              <a:t>anston, following the names of the mathematicians </a:t>
            </a:r>
            <a:r>
              <a:rPr lang="en" sz="1400" dirty="0" smtClean="0"/>
              <a:t>(along with </a:t>
            </a:r>
            <a:r>
              <a:rPr lang="pt-BR" sz="1400" dirty="0" smtClean="0"/>
              <a:t>Law</a:t>
            </a:r>
            <a:r>
              <a:rPr lang="pt-BR" sz="1400" dirty="0"/>
              <a:t> </a:t>
            </a:r>
            <a:r>
              <a:rPr lang="pt-BR" sz="1400" dirty="0" smtClean="0"/>
              <a:t>and Solinas</a:t>
            </a:r>
            <a:r>
              <a:rPr lang="it-IT" sz="1400" dirty="0" smtClean="0"/>
              <a:t>) </a:t>
            </a:r>
            <a:r>
              <a:rPr lang="en" sz="1400" dirty="0" smtClean="0"/>
              <a:t>who developed the protocol;</a:t>
            </a:r>
            <a:endParaRPr sz="1400" dirty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 dirty="0"/>
              <a:t>A protocol </a:t>
            </a:r>
            <a:r>
              <a:rPr lang="en" sz="1400" b="1" dirty="0"/>
              <a:t>variation of ECDH </a:t>
            </a:r>
            <a:r>
              <a:rPr lang="en" sz="1400" dirty="0"/>
              <a:t>(Elliptic Curve Diffie Hellman) to ensure an implicit authentication via a new Session Key. The key is now derived from both static and ephemeral keys.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Parties </a:t>
            </a:r>
            <a:r>
              <a:rPr lang="it-IT" dirty="0" err="1" smtClean="0"/>
              <a:t>parameters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tes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03800" y="1678765"/>
                <a:ext cx="7030500" cy="2541600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it-IT" dirty="0" smtClean="0"/>
                  <a:t>Both parties </a:t>
                </a:r>
                <a:r>
                  <a:rPr lang="it-IT" dirty="0" err="1" smtClean="0"/>
                  <a:t>now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have</a:t>
                </a:r>
                <a:r>
                  <a:rPr lang="it-IT" dirty="0" smtClean="0"/>
                  <a:t> a </a:t>
                </a:r>
                <a:r>
                  <a:rPr lang="it-IT" b="1" dirty="0" err="1" smtClean="0"/>
                  <a:t>pair</a:t>
                </a:r>
                <a:r>
                  <a:rPr lang="it-IT" dirty="0" smtClean="0"/>
                  <a:t> of private and public </a:t>
                </a:r>
                <a:r>
                  <a:rPr lang="it-IT" dirty="0" err="1" smtClean="0"/>
                  <a:t>keys</a:t>
                </a:r>
                <a:r>
                  <a:rPr lang="it-IT" dirty="0" smtClean="0"/>
                  <a:t>.</a:t>
                </a:r>
              </a:p>
              <a:p>
                <a:pPr marL="146050" indent="0">
                  <a:buNone/>
                </a:pPr>
                <a:r>
                  <a:rPr lang="it-IT" dirty="0" smtClean="0"/>
                  <a:t>Alice </a:t>
                </a:r>
                <a:r>
                  <a:rPr lang="it-IT" dirty="0" err="1" smtClean="0"/>
                  <a:t>will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have</a:t>
                </a:r>
                <a:r>
                  <a:rPr lang="it-IT" dirty="0" smtClean="0"/>
                  <a:t> the quadruple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  <m:sup>
                            <m:r>
                              <a:rPr lang="it-IT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it-IT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  <m:sup>
                            <m:r>
                              <a:rPr lang="it-IT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  <m:sup>
                            <m:r>
                              <a:rPr lang="it-IT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  <m:sup>
                            <m:r>
                              <a:rPr lang="it-IT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</m:oMath>
                </a14:m>
                <a:r>
                  <a:rPr lang="it-IT" dirty="0" smtClean="0"/>
                  <a:t>, </a:t>
                </a:r>
                <a:r>
                  <a:rPr lang="it-IT" dirty="0" err="1" smtClean="0"/>
                  <a:t>while</a:t>
                </a:r>
                <a:r>
                  <a:rPr lang="it-IT" dirty="0" smtClean="0"/>
                  <a:t> Bob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  <m:sup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  <m:sup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  <m:sup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  <m:sup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</m:oMath>
                </a14:m>
                <a:r>
                  <a:rPr lang="it-IT" dirty="0" smtClean="0"/>
                  <a:t>.</a:t>
                </a:r>
              </a:p>
              <a:p>
                <a:pPr marL="146050" indent="0">
                  <a:buNone/>
                </a:pPr>
                <a:r>
                  <a:rPr lang="it-IT" dirty="0" err="1" smtClean="0"/>
                  <a:t>Further</a:t>
                </a:r>
                <a:r>
                  <a:rPr lang="it-IT" dirty="0" smtClean="0"/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p>
                  </m:oMath>
                </a14:m>
                <a:r>
                  <a:rPr lang="it-IT" dirty="0" smtClean="0"/>
                  <a:t> </a:t>
                </a:r>
                <a:r>
                  <a:rPr lang="it-IT" dirty="0" err="1" smtClean="0"/>
                  <a:t>will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represent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ephemeral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key’s</a:t>
                </a:r>
                <a:r>
                  <a:rPr lang="it-IT" dirty="0" smtClean="0"/>
                  <a:t> x coordinate;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it-IT" b="1" dirty="0" smtClean="0"/>
                  <a:t> </a:t>
                </a:r>
                <a:r>
                  <a:rPr lang="it-IT" dirty="0" err="1" smtClean="0"/>
                  <a:t>will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represent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static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key’s</a:t>
                </a:r>
                <a:r>
                  <a:rPr lang="it-IT" dirty="0" smtClean="0"/>
                  <a:t> x coordinate.</a:t>
                </a:r>
                <a:endParaRPr lang="it-IT" b="1" dirty="0" smtClean="0"/>
              </a:p>
              <a:p>
                <a:pPr marL="146050" indent="0">
                  <a:buNone/>
                </a:pPr>
                <a:endParaRPr lang="it-IT" dirty="0"/>
              </a:p>
              <a:p>
                <a:pPr marL="146050" indent="0">
                  <a:buNone/>
                </a:pPr>
                <a:r>
                  <a:rPr lang="it-IT" dirty="0" smtClean="0"/>
                  <a:t>First </a:t>
                </a:r>
                <a:r>
                  <a:rPr lang="it-IT" dirty="0" err="1" smtClean="0"/>
                  <a:t>step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into</a:t>
                </a:r>
                <a:r>
                  <a:rPr lang="it-IT" dirty="0" smtClean="0"/>
                  <a:t> ECMQV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to </a:t>
                </a:r>
                <a:r>
                  <a:rPr lang="it-IT" b="1" dirty="0" err="1" smtClean="0"/>
                  <a:t>exchange</a:t>
                </a:r>
                <a:r>
                  <a:rPr lang="it-IT" b="1" dirty="0" smtClean="0"/>
                  <a:t> the public </a:t>
                </a:r>
                <a:r>
                  <a:rPr lang="it-IT" b="1" dirty="0" err="1" smtClean="0"/>
                  <a:t>keys</a:t>
                </a:r>
                <a:r>
                  <a:rPr lang="it-IT" b="1" dirty="0" smtClean="0"/>
                  <a:t> </a:t>
                </a:r>
                <a:r>
                  <a:rPr lang="it-IT" dirty="0" smtClean="0"/>
                  <a:t>via a </a:t>
                </a:r>
                <a:r>
                  <a:rPr lang="it-IT" dirty="0" err="1" smtClean="0"/>
                  <a:t>pre-authenticated</a:t>
                </a:r>
                <a:r>
                  <a:rPr lang="it-IT" dirty="0" smtClean="0"/>
                  <a:t> ECDH </a:t>
                </a:r>
                <a:r>
                  <a:rPr lang="it-IT" dirty="0" err="1" smtClean="0"/>
                  <a:t>protocol</a:t>
                </a:r>
                <a:r>
                  <a:rPr lang="it-IT" dirty="0" smtClean="0"/>
                  <a:t>. </a:t>
                </a:r>
                <a:r>
                  <a:rPr lang="it-IT" dirty="0" err="1" smtClean="0"/>
                  <a:t>This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will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ensure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that</a:t>
                </a:r>
                <a:r>
                  <a:rPr lang="it-IT" dirty="0" smtClean="0"/>
                  <a:t> Alice and Bob </a:t>
                </a:r>
                <a:r>
                  <a:rPr lang="it-IT" dirty="0" err="1" smtClean="0"/>
                  <a:t>will</a:t>
                </a:r>
                <a:r>
                  <a:rPr lang="it-IT" dirty="0"/>
                  <a:t> </a:t>
                </a:r>
                <a:r>
                  <a:rPr lang="it-IT" dirty="0" err="1" smtClean="0"/>
                  <a:t>know</a:t>
                </a:r>
                <a:r>
                  <a:rPr lang="it-IT" dirty="0" smtClean="0"/>
                  <a:t> a </a:t>
                </a:r>
                <a:r>
                  <a:rPr lang="it-IT" dirty="0" err="1" smtClean="0"/>
                  <a:t>sixtuple</a:t>
                </a:r>
                <a:r>
                  <a:rPr lang="it-IT" dirty="0" smtClean="0"/>
                  <a:t> of </a:t>
                </a:r>
                <a:r>
                  <a:rPr lang="it-IT" dirty="0" err="1" smtClean="0"/>
                  <a:t>keys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together</a:t>
                </a:r>
                <a:r>
                  <a:rPr lang="it-IT" dirty="0" smtClean="0"/>
                  <a:t> with the standard </a:t>
                </a:r>
                <a:r>
                  <a:rPr lang="it-IT" dirty="0" err="1" smtClean="0"/>
                  <a:t>sixtuple</a:t>
                </a:r>
                <a:r>
                  <a:rPr lang="it-IT" dirty="0" smtClean="0"/>
                  <a:t> for Elliptic Curve </a:t>
                </a:r>
                <a:r>
                  <a:rPr lang="it-IT" dirty="0" err="1" smtClean="0"/>
                  <a:t>Algorithms</a:t>
                </a:r>
                <a:r>
                  <a:rPr lang="it-IT" dirty="0" smtClean="0"/>
                  <a:t>. At </a:t>
                </a:r>
                <a:r>
                  <a:rPr lang="it-IT" dirty="0" err="1" smtClean="0"/>
                  <a:t>every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Ephemeral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recalculation</a:t>
                </a:r>
                <a:r>
                  <a:rPr lang="it-IT" dirty="0" smtClean="0"/>
                  <a:t> just a standard ECDH </a:t>
                </a:r>
                <a:r>
                  <a:rPr lang="it-IT" dirty="0" err="1" smtClean="0"/>
                  <a:t>suffices</a:t>
                </a:r>
                <a:r>
                  <a:rPr lang="it-IT" dirty="0" smtClean="0"/>
                  <a:t>: </a:t>
                </a:r>
                <a:r>
                  <a:rPr lang="it-IT" dirty="0" err="1" smtClean="0"/>
                  <a:t>both</a:t>
                </a:r>
                <a:r>
                  <a:rPr lang="it-IT" dirty="0" smtClean="0"/>
                  <a:t> parties </a:t>
                </a:r>
                <a:r>
                  <a:rPr lang="it-IT" dirty="0" err="1" smtClean="0"/>
                  <a:t>will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exchange</a:t>
                </a:r>
                <a:r>
                  <a:rPr lang="it-IT" dirty="0" smtClean="0"/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it-IT" dirty="0" smtClean="0"/>
                  <a:t>, compute the new Session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and </a:t>
                </a:r>
                <a:r>
                  <a:rPr lang="it-IT" dirty="0" err="1" smtClean="0"/>
                  <a:t>check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𝑺𝒆𝒏𝒅𝒆𝒓</m:t>
                        </m:r>
                      </m:sub>
                      <m:sup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it-IT" dirty="0" smtClean="0"/>
                  <a:t> during </a:t>
                </a:r>
                <a:r>
                  <a:rPr lang="it-IT" dirty="0" err="1" smtClean="0"/>
                  <a:t>decryption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phase</a:t>
                </a:r>
                <a:r>
                  <a:rPr lang="it-IT" dirty="0" smtClean="0"/>
                  <a:t>.</a:t>
                </a:r>
                <a:endParaRPr lang="it-IT" dirty="0" smtClean="0"/>
              </a:p>
              <a:p>
                <a:pPr marL="146050" indent="0">
                  <a:buNone/>
                </a:pPr>
                <a:endParaRPr lang="it-IT" dirty="0"/>
              </a:p>
              <a:p>
                <a:pPr marL="146050" indent="0">
                  <a:buNone/>
                </a:pPr>
                <a:r>
                  <a:rPr lang="it-IT" dirty="0" err="1" smtClean="0"/>
                  <a:t>Now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let’s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get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into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calculation</a:t>
                </a:r>
                <a:r>
                  <a:rPr lang="it-IT" dirty="0" smtClean="0"/>
                  <a:t>!</a:t>
                </a:r>
              </a:p>
            </p:txBody>
          </p:sp>
        </mc:Choice>
        <mc:Fallback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678765"/>
                <a:ext cx="7030500" cy="2541600"/>
              </a:xfrm>
              <a:blipFill>
                <a:blip r:embed="rId2"/>
                <a:stretch>
                  <a:fillRect b="-15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3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Session </a:t>
            </a:r>
            <a:r>
              <a:rPr lang="it-IT" dirty="0" err="1" smtClean="0"/>
              <a:t>Key</a:t>
            </a:r>
            <a:r>
              <a:rPr lang="it-IT" dirty="0" smtClean="0"/>
              <a:t>: </a:t>
            </a:r>
            <a:r>
              <a:rPr lang="it-IT" dirty="0" err="1" smtClean="0"/>
              <a:t>derivation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tes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933775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it-IT" b="0" dirty="0" smtClean="0"/>
                  <a:t>Alice, and Bob in analogous way, computes the following:</a:t>
                </a:r>
              </a:p>
              <a:p>
                <a:pPr marL="14605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⌈"/>
                            <m:endChr m:val="⌉"/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b="0" dirty="0" smtClean="0"/>
                  <a:t>  where </a:t>
                </a:r>
                <a:r>
                  <a:rPr lang="it-IT" b="1" dirty="0" smtClean="0"/>
                  <a:t>p </a:t>
                </a:r>
                <a:r>
                  <a:rPr lang="it-IT" b="0" dirty="0" err="1" smtClean="0"/>
                  <a:t>is</a:t>
                </a:r>
                <a:r>
                  <a:rPr lang="it-IT" b="0" dirty="0" smtClean="0"/>
                  <a:t> the Field </a:t>
                </a:r>
                <a:r>
                  <a:rPr lang="it-IT" b="0" dirty="0" err="1" smtClean="0"/>
                  <a:t>Cardinality</a:t>
                </a:r>
                <a:endParaRPr lang="it-IT" b="0" dirty="0" smtClean="0"/>
              </a:p>
              <a:p>
                <a:pPr marL="14605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it-IT" sz="1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it-IT" sz="1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𝑚𝑜𝑑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it-IT" sz="1400" dirty="0" smtClean="0"/>
                  <a:t>;  </a:t>
                </a:r>
                <a:r>
                  <a:rPr lang="it-IT" sz="1400" dirty="0" err="1" smtClean="0"/>
                  <a:t>this</a:t>
                </a:r>
                <a:r>
                  <a:rPr lang="it-IT" sz="1400" dirty="0" smtClean="0"/>
                  <a:t> </a:t>
                </a:r>
                <a:r>
                  <a:rPr lang="it-IT" sz="1400" dirty="0" err="1" smtClean="0"/>
                  <a:t>corresponds</a:t>
                </a:r>
                <a:r>
                  <a:rPr lang="it-IT" sz="1400" dirty="0" smtClean="0"/>
                  <a:t> to </a:t>
                </a:r>
                <a14:m>
                  <m:oMath xmlns:m="http://schemas.openxmlformats.org/officeDocument/2006/math">
                    <m:r>
                      <a:rPr lang="it-IT" sz="1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it-IT" sz="1400" b="1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it-IT" sz="1400" dirty="0"/>
                  <a:t>for Bob</a:t>
                </a:r>
              </a:p>
              <a:p>
                <a:pPr marL="14605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it-IT" sz="1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it-IT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it-IT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𝑚𝑜𝑑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it-IT" sz="1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it-IT" sz="1400" dirty="0"/>
                  <a:t>; </a:t>
                </a:r>
                <a:r>
                  <a:rPr lang="it-IT" sz="1400" dirty="0" smtClean="0"/>
                  <a:t> </a:t>
                </a:r>
                <a:r>
                  <a:rPr lang="it-IT" sz="1400" dirty="0" err="1" smtClean="0"/>
                  <a:t>this</a:t>
                </a:r>
                <a:r>
                  <a:rPr lang="it-IT" sz="1400" dirty="0" smtClean="0"/>
                  <a:t> </a:t>
                </a:r>
                <a:r>
                  <a:rPr lang="it-IT" sz="1400" dirty="0" err="1"/>
                  <a:t>corresponds</a:t>
                </a:r>
                <a:r>
                  <a:rPr lang="it-IT" sz="1400" dirty="0"/>
                  <a:t> to</a:t>
                </a:r>
                <a:r>
                  <a:rPr lang="it-IT" sz="1400" dirty="0" smtClean="0"/>
                  <a:t> </a:t>
                </a:r>
                <a14:m>
                  <m:oMath xmlns:m="http://schemas.openxmlformats.org/officeDocument/2006/math">
                    <m:r>
                      <a:rPr lang="it-IT" sz="1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it-IT" sz="1400" dirty="0" smtClean="0"/>
                  <a:t> </a:t>
                </a:r>
                <a:r>
                  <a:rPr lang="it-IT" sz="1400" dirty="0"/>
                  <a:t>for </a:t>
                </a:r>
                <a:r>
                  <a:rPr lang="it-IT" sz="1400" dirty="0" smtClean="0"/>
                  <a:t>Bob</a:t>
                </a:r>
                <a:r>
                  <a:rPr lang="it-IT" dirty="0"/>
                  <a:t>	</a:t>
                </a:r>
                <a:endParaRPr lang="it-IT" dirty="0" smtClean="0"/>
              </a:p>
              <a:p>
                <a:pPr marL="14605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1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400" b="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400" b="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it-IT" sz="1400" b="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400" b="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400" b="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it-IT" sz="1400" b="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it-IT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46050" indent="0">
                  <a:lnSpc>
                    <a:spcPct val="150000"/>
                  </a:lnSpc>
                  <a:buNone/>
                </a:pPr>
                <a:endParaRPr lang="it-IT" dirty="0" smtClean="0"/>
              </a:p>
              <a:p>
                <a:pPr marL="14605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sz="14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it-IT" sz="14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</m:oMath>
                </a14:m>
                <a:r>
                  <a:rPr lang="it-IT" sz="1400" dirty="0" smtClean="0"/>
                  <a:t> </a:t>
                </a:r>
                <a:r>
                  <a:rPr lang="it-IT" sz="1400" dirty="0" err="1" smtClean="0"/>
                  <a:t>is</a:t>
                </a:r>
                <a:r>
                  <a:rPr lang="it-IT" sz="1400" dirty="0" smtClean="0"/>
                  <a:t> </a:t>
                </a:r>
                <a:r>
                  <a:rPr lang="it-IT" sz="1400" dirty="0" err="1" smtClean="0"/>
                  <a:t>now</a:t>
                </a:r>
                <a:r>
                  <a:rPr lang="it-IT" sz="1400" dirty="0" smtClean="0"/>
                  <a:t> the </a:t>
                </a:r>
                <a:r>
                  <a:rPr lang="it-IT" sz="1400" b="1" dirty="0" smtClean="0"/>
                  <a:t>Session </a:t>
                </a:r>
                <a:r>
                  <a:rPr lang="it-IT" sz="1400" b="1" dirty="0" err="1" smtClean="0"/>
                  <a:t>Key</a:t>
                </a:r>
                <a:r>
                  <a:rPr lang="it-IT" sz="1400" dirty="0" smtClean="0"/>
                  <a:t>, </a:t>
                </a:r>
                <a:r>
                  <a:rPr lang="it-IT" sz="1400" dirty="0" err="1" smtClean="0"/>
                  <a:t>equally</a:t>
                </a:r>
                <a:r>
                  <a:rPr lang="it-IT" sz="1400" dirty="0" smtClean="0"/>
                  <a:t> </a:t>
                </a:r>
                <a:r>
                  <a:rPr lang="it-IT" sz="1400" dirty="0" err="1" smtClean="0"/>
                  <a:t>computed</a:t>
                </a:r>
                <a:r>
                  <a:rPr lang="it-IT" sz="1400" dirty="0" smtClean="0"/>
                  <a:t> by Bob </a:t>
                </a:r>
                <a:r>
                  <a:rPr lang="it-IT" sz="1400" dirty="0" err="1" smtClean="0"/>
                  <a:t>too</a:t>
                </a:r>
                <a:r>
                  <a:rPr lang="it-IT" sz="1400" dirty="0" smtClean="0"/>
                  <a:t>.</a:t>
                </a:r>
              </a:p>
              <a:p>
                <a:pPr marL="146050" indent="0">
                  <a:buNone/>
                </a:pPr>
                <a:endParaRPr lang="it-IT" sz="1400" dirty="0" smtClean="0"/>
              </a:p>
              <a:p>
                <a:pPr marL="146050" indent="0">
                  <a:buNone/>
                </a:pPr>
                <a:r>
                  <a:rPr lang="it-IT" sz="1400" dirty="0" smtClean="0"/>
                  <a:t>In case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</m:oMath>
                </a14:m>
                <a:r>
                  <a:rPr lang="it-IT" sz="1400" dirty="0" smtClean="0"/>
                  <a:t> </a:t>
                </a:r>
                <a:r>
                  <a:rPr lang="it-IT" sz="1400" dirty="0" err="1" smtClean="0"/>
                  <a:t>equals</a:t>
                </a:r>
                <a:r>
                  <a:rPr lang="it-IT" sz="1400" dirty="0" smtClean="0"/>
                  <a:t> the </a:t>
                </a:r>
                <a:r>
                  <a:rPr lang="it-IT" sz="1400" dirty="0" err="1" smtClean="0"/>
                  <a:t>point</a:t>
                </a:r>
                <a:r>
                  <a:rPr lang="it-IT" sz="1400" dirty="0" smtClean="0"/>
                  <a:t> </a:t>
                </a:r>
                <a:r>
                  <a:rPr lang="it-IT" sz="1400" dirty="0" err="1" smtClean="0"/>
                  <a:t>at</a:t>
                </a:r>
                <a:r>
                  <a:rPr lang="it-IT" sz="1400" dirty="0" smtClean="0"/>
                  <a:t> </a:t>
                </a:r>
                <a:r>
                  <a:rPr lang="it-IT" sz="1400" dirty="0" err="1" smtClean="0"/>
                  <a:t>infinity</a:t>
                </a:r>
                <a:r>
                  <a:rPr lang="it-IT" sz="1400" dirty="0" smtClean="0"/>
                  <a:t>, new </a:t>
                </a:r>
                <a:r>
                  <a:rPr lang="it-IT" sz="1400" dirty="0" err="1" smtClean="0"/>
                  <a:t>key</a:t>
                </a:r>
                <a:r>
                  <a:rPr lang="it-IT" sz="1400" dirty="0" smtClean="0"/>
                  <a:t> </a:t>
                </a:r>
                <a:r>
                  <a:rPr lang="it-IT" sz="1400" dirty="0" err="1" smtClean="0"/>
                  <a:t>pairs</a:t>
                </a:r>
                <a:r>
                  <a:rPr lang="it-IT" sz="1400" dirty="0" smtClean="0"/>
                  <a:t> </a:t>
                </a:r>
                <a:r>
                  <a:rPr lang="it-IT" sz="1400" dirty="0" err="1" smtClean="0"/>
                  <a:t>shall</a:t>
                </a:r>
                <a:r>
                  <a:rPr lang="it-IT" sz="1400" dirty="0" smtClean="0"/>
                  <a:t> be </a:t>
                </a:r>
                <a:r>
                  <a:rPr lang="it-IT" sz="1400" dirty="0" err="1" smtClean="0"/>
                  <a:t>calculated</a:t>
                </a:r>
                <a:r>
                  <a:rPr lang="it-IT" sz="1400" dirty="0" smtClean="0"/>
                  <a:t> </a:t>
                </a:r>
                <a:r>
                  <a:rPr lang="it-IT" sz="1400" dirty="0" err="1" smtClean="0"/>
                  <a:t>anew</a:t>
                </a:r>
                <a:r>
                  <a:rPr lang="it-IT" sz="1400" dirty="0" smtClean="0"/>
                  <a:t>.</a:t>
                </a:r>
                <a:endParaRPr lang="it-IT" sz="1400" dirty="0"/>
              </a:p>
              <a:p>
                <a:pPr marL="146050" indent="0">
                  <a:buNone/>
                </a:pPr>
                <a:endParaRPr lang="it-IT" sz="1400" dirty="0"/>
              </a:p>
            </p:txBody>
          </p:sp>
        </mc:Choice>
        <mc:Fallback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9337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Session </a:t>
            </a:r>
            <a:r>
              <a:rPr lang="it-IT" dirty="0" err="1" smtClean="0"/>
              <a:t>Key</a:t>
            </a:r>
            <a:r>
              <a:rPr lang="it-IT" dirty="0" smtClean="0"/>
              <a:t>: </a:t>
            </a:r>
            <a:r>
              <a:rPr lang="it-IT" dirty="0" err="1" smtClean="0"/>
              <a:t>correctness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tes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933775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it-IT" b="0" dirty="0" smtClean="0"/>
                  <a:t>Let’s </a:t>
                </a:r>
                <a:r>
                  <a:rPr lang="it-IT" b="0" dirty="0" err="1" smtClean="0"/>
                  <a:t>now</a:t>
                </a:r>
                <a:r>
                  <a:rPr lang="it-IT" b="0" dirty="0" smtClean="0"/>
                  <a:t> </a:t>
                </a:r>
                <a:r>
                  <a:rPr lang="it-IT" b="0" dirty="0" err="1" smtClean="0"/>
                  <a:t>say</a:t>
                </a:r>
                <a:r>
                  <a:rPr lang="it-IT" b="0" dirty="0" smtClean="0"/>
                  <a:t> Alice </a:t>
                </a:r>
                <a:r>
                  <a:rPr lang="it-IT" b="0" dirty="0" err="1" smtClean="0"/>
                  <a:t>has</a:t>
                </a:r>
                <a:r>
                  <a:rPr lang="it-IT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it-IT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b="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it-IT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it-IT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it-IT" b="0" dirty="0" smtClean="0"/>
                  <a:t> </a:t>
                </a:r>
                <a:r>
                  <a:rPr lang="it-IT" b="0" dirty="0" err="1" smtClean="0"/>
                  <a:t>while</a:t>
                </a:r>
                <a:r>
                  <a:rPr lang="it-IT" b="0" dirty="0" smtClean="0"/>
                  <a:t> Bob </a:t>
                </a:r>
                <a:r>
                  <a:rPr lang="it-IT" b="0" dirty="0" err="1" smtClean="0"/>
                  <a:t>has</a:t>
                </a:r>
                <a:r>
                  <a:rPr lang="it-IT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it-IT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b="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it-IT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it-IT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it-IT" dirty="0" smtClean="0"/>
              </a:p>
              <a:p>
                <a:pPr marL="146050" indent="0">
                  <a:buNone/>
                </a:pPr>
                <a:endParaRPr lang="it-IT" dirty="0"/>
              </a:p>
              <a:p>
                <a:pPr marL="146050" indent="0">
                  <a:buNone/>
                </a:pPr>
                <a:r>
                  <a:rPr lang="it-IT" b="0" dirty="0" err="1" smtClean="0"/>
                  <a:t>When</a:t>
                </a:r>
                <a:r>
                  <a:rPr lang="it-IT" b="0" dirty="0" smtClean="0"/>
                  <a:t> </a:t>
                </a:r>
                <a:r>
                  <a:rPr lang="it-IT" b="0" dirty="0" err="1" smtClean="0"/>
                  <a:t>computing</a:t>
                </a:r>
                <a:r>
                  <a:rPr lang="it-IT" b="0" dirty="0" smtClean="0"/>
                  <a:t> the Session </a:t>
                </a:r>
                <a:r>
                  <a:rPr lang="it-IT" b="0" dirty="0" err="1" smtClean="0"/>
                  <a:t>Key</a:t>
                </a:r>
                <a:r>
                  <a:rPr lang="it-IT" b="0" dirty="0" smtClean="0"/>
                  <a:t> </a:t>
                </a:r>
                <a:r>
                  <a:rPr lang="it-IT" b="0" dirty="0" err="1" smtClean="0"/>
                  <a:t>one</a:t>
                </a:r>
                <a:r>
                  <a:rPr lang="it-IT" b="0" dirty="0" smtClean="0"/>
                  <a:t> can show </a:t>
                </a:r>
                <a:r>
                  <a:rPr lang="it-IT" b="0" dirty="0" err="1" smtClean="0"/>
                  <a:t>that</a:t>
                </a:r>
                <a:r>
                  <a:rPr lang="it-IT" dirty="0" smtClean="0"/>
                  <a:t>:</a:t>
                </a:r>
                <a:endParaRPr lang="it-IT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46050" indent="0">
                  <a:lnSpc>
                    <a:spcPct val="150000"/>
                  </a:lnSpc>
                  <a:buNone/>
                </a:pPr>
                <a:endParaRPr lang="it-IT" dirty="0" smtClean="0"/>
              </a:p>
              <a:p>
                <a:pPr marL="14605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1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bSup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sz="1400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sz="1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  <m:sup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it-IT" sz="1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  <m:sup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</m:oMath>
                </a14:m>
                <a:r>
                  <a:rPr lang="it-IT" sz="1400" b="0" i="1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                     </a:t>
                </a:r>
                <a:r>
                  <a:rPr lang="it-IT" i="1" dirty="0" err="1"/>
                  <a:t>Decomposing</a:t>
                </a:r>
                <a:r>
                  <a:rPr lang="it-IT" i="1" dirty="0"/>
                  <a:t> </a:t>
                </a:r>
                <a:r>
                  <a:rPr lang="it-IT" i="1" dirty="0" err="1"/>
                  <a:t>recipient’s</a:t>
                </a:r>
                <a:r>
                  <a:rPr lang="it-IT" i="1" dirty="0"/>
                  <a:t> Public Keys</a:t>
                </a:r>
              </a:p>
              <a:p>
                <a:pPr marL="146050" indent="0">
                  <a:buNone/>
                </a:pPr>
                <a:r>
                  <a:rPr lang="it-IT" sz="1400" b="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sz="1400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  <m:sup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it-IT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  <m:r>
                          <a:rPr lang="it-IT" sz="14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4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it-I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  <m:sup>
                            <m:r>
                              <a:rPr lang="it-IT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it-IT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</m:d>
                  </m:oMath>
                </a14:m>
                <a:r>
                  <a:rPr lang="it-IT" sz="1400" i="1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         </a:t>
                </a:r>
                <a:r>
                  <a:rPr lang="it-IT" sz="1400" i="1" dirty="0"/>
                  <a:t>Collecting the generator </a:t>
                </a:r>
                <a:r>
                  <a:rPr lang="it-IT" sz="1400" i="1" dirty="0" err="1"/>
                  <a:t>point</a:t>
                </a:r>
                <a:r>
                  <a:rPr lang="it-IT" sz="1400" i="1" dirty="0"/>
                  <a:t> </a:t>
                </a:r>
                <a:r>
                  <a:rPr lang="it-IT" sz="1400" i="1" dirty="0" smtClean="0"/>
                  <a:t>G</a:t>
                </a:r>
                <a:endParaRPr lang="it-IT" sz="140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:r>
                  <a:rPr lang="it-IT" sz="1400" dirty="0">
                    <a:solidFill>
                      <a:schemeClr val="accent1">
                        <a:lumMod val="75000"/>
                      </a:schemeClr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it-IT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sz="1400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sz="1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it-IT" sz="14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4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it-I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it-IT" sz="1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it-IT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</m:oMath>
                </a14:m>
                <a:r>
                  <a:rPr lang="it-IT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it-IT" sz="1400" b="1" i="1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                </a:t>
                </a:r>
                <a:r>
                  <a:rPr lang="it-IT" sz="1400" i="1" dirty="0" err="1"/>
                  <a:t>Since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we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said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that</a:t>
                </a:r>
                <a:r>
                  <a:rPr lang="it-IT" sz="140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it-IT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it-IT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sz="1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it-IT" sz="1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it-IT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it-IT" sz="1400" i="1" dirty="0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:r>
                  <a:rPr lang="it-IT" sz="1400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it-IT" sz="1400" i="1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it-IT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sz="1400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it-IT" sz="14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it-IT" sz="1400" i="1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                                </a:t>
                </a:r>
                <a:r>
                  <a:rPr lang="it-IT" i="1" dirty="0" err="1"/>
                  <a:t>We’re</a:t>
                </a:r>
                <a:r>
                  <a:rPr lang="it-IT" i="1" dirty="0"/>
                  <a:t> in an </a:t>
                </a:r>
                <a:r>
                  <a:rPr lang="it-IT" i="1" dirty="0" err="1"/>
                  <a:t>Abelian</a:t>
                </a:r>
                <a:r>
                  <a:rPr lang="it-IT" i="1" dirty="0"/>
                  <a:t> Group!</a:t>
                </a:r>
              </a:p>
              <a:p>
                <a:pPr marL="146050" indent="0">
                  <a:buNone/>
                </a:pPr>
                <a:r>
                  <a:rPr lang="it-IT" sz="1400" dirty="0">
                    <a:solidFill>
                      <a:schemeClr val="accent1">
                        <a:lumMod val="75000"/>
                      </a:schemeClr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it-IT" sz="1400" b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sz="1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it-IT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it-IT" sz="1400" dirty="0" smtClean="0"/>
                  <a:t>		 </a:t>
                </a:r>
                <a:r>
                  <a:rPr lang="it-IT" sz="1400" i="1" dirty="0" err="1" smtClean="0"/>
                  <a:t>Finally</a:t>
                </a:r>
                <a:r>
                  <a:rPr lang="it-IT" sz="1400" i="1" dirty="0" smtClean="0"/>
                  <a:t> </a:t>
                </a:r>
                <a:r>
                  <a:rPr lang="it-IT" sz="1400" i="1" dirty="0" err="1" smtClean="0"/>
                  <a:t>we</a:t>
                </a:r>
                <a:r>
                  <a:rPr lang="it-IT" sz="1400" i="1" dirty="0" smtClean="0"/>
                  <a:t> can show </a:t>
                </a:r>
                <a:r>
                  <a:rPr lang="it-IT" sz="1400" i="1" dirty="0" err="1" smtClean="0"/>
                  <a:t>that</a:t>
                </a:r>
                <a:r>
                  <a:rPr lang="it-IT" sz="1400" i="1" dirty="0" smtClean="0"/>
                  <a:t>…</a:t>
                </a:r>
                <a:endParaRPr lang="it-IT" sz="1400" i="1" dirty="0"/>
              </a:p>
              <a:p>
                <a:pPr marL="146050" indent="0">
                  <a:buNone/>
                </a:pPr>
                <a:r>
                  <a:rPr lang="it-IT" sz="1400" dirty="0"/>
                  <a:t> </a:t>
                </a:r>
                <a:r>
                  <a:rPr lang="it-IT" sz="1400" dirty="0" smtClean="0"/>
                  <a:t>     </a:t>
                </a:r>
                <a14:m>
                  <m:oMath xmlns:m="http://schemas.openxmlformats.org/officeDocument/2006/math">
                    <m:r>
                      <a:rPr lang="it-IT" sz="1400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  <m:sup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bSup>
                  </m:oMath>
                </a14:m>
                <a:endParaRPr lang="it-IT" sz="1400" b="1" dirty="0"/>
              </a:p>
              <a:p>
                <a:pPr marL="146050" indent="0">
                  <a:buNone/>
                </a:pPr>
                <a:endParaRPr lang="it-IT" sz="1400" dirty="0"/>
              </a:p>
            </p:txBody>
          </p:sp>
        </mc:Choice>
        <mc:Fallback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9337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93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ECMQV </a:t>
            </a:r>
            <a:r>
              <a:rPr lang="it-IT" dirty="0" err="1" smtClean="0"/>
              <a:t>Strenghts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ECMQV protocol allows A</a:t>
            </a:r>
            <a:r>
              <a:rPr lang="en-US" dirty="0" smtClean="0"/>
              <a:t>uthentic Key Agreement to occur </a:t>
            </a:r>
            <a:r>
              <a:rPr lang="en-US" dirty="0"/>
              <a:t>over an insecure </a:t>
            </a:r>
            <a:r>
              <a:rPr lang="en-US" dirty="0" smtClean="0"/>
              <a:t>channel </a:t>
            </a:r>
            <a:r>
              <a:rPr lang="en-US" dirty="0"/>
              <a:t>whilst only requiring the </a:t>
            </a:r>
            <a:r>
              <a:rPr lang="en-US" b="1" dirty="0"/>
              <a:t>same bandwidth </a:t>
            </a:r>
            <a:r>
              <a:rPr lang="en-US" dirty="0" smtClean="0"/>
              <a:t>as </a:t>
            </a:r>
            <a:r>
              <a:rPr lang="it-IT" dirty="0" smtClean="0"/>
              <a:t>an </a:t>
            </a:r>
            <a:r>
              <a:rPr lang="it-IT" dirty="0" err="1"/>
              <a:t>unauthenticated</a:t>
            </a:r>
            <a:r>
              <a:rPr lang="it-IT" dirty="0"/>
              <a:t> </a:t>
            </a:r>
            <a:r>
              <a:rPr lang="it-IT" dirty="0" smtClean="0"/>
              <a:t>ECDH;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 err="1" smtClean="0"/>
              <a:t>Communication</a:t>
            </a:r>
            <a:r>
              <a:rPr lang="it-IT" dirty="0" smtClean="0"/>
              <a:t> can </a:t>
            </a:r>
            <a:r>
              <a:rPr lang="it-IT" dirty="0" err="1" smtClean="0"/>
              <a:t>occur</a:t>
            </a:r>
            <a:r>
              <a:rPr lang="it-IT" dirty="0" smtClean="0"/>
              <a:t> </a:t>
            </a:r>
            <a:r>
              <a:rPr lang="it-IT" dirty="0" err="1" smtClean="0"/>
              <a:t>even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party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b="1" dirty="0" smtClean="0"/>
              <a:t>offline</a:t>
            </a:r>
            <a:r>
              <a:rPr lang="it-IT" dirty="0" smtClean="0"/>
              <a:t>: </a:t>
            </a:r>
            <a:r>
              <a:rPr lang="it-IT" dirty="0" err="1" smtClean="0"/>
              <a:t>since</a:t>
            </a:r>
            <a:r>
              <a:rPr lang="it-IT" dirty="0" smtClean="0"/>
              <a:t> the </a:t>
            </a:r>
            <a:r>
              <a:rPr lang="it-IT" dirty="0" err="1" smtClean="0"/>
              <a:t>impossibility</a:t>
            </a:r>
            <a:r>
              <a:rPr lang="it-IT" dirty="0" smtClean="0"/>
              <a:t> in </a:t>
            </a:r>
            <a:r>
              <a:rPr lang="it-IT" dirty="0" err="1" smtClean="0"/>
              <a:t>retriving</a:t>
            </a:r>
            <a:r>
              <a:rPr lang="it-IT" dirty="0" smtClean="0"/>
              <a:t> </a:t>
            </a:r>
            <a:r>
              <a:rPr lang="it-IT" dirty="0" err="1" smtClean="0"/>
              <a:t>its</a:t>
            </a:r>
            <a:r>
              <a:rPr lang="it-IT" dirty="0" smtClean="0"/>
              <a:t> Public </a:t>
            </a:r>
            <a:r>
              <a:rPr lang="it-IT" dirty="0" err="1" smtClean="0"/>
              <a:t>Ephemeral</a:t>
            </a:r>
            <a:r>
              <a:rPr lang="it-IT" dirty="0" smtClean="0"/>
              <a:t> </a:t>
            </a:r>
            <a:r>
              <a:rPr lang="it-IT" dirty="0" err="1" smtClean="0"/>
              <a:t>Key</a:t>
            </a:r>
            <a:r>
              <a:rPr lang="it-IT" dirty="0" smtClean="0"/>
              <a:t>,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b="1" dirty="0" err="1" smtClean="0"/>
              <a:t>Static</a:t>
            </a:r>
            <a:r>
              <a:rPr lang="it-IT" b="1" dirty="0" smtClean="0"/>
              <a:t> Public </a:t>
            </a:r>
            <a:r>
              <a:rPr lang="it-IT" b="1" dirty="0" err="1" smtClean="0"/>
              <a:t>Key</a:t>
            </a:r>
            <a:r>
              <a:rPr lang="it-IT" b="1" dirty="0" smtClean="0"/>
              <a:t> </a:t>
            </a:r>
            <a:r>
              <a:rPr lang="it-IT" dirty="0" err="1" smtClean="0"/>
              <a:t>shall</a:t>
            </a:r>
            <a:r>
              <a:rPr lang="it-IT" dirty="0" smtClean="0"/>
              <a:t> be </a:t>
            </a:r>
            <a:r>
              <a:rPr lang="it-IT" dirty="0" err="1" smtClean="0"/>
              <a:t>used</a:t>
            </a:r>
            <a:r>
              <a:rPr lang="it-IT" dirty="0" smtClean="0"/>
              <a:t> for </a:t>
            </a:r>
            <a:r>
              <a:rPr lang="it-IT" dirty="0" err="1" smtClean="0"/>
              <a:t>computing</a:t>
            </a:r>
            <a:r>
              <a:rPr lang="it-IT" dirty="0" smtClean="0"/>
              <a:t> the Session </a:t>
            </a:r>
            <a:r>
              <a:rPr lang="it-IT" dirty="0" err="1" smtClean="0"/>
              <a:t>Key</a:t>
            </a:r>
            <a:r>
              <a:rPr lang="it-IT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 smtClean="0"/>
              <a:t>Message </a:t>
            </a:r>
            <a:r>
              <a:rPr lang="it-IT" dirty="0" err="1" smtClean="0"/>
              <a:t>encryption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now</a:t>
            </a:r>
            <a:r>
              <a:rPr lang="it-IT" dirty="0" smtClean="0"/>
              <a:t> up to the Session </a:t>
            </a:r>
            <a:r>
              <a:rPr lang="it-IT" dirty="0" err="1" smtClean="0"/>
              <a:t>Key</a:t>
            </a:r>
            <a:r>
              <a:rPr lang="it-IT" dirty="0" smtClean="0"/>
              <a:t>. </a:t>
            </a:r>
            <a:r>
              <a:rPr lang="it-IT" dirty="0" err="1" smtClean="0"/>
              <a:t>We</a:t>
            </a:r>
            <a:r>
              <a:rPr lang="it-IT" dirty="0" smtClean="0"/>
              <a:t> no </a:t>
            </a:r>
            <a:r>
              <a:rPr lang="it-IT" dirty="0" err="1" smtClean="0"/>
              <a:t>longer</a:t>
            </a:r>
            <a:r>
              <a:rPr lang="it-IT" dirty="0" smtClean="0"/>
              <a:t> </a:t>
            </a:r>
            <a:r>
              <a:rPr lang="it-IT" dirty="0" err="1" smtClean="0"/>
              <a:t>require</a:t>
            </a:r>
            <a:r>
              <a:rPr lang="it-IT" dirty="0" smtClean="0"/>
              <a:t> to </a:t>
            </a:r>
            <a:r>
              <a:rPr lang="it-IT" dirty="0" err="1" smtClean="0"/>
              <a:t>perfom</a:t>
            </a:r>
            <a:r>
              <a:rPr lang="it-IT" dirty="0" smtClean="0"/>
              <a:t> a Point Multiplication </a:t>
            </a:r>
            <a:r>
              <a:rPr lang="it-IT" dirty="0" err="1" smtClean="0"/>
              <a:t>before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encryption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926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How to use the Session </a:t>
            </a:r>
            <a:r>
              <a:rPr lang="it-IT" dirty="0" err="1" smtClean="0"/>
              <a:t>Key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303800" y="1597875"/>
            <a:ext cx="7030500" cy="2541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 smtClean="0"/>
              <a:t>The </a:t>
            </a:r>
            <a:r>
              <a:rPr lang="it-IT" dirty="0" err="1" smtClean="0"/>
              <a:t>protocol</a:t>
            </a:r>
            <a:r>
              <a:rPr lang="it-IT" dirty="0" smtClean="0"/>
              <a:t> ECMQV </a:t>
            </a:r>
            <a:r>
              <a:rPr lang="it-IT" dirty="0" err="1" smtClean="0"/>
              <a:t>let</a:t>
            </a:r>
            <a:r>
              <a:rPr lang="it-IT" dirty="0" smtClean="0"/>
              <a:t> </a:t>
            </a:r>
            <a:r>
              <a:rPr lang="it-IT" dirty="0" err="1" smtClean="0"/>
              <a:t>us</a:t>
            </a:r>
            <a:r>
              <a:rPr lang="it-IT" dirty="0" smtClean="0"/>
              <a:t> derive the </a:t>
            </a:r>
            <a:r>
              <a:rPr lang="it-IT" dirty="0" err="1" smtClean="0"/>
              <a:t>same</a:t>
            </a:r>
            <a:r>
              <a:rPr lang="it-IT" dirty="0" smtClean="0"/>
              <a:t> Session </a:t>
            </a:r>
            <a:r>
              <a:rPr lang="it-IT" dirty="0" err="1" smtClean="0"/>
              <a:t>Key</a:t>
            </a:r>
            <a:r>
              <a:rPr lang="it-IT" dirty="0" smtClean="0"/>
              <a:t> for </a:t>
            </a:r>
            <a:r>
              <a:rPr lang="it-IT" dirty="0" err="1" smtClean="0"/>
              <a:t>both</a:t>
            </a:r>
            <a:r>
              <a:rPr lang="it-IT" dirty="0" smtClean="0"/>
              <a:t> parties in a </a:t>
            </a:r>
            <a:r>
              <a:rPr lang="it-IT" dirty="0" err="1" smtClean="0"/>
              <a:t>communication</a:t>
            </a:r>
            <a:r>
              <a:rPr lang="it-IT" dirty="0" smtClean="0"/>
              <a:t>,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how</a:t>
            </a:r>
            <a:r>
              <a:rPr lang="it-IT" dirty="0" smtClean="0"/>
              <a:t> to use </a:t>
            </a:r>
            <a:r>
              <a:rPr lang="it-IT" dirty="0" err="1" smtClean="0"/>
              <a:t>it</a:t>
            </a:r>
            <a:r>
              <a:rPr lang="it-IT" dirty="0" smtClean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 smtClean="0"/>
              <a:t>Elliptic Curve </a:t>
            </a:r>
            <a:r>
              <a:rPr lang="it-IT" dirty="0" err="1" smtClean="0"/>
              <a:t>Cryptography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supported</a:t>
            </a:r>
            <a:r>
              <a:rPr lang="it-IT" dirty="0" smtClean="0"/>
              <a:t> by </a:t>
            </a:r>
            <a:r>
              <a:rPr lang="it-IT" b="1" dirty="0" smtClean="0"/>
              <a:t>ECIES</a:t>
            </a:r>
            <a:r>
              <a:rPr lang="it-IT" dirty="0" smtClean="0"/>
              <a:t> – Elliptic Curve </a:t>
            </a:r>
            <a:r>
              <a:rPr lang="it-IT" dirty="0" err="1" smtClean="0"/>
              <a:t>Integrated</a:t>
            </a:r>
            <a:r>
              <a:rPr lang="it-IT" dirty="0" smtClean="0"/>
              <a:t> </a:t>
            </a:r>
            <a:r>
              <a:rPr lang="it-IT" dirty="0" err="1" smtClean="0"/>
              <a:t>Encryption</a:t>
            </a:r>
            <a:r>
              <a:rPr lang="it-IT" dirty="0" smtClean="0"/>
              <a:t> </a:t>
            </a:r>
            <a:r>
              <a:rPr lang="it-IT" dirty="0" err="1" smtClean="0"/>
              <a:t>Scheme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b="1" dirty="0" smtClean="0"/>
              <a:t>ECAES</a:t>
            </a:r>
            <a:r>
              <a:rPr lang="it-IT" dirty="0" smtClean="0"/>
              <a:t> – Elliptic Curve </a:t>
            </a:r>
            <a:r>
              <a:rPr lang="it-IT" dirty="0" err="1" smtClean="0"/>
              <a:t>Augmented</a:t>
            </a:r>
            <a:r>
              <a:rPr lang="it-IT" dirty="0" smtClean="0"/>
              <a:t> </a:t>
            </a:r>
            <a:r>
              <a:rPr lang="it-IT" dirty="0" err="1" smtClean="0"/>
              <a:t>Encryption</a:t>
            </a:r>
            <a:r>
              <a:rPr lang="it-IT" dirty="0" smtClean="0"/>
              <a:t> </a:t>
            </a:r>
            <a:r>
              <a:rPr lang="it-IT" dirty="0" err="1" smtClean="0"/>
              <a:t>Scheme</a:t>
            </a:r>
            <a:r>
              <a:rPr lang="it-IT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 smtClean="0"/>
              <a:t>ECIES </a:t>
            </a:r>
            <a:r>
              <a:rPr lang="it-IT" dirty="0" err="1" smtClean="0"/>
              <a:t>is</a:t>
            </a:r>
            <a:r>
              <a:rPr lang="it-IT" dirty="0" smtClean="0"/>
              <a:t> «</a:t>
            </a:r>
            <a:r>
              <a:rPr lang="it-IT" i="1" dirty="0" err="1" smtClean="0"/>
              <a:t>Integrated</a:t>
            </a:r>
            <a:r>
              <a:rPr lang="it-IT" i="1" dirty="0" smtClean="0"/>
              <a:t>» </a:t>
            </a:r>
            <a:r>
              <a:rPr lang="it-IT" dirty="0" err="1" smtClean="0"/>
              <a:t>meaning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it’s</a:t>
            </a:r>
            <a:r>
              <a:rPr lang="it-IT" dirty="0" smtClean="0"/>
              <a:t> a </a:t>
            </a:r>
            <a:r>
              <a:rPr lang="it-IT" dirty="0" err="1" smtClean="0"/>
              <a:t>hybrid</a:t>
            </a:r>
            <a:r>
              <a:rPr lang="it-IT" dirty="0" smtClean="0"/>
              <a:t> </a:t>
            </a:r>
            <a:r>
              <a:rPr lang="it-IT" dirty="0" err="1" smtClean="0"/>
              <a:t>scheme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uses</a:t>
            </a:r>
            <a:r>
              <a:rPr lang="it-IT" dirty="0" smtClean="0"/>
              <a:t> a </a:t>
            </a:r>
            <a:r>
              <a:rPr lang="it-IT" b="1" dirty="0" smtClean="0"/>
              <a:t>Public </a:t>
            </a:r>
            <a:r>
              <a:rPr lang="it-IT" b="1" dirty="0" err="1" smtClean="0"/>
              <a:t>Key</a:t>
            </a:r>
            <a:r>
              <a:rPr lang="it-IT" b="1" dirty="0" smtClean="0"/>
              <a:t> </a:t>
            </a:r>
            <a:r>
              <a:rPr lang="it-IT" b="1" dirty="0" err="1" smtClean="0"/>
              <a:t>Scheme</a:t>
            </a:r>
            <a:r>
              <a:rPr lang="it-IT" dirty="0" smtClean="0"/>
              <a:t> to </a:t>
            </a:r>
            <a:r>
              <a:rPr lang="it-IT" dirty="0" err="1" smtClean="0"/>
              <a:t>transport</a:t>
            </a:r>
            <a:r>
              <a:rPr lang="it-IT" dirty="0" smtClean="0"/>
              <a:t> the Session </a:t>
            </a:r>
            <a:r>
              <a:rPr lang="it-IT" dirty="0" err="1" smtClean="0"/>
              <a:t>Key</a:t>
            </a:r>
            <a:r>
              <a:rPr lang="it-IT" dirty="0" smtClean="0"/>
              <a:t> to be </a:t>
            </a:r>
            <a:r>
              <a:rPr lang="it-IT" dirty="0" err="1" smtClean="0"/>
              <a:t>used</a:t>
            </a:r>
            <a:r>
              <a:rPr lang="it-IT" dirty="0" smtClean="0"/>
              <a:t> in a </a:t>
            </a:r>
            <a:r>
              <a:rPr lang="it-IT" b="1" dirty="0" err="1" smtClean="0"/>
              <a:t>Simmetric</a:t>
            </a:r>
            <a:r>
              <a:rPr lang="it-IT" b="1" dirty="0" smtClean="0"/>
              <a:t> </a:t>
            </a:r>
            <a:r>
              <a:rPr lang="it-IT" b="1" dirty="0" err="1" smtClean="0"/>
              <a:t>Cypher</a:t>
            </a:r>
            <a:r>
              <a:rPr lang="it-IT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 smtClean="0"/>
              <a:t>ECAES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stronger</a:t>
            </a:r>
            <a:r>
              <a:rPr lang="it-IT" dirty="0" smtClean="0"/>
              <a:t> </a:t>
            </a:r>
            <a:r>
              <a:rPr lang="it-IT" dirty="0" err="1" smtClean="0"/>
              <a:t>version</a:t>
            </a:r>
            <a:r>
              <a:rPr lang="it-IT" dirty="0" smtClean="0"/>
              <a:t> of ECIES. </a:t>
            </a:r>
            <a:r>
              <a:rPr lang="it-IT" dirty="0" err="1" smtClean="0"/>
              <a:t>While</a:t>
            </a:r>
            <a:r>
              <a:rPr lang="it-IT" dirty="0" smtClean="0"/>
              <a:t> </a:t>
            </a:r>
            <a:r>
              <a:rPr lang="it-IT" dirty="0" err="1" smtClean="0"/>
              <a:t>keeping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dirty="0" err="1" smtClean="0"/>
              <a:t>properties</a:t>
            </a:r>
            <a:r>
              <a:rPr lang="it-IT" dirty="0" smtClean="0"/>
              <a:t>, the </a:t>
            </a:r>
            <a:r>
              <a:rPr lang="it-IT" dirty="0" err="1" smtClean="0"/>
              <a:t>Augmented</a:t>
            </a:r>
            <a:r>
              <a:rPr lang="it-IT" dirty="0" smtClean="0"/>
              <a:t> </a:t>
            </a:r>
            <a:r>
              <a:rPr lang="it-IT" dirty="0" err="1" smtClean="0"/>
              <a:t>version</a:t>
            </a:r>
            <a:r>
              <a:rPr lang="it-IT" dirty="0" smtClean="0"/>
              <a:t> </a:t>
            </a:r>
            <a:r>
              <a:rPr lang="it-IT" dirty="0" err="1" smtClean="0"/>
              <a:t>requires</a:t>
            </a:r>
            <a:r>
              <a:rPr lang="it-IT" dirty="0" smtClean="0"/>
              <a:t> an </a:t>
            </a:r>
            <a:r>
              <a:rPr lang="it-IT" dirty="0" err="1" smtClean="0"/>
              <a:t>additional</a:t>
            </a:r>
            <a:r>
              <a:rPr lang="it-IT" dirty="0" smtClean="0"/>
              <a:t> </a:t>
            </a:r>
            <a:r>
              <a:rPr lang="it-IT" dirty="0" err="1" smtClean="0"/>
              <a:t>cryptographic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: the MAC - </a:t>
            </a:r>
            <a:r>
              <a:rPr lang="it-IT" b="1" dirty="0" smtClean="0"/>
              <a:t>M</a:t>
            </a:r>
            <a:r>
              <a:rPr lang="it-IT" dirty="0" smtClean="0"/>
              <a:t>essage </a:t>
            </a:r>
            <a:r>
              <a:rPr lang="it-IT" b="1" dirty="0" err="1" smtClean="0"/>
              <a:t>A</a:t>
            </a:r>
            <a:r>
              <a:rPr lang="it-IT" dirty="0" err="1" smtClean="0"/>
              <a:t>uthentication</a:t>
            </a:r>
            <a:r>
              <a:rPr lang="it-IT" dirty="0" smtClean="0"/>
              <a:t> </a:t>
            </a:r>
            <a:r>
              <a:rPr lang="it-IT" b="1" dirty="0" smtClean="0"/>
              <a:t>C</a:t>
            </a:r>
            <a:r>
              <a:rPr lang="it-IT" dirty="0" smtClean="0"/>
              <a:t>ode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885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Derivation</a:t>
            </a:r>
            <a:r>
              <a:rPr lang="it-IT" dirty="0" smtClean="0"/>
              <a:t> </a:t>
            </a:r>
            <a:r>
              <a:rPr lang="it-IT" dirty="0"/>
              <a:t>–</a:t>
            </a:r>
            <a:r>
              <a:rPr lang="it-IT" dirty="0" smtClean="0"/>
              <a:t> Definition</a:t>
            </a:r>
            <a:endParaRPr lang="it-IT" sz="3200" b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303800" y="1717675"/>
            <a:ext cx="7030500" cy="2541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it-IT" dirty="0" smtClean="0"/>
              <a:t>«The </a:t>
            </a:r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Derivation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to be </a:t>
            </a:r>
            <a:r>
              <a:rPr lang="it-IT" dirty="0" err="1" smtClean="0"/>
              <a:t>used</a:t>
            </a:r>
            <a:r>
              <a:rPr lang="it-IT" dirty="0" smtClean="0"/>
              <a:t> to derive </a:t>
            </a:r>
            <a:r>
              <a:rPr lang="it-IT" dirty="0" err="1" smtClean="0"/>
              <a:t>keying</a:t>
            </a:r>
            <a:r>
              <a:rPr lang="it-IT" dirty="0" smtClean="0"/>
              <a:t> data from a </a:t>
            </a:r>
            <a:r>
              <a:rPr lang="it-IT" dirty="0" err="1" smtClean="0"/>
              <a:t>shared</a:t>
            </a:r>
            <a:r>
              <a:rPr lang="it-IT" dirty="0" smtClean="0"/>
              <a:t> secret bit </a:t>
            </a:r>
            <a:r>
              <a:rPr lang="it-IT" dirty="0" err="1" smtClean="0"/>
              <a:t>string</a:t>
            </a:r>
            <a:r>
              <a:rPr lang="it-IT" dirty="0" smtClean="0"/>
              <a:t>.» - </a:t>
            </a:r>
            <a:r>
              <a:rPr lang="it-IT" i="1" dirty="0" smtClean="0"/>
              <a:t>ANSI X9.63</a:t>
            </a:r>
            <a:endParaRPr lang="it-IT" i="1" dirty="0"/>
          </a:p>
          <a:p>
            <a:pPr>
              <a:buFont typeface="Wingdings" panose="05000000000000000000" pitchFamily="2" charset="2"/>
              <a:buChar char="v"/>
            </a:pPr>
            <a:endParaRPr lang="it-IT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it-IT" dirty="0" smtClean="0"/>
              <a:t>INPUT: 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it-IT" dirty="0" smtClean="0"/>
              <a:t>a </a:t>
            </a:r>
            <a:r>
              <a:rPr lang="it-IT" b="1" dirty="0" smtClean="0"/>
              <a:t>bit </a:t>
            </a:r>
            <a:r>
              <a:rPr lang="it-IT" b="1" dirty="0" err="1" smtClean="0"/>
              <a:t>string</a:t>
            </a:r>
            <a:r>
              <a:rPr lang="it-IT" b="1" dirty="0" smtClean="0"/>
              <a:t> </a:t>
            </a:r>
            <a:r>
              <a:rPr lang="it-IT" b="1" dirty="0" err="1" smtClean="0"/>
              <a:t>key</a:t>
            </a:r>
            <a:r>
              <a:rPr lang="it-IT" dirty="0" smtClean="0"/>
              <a:t>;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it-IT" dirty="0" smtClean="0"/>
              <a:t> a </a:t>
            </a:r>
            <a:r>
              <a:rPr lang="it-IT" dirty="0" err="1" smtClean="0"/>
              <a:t>desired</a:t>
            </a:r>
            <a:r>
              <a:rPr lang="it-IT" dirty="0" smtClean="0"/>
              <a:t> output </a:t>
            </a:r>
            <a:r>
              <a:rPr lang="it-IT" b="1" dirty="0" err="1" smtClean="0"/>
              <a:t>length</a:t>
            </a:r>
            <a:r>
              <a:rPr lang="it-IT" dirty="0" smtClean="0"/>
              <a:t>; </a:t>
            </a:r>
            <a:endParaRPr lang="it-IT" dirty="0" smtClean="0"/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it-IT" dirty="0" smtClean="0"/>
              <a:t>(Optional) a </a:t>
            </a:r>
            <a:r>
              <a:rPr lang="it-IT" b="1" dirty="0" err="1" smtClean="0"/>
              <a:t>string</a:t>
            </a:r>
            <a:r>
              <a:rPr lang="it-IT" dirty="0" smtClean="0"/>
              <a:t> </a:t>
            </a:r>
            <a:r>
              <a:rPr lang="it-IT" dirty="0" smtClean="0"/>
              <a:t>to </a:t>
            </a:r>
            <a:r>
              <a:rPr lang="it-IT" dirty="0" err="1" smtClean="0"/>
              <a:t>increase</a:t>
            </a:r>
            <a:r>
              <a:rPr lang="it-IT" dirty="0" smtClean="0"/>
              <a:t> </a:t>
            </a:r>
            <a:r>
              <a:rPr lang="it-IT" dirty="0" err="1" smtClean="0"/>
              <a:t>entropy</a:t>
            </a:r>
            <a:endParaRPr lang="it-IT" dirty="0" smtClean="0"/>
          </a:p>
          <a:p>
            <a:pPr>
              <a:buFont typeface="Wingdings" panose="05000000000000000000" pitchFamily="2" charset="2"/>
              <a:buChar char="v"/>
            </a:pPr>
            <a:endParaRPr lang="it-IT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it-IT" dirty="0" smtClean="0"/>
              <a:t>OUTPUT: </a:t>
            </a:r>
          </a:p>
          <a:p>
            <a:pPr lvl="1">
              <a:buFont typeface="+mj-lt"/>
              <a:buAutoNum type="arabicPeriod"/>
            </a:pPr>
            <a:r>
              <a:rPr lang="it-IT" dirty="0" smtClean="0"/>
              <a:t>a </a:t>
            </a:r>
            <a:r>
              <a:rPr lang="it-IT" b="1" dirty="0" smtClean="0"/>
              <a:t>bit </a:t>
            </a:r>
            <a:r>
              <a:rPr lang="it-IT" b="1" dirty="0" err="1" smtClean="0"/>
              <a:t>string</a:t>
            </a:r>
            <a:r>
              <a:rPr lang="it-IT" b="1" dirty="0" smtClean="0"/>
              <a:t> </a:t>
            </a:r>
            <a:r>
              <a:rPr lang="it-IT" b="1" dirty="0" err="1" smtClean="0"/>
              <a:t>Symmetric</a:t>
            </a:r>
            <a:r>
              <a:rPr lang="it-IT" b="1" dirty="0" smtClean="0"/>
              <a:t> </a:t>
            </a:r>
            <a:r>
              <a:rPr lang="it-IT" b="1" dirty="0" err="1" smtClean="0"/>
              <a:t>Key</a:t>
            </a:r>
            <a:endParaRPr lang="it-IT" b="1" dirty="0" smtClean="0"/>
          </a:p>
          <a:p>
            <a:pPr>
              <a:buFont typeface="Wingdings" panose="05000000000000000000" pitchFamily="2" charset="2"/>
              <a:buChar char="v"/>
            </a:pPr>
            <a:endParaRPr lang="it-IT" dirty="0" smtClean="0"/>
          </a:p>
          <a:p>
            <a:pPr>
              <a:buFont typeface="Wingdings" panose="05000000000000000000" pitchFamily="2" charset="2"/>
              <a:buChar char="v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232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Derivation</a:t>
            </a:r>
            <a:r>
              <a:rPr lang="it-IT" dirty="0" smtClean="0"/>
              <a:t> – Input </a:t>
            </a:r>
            <a:r>
              <a:rPr lang="it-IT" dirty="0" err="1" smtClean="0"/>
              <a:t>Parameters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testo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88950" indent="-342900">
                  <a:buFont typeface="+mj-lt"/>
                  <a:buAutoNum type="arabicPeriod"/>
                </a:pPr>
                <a:r>
                  <a:rPr lang="it-IT" dirty="0" smtClean="0"/>
                  <a:t>Given </a:t>
                </a:r>
                <a:r>
                  <a:rPr lang="it-IT" dirty="0" err="1" smtClean="0"/>
                  <a:t>our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Session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</m:oMath>
                </a14:m>
                <a:r>
                  <a:rPr lang="it-IT" dirty="0" smtClean="0"/>
                  <a:t> we </a:t>
                </a:r>
                <a:r>
                  <a:rPr lang="it-IT" dirty="0" smtClean="0"/>
                  <a:t>take </a:t>
                </a:r>
                <a:r>
                  <a:rPr lang="it-IT" dirty="0" err="1" smtClean="0"/>
                  <a:t>its</a:t>
                </a:r>
                <a:r>
                  <a:rPr lang="it-IT" dirty="0" smtClean="0"/>
                  <a:t> Coordinate </a:t>
                </a:r>
                <a:r>
                  <a:rPr lang="it-IT" dirty="0" err="1" smtClean="0"/>
                  <a:t>Compression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X </a:t>
                </a:r>
                <a:r>
                  <a:rPr lang="it-IT" dirty="0" smtClean="0"/>
                  <a:t>and compute a bit </a:t>
                </a: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𝑺𝑲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IT" b="1" dirty="0" smtClean="0"/>
                  <a:t> </a:t>
                </a:r>
                <a:r>
                  <a:rPr lang="it-IT" dirty="0" err="1" smtClean="0"/>
                  <a:t>which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will</a:t>
                </a:r>
                <a:r>
                  <a:rPr lang="it-IT" dirty="0" smtClean="0"/>
                  <a:t> serve </a:t>
                </a:r>
                <a:r>
                  <a:rPr lang="it-IT" dirty="0" err="1" smtClean="0"/>
                  <a:t>as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our</a:t>
                </a:r>
                <a:r>
                  <a:rPr lang="it-IT" dirty="0" smtClean="0"/>
                  <a:t> first input</a:t>
                </a:r>
              </a:p>
              <a:p>
                <a:pPr marL="488950" indent="-342900">
                  <a:buFont typeface="+mj-lt"/>
                  <a:buAutoNum type="arabicPeriod"/>
                </a:pPr>
                <a:endParaRPr lang="it-IT" b="1" dirty="0"/>
              </a:p>
              <a:p>
                <a:pPr marL="488950" indent="-342900">
                  <a:buFont typeface="+mj-lt"/>
                  <a:buAutoNum type="arabicPeriod"/>
                </a:pPr>
                <a:r>
                  <a:rPr lang="it-IT" dirty="0" smtClean="0"/>
                  <a:t>To </a:t>
                </a:r>
                <a:r>
                  <a:rPr lang="it-IT" dirty="0" err="1" smtClean="0"/>
                  <a:t>determine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correct</a:t>
                </a:r>
                <a:r>
                  <a:rPr lang="it-IT" dirty="0" smtClean="0"/>
                  <a:t> output </a:t>
                </a:r>
                <a:r>
                  <a:rPr lang="it-IT" dirty="0" err="1" smtClean="0"/>
                  <a:t>length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we</a:t>
                </a:r>
                <a:r>
                  <a:rPr lang="it-IT" dirty="0" smtClean="0"/>
                  <a:t> first take </a:t>
                </a:r>
                <a:r>
                  <a:rPr lang="it-IT" dirty="0" err="1" smtClean="0"/>
                  <a:t>our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message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m</a:t>
                </a:r>
                <a:r>
                  <a:rPr lang="it-IT" dirty="0" smtClean="0"/>
                  <a:t>,</a:t>
                </a:r>
                <a:r>
                  <a:rPr lang="it-IT" b="1" dirty="0" smtClean="0"/>
                  <a:t> </a:t>
                </a:r>
                <a:r>
                  <a:rPr lang="it-IT" dirty="0" err="1" smtClean="0"/>
                  <a:t>convert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into</a:t>
                </a:r>
                <a:r>
                  <a:rPr lang="it-IT" dirty="0" smtClean="0"/>
                  <a:t> a bit </a:t>
                </a:r>
                <a:r>
                  <a:rPr lang="it-IT" dirty="0" err="1" smtClean="0"/>
                  <a:t>string</a:t>
                </a:r>
                <a:r>
                  <a:rPr lang="it-IT" dirty="0"/>
                  <a:t> </a:t>
                </a:r>
                <a:r>
                  <a:rPr lang="it-IT" dirty="0" smtClean="0"/>
                  <a:t>and </a:t>
                </a:r>
                <a:r>
                  <a:rPr lang="it-IT" dirty="0" err="1" smtClean="0"/>
                  <a:t>denote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its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length</a:t>
                </a:r>
                <a:r>
                  <a:rPr lang="it-IT" dirty="0" smtClean="0"/>
                  <a:t> </a:t>
                </a:r>
                <a:r>
                  <a:rPr lang="it-IT" dirty="0" smtClean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IT" dirty="0" smtClean="0"/>
                  <a:t>. In ECIES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IT" dirty="0" smtClean="0"/>
                  <a:t> suffices the </a:t>
                </a:r>
                <a:r>
                  <a:rPr lang="it-IT" dirty="0" err="1" smtClean="0"/>
                  <a:t>algorithm</a:t>
                </a:r>
                <a:r>
                  <a:rPr lang="it-IT" dirty="0" smtClean="0"/>
                  <a:t>, in ECAES </a:t>
                </a:r>
                <a:r>
                  <a:rPr lang="it-IT" dirty="0" err="1" smtClean="0"/>
                  <a:t>we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need</a:t>
                </a:r>
                <a:r>
                  <a:rPr lang="it-IT" dirty="0" smtClean="0"/>
                  <a:t> to </a:t>
                </a:r>
                <a:r>
                  <a:rPr lang="it-IT" dirty="0" err="1" smtClean="0"/>
                  <a:t>add</a:t>
                </a:r>
                <a:r>
                  <a:rPr lang="it-IT" dirty="0" smtClean="0"/>
                  <a:t> the MAC </a:t>
                </a:r>
                <a:r>
                  <a:rPr lang="it-IT" dirty="0" err="1" smtClean="0"/>
                  <a:t>length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too</a:t>
                </a:r>
                <a:r>
                  <a:rPr lang="it-IT" dirty="0" smtClean="0"/>
                  <a:t>. </a:t>
                </a:r>
                <a:r>
                  <a:rPr lang="it-IT" dirty="0" err="1" smtClean="0"/>
                  <a:t>We’ll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now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refer</a:t>
                </a:r>
                <a:r>
                  <a:rPr lang="it-IT" dirty="0" smtClean="0"/>
                  <a:t> to the </a:t>
                </a:r>
                <a:r>
                  <a:rPr lang="it-IT" dirty="0" err="1" smtClean="0"/>
                  <a:t>correct</a:t>
                </a:r>
                <a:r>
                  <a:rPr lang="it-IT" dirty="0" smtClean="0"/>
                  <a:t> input </a:t>
                </a:r>
                <a:r>
                  <a:rPr lang="it-IT" dirty="0" err="1" smtClean="0"/>
                  <a:t>length</a:t>
                </a:r>
                <a:r>
                  <a:rPr lang="it-IT" dirty="0" smtClean="0"/>
                  <a:t> </a:t>
                </a:r>
                <a:r>
                  <a:rPr lang="it-IT" dirty="0" smtClean="0"/>
                  <a:t>(for </a:t>
                </a:r>
                <a:r>
                  <a:rPr lang="it-IT" dirty="0" err="1" smtClean="0"/>
                  <a:t>both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algorithms</a:t>
                </a:r>
                <a:r>
                  <a:rPr lang="it-IT" dirty="0" smtClean="0"/>
                  <a:t>) </a:t>
                </a:r>
                <a:r>
                  <a:rPr lang="it-IT" dirty="0" err="1" smtClean="0"/>
                  <a:t>as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𝒍𝒆𝒏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it-IT" dirty="0" smtClean="0"/>
              </a:p>
              <a:p>
                <a:pPr marL="488950" indent="-342900">
                  <a:buFont typeface="+mj-lt"/>
                  <a:buAutoNum type="arabicPeriod"/>
                </a:pPr>
                <a:endParaRPr lang="it-IT" b="1" dirty="0" smtClean="0"/>
              </a:p>
              <a:p>
                <a:pPr marL="488950" indent="-342900">
                  <a:buFont typeface="+mj-lt"/>
                  <a:buAutoNum type="arabicPeriod"/>
                </a:pPr>
                <a:r>
                  <a:rPr lang="it-IT" b="1" dirty="0" smtClean="0"/>
                  <a:t>(Optional) </a:t>
                </a:r>
                <a:r>
                  <a:rPr lang="it-IT" dirty="0" err="1" smtClean="0"/>
                  <a:t>This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third</a:t>
                </a:r>
                <a:r>
                  <a:rPr lang="it-IT" dirty="0" smtClean="0"/>
                  <a:t> input can be </a:t>
                </a:r>
                <a:r>
                  <a:rPr lang="it-IT" dirty="0" err="1" smtClean="0"/>
                  <a:t>represented</a:t>
                </a:r>
                <a:r>
                  <a:rPr lang="it-IT" dirty="0" smtClean="0"/>
                  <a:t> by a bit </a:t>
                </a:r>
                <a:r>
                  <a:rPr lang="it-IT" dirty="0" err="1" smtClean="0"/>
                  <a:t>string</a:t>
                </a:r>
                <a:r>
                  <a:rPr lang="it-IT" dirty="0" smtClean="0"/>
                  <a:t>. </a:t>
                </a:r>
                <a:r>
                  <a:rPr lang="it-IT" dirty="0" err="1" smtClean="0"/>
                  <a:t>Usually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one</a:t>
                </a:r>
                <a:r>
                  <a:rPr lang="it-IT" dirty="0"/>
                  <a:t> </a:t>
                </a:r>
                <a:r>
                  <a:rPr lang="it-IT" dirty="0" smtClean="0"/>
                  <a:t>can </a:t>
                </a:r>
                <a:r>
                  <a:rPr lang="it-IT" dirty="0" err="1" smtClean="0"/>
                  <a:t>choose</a:t>
                </a:r>
                <a:r>
                  <a:rPr lang="it-IT" dirty="0" smtClean="0"/>
                  <a:t> a </a:t>
                </a:r>
                <a:r>
                  <a:rPr lang="it-IT" dirty="0" err="1" smtClean="0"/>
                  <a:t>previous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message</a:t>
                </a:r>
                <a:r>
                  <a:rPr lang="it-IT" dirty="0" smtClean="0"/>
                  <a:t> to </a:t>
                </a:r>
                <a:r>
                  <a:rPr lang="it-IT" dirty="0" err="1" smtClean="0"/>
                  <a:t>feed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function</a:t>
                </a:r>
                <a:r>
                  <a:rPr lang="it-IT" dirty="0" smtClean="0"/>
                  <a:t> in </a:t>
                </a:r>
                <a:r>
                  <a:rPr lang="it-IT" dirty="0" err="1" smtClean="0"/>
                  <a:t>as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both</a:t>
                </a:r>
                <a:r>
                  <a:rPr lang="it-IT" dirty="0" smtClean="0"/>
                  <a:t> parties </a:t>
                </a:r>
                <a:r>
                  <a:rPr lang="it-IT" dirty="0" err="1" smtClean="0"/>
                  <a:t>will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surely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know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it</a:t>
                </a:r>
                <a:r>
                  <a:rPr lang="it-IT" dirty="0" smtClean="0"/>
                  <a:t>. </a:t>
                </a:r>
                <a:r>
                  <a:rPr lang="it-IT" dirty="0" err="1" smtClean="0"/>
                  <a:t>Let’s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then</a:t>
                </a:r>
                <a:r>
                  <a:rPr lang="it-IT" dirty="0" smtClean="0"/>
                  <a:t> call </a:t>
                </a:r>
                <a:r>
                  <a:rPr lang="it-IT" dirty="0" err="1" smtClean="0"/>
                  <a:t>it</a:t>
                </a:r>
                <a:r>
                  <a:rPr lang="it-IT" dirty="0" smtClean="0"/>
                  <a:t> </a:t>
                </a:r>
                <a:r>
                  <a:rPr lang="it-IT" b="1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entropy</a:t>
                </a:r>
                <a:endParaRPr lang="it-IT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488950" indent="-342900">
                  <a:buFont typeface="+mj-lt"/>
                  <a:buAutoNum type="arabicPeriod"/>
                </a:pPr>
                <a:endParaRPr lang="it-IT" b="1" dirty="0" smtClean="0"/>
              </a:p>
              <a:p>
                <a:pPr marL="488950" indent="-342900">
                  <a:buFont typeface="+mj-lt"/>
                  <a:buAutoNum type="arabicPeriod"/>
                </a:pPr>
                <a:endParaRPr lang="it-IT" b="1" dirty="0"/>
              </a:p>
            </p:txBody>
          </p:sp>
        </mc:Choice>
        <mc:Fallback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62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61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Derivation</a:t>
            </a:r>
            <a:r>
              <a:rPr lang="it-IT" dirty="0" smtClean="0"/>
              <a:t> – The </a:t>
            </a:r>
            <a:r>
              <a:rPr lang="it-IT" dirty="0" err="1" smtClean="0"/>
              <a:t>algorithm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testo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46050" indent="0">
                  <a:buNone/>
                </a:pPr>
                <a:r>
                  <a:rPr lang="it-IT" dirty="0" smtClean="0"/>
                  <a:t>int </a:t>
                </a:r>
                <a:r>
                  <a:rPr lang="it-IT" b="1" dirty="0" smtClean="0"/>
                  <a:t>i</a:t>
                </a:r>
                <a:r>
                  <a:rPr lang="it-IT" dirty="0" smtClean="0"/>
                  <a:t> = 1;</a:t>
                </a:r>
              </a:p>
              <a:p>
                <a:pPr marL="146050" indent="0">
                  <a:buNone/>
                </a:pP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:r>
                  <a:rPr lang="it-IT" b="1" dirty="0" err="1" smtClean="0"/>
                  <a:t>keyData</a:t>
                </a:r>
                <a:r>
                  <a:rPr lang="it-IT" dirty="0" smtClean="0"/>
                  <a:t> = ‘’;</a:t>
                </a:r>
              </a:p>
              <a:p>
                <a:pPr marL="146050" indent="0">
                  <a:buNone/>
                </a:pPr>
                <a:r>
                  <a:rPr lang="it-IT" dirty="0" err="1" smtClean="0"/>
                  <a:t>while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b="1" dirty="0"/>
                          <m:t>i</m:t>
                        </m:r>
                        <m:r>
                          <m:rPr>
                            <m:nor/>
                          </m:rPr>
                          <a:rPr lang="it-IT" dirty="0"/>
                          <m:t> &lt; </m:t>
                        </m:r>
                        <m:sSub>
                          <m:sSubPr>
                            <m:ctrlP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𝒍𝒆𝒏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it-IT" dirty="0" smtClean="0"/>
              </a:p>
              <a:p>
                <a:pPr marL="146050" indent="0">
                  <a:buNone/>
                </a:pPr>
                <a:r>
                  <a:rPr lang="it-IT" dirty="0" smtClean="0"/>
                  <a:t>{</a:t>
                </a:r>
              </a:p>
              <a:p>
                <a:pPr marL="146050" indent="0">
                  <a:buNone/>
                </a:pPr>
                <a:r>
                  <a:rPr lang="it-IT" dirty="0"/>
                  <a:t>	</a:t>
                </a:r>
                <a14:m>
                  <m:oMath xmlns:m="http://schemas.openxmlformats.org/officeDocument/2006/math">
                    <m:r>
                      <a:rPr lang="it-IT" b="1" i="0" smtClean="0">
                        <a:latin typeface="Cambria Math" panose="02040503050406030204" pitchFamily="18" charset="0"/>
                      </a:rPr>
                      <m:t>𝐜𝐨𝐮𝐧𝐭𝐞𝐫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Pad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i="0">
                                <a:latin typeface="Cambria Math" panose="02040503050406030204" pitchFamily="18" charset="0"/>
                              </a:rPr>
                              <m:t>Base</m:t>
                            </m:r>
                          </m:e>
                          <m:sub>
                            <m:r>
                              <a:rPr lang="it-IT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0">
                                <a:latin typeface="Cambria Math" panose="02040503050406030204" pitchFamily="18" charset="0"/>
                              </a:rPr>
                              <m:t>𝐢</m:t>
                            </m:r>
                          </m:e>
                        </m:d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it-IT" dirty="0" smtClean="0"/>
              </a:p>
              <a:p>
                <a:pPr marL="146050" indent="0">
                  <a:buNone/>
                </a:pPr>
                <a:r>
                  <a:rPr lang="it-IT" dirty="0"/>
                  <a:t>	</a:t>
                </a:r>
                <a:r>
                  <a:rPr lang="it-IT" b="1" dirty="0" err="1" smtClean="0"/>
                  <a:t>keyData</a:t>
                </a:r>
                <a:r>
                  <a:rPr lang="it-IT" b="1" dirty="0" smtClean="0"/>
                  <a:t> </a:t>
                </a:r>
                <a:r>
                  <a:rPr lang="it-IT" dirty="0" smtClean="0"/>
                  <a:t>= </a:t>
                </a:r>
                <a:r>
                  <a:rPr lang="it-IT" b="1" dirty="0" err="1" smtClean="0"/>
                  <a:t>keyData</a:t>
                </a:r>
                <a:r>
                  <a:rPr lang="it-IT" b="1" dirty="0" smtClean="0"/>
                  <a:t> </a:t>
                </a:r>
                <a:r>
                  <a:rPr lang="it-IT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</a:rPr>
                          <m:t>SHA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𝑺𝑲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it-IT" dirty="0"/>
                          <m:t> + </m:t>
                        </m:r>
                        <m:r>
                          <m:rPr>
                            <m:nor/>
                          </m:rPr>
                          <a:rPr lang="it-IT" b="1" dirty="0" err="1"/>
                          <m:t>counter</m:t>
                        </m:r>
                        <m:r>
                          <m:rPr>
                            <m:nor/>
                          </m:rPr>
                          <a:rPr lang="it-IT" dirty="0"/>
                          <m:t> + </m:t>
                        </m:r>
                        <m:r>
                          <m:rPr>
                            <m:nor/>
                          </m:rPr>
                          <a:rPr lang="it-IT" b="1" i="1" dirty="0" err="1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m:t>entropy</m:t>
                        </m:r>
                      </m:e>
                    </m:d>
                  </m:oMath>
                </a14:m>
                <a:r>
                  <a:rPr lang="it-IT" dirty="0" smtClean="0"/>
                  <a:t>;</a:t>
                </a:r>
              </a:p>
              <a:p>
                <a:pPr marL="146050" indent="0">
                  <a:buNone/>
                </a:pPr>
                <a:r>
                  <a:rPr lang="it-IT" dirty="0"/>
                  <a:t>	</a:t>
                </a:r>
                <a:r>
                  <a:rPr lang="it-IT" b="1" dirty="0" smtClean="0"/>
                  <a:t>i</a:t>
                </a:r>
                <a:r>
                  <a:rPr lang="it-IT" dirty="0" smtClean="0"/>
                  <a:t>++;</a:t>
                </a:r>
                <a:endParaRPr lang="it-IT" dirty="0" smtClean="0"/>
              </a:p>
              <a:p>
                <a:pPr marL="146050" indent="0">
                  <a:buNone/>
                </a:pPr>
                <a:r>
                  <a:rPr lang="it-IT" dirty="0" smtClean="0"/>
                  <a:t>}</a:t>
                </a:r>
              </a:p>
              <a:p>
                <a:pPr marL="146050" indent="0">
                  <a:buNone/>
                </a:pPr>
                <a:r>
                  <a:rPr lang="it-IT" dirty="0" err="1" smtClean="0"/>
                  <a:t>return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subString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it-IT" b="1" dirty="0"/>
                          <m:t>keyData</m:t>
                        </m:r>
                        <m:r>
                          <m:rPr>
                            <m:nor/>
                          </m:rPr>
                          <a:rPr lang="it-IT" b="1" dirty="0"/>
                          <m:t>,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 → </m:t>
                        </m:r>
                        <m:sSub>
                          <m:sSubPr>
                            <m:ctrlP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𝒍𝒆𝒏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 smtClean="0"/>
                  <a:t>;</a:t>
                </a:r>
                <a:endParaRPr lang="it-IT" dirty="0"/>
              </a:p>
            </p:txBody>
          </p:sp>
        </mc:Choice>
        <mc:Fallback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74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303800" y="1786575"/>
            <a:ext cx="70305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 dirty="0"/>
              <a:t>How ECDH works</a:t>
            </a:r>
            <a:endParaRPr sz="1400" dirty="0"/>
          </a:p>
          <a:p>
            <a:pPr marL="914400" lvl="1" indent="-304800" rtl="0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SzPts val="1200"/>
              <a:buChar char="➢"/>
            </a:pPr>
            <a:r>
              <a:rPr lang="en" sz="1200" dirty="0"/>
              <a:t>The problem with ECDH</a:t>
            </a:r>
            <a:endParaRPr sz="1200" dirty="0"/>
          </a:p>
          <a:p>
            <a:pPr marL="1371600" lvl="2" indent="-304800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 dirty="0"/>
              <a:t>ECDSA</a:t>
            </a:r>
            <a:endParaRPr sz="1200" dirty="0"/>
          </a:p>
          <a:p>
            <a:pPr marL="457200" lvl="0" indent="-317500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 sz="1400" dirty="0"/>
              <a:t>On the improvement of ECDH: ECMQV</a:t>
            </a:r>
            <a:endParaRPr sz="1200" dirty="0"/>
          </a:p>
          <a:p>
            <a:pPr marL="914400" lvl="1" indent="-304800" rtl="0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SzPts val="1200"/>
              <a:buChar char="➢"/>
            </a:pPr>
            <a:r>
              <a:rPr lang="en" sz="1200" dirty="0"/>
              <a:t>How to derive the session key</a:t>
            </a:r>
            <a:endParaRPr sz="1200" dirty="0"/>
          </a:p>
          <a:p>
            <a:pPr marL="914400" lvl="1" indent="-304800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 dirty="0"/>
              <a:t>Session key with offline recipient</a:t>
            </a:r>
            <a:endParaRPr sz="1200" dirty="0"/>
          </a:p>
          <a:p>
            <a:pPr marL="457200" lvl="0" indent="-317500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 sz="1400" dirty="0"/>
              <a:t>ECIES for ECMQV</a:t>
            </a:r>
            <a:endParaRPr sz="1200" dirty="0"/>
          </a:p>
          <a:p>
            <a:pPr marL="914400" lvl="1" indent="-304800" rtl="0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SzPts val="1200"/>
              <a:buChar char="➢"/>
            </a:pPr>
            <a:r>
              <a:rPr lang="en" sz="1200" dirty="0"/>
              <a:t>The Integrated Encryption Scheme</a:t>
            </a:r>
            <a:endParaRPr sz="1200" dirty="0"/>
          </a:p>
          <a:p>
            <a:pPr marL="914400" lvl="1" indent="-304800">
              <a:lnSpc>
                <a:spcPct val="112000"/>
              </a:lnSpc>
              <a:spcBef>
                <a:spcPts val="0"/>
              </a:spcBef>
              <a:spcAft>
                <a:spcPts val="300"/>
              </a:spcAft>
              <a:buSzPts val="1200"/>
              <a:buChar char="➢"/>
            </a:pPr>
            <a:r>
              <a:rPr lang="en" sz="1200" dirty="0"/>
              <a:t>The Augmented Encryption Scheme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MAC </a:t>
            </a:r>
            <a:r>
              <a:rPr lang="it-IT" dirty="0"/>
              <a:t>–</a:t>
            </a:r>
            <a:r>
              <a:rPr lang="it-IT" dirty="0" smtClean="0"/>
              <a:t> Definition</a:t>
            </a:r>
            <a:endParaRPr lang="it-IT" sz="3200" b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303800" y="1717675"/>
            <a:ext cx="7030500" cy="2541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it-IT" dirty="0" smtClean="0"/>
              <a:t>«</a:t>
            </a:r>
            <a:r>
              <a:rPr lang="en-US" dirty="0"/>
              <a:t>This acts precisely like a standard hash function except that it has </a:t>
            </a:r>
            <a:r>
              <a:rPr lang="en-US" dirty="0" smtClean="0"/>
              <a:t>a secret </a:t>
            </a:r>
            <a:r>
              <a:rPr lang="en-US" dirty="0"/>
              <a:t>key passed to it as well as a message to be hashed</a:t>
            </a:r>
            <a:r>
              <a:rPr lang="it-IT" dirty="0" smtClean="0"/>
              <a:t>.» - </a:t>
            </a:r>
            <a:r>
              <a:rPr lang="it-IT" i="1" dirty="0" err="1" smtClean="0"/>
              <a:t>Advances</a:t>
            </a:r>
            <a:r>
              <a:rPr lang="it-IT" i="1" dirty="0" smtClean="0"/>
              <a:t> in Elliptic Curve </a:t>
            </a:r>
            <a:r>
              <a:rPr lang="it-IT" i="1" dirty="0" err="1" smtClean="0"/>
              <a:t>Cryptography</a:t>
            </a:r>
            <a:endParaRPr lang="it-IT" i="1" dirty="0"/>
          </a:p>
          <a:p>
            <a:pPr>
              <a:buFont typeface="Wingdings" panose="05000000000000000000" pitchFamily="2" charset="2"/>
              <a:buChar char="v"/>
            </a:pPr>
            <a:endParaRPr lang="it-IT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it-IT" dirty="0" smtClean="0"/>
              <a:t>INPUT: 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it-IT" dirty="0" smtClean="0"/>
              <a:t>a </a:t>
            </a:r>
            <a:r>
              <a:rPr lang="it-IT" b="1" dirty="0" smtClean="0"/>
              <a:t>bit </a:t>
            </a:r>
            <a:r>
              <a:rPr lang="it-IT" b="1" dirty="0" err="1" smtClean="0"/>
              <a:t>string</a:t>
            </a:r>
            <a:r>
              <a:rPr lang="it-IT" b="1" dirty="0" smtClean="0"/>
              <a:t> data</a:t>
            </a:r>
            <a:r>
              <a:rPr lang="it-IT" dirty="0" smtClean="0"/>
              <a:t>;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it-IT" dirty="0" smtClean="0"/>
              <a:t> a </a:t>
            </a:r>
            <a:r>
              <a:rPr lang="it-IT" b="1" dirty="0" smtClean="0"/>
              <a:t>bit </a:t>
            </a:r>
            <a:r>
              <a:rPr lang="it-IT" b="1" dirty="0" err="1" smtClean="0"/>
              <a:t>string</a:t>
            </a:r>
            <a:r>
              <a:rPr lang="it-IT" b="1" dirty="0" smtClean="0"/>
              <a:t> </a:t>
            </a:r>
            <a:r>
              <a:rPr lang="it-IT" b="1" dirty="0" err="1" smtClean="0"/>
              <a:t>key</a:t>
            </a:r>
            <a:r>
              <a:rPr lang="it-IT" dirty="0" smtClean="0"/>
              <a:t>; 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endParaRPr lang="it-IT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it-IT" dirty="0" smtClean="0"/>
              <a:t>OUTPUT: </a:t>
            </a:r>
          </a:p>
          <a:p>
            <a:pPr lvl="1">
              <a:buFont typeface="+mj-lt"/>
              <a:buAutoNum type="arabicPeriod"/>
            </a:pPr>
            <a:r>
              <a:rPr lang="it-IT" dirty="0" smtClean="0"/>
              <a:t>A </a:t>
            </a:r>
            <a:r>
              <a:rPr lang="it-IT" b="1" dirty="0" smtClean="0"/>
              <a:t>160 bit </a:t>
            </a:r>
            <a:r>
              <a:rPr lang="it-IT" dirty="0" smtClean="0"/>
              <a:t>MAC</a:t>
            </a:r>
            <a:r>
              <a:rPr lang="it-IT" b="1" dirty="0" smtClean="0"/>
              <a:t> TAG</a:t>
            </a:r>
            <a:r>
              <a:rPr lang="it-IT" dirty="0" smtClean="0"/>
              <a:t> </a:t>
            </a:r>
            <a:r>
              <a:rPr lang="it-IT" dirty="0" err="1" smtClean="0"/>
              <a:t>string</a:t>
            </a:r>
            <a:r>
              <a:rPr lang="it-IT" dirty="0" smtClean="0"/>
              <a:t> </a:t>
            </a:r>
            <a:endParaRPr lang="it-IT" dirty="0" smtClean="0"/>
          </a:p>
          <a:p>
            <a:pPr>
              <a:buFont typeface="Wingdings" panose="05000000000000000000" pitchFamily="2" charset="2"/>
              <a:buChar char="v"/>
            </a:pPr>
            <a:endParaRPr lang="it-IT" dirty="0" smtClean="0"/>
          </a:p>
          <a:p>
            <a:pPr>
              <a:buFont typeface="Wingdings" panose="05000000000000000000" pitchFamily="2" charset="2"/>
              <a:buChar char="v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83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MAC – Input </a:t>
            </a:r>
            <a:r>
              <a:rPr lang="it-IT" dirty="0" err="1" smtClean="0"/>
              <a:t>Parameters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88950" indent="-342900">
                  <a:buFont typeface="+mj-lt"/>
                  <a:buAutoNum type="arabicPeriod"/>
                </a:pPr>
                <a:r>
                  <a:rPr lang="it-IT" dirty="0" smtClean="0"/>
                  <a:t>The first input </a:t>
                </a: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𝑴𝑨𝑪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𝑫𝒂𝒕𝒂</m:t>
                        </m:r>
                      </m:sub>
                    </m:sSub>
                  </m:oMath>
                </a14:m>
                <a:r>
                  <a:rPr lang="it-IT" b="1" dirty="0" smtClean="0"/>
                  <a:t>. </a:t>
                </a:r>
                <a:r>
                  <a:rPr lang="it-IT" dirty="0" smtClean="0"/>
                  <a:t>More </a:t>
                </a:r>
                <a:r>
                  <a:rPr lang="it-IT" dirty="0" err="1" smtClean="0"/>
                  <a:t>about</a:t>
                </a:r>
                <a:r>
                  <a:rPr lang="it-IT" dirty="0"/>
                  <a:t> </a:t>
                </a:r>
                <a:r>
                  <a:rPr lang="it-IT" dirty="0" err="1" smtClean="0"/>
                  <a:t>this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will</a:t>
                </a:r>
                <a:r>
                  <a:rPr lang="it-IT" dirty="0" smtClean="0"/>
                  <a:t> be </a:t>
                </a:r>
                <a:r>
                  <a:rPr lang="it-IT" dirty="0" err="1" smtClean="0"/>
                  <a:t>clarified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during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Encryption</a:t>
                </a:r>
                <a:r>
                  <a:rPr lang="it-IT" dirty="0" smtClean="0"/>
                  <a:t> and </a:t>
                </a:r>
                <a:r>
                  <a:rPr lang="it-IT" dirty="0" err="1" smtClean="0"/>
                  <a:t>Decryption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phases</a:t>
                </a:r>
                <a:endParaRPr lang="it-IT" b="1" dirty="0"/>
              </a:p>
              <a:p>
                <a:pPr marL="488950" indent="-342900">
                  <a:buFont typeface="+mj-lt"/>
                  <a:buAutoNum type="arabicPeriod"/>
                </a:pPr>
                <a:endParaRPr lang="it-IT" b="1" dirty="0" smtClean="0"/>
              </a:p>
              <a:p>
                <a:pPr marL="488950" indent="-342900">
                  <a:buFont typeface="+mj-lt"/>
                  <a:buAutoNum type="arabicPeriod"/>
                </a:pPr>
                <a:endParaRPr lang="it-IT" b="1" dirty="0"/>
              </a:p>
              <a:p>
                <a:pPr marL="488950" indent="-342900">
                  <a:buFont typeface="+mj-lt"/>
                  <a:buAutoNum type="arabicPeriod"/>
                </a:pPr>
                <a:r>
                  <a:rPr lang="it-IT" dirty="0" err="1" smtClean="0"/>
                  <a:t>Our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second</a:t>
                </a:r>
                <a:r>
                  <a:rPr lang="it-IT" dirty="0" smtClean="0"/>
                  <a:t> input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second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substring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derived</a:t>
                </a:r>
                <a:r>
                  <a:rPr lang="it-IT" dirty="0" smtClean="0"/>
                  <a:t> from the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Derivation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Function</a:t>
                </a:r>
                <a:r>
                  <a:rPr lang="it-IT" dirty="0"/>
                  <a:t> </a:t>
                </a:r>
                <a:r>
                  <a:rPr lang="it-IT" dirty="0" smtClean="0"/>
                  <a:t>and </a:t>
                </a:r>
                <a:r>
                  <a:rPr lang="it-IT" dirty="0" err="1" smtClean="0"/>
                  <a:t>we’ll</a:t>
                </a:r>
                <a:r>
                  <a:rPr lang="it-IT" dirty="0" smtClean="0"/>
                  <a:t> call </a:t>
                </a:r>
                <a:r>
                  <a:rPr lang="it-IT" dirty="0" err="1" smtClean="0"/>
                  <a:t>it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𝑴𝑨𝑪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𝑲𝒆𝒚</m:t>
                        </m:r>
                      </m:sub>
                    </m:sSub>
                  </m:oMath>
                </a14:m>
                <a:endParaRPr lang="it-IT" b="1" dirty="0" smtClean="0"/>
              </a:p>
              <a:p>
                <a:pPr marL="488950" indent="-342900">
                  <a:buFont typeface="+mj-lt"/>
                  <a:buAutoNum type="arabicPeriod"/>
                </a:pPr>
                <a:endParaRPr lang="it-IT" b="1" dirty="0"/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74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MAC – The </a:t>
            </a:r>
            <a:r>
              <a:rPr lang="it-IT" dirty="0" err="1" smtClean="0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933775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it-IT" dirty="0" smtClean="0"/>
                  <a:t>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it-IT" b="1" i="0" smtClean="0">
                            <a:latin typeface="Cambria Math" panose="02040503050406030204" pitchFamily="18" charset="0"/>
                          </a:rPr>
                          <m:t>𝟓𝐂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i="0">
                            <a:latin typeface="Cambria Math" panose="02040503050406030204" pitchFamily="18" charset="0"/>
                          </a:rPr>
                          <m:t>Repeat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i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it-IT" i="0">
                            <a:latin typeface="Cambria Math" panose="02040503050406030204" pitchFamily="18" charset="0"/>
                          </a:rPr>
                          <m:t>64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i="0">
                                <a:latin typeface="Cambria Math" panose="02040503050406030204" pitchFamily="18" charset="0"/>
                              </a:rPr>
                              <m:t>Pad</m:t>
                            </m:r>
                          </m:e>
                          <m:sub>
                            <m:r>
                              <a:rPr lang="it-IT" i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i="0">
                                    <a:latin typeface="Cambria Math" panose="02040503050406030204" pitchFamily="18" charset="0"/>
                                  </a:rPr>
                                  <m:t>Base</m:t>
                                </m:r>
                              </m:e>
                              <m:sub>
                                <m:r>
                                  <a:rPr lang="it-IT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it-IT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it-IT" dirty="0" smtClean="0"/>
                  <a:t>;</a:t>
                </a:r>
              </a:p>
              <a:p>
                <a:pPr marL="146050" indent="0">
                  <a:buNone/>
                </a:pP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it-IT" b="1" i="0" smtClean="0">
                            <a:latin typeface="Cambria Math" panose="02040503050406030204" pitchFamily="18" charset="0"/>
                          </a:rPr>
                          <m:t>𝟑𝟔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Repeat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64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Pad</m:t>
                            </m:r>
                          </m:e>
                          <m:sub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Base</m:t>
                                </m:r>
                              </m:e>
                              <m:sub>
                                <m: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e>
                                  <m:sub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it-IT" dirty="0" smtClean="0"/>
                  <a:t>;</a:t>
                </a:r>
              </a:p>
              <a:p>
                <a:pPr marL="146050" indent="0">
                  <a:buNone/>
                </a:pPr>
                <a:endParaRPr lang="it-IT" dirty="0" smtClean="0"/>
              </a:p>
              <a:p>
                <a:pPr marL="146050" indent="0">
                  <a:buNone/>
                </a:pP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latin typeface="Cambria Math" panose="02040503050406030204" pitchFamily="18" charset="0"/>
                          </a:rPr>
                          <m:t>𝐏𝐚𝐝</m:t>
                        </m:r>
                      </m:e>
                      <m:sub>
                        <m:r>
                          <a:rPr lang="it-IT" b="1" i="0" smtClean="0">
                            <a:latin typeface="Cambria Math" panose="02040503050406030204" pitchFamily="18" charset="0"/>
                          </a:rPr>
                          <m:t>𝐊𝐞𝐲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Pad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512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𝑴𝑨𝑪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𝑲𝒆𝒚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it-IT" dirty="0"/>
              </a:p>
              <a:p>
                <a:pPr marL="146050" indent="0">
                  <a:buNone/>
                </a:pPr>
                <a:r>
                  <a:rPr lang="it-IT" dirty="0" err="1"/>
                  <a:t>String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>
                            <a:latin typeface="Cambria Math" panose="02040503050406030204" pitchFamily="18" charset="0"/>
                          </a:rPr>
                          <m:t>𝐏𝐚𝐝</m:t>
                        </m:r>
                      </m:e>
                      <m:sub>
                        <m:r>
                          <a:rPr lang="it-IT" b="1">
                            <a:latin typeface="Cambria Math" panose="02040503050406030204" pitchFamily="18" charset="0"/>
                          </a:rPr>
                          <m:t>𝐊𝐞𝐲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XOR</m:t>
                    </m:r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it-IT" b="1">
                            <a:latin typeface="Cambria Math" panose="02040503050406030204" pitchFamily="18" charset="0"/>
                          </a:rPr>
                          <m:t>𝟓𝐂</m:t>
                        </m:r>
                      </m:sub>
                    </m:sSub>
                  </m:oMath>
                </a14:m>
                <a:r>
                  <a:rPr lang="it-IT" dirty="0" smtClean="0"/>
                  <a:t>;</a:t>
                </a:r>
                <a:endParaRPr lang="it-IT" dirty="0"/>
              </a:p>
              <a:p>
                <a:pPr marL="146050" indent="0">
                  <a:buNone/>
                </a:pPr>
                <a:r>
                  <a:rPr lang="it-IT" dirty="0" err="1"/>
                  <a:t>String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>
                            <a:latin typeface="Cambria Math" panose="02040503050406030204" pitchFamily="18" charset="0"/>
                          </a:rPr>
                          <m:t>𝐏𝐚𝐝</m:t>
                        </m:r>
                      </m:e>
                      <m:sub>
                        <m:r>
                          <a:rPr lang="it-IT" b="1">
                            <a:latin typeface="Cambria Math" panose="02040503050406030204" pitchFamily="18" charset="0"/>
                          </a:rPr>
                          <m:t>𝐊𝐞𝐲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XOR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it-IT" b="1">
                            <a:latin typeface="Cambria Math" panose="02040503050406030204" pitchFamily="18" charset="0"/>
                          </a:rPr>
                          <m:t>𝟑𝟔</m:t>
                        </m:r>
                      </m:sub>
                    </m:sSub>
                  </m:oMath>
                </a14:m>
                <a:r>
                  <a:rPr lang="it-IT" dirty="0"/>
                  <a:t>;</a:t>
                </a:r>
              </a:p>
              <a:p>
                <a:pPr marL="146050" indent="0">
                  <a:buNone/>
                </a:pPr>
                <a:endParaRPr lang="it-IT" dirty="0"/>
              </a:p>
              <a:p>
                <a:pPr marL="146050" indent="0">
                  <a:buNone/>
                </a:pP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1" i="0" smtClean="0">
                        <a:latin typeface="Cambria Math" panose="02040503050406030204" pitchFamily="18" charset="0"/>
                      </a:rPr>
                      <m:t>𝐇𝐚𝐬𝐡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SHA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>
                                <a:latin typeface="Cambria Math" panose="02040503050406030204" pitchFamily="18" charset="0"/>
                              </a:rPr>
                              <m:t>𝐊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𝑴𝑨𝑪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𝑫𝒂𝒕𝒂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 smtClean="0"/>
                  <a:t>;</a:t>
                </a:r>
              </a:p>
              <a:p>
                <a:pPr marL="146050" indent="0">
                  <a:buNone/>
                </a:pP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1" i="0" smtClean="0">
                        <a:latin typeface="Cambria Math" panose="02040503050406030204" pitchFamily="18" charset="0"/>
                      </a:rPr>
                      <m:t>𝐎𝐮𝐭𝐩𝐮𝐭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</a:rPr>
                          <m:t>SHA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>
                                <a:latin typeface="Cambria Math" panose="02040503050406030204" pitchFamily="18" charset="0"/>
                              </a:rPr>
                              <m:t>𝐊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1">
                            <a:latin typeface="Cambria Math" panose="02040503050406030204" pitchFamily="18" charset="0"/>
                          </a:rPr>
                          <m:t>𝐇𝐚𝐬𝐡</m:t>
                        </m:r>
                      </m:e>
                    </m:d>
                  </m:oMath>
                </a14:m>
                <a:r>
                  <a:rPr lang="it-IT" dirty="0" smtClean="0"/>
                  <a:t>;</a:t>
                </a:r>
              </a:p>
              <a:p>
                <a:pPr marL="146050" indent="0">
                  <a:buNone/>
                </a:pPr>
                <a:endParaRPr lang="it-IT" dirty="0"/>
              </a:p>
              <a:p>
                <a:pPr marL="146050" indent="0">
                  <a:buNone/>
                </a:pPr>
                <a:r>
                  <a:rPr lang="it-IT" dirty="0" err="1" smtClean="0"/>
                  <a:t>return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1">
                        <a:latin typeface="Cambria Math" panose="02040503050406030204" pitchFamily="18" charset="0"/>
                      </a:rPr>
                      <m:t>𝐎𝐮𝐭𝐩𝐮𝐭</m:t>
                    </m:r>
                  </m:oMath>
                </a14:m>
                <a:r>
                  <a:rPr lang="it-IT" dirty="0" smtClean="0"/>
                  <a:t>;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933775"/>
              </a:xfrm>
              <a:blipFill>
                <a:blip r:embed="rId2"/>
                <a:stretch>
                  <a:fillRect b="-24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3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Encryption</a:t>
            </a:r>
            <a:r>
              <a:rPr lang="it-IT" dirty="0" smtClean="0"/>
              <a:t> </a:t>
            </a:r>
            <a:r>
              <a:rPr lang="it-IT" dirty="0" err="1" smtClean="0"/>
              <a:t>Phase</a:t>
            </a:r>
            <a:r>
              <a:rPr lang="it-IT" dirty="0" smtClean="0"/>
              <a:t> – </a:t>
            </a:r>
            <a:r>
              <a:rPr lang="it-IT" dirty="0"/>
              <a:t>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testo 5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03800" y="1844135"/>
                <a:ext cx="7030500" cy="254160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it-IT" dirty="0" err="1" smtClean="0"/>
                  <a:t>We’ll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now</a:t>
                </a:r>
                <a:r>
                  <a:rPr lang="it-IT" dirty="0" smtClean="0"/>
                  <a:t> look </a:t>
                </a:r>
                <a:r>
                  <a:rPr lang="it-IT" dirty="0" err="1" smtClean="0"/>
                  <a:t>into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how</a:t>
                </a:r>
                <a:r>
                  <a:rPr lang="it-IT" dirty="0" smtClean="0"/>
                  <a:t> Alice can </a:t>
                </a:r>
                <a:r>
                  <a:rPr lang="it-IT" dirty="0" err="1" smtClean="0"/>
                  <a:t>encrypt</a:t>
                </a:r>
                <a:r>
                  <a:rPr lang="it-IT" dirty="0" smtClean="0"/>
                  <a:t> a </a:t>
                </a:r>
                <a:r>
                  <a:rPr lang="it-IT" dirty="0" err="1" smtClean="0"/>
                  <a:t>message</a:t>
                </a:r>
                <a:r>
                  <a:rPr lang="it-IT" dirty="0" smtClean="0"/>
                  <a:t> and </a:t>
                </a:r>
                <a:r>
                  <a:rPr lang="it-IT" dirty="0" err="1" smtClean="0"/>
                  <a:t>send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it</a:t>
                </a:r>
                <a:r>
                  <a:rPr lang="it-IT" dirty="0" smtClean="0"/>
                  <a:t> to Bob.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it-IT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Derivation</a:t>
                </a:r>
                <a:r>
                  <a:rPr lang="it-IT" dirty="0" smtClean="0"/>
                  <a:t> and MAC are </a:t>
                </a:r>
                <a:r>
                  <a:rPr lang="it-IT" dirty="0" err="1" smtClean="0"/>
                  <a:t>crucial</a:t>
                </a:r>
                <a:r>
                  <a:rPr lang="it-IT" dirty="0" smtClean="0"/>
                  <a:t> in </a:t>
                </a:r>
                <a:r>
                  <a:rPr lang="it-IT" dirty="0" err="1" smtClean="0"/>
                  <a:t>this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step</a:t>
                </a:r>
                <a:r>
                  <a:rPr lang="it-IT" dirty="0" smtClean="0"/>
                  <a:t>. A </a:t>
                </a:r>
                <a:r>
                  <a:rPr lang="it-IT" dirty="0" err="1" smtClean="0"/>
                  <a:t>few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transformation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appear</a:t>
                </a:r>
                <a:r>
                  <a:rPr lang="it-IT" dirty="0" smtClean="0"/>
                  <a:t> in </a:t>
                </a:r>
                <a:r>
                  <a:rPr lang="it-IT" dirty="0" err="1" smtClean="0"/>
                  <a:t>this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phase</a:t>
                </a:r>
                <a:r>
                  <a:rPr lang="it-IT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it-IT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 dirty="0" err="1" smtClean="0"/>
                  <a:t>Alice’s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message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b="1" dirty="0" err="1" smtClean="0"/>
                  <a:t>XOR</a:t>
                </a:r>
                <a:r>
                  <a:rPr lang="it-IT" dirty="0" err="1" smtClean="0"/>
                  <a:t>’ed</a:t>
                </a:r>
                <a:r>
                  <a:rPr lang="it-IT" dirty="0" smtClean="0"/>
                  <a:t> with a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(</a:t>
                </a:r>
                <a:r>
                  <a:rPr lang="it-IT" dirty="0" err="1" smtClean="0"/>
                  <a:t>derived</a:t>
                </a:r>
                <a:r>
                  <a:rPr lang="it-IT" dirty="0" smtClean="0"/>
                  <a:t> from the KD </a:t>
                </a:r>
                <a:r>
                  <a:rPr lang="it-IT" dirty="0" err="1" smtClean="0"/>
                  <a:t>Function</a:t>
                </a:r>
                <a:r>
                  <a:rPr lang="it-IT" dirty="0" smtClean="0"/>
                  <a:t>). Reverse </a:t>
                </a:r>
                <a:r>
                  <a:rPr lang="it-IT" dirty="0" err="1" smtClean="0"/>
                  <a:t>engineering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encrypted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message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requires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exponential</a:t>
                </a:r>
                <a:r>
                  <a:rPr lang="it-IT" dirty="0" smtClean="0"/>
                  <a:t> time </a:t>
                </a:r>
                <a:r>
                  <a:rPr lang="it-IT" dirty="0" err="1" smtClean="0"/>
                  <a:t>because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this</a:t>
                </a:r>
                <a:r>
                  <a:rPr lang="it-IT" dirty="0"/>
                  <a:t> </a:t>
                </a:r>
                <a:r>
                  <a:rPr lang="it-IT" dirty="0" err="1" smtClean="0"/>
                  <a:t>problem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also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called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Boolean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Satisfiability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which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smtClean="0"/>
                  <a:t>an </a:t>
                </a:r>
                <a:r>
                  <a:rPr lang="it-IT" b="1" dirty="0" smtClean="0"/>
                  <a:t>NP </a:t>
                </a:r>
                <a:r>
                  <a:rPr lang="it-IT" b="1" dirty="0" err="1" smtClean="0"/>
                  <a:t>problem</a:t>
                </a:r>
                <a:endParaRPr lang="it-IT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it-IT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 dirty="0" smtClean="0"/>
                  <a:t>At the end of </a:t>
                </a:r>
                <a:r>
                  <a:rPr lang="it-IT" dirty="0" err="1" smtClean="0"/>
                  <a:t>encryption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the output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it-IT" b="1" dirty="0" smtClean="0"/>
                  <a:t> </a:t>
                </a:r>
                <a:r>
                  <a:rPr lang="it-IT" b="1" dirty="0" err="1" smtClean="0"/>
                  <a:t>is</a:t>
                </a:r>
                <a:r>
                  <a:rPr lang="it-IT" b="1" dirty="0" smtClean="0"/>
                  <a:t> </a:t>
                </a:r>
                <a:r>
                  <a:rPr lang="it-IT" b="1" dirty="0" smtClean="0"/>
                  <a:t>a long </a:t>
                </a:r>
                <a:r>
                  <a:rPr lang="it-IT" b="1" dirty="0" err="1" smtClean="0"/>
                  <a:t>string</a:t>
                </a:r>
                <a:r>
                  <a:rPr lang="it-IT" b="1" dirty="0" smtClean="0"/>
                  <a:t> </a:t>
                </a:r>
                <a:r>
                  <a:rPr lang="it-IT" dirty="0" err="1" smtClean="0"/>
                  <a:t>given</a:t>
                </a:r>
                <a:r>
                  <a:rPr lang="it-IT" dirty="0" smtClean="0"/>
                  <a:t> by the </a:t>
                </a:r>
                <a:r>
                  <a:rPr lang="it-IT" dirty="0" err="1" smtClean="0"/>
                  <a:t>concatenation</a:t>
                </a:r>
                <a:r>
                  <a:rPr lang="it-IT" dirty="0" smtClean="0"/>
                  <a:t> of 3 </a:t>
                </a:r>
                <a:r>
                  <a:rPr lang="it-IT" dirty="0" err="1" smtClean="0"/>
                  <a:t>strings</a:t>
                </a:r>
                <a:r>
                  <a:rPr lang="it-IT" dirty="0" smtClean="0"/>
                  <a:t>: </a:t>
                </a:r>
                <a:r>
                  <a:rPr lang="it-IT" dirty="0" err="1" smtClean="0"/>
                  <a:t>our</a:t>
                </a:r>
                <a:r>
                  <a:rPr lang="it-IT" dirty="0" smtClean="0"/>
                  <a:t> </a:t>
                </a:r>
                <a:r>
                  <a:rPr lang="it-IT" dirty="0" smtClean="0"/>
                  <a:t>Session </a:t>
                </a:r>
                <a:r>
                  <a:rPr lang="it-IT" dirty="0" err="1" smtClean="0"/>
                  <a:t>Key’s</a:t>
                </a:r>
                <a:r>
                  <a:rPr lang="it-IT" dirty="0" smtClean="0"/>
                  <a:t> x </a:t>
                </a:r>
                <a:r>
                  <a:rPr lang="it-IT" dirty="0" smtClean="0"/>
                  <a:t>coordinate; </a:t>
                </a:r>
                <a:r>
                  <a:rPr lang="it-IT" dirty="0" err="1" smtClean="0"/>
                  <a:t>Alice’s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encrypted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message</a:t>
                </a:r>
                <a:r>
                  <a:rPr lang="it-IT" dirty="0" smtClean="0"/>
                  <a:t>; </a:t>
                </a:r>
                <a:r>
                  <a:rPr lang="it-IT" dirty="0" smtClean="0"/>
                  <a:t>the </a:t>
                </a:r>
                <a:r>
                  <a:rPr lang="it-IT" dirty="0" smtClean="0"/>
                  <a:t>MAC </a:t>
                </a:r>
                <a:r>
                  <a:rPr lang="it-IT" dirty="0" smtClean="0"/>
                  <a:t>TAG.</a:t>
                </a:r>
                <a:endParaRPr lang="it-IT" dirty="0"/>
              </a:p>
            </p:txBody>
          </p:sp>
        </mc:Choice>
        <mc:Fallback>
          <p:sp>
            <p:nvSpPr>
              <p:cNvPr id="6" name="Segnaposto test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844135"/>
                <a:ext cx="7030500" cy="2541600"/>
              </a:xfr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67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Encryption</a:t>
            </a:r>
            <a:r>
              <a:rPr lang="it-IT" dirty="0" smtClean="0"/>
              <a:t> </a:t>
            </a:r>
            <a:r>
              <a:rPr lang="it-IT" dirty="0" err="1" smtClean="0"/>
              <a:t>Phase</a:t>
            </a:r>
            <a:r>
              <a:rPr lang="it-IT" dirty="0" smtClean="0"/>
              <a:t> – Input </a:t>
            </a:r>
            <a:r>
              <a:rPr lang="it-IT" dirty="0" err="1" smtClean="0"/>
              <a:t>Parameters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testo 5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03800" y="1814952"/>
                <a:ext cx="7030500" cy="2541600"/>
              </a:xfrm>
            </p:spPr>
            <p:txBody>
              <a:bodyPr/>
              <a:lstStyle/>
              <a:p>
                <a:pPr marL="488950" indent="-342900">
                  <a:buFont typeface="+mj-lt"/>
                  <a:buAutoNum type="arabicPeriod"/>
                </a:pPr>
                <a:r>
                  <a:rPr lang="it-IT" dirty="0" smtClean="0"/>
                  <a:t>Alice’s </a:t>
                </a:r>
                <a:r>
                  <a:rPr lang="it-IT" dirty="0" err="1" smtClean="0"/>
                  <a:t>message</a:t>
                </a:r>
                <a:r>
                  <a:rPr lang="it-IT" dirty="0" smtClean="0"/>
                  <a:t> </a:t>
                </a:r>
                <a:r>
                  <a:rPr lang="it-IT" b="1" i="1" dirty="0" smtClean="0">
                    <a:solidFill>
                      <a:schemeClr val="tx1">
                        <a:lumMod val="75000"/>
                      </a:schemeClr>
                    </a:solidFill>
                  </a:rPr>
                  <a:t>m</a:t>
                </a:r>
                <a:endParaRPr lang="it-IT" b="1" i="1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488950" indent="-342900">
                  <a:buFont typeface="+mj-lt"/>
                  <a:buAutoNum type="arabicPeriod"/>
                </a:pPr>
                <a:endParaRPr lang="it-IT" dirty="0"/>
              </a:p>
              <a:p>
                <a:pPr marL="488950" indent="-342900">
                  <a:buFont typeface="+mj-lt"/>
                  <a:buAutoNum type="arabicPeriod"/>
                </a:pPr>
                <a:r>
                  <a:rPr lang="it-IT" dirty="0" smtClean="0"/>
                  <a:t>Session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</m:oMath>
                </a14:m>
                <a:endParaRPr lang="it-IT" b="1" i="1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488950" indent="-342900">
                  <a:buFont typeface="+mj-lt"/>
                  <a:buAutoNum type="arabicPeriod"/>
                </a:pPr>
                <a:endParaRPr lang="it-IT" dirty="0"/>
              </a:p>
              <a:p>
                <a:pPr marL="488950" indent="-342900">
                  <a:buFont typeface="+mj-lt"/>
                  <a:buAutoNum type="arabicPeriod"/>
                </a:pPr>
                <a:r>
                  <a:rPr lang="it-IT" dirty="0" smtClean="0"/>
                  <a:t>Alice Public </a:t>
                </a:r>
                <a:r>
                  <a:rPr lang="it-IT" dirty="0" err="1" smtClean="0"/>
                  <a:t>Ephemeral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</m:oMath>
                </a14:m>
                <a:endParaRPr lang="it-IT" b="1" i="1" dirty="0" smtClean="0"/>
              </a:p>
              <a:p>
                <a:pPr marL="488950" indent="-342900">
                  <a:buFont typeface="+mj-lt"/>
                  <a:buAutoNum type="arabicPeriod"/>
                </a:pPr>
                <a:endParaRPr lang="it-IT" dirty="0"/>
              </a:p>
              <a:p>
                <a:pPr marL="488950" indent="-342900">
                  <a:buFont typeface="+mj-lt"/>
                  <a:buAutoNum type="arabicPeriod"/>
                </a:pPr>
                <a:r>
                  <a:rPr lang="it-IT" dirty="0" smtClean="0"/>
                  <a:t>An </a:t>
                </a:r>
                <a:r>
                  <a:rPr lang="it-IT" dirty="0" err="1" smtClean="0"/>
                  <a:t>integer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representing</a:t>
                </a:r>
                <a:r>
                  <a:rPr lang="it-IT" dirty="0" smtClean="0"/>
                  <a:t> the MAC </a:t>
                </a:r>
                <a:r>
                  <a:rPr lang="it-IT" dirty="0" err="1" smtClean="0"/>
                  <a:t>length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𝑴𝑨𝑪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𝒍𝒆𝒏</m:t>
                        </m:r>
                      </m:sub>
                    </m:sSub>
                  </m:oMath>
                </a14:m>
                <a:endParaRPr lang="it-IT" b="1" i="1" dirty="0" smtClean="0"/>
              </a:p>
              <a:p>
                <a:pPr marL="488950" indent="-342900">
                  <a:buFont typeface="+mj-lt"/>
                  <a:buAutoNum type="arabicPeriod"/>
                </a:pPr>
                <a:endParaRPr lang="it-IT" dirty="0" smtClean="0"/>
              </a:p>
              <a:p>
                <a:pPr marL="488950" indent="-342900">
                  <a:buFont typeface="+mj-lt"/>
                  <a:buAutoNum type="arabicPeriod"/>
                </a:pPr>
                <a:r>
                  <a:rPr lang="it-IT" dirty="0" smtClean="0"/>
                  <a:t>(Optional) A bit </a:t>
                </a: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:r>
                  <a:rPr lang="it-IT" b="1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entropy1</a:t>
                </a:r>
                <a:r>
                  <a:rPr lang="it-IT" b="1" dirty="0" smtClean="0"/>
                  <a:t> </a:t>
                </a:r>
                <a:r>
                  <a:rPr lang="it-IT" dirty="0" smtClean="0"/>
                  <a:t>to </a:t>
                </a:r>
                <a:r>
                  <a:rPr lang="it-IT" dirty="0" err="1" smtClean="0"/>
                  <a:t>increase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entropy</a:t>
                </a:r>
                <a:r>
                  <a:rPr lang="it-IT" dirty="0" smtClean="0"/>
                  <a:t> in KD </a:t>
                </a:r>
                <a:r>
                  <a:rPr lang="it-IT" dirty="0" err="1" smtClean="0"/>
                  <a:t>Function</a:t>
                </a:r>
                <a:endParaRPr lang="it-IT" dirty="0" smtClean="0"/>
              </a:p>
              <a:p>
                <a:pPr marL="488950" indent="-342900">
                  <a:buFont typeface="+mj-lt"/>
                  <a:buAutoNum type="arabicPeriod"/>
                </a:pPr>
                <a:endParaRPr lang="it-IT" dirty="0"/>
              </a:p>
              <a:p>
                <a:pPr marL="488950" indent="-342900">
                  <a:buFont typeface="+mj-lt"/>
                  <a:buAutoNum type="arabicPeriod"/>
                </a:pPr>
                <a:r>
                  <a:rPr lang="it-IT" dirty="0"/>
                  <a:t>(Optional) A </a:t>
                </a:r>
                <a:r>
                  <a:rPr lang="it-IT" dirty="0" smtClean="0"/>
                  <a:t>bit </a:t>
                </a: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:r>
                  <a:rPr lang="it-IT" b="1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entropy2</a:t>
                </a:r>
                <a:r>
                  <a:rPr lang="it-IT" b="1" dirty="0" smtClean="0"/>
                  <a:t> </a:t>
                </a:r>
                <a:r>
                  <a:rPr lang="it-IT" dirty="0"/>
                  <a:t>to </a:t>
                </a:r>
                <a:r>
                  <a:rPr lang="it-IT" dirty="0" err="1"/>
                  <a:t>increase</a:t>
                </a:r>
                <a:r>
                  <a:rPr lang="it-IT" dirty="0"/>
                  <a:t> </a:t>
                </a:r>
                <a:r>
                  <a:rPr lang="it-IT" dirty="0" err="1"/>
                  <a:t>entropy</a:t>
                </a:r>
                <a:r>
                  <a:rPr lang="it-IT" dirty="0"/>
                  <a:t> in </a:t>
                </a:r>
                <a:r>
                  <a:rPr lang="it-IT" dirty="0" smtClean="0"/>
                  <a:t>MAC </a:t>
                </a:r>
                <a:r>
                  <a:rPr lang="it-IT" dirty="0" err="1"/>
                  <a:t>Function</a:t>
                </a:r>
                <a:endParaRPr lang="it-IT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it-IT" b="1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it-IT" b="1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it-IT" dirty="0"/>
              </a:p>
            </p:txBody>
          </p:sp>
        </mc:Choice>
        <mc:Fallback>
          <p:sp>
            <p:nvSpPr>
              <p:cNvPr id="6" name="Segnaposto test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814952"/>
                <a:ext cx="7030500" cy="2541600"/>
              </a:xfrm>
              <a:blipFill>
                <a:blip r:embed="rId2"/>
                <a:stretch>
                  <a:fillRect b="-69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78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Encryption</a:t>
            </a:r>
            <a:r>
              <a:rPr lang="it-IT" dirty="0" smtClean="0"/>
              <a:t> </a:t>
            </a:r>
            <a:r>
              <a:rPr lang="it-IT" dirty="0" err="1" smtClean="0"/>
              <a:t>Phase</a:t>
            </a:r>
            <a:r>
              <a:rPr lang="it-IT" dirty="0" smtClean="0"/>
              <a:t> – The </a:t>
            </a:r>
            <a:r>
              <a:rPr lang="it-IT" dirty="0" err="1" smtClean="0"/>
              <a:t>Algorithm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tes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541600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it-IT" dirty="0" smtClean="0"/>
                  <a:t>i</a:t>
                </a:r>
                <a:r>
                  <a:rPr lang="it-IT" dirty="0" err="1" smtClean="0"/>
                  <a:t>nt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𝒎𝒆𝒔𝒔𝑳𝒆𝒏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Length</m:t>
                    </m:r>
                    <m:d>
                      <m:dPr>
                        <m:ctrlPr>
                          <a:rPr lang="it-IT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i="0">
                                <a:latin typeface="Cambria Math" panose="02040503050406030204" pitchFamily="18" charset="0"/>
                              </a:rPr>
                              <m:t>Base</m:t>
                            </m:r>
                          </m:e>
                          <m:sub>
                            <m:r>
                              <a:rPr lang="it-IT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it-IT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d>
                      </m:e>
                    </m:d>
                  </m:oMath>
                </a14:m>
                <a:r>
                  <a:rPr lang="it-IT" dirty="0" smtClean="0"/>
                  <a:t>;</a:t>
                </a:r>
                <a:endParaRPr lang="it-IT" dirty="0"/>
              </a:p>
              <a:p>
                <a:pPr marL="146050" indent="0">
                  <a:buNone/>
                </a:pPr>
                <a:r>
                  <a:rPr lang="it-IT" dirty="0" err="1"/>
                  <a:t>String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i="0">
                            <a:latin typeface="Cambria Math" panose="02040503050406030204" pitchFamily="18" charset="0"/>
                          </a:rPr>
                          <m:t>Base</m:t>
                        </m:r>
                      </m:e>
                      <m:sub>
                        <m:r>
                          <a:rPr lang="it-IT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i="0">
                            <a:latin typeface="Cambria Math" panose="02040503050406030204" pitchFamily="18" charset="0"/>
                          </a:rPr>
                          <m:t>CoordinateCompression</m:t>
                        </m:r>
                        <m:d>
                          <m:dPr>
                            <m:ctrlPr>
                              <a:rPr lang="it-IT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it-IT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it-IT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sub>
                              <m:sup>
                                <m:r>
                                  <a:rPr lang="it-IT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it-IT" dirty="0"/>
                  <a:t>;</a:t>
                </a:r>
              </a:p>
              <a:p>
                <a:pPr marL="146050" indent="0">
                  <a:buNone/>
                </a:pPr>
                <a:r>
                  <a:rPr lang="it-IT" dirty="0" err="1"/>
                  <a:t>String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i="0">
                            <a:latin typeface="Cambria Math" panose="02040503050406030204" pitchFamily="18" charset="0"/>
                          </a:rPr>
                          <m:t>Base</m:t>
                        </m:r>
                      </m:e>
                      <m:sub>
                        <m:r>
                          <a:rPr lang="it-IT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i="0">
                            <a:latin typeface="Cambria Math" panose="02040503050406030204" pitchFamily="18" charset="0"/>
                          </a:rPr>
                          <m:t>CoordinateCompression</m:t>
                        </m:r>
                        <m:d>
                          <m:dPr>
                            <m:ctrlPr>
                              <a:rPr lang="it-IT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p>
                                <m:r>
                                  <a:rPr lang="it-IT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it-IT" dirty="0"/>
                  <a:t>;</a:t>
                </a:r>
              </a:p>
              <a:p>
                <a:pPr marL="146050" indent="0">
                  <a:buNone/>
                </a:pP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𝒌𝒆𝒚𝑫𝒂𝒕𝒂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𝐊𝐞𝐲𝐃𝐞𝐫𝐢𝐯𝐚𝐭𝐢𝐨𝐧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it-IT" b="1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𝒎𝒆𝒔𝒔𝑳𝒆𝒏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𝑴𝑨𝑪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𝒍𝒆𝒏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𝒆𝒏𝒕𝒓𝒐𝒑𝒚</m:t>
                        </m:r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it-IT" dirty="0" smtClean="0"/>
                  <a:t>;</a:t>
                </a:r>
                <a:endParaRPr lang="it-IT" dirty="0"/>
              </a:p>
              <a:p>
                <a:pPr marL="146050" indent="0">
                  <a:buNone/>
                </a:pPr>
                <a:r>
                  <a:rPr lang="it-IT" dirty="0" err="1"/>
                  <a:t>String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𝑬𝒏𝒄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𝑲𝒆𝒚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subString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𝒌𝒆𝒚𝑫𝒂𝒕𝒂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𝒎𝒆𝒔𝒔𝑳𝒆𝒏</m:t>
                        </m:r>
                      </m:e>
                    </m:d>
                  </m:oMath>
                </a14:m>
                <a:r>
                  <a:rPr lang="it-IT" dirty="0" smtClean="0"/>
                  <a:t>;</a:t>
                </a:r>
                <a:endParaRPr lang="it-IT" dirty="0"/>
              </a:p>
              <a:p>
                <a:pPr marL="146050" indent="0">
                  <a:buNone/>
                </a:pPr>
                <a:r>
                  <a:rPr lang="it-IT" dirty="0" err="1"/>
                  <a:t>String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𝑴𝑨𝑪</m:t>
                        </m:r>
                      </m:e>
                      <m:sub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𝑲𝒆𝒚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subString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𝒌𝒆𝒚𝑫𝒂𝒕𝒂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𝒎𝒆𝒔𝒔𝑳𝒆𝒏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end</m:t>
                        </m:r>
                      </m:e>
                    </m:d>
                  </m:oMath>
                </a14:m>
                <a:r>
                  <a:rPr lang="it-IT" dirty="0"/>
                  <a:t>;</a:t>
                </a:r>
                <a:endParaRPr lang="it-IT" dirty="0"/>
              </a:p>
              <a:p>
                <a:pPr marL="146050" indent="0">
                  <a:buNone/>
                </a:pP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𝑴𝒂𝒔𝒌𝒆𝒅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𝑫𝒂𝒕𝒂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it-IT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XOR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𝑬𝒏𝒄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𝑲𝒆𝒚</m:t>
                        </m:r>
                      </m:sub>
                    </m:sSub>
                  </m:oMath>
                </a14:m>
                <a:r>
                  <a:rPr lang="it-IT" dirty="0" smtClean="0"/>
                  <a:t>;</a:t>
                </a:r>
              </a:p>
              <a:p>
                <a:pPr marL="146050" indent="0">
                  <a:buNone/>
                </a:pP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𝑴𝑨𝑪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𝑻𝑨𝑮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𝐌𝐀𝐂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𝑴𝒂𝒔𝒌𝒆𝒅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𝑫𝒂𝒕𝒂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𝒆𝒏𝒕𝒓𝒐𝒑𝒚</m:t>
                        </m:r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it-IT" b="1" i="1" dirty="0">
                                <a:latin typeface="Cambria Math" panose="02040503050406030204" pitchFamily="18" charset="0"/>
                              </a:rPr>
                              <m:t>𝑴𝑨𝑪</m:t>
                            </m:r>
                          </m:e>
                          <m:sub>
                            <m:r>
                              <a:rPr lang="it-IT" b="1" i="1" dirty="0">
                                <a:latin typeface="Cambria Math" panose="02040503050406030204" pitchFamily="18" charset="0"/>
                              </a:rPr>
                              <m:t>𝑲𝒆𝒚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 smtClean="0"/>
                  <a:t>:</a:t>
                </a:r>
              </a:p>
              <a:p>
                <a:pPr marL="146050" indent="0">
                  <a:buNone/>
                </a:pPr>
                <a:endParaRPr lang="it-IT" dirty="0"/>
              </a:p>
              <a:p>
                <a:pPr marL="146050" indent="0">
                  <a:buNone/>
                </a:pPr>
                <a:r>
                  <a:rPr lang="it-IT" dirty="0" err="1" smtClean="0"/>
                  <a:t>return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b="1" i="1" smtClean="0">
                        <a:latin typeface="Cambria Math" panose="02040503050406030204" pitchFamily="18" charset="0"/>
                      </a:rPr>
                      <m:t> +  </m:t>
                    </m:r>
                    <m:sSub>
                      <m:sSubPr>
                        <m:ctrlP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𝑴𝒂𝒔𝒌𝒆𝒅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𝑫𝒂𝒕𝒂</m:t>
                        </m:r>
                      </m:sub>
                    </m:sSub>
                  </m:oMath>
                </a14:m>
                <a:r>
                  <a:rPr lang="it-IT" dirty="0" smtClean="0"/>
                  <a:t>  +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𝑴𝑨𝑪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𝑻𝑨𝑮</m:t>
                        </m:r>
                      </m:sub>
                    </m:sSub>
                  </m:oMath>
                </a14:m>
                <a:r>
                  <a:rPr lang="it-IT" dirty="0" smtClean="0"/>
                  <a:t>;</a:t>
                </a:r>
                <a:endParaRPr lang="it-IT" dirty="0"/>
              </a:p>
            </p:txBody>
          </p:sp>
        </mc:Choice>
        <mc:Fallback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541600"/>
              </a:xfrm>
              <a:blipFill>
                <a:blip r:embed="rId2"/>
                <a:stretch>
                  <a:fillRect b="-4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90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85" y="118468"/>
            <a:ext cx="5040762" cy="4945474"/>
          </a:xfrm>
          <a:prstGeom prst="rect">
            <a:avLst/>
          </a:prstGeom>
        </p:spPr>
      </p:pic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Encryption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98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Encryption</a:t>
            </a:r>
            <a:r>
              <a:rPr lang="it-IT" dirty="0" smtClean="0"/>
              <a:t> – The </a:t>
            </a:r>
            <a:r>
              <a:rPr lang="it-IT" dirty="0" err="1" smtClean="0"/>
              <a:t>hardness</a:t>
            </a:r>
            <a:r>
              <a:rPr lang="it-IT" dirty="0" smtClean="0"/>
              <a:t> (1)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testo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46050" indent="0">
                  <a:buNone/>
                </a:pPr>
                <a:r>
                  <a:rPr lang="it-IT" dirty="0" smtClean="0"/>
                  <a:t>As </a:t>
                </a:r>
                <a:r>
                  <a:rPr lang="it-IT" dirty="0" err="1" smtClean="0"/>
                  <a:t>shown</a:t>
                </a:r>
                <a:r>
                  <a:rPr lang="it-IT" dirty="0" smtClean="0"/>
                  <a:t>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it-IT" dirty="0"/>
                          <m:t>String</m:t>
                        </m:r>
                        <m:r>
                          <m:rPr>
                            <m:nor/>
                          </m:rPr>
                          <a:rPr lang="it-IT" dirty="0"/>
                          <m:t> </m:t>
                        </m:r>
                        <m:sSub>
                          <m:sSub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𝑴𝒂𝒔𝒌𝒆𝒅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𝑫𝒂𝒕𝒂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1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</a:rPr>
                          <m:t>XOR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𝑬𝒏𝒄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𝑲𝒆𝒚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it-IT" dirty="0"/>
                          <m:t>;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it-IT" dirty="0" smtClean="0"/>
                  <a:t> the </a:t>
                </a:r>
                <a:r>
                  <a:rPr lang="it-IT" dirty="0" err="1" smtClean="0"/>
                  <a:t>original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message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XOR’ed</a:t>
                </a:r>
                <a:r>
                  <a:rPr lang="it-IT" dirty="0" smtClean="0"/>
                  <a:t> with a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derived</a:t>
                </a:r>
                <a:r>
                  <a:rPr lang="it-IT" dirty="0" smtClean="0"/>
                  <a:t> from the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Derivation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Function</a:t>
                </a:r>
                <a:r>
                  <a:rPr lang="it-IT" dirty="0" smtClean="0"/>
                  <a:t>.</a:t>
                </a:r>
              </a:p>
              <a:p>
                <a:pPr marL="146050" indent="0">
                  <a:buNone/>
                </a:pPr>
                <a:r>
                  <a:rPr lang="it-IT" dirty="0" smtClean="0"/>
                  <a:t>Computing back the </a:t>
                </a:r>
                <a:r>
                  <a:rPr lang="it-IT" dirty="0" err="1" smtClean="0"/>
                  <a:t>original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message</a:t>
                </a:r>
                <a:r>
                  <a:rPr lang="it-IT" dirty="0" smtClean="0"/>
                  <a:t>, </a:t>
                </a:r>
                <a:r>
                  <a:rPr lang="it-IT" dirty="0" err="1" smtClean="0"/>
                  <a:t>knowing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𝑴𝒂𝒔𝒌𝒆𝒅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𝑫𝒂𝒕𝒂</m:t>
                        </m:r>
                      </m:sub>
                    </m:sSub>
                  </m:oMath>
                </a14:m>
                <a:r>
                  <a:rPr lang="it-IT" dirty="0" smtClean="0"/>
                  <a:t> only,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an </a:t>
                </a:r>
                <a:r>
                  <a:rPr lang="it-IT" b="1" dirty="0" smtClean="0"/>
                  <a:t>NP </a:t>
                </a:r>
                <a:r>
                  <a:rPr lang="it-IT" b="1" dirty="0" err="1" smtClean="0"/>
                  <a:t>problem</a:t>
                </a:r>
                <a:r>
                  <a:rPr lang="it-IT" b="1" dirty="0"/>
                  <a:t> </a:t>
                </a:r>
                <a:r>
                  <a:rPr lang="it-IT" dirty="0" err="1" smtClean="0"/>
                  <a:t>called</a:t>
                </a:r>
                <a:r>
                  <a:rPr lang="it-IT" dirty="0" smtClean="0"/>
                  <a:t> SAT – </a:t>
                </a:r>
                <a:r>
                  <a:rPr lang="it-IT" dirty="0" err="1" smtClean="0"/>
                  <a:t>boolean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SATisfiability</a:t>
                </a:r>
                <a:r>
                  <a:rPr lang="it-IT" dirty="0" smtClean="0"/>
                  <a:t>.</a:t>
                </a:r>
              </a:p>
              <a:p>
                <a:pPr marL="146050" indent="0">
                  <a:buNone/>
                </a:pPr>
                <a:endParaRPr lang="it-IT" dirty="0"/>
              </a:p>
              <a:p>
                <a:pPr marL="146050" indent="0">
                  <a:buNone/>
                </a:pPr>
                <a:r>
                  <a:rPr lang="it-IT" dirty="0" smtClean="0"/>
                  <a:t>The </a:t>
                </a:r>
                <a:r>
                  <a:rPr lang="it-IT" dirty="0" err="1" smtClean="0"/>
                  <a:t>computational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complexity</a:t>
                </a:r>
                <a:r>
                  <a:rPr lang="it-IT" dirty="0" smtClean="0"/>
                  <a:t> in </a:t>
                </a:r>
                <a:r>
                  <a:rPr lang="it-IT" dirty="0" err="1" smtClean="0"/>
                  <a:t>solving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problem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𝒎𝒆𝒔𝒔𝑳𝒆𝒏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dirty="0" smtClean="0"/>
                  <a:t>. </a:t>
                </a:r>
                <a:endParaRPr lang="it-IT" dirty="0"/>
              </a:p>
              <a:p>
                <a:pPr marL="146050" indent="0">
                  <a:buNone/>
                </a:pPr>
                <a:r>
                  <a:rPr lang="it-IT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The</a:t>
                </a:r>
                <a:r>
                  <a:rPr lang="it-IT" dirty="0" smtClean="0"/>
                  <a:t> </a:t>
                </a:r>
                <a:r>
                  <a:rPr lang="it-IT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drawback</a:t>
                </a:r>
                <a:r>
                  <a:rPr lang="it-IT" dirty="0" smtClean="0"/>
                  <a:t>: NP </a:t>
                </a:r>
                <a:r>
                  <a:rPr lang="it-IT" dirty="0" err="1" smtClean="0"/>
                  <a:t>problems</a:t>
                </a:r>
                <a:r>
                  <a:rPr lang="it-IT" dirty="0" smtClean="0"/>
                  <a:t> are </a:t>
                </a:r>
                <a:r>
                  <a:rPr lang="it-IT" dirty="0" err="1" smtClean="0"/>
                  <a:t>feasible</a:t>
                </a:r>
                <a:r>
                  <a:rPr lang="it-IT" dirty="0" smtClean="0"/>
                  <a:t> with </a:t>
                </a:r>
                <a:r>
                  <a:rPr lang="it-IT" b="1" dirty="0" smtClean="0"/>
                  <a:t>small </a:t>
                </a:r>
                <a:r>
                  <a:rPr lang="it-IT" b="1" dirty="0" err="1" smtClean="0"/>
                  <a:t>inputs</a:t>
                </a:r>
                <a:r>
                  <a:rPr lang="it-IT" dirty="0" smtClean="0"/>
                  <a:t>. </a:t>
                </a:r>
                <a:r>
                  <a:rPr lang="it-IT" dirty="0" err="1" smtClean="0"/>
                  <a:t>This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means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that</a:t>
                </a:r>
                <a:r>
                  <a:rPr lang="it-IT" dirty="0" smtClean="0"/>
                  <a:t> small </a:t>
                </a:r>
                <a:r>
                  <a:rPr lang="it-IT" dirty="0" err="1" smtClean="0"/>
                  <a:t>messages</a:t>
                </a:r>
                <a:r>
                  <a:rPr lang="it-IT" dirty="0" smtClean="0"/>
                  <a:t> can </a:t>
                </a:r>
                <a:r>
                  <a:rPr lang="it-IT" dirty="0" err="1" smtClean="0"/>
                  <a:t>still</a:t>
                </a:r>
                <a:r>
                  <a:rPr lang="it-IT" dirty="0" smtClean="0"/>
                  <a:t> be </a:t>
                </a:r>
                <a:r>
                  <a:rPr lang="it-IT" dirty="0" err="1" smtClean="0"/>
                  <a:t>decrypted</a:t>
                </a:r>
                <a:r>
                  <a:rPr lang="it-IT" dirty="0" smtClean="0"/>
                  <a:t> by </a:t>
                </a:r>
                <a:r>
                  <a:rPr lang="it-IT" dirty="0" err="1" smtClean="0"/>
                  <a:t>malevolent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users</a:t>
                </a:r>
                <a:r>
                  <a:rPr lang="it-IT" dirty="0"/>
                  <a:t> </a:t>
                </a:r>
                <a:r>
                  <a:rPr lang="it-IT" dirty="0" err="1" smtClean="0"/>
                  <a:t>if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their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length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relatively</a:t>
                </a:r>
                <a:r>
                  <a:rPr lang="it-IT" dirty="0" smtClean="0"/>
                  <a:t> small.</a:t>
                </a:r>
              </a:p>
            </p:txBody>
          </p:sp>
        </mc:Choice>
        <mc:Fallback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1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9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Encryption</a:t>
            </a:r>
            <a:r>
              <a:rPr lang="it-IT" dirty="0" smtClean="0"/>
              <a:t> – The </a:t>
            </a:r>
            <a:r>
              <a:rPr lang="it-IT" dirty="0" err="1" smtClean="0"/>
              <a:t>hardness</a:t>
            </a:r>
            <a:r>
              <a:rPr lang="it-IT" dirty="0" smtClean="0"/>
              <a:t> (2)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tes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541600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it-IT" dirty="0" smtClean="0"/>
                  <a:t>A </a:t>
                </a:r>
                <a:r>
                  <a:rPr lang="it-IT" dirty="0" err="1" smtClean="0"/>
                  <a:t>solution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relies</a:t>
                </a:r>
                <a:r>
                  <a:rPr lang="it-IT" dirty="0" smtClean="0"/>
                  <a:t> on </a:t>
                </a:r>
                <a:r>
                  <a:rPr lang="it-IT" b="1" dirty="0" err="1" smtClean="0"/>
                  <a:t>hiding</a:t>
                </a:r>
                <a:r>
                  <a:rPr lang="it-IT" b="1" dirty="0" smtClean="0"/>
                  <a:t> the </a:t>
                </a:r>
                <a:r>
                  <a:rPr lang="it-IT" b="1" dirty="0" err="1" smtClean="0"/>
                  <a:t>message’s</a:t>
                </a:r>
                <a:r>
                  <a:rPr lang="it-IT" b="1" dirty="0" smtClean="0"/>
                  <a:t> </a:t>
                </a:r>
                <a:r>
                  <a:rPr lang="it-IT" b="1" dirty="0" err="1" smtClean="0"/>
                  <a:t>lenght</a:t>
                </a:r>
                <a:r>
                  <a:rPr lang="it-IT" b="1" dirty="0" smtClean="0"/>
                  <a:t> </a:t>
                </a:r>
                <a:r>
                  <a:rPr lang="it-IT" dirty="0" err="1" smtClean="0"/>
                  <a:t>too</a:t>
                </a:r>
                <a:r>
                  <a:rPr lang="it-IT" dirty="0" smtClean="0"/>
                  <a:t>, </a:t>
                </a:r>
                <a:r>
                  <a:rPr lang="it-IT" dirty="0" err="1" smtClean="0"/>
                  <a:t>at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least</a:t>
                </a:r>
                <a:r>
                  <a:rPr lang="it-IT" dirty="0" smtClean="0"/>
                  <a:t> for small </a:t>
                </a:r>
                <a:r>
                  <a:rPr lang="it-IT" dirty="0" err="1" smtClean="0"/>
                  <a:t>inputs</a:t>
                </a:r>
                <a:r>
                  <a:rPr lang="it-IT" dirty="0" smtClean="0"/>
                  <a:t> (</a:t>
                </a:r>
                <a:r>
                  <a:rPr lang="it-IT" dirty="0" err="1" smtClean="0"/>
                  <a:t>less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than</a:t>
                </a:r>
                <a:r>
                  <a:rPr lang="it-IT" dirty="0" smtClean="0"/>
                  <a:t> 160 bits = 20 </a:t>
                </a:r>
                <a:r>
                  <a:rPr lang="it-IT" dirty="0" err="1" smtClean="0"/>
                  <a:t>characters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coded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into</a:t>
                </a:r>
                <a:r>
                  <a:rPr lang="it-IT" dirty="0" smtClean="0"/>
                  <a:t> 8 bits </a:t>
                </a:r>
                <a:r>
                  <a:rPr lang="it-IT" dirty="0" err="1" smtClean="0"/>
                  <a:t>each</a:t>
                </a:r>
                <a:r>
                  <a:rPr lang="it-IT" dirty="0" smtClean="0"/>
                  <a:t>).</a:t>
                </a:r>
              </a:p>
              <a:p>
                <a:pPr marL="146050" indent="0">
                  <a:buNone/>
                </a:pPr>
                <a:r>
                  <a:rPr lang="it-IT" dirty="0" err="1" smtClean="0"/>
                  <a:t>We</a:t>
                </a:r>
                <a:r>
                  <a:rPr lang="it-IT" dirty="0" smtClean="0"/>
                  <a:t> start the </a:t>
                </a:r>
                <a:r>
                  <a:rPr lang="it-IT" dirty="0" err="1" smtClean="0"/>
                  <a:t>encryption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phase</a:t>
                </a:r>
                <a:r>
                  <a:rPr lang="it-IT" dirty="0" smtClean="0"/>
                  <a:t> by </a:t>
                </a:r>
                <a:r>
                  <a:rPr lang="it-IT" dirty="0" err="1" smtClean="0"/>
                  <a:t>padding</a:t>
                </a:r>
                <a:r>
                  <a:rPr lang="it-IT" dirty="0" smtClean="0"/>
                  <a:t> on the </a:t>
                </a:r>
                <a:r>
                  <a:rPr lang="it-IT" dirty="0" err="1" smtClean="0"/>
                  <a:t>left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message</a:t>
                </a:r>
                <a:r>
                  <a:rPr lang="it-IT" dirty="0" smtClean="0"/>
                  <a:t> up to 160 bits.</a:t>
                </a:r>
              </a:p>
              <a:p>
                <a:pPr marL="146050" indent="0">
                  <a:buNone/>
                </a:pPr>
                <a:r>
                  <a:rPr lang="it-IT" dirty="0" smtClean="0"/>
                  <a:t>In </a:t>
                </a:r>
                <a:r>
                  <a:rPr lang="it-IT" dirty="0" err="1" smtClean="0"/>
                  <a:t>this</a:t>
                </a:r>
                <a:r>
                  <a:rPr lang="it-IT" dirty="0" smtClean="0"/>
                  <a:t> fashion </a:t>
                </a:r>
                <a:r>
                  <a:rPr lang="it-IT" dirty="0" err="1" smtClean="0"/>
                  <a:t>we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don’t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need</a:t>
                </a:r>
                <a:r>
                  <a:rPr lang="it-IT" dirty="0" smtClean="0"/>
                  <a:t> to </a:t>
                </a:r>
                <a:r>
                  <a:rPr lang="it-IT" dirty="0" err="1" smtClean="0"/>
                  <a:t>modify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algorithm</a:t>
                </a:r>
                <a:r>
                  <a:rPr lang="it-IT" dirty="0" smtClean="0"/>
                  <a:t>, </a:t>
                </a:r>
                <a:r>
                  <a:rPr lang="it-IT" dirty="0" err="1" smtClean="0"/>
                  <a:t>it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will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adapt</a:t>
                </a:r>
                <a:r>
                  <a:rPr lang="it-IT" dirty="0" smtClean="0"/>
                  <a:t> to </a:t>
                </a:r>
                <a:r>
                  <a:rPr lang="it-IT" dirty="0" err="1" smtClean="0"/>
                  <a:t>this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purported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length</a:t>
                </a:r>
                <a:r>
                  <a:rPr lang="it-IT" dirty="0" smtClean="0"/>
                  <a:t>.</a:t>
                </a:r>
              </a:p>
              <a:p>
                <a:pPr marL="146050" indent="0">
                  <a:buNone/>
                </a:pPr>
                <a:r>
                  <a:rPr lang="it-IT" dirty="0" err="1" smtClean="0"/>
                  <a:t>Then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we</a:t>
                </a:r>
                <a:r>
                  <a:rPr lang="it-IT" dirty="0" smtClean="0"/>
                  <a:t> take </a:t>
                </a:r>
                <a:r>
                  <a:rPr lang="it-IT" dirty="0" err="1" smtClean="0"/>
                  <a:t>our</a:t>
                </a:r>
                <a:r>
                  <a:rPr lang="it-IT" dirty="0" smtClean="0"/>
                  <a:t> Session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and compute the SHA-1 of </a:t>
                </a:r>
                <a:r>
                  <a:rPr lang="it-IT" dirty="0" err="1"/>
                  <a:t>both</a:t>
                </a:r>
                <a:r>
                  <a:rPr lang="it-IT" dirty="0"/>
                  <a:t> </a:t>
                </a:r>
                <a:r>
                  <a:rPr lang="it-IT" dirty="0" err="1"/>
                  <a:t>coordinates</a:t>
                </a:r>
                <a:r>
                  <a:rPr lang="it-IT" dirty="0"/>
                  <a:t> </a:t>
                </a:r>
                <a:r>
                  <a:rPr lang="it-IT" dirty="0" err="1" smtClean="0"/>
                  <a:t>obtaining</a:t>
                </a:r>
                <a:r>
                  <a:rPr lang="it-IT" dirty="0" smtClean="0"/>
                  <a:t> so the </a:t>
                </a:r>
                <a:r>
                  <a:rPr lang="it-IT" dirty="0" err="1" smtClean="0"/>
                  <a:t>hashes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𝒔𝒉𝒂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it-IT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𝒔𝒉𝒂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it-IT" dirty="0" smtClean="0"/>
                  <a:t>.</a:t>
                </a:r>
              </a:p>
              <a:p>
                <a:pPr marL="146050" indent="0">
                  <a:buNone/>
                </a:pPr>
                <a:endParaRPr lang="it-IT" dirty="0"/>
              </a:p>
              <a:p>
                <a:pPr marL="146050" indent="0">
                  <a:buNone/>
                </a:pPr>
                <a:r>
                  <a:rPr lang="it-IT" dirty="0" smtClean="0"/>
                  <a:t>The last </a:t>
                </a:r>
                <a:r>
                  <a:rPr lang="it-IT" dirty="0" err="1" smtClean="0"/>
                  <a:t>step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computing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𝒔𝒉𝒂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it-IT" dirty="0" smtClean="0"/>
                  <a:t>  XOR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𝒔𝒉𝒂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it-IT" dirty="0" smtClean="0"/>
                  <a:t>  XOR 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m:rPr>
                        <m:nor/>
                      </m:rPr>
                      <a:rPr lang="it-IT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it-IT" dirty="0"/>
                      <m:t>XOR</m:t>
                    </m:r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𝑬𝒏𝒄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𝑲𝒆𝒚</m:t>
                        </m:r>
                      </m:sub>
                    </m:sSub>
                  </m:oMath>
                </a14:m>
                <a:endParaRPr lang="it-IT" dirty="0" smtClean="0"/>
              </a:p>
              <a:p>
                <a:pPr marL="146050" indent="0">
                  <a:buNone/>
                </a:pPr>
                <a:endParaRPr lang="it-IT" dirty="0"/>
              </a:p>
              <a:p>
                <a:pPr marL="146050" indent="0">
                  <a:buNone/>
                </a:pPr>
                <a:r>
                  <a:rPr lang="it-IT" dirty="0" err="1" smtClean="0"/>
                  <a:t>Repeated</a:t>
                </a:r>
                <a:r>
                  <a:rPr lang="it-IT" dirty="0" smtClean="0"/>
                  <a:t> short </a:t>
                </a:r>
                <a:r>
                  <a:rPr lang="it-IT" dirty="0" err="1" smtClean="0"/>
                  <a:t>message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will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inevitably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reveal</a:t>
                </a:r>
                <a:r>
                  <a:rPr lang="it-IT" dirty="0" smtClean="0"/>
                  <a:t> a </a:t>
                </a:r>
                <a:r>
                  <a:rPr lang="it-IT" dirty="0" err="1" smtClean="0"/>
                  <a:t>costant</a:t>
                </a:r>
                <a:r>
                  <a:rPr lang="it-IT" dirty="0" smtClean="0"/>
                  <a:t> part in the </a:t>
                </a:r>
                <a:r>
                  <a:rPr lang="it-IT" dirty="0" err="1" smtClean="0"/>
                  <a:t>encrypted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message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but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won’t</a:t>
                </a:r>
                <a:r>
                  <a:rPr lang="it-IT" dirty="0" smtClean="0"/>
                  <a:t> be </a:t>
                </a:r>
                <a:r>
                  <a:rPr lang="it-IT" dirty="0" err="1" smtClean="0"/>
                  <a:t>possible</a:t>
                </a:r>
                <a:r>
                  <a:rPr lang="it-IT" dirty="0" smtClean="0"/>
                  <a:t> to </a:t>
                </a:r>
                <a:r>
                  <a:rPr lang="it-IT" dirty="0" err="1" smtClean="0"/>
                  <a:t>determine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exact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message’s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length</a:t>
                </a:r>
                <a:r>
                  <a:rPr lang="it-IT" dirty="0" smtClean="0"/>
                  <a:t>, </a:t>
                </a:r>
                <a:r>
                  <a:rPr lang="it-IT" dirty="0" err="1" smtClean="0"/>
                  <a:t>neither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any</a:t>
                </a:r>
                <a:r>
                  <a:rPr lang="it-IT" dirty="0" smtClean="0"/>
                  <a:t> of the Session </a:t>
                </a:r>
                <a:r>
                  <a:rPr lang="it-IT" dirty="0" err="1" smtClean="0"/>
                  <a:t>Key’s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coordinates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thanks</a:t>
                </a:r>
                <a:r>
                  <a:rPr lang="it-IT" dirty="0" smtClean="0"/>
                  <a:t> to the </a:t>
                </a:r>
                <a:r>
                  <a:rPr lang="it-IT" dirty="0" err="1" smtClean="0"/>
                  <a:t>hashing</a:t>
                </a:r>
                <a:r>
                  <a:rPr lang="it-IT" dirty="0"/>
                  <a:t> </a:t>
                </a:r>
                <a:r>
                  <a:rPr lang="it-IT" dirty="0" err="1" smtClean="0"/>
                  <a:t>function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applied</a:t>
                </a:r>
                <a:endParaRPr lang="it-IT" dirty="0" smtClean="0"/>
              </a:p>
              <a:p>
                <a:pPr marL="146050" indent="0">
                  <a:buNone/>
                </a:pPr>
                <a:endParaRPr lang="it-IT" dirty="0" smtClean="0"/>
              </a:p>
            </p:txBody>
          </p:sp>
        </mc:Choice>
        <mc:Fallback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541600"/>
              </a:xfrm>
              <a:blipFill>
                <a:blip r:embed="rId2"/>
                <a:stretch>
                  <a:fillRect b="-167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78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Encryption</a:t>
            </a:r>
            <a:r>
              <a:rPr lang="it-IT" dirty="0" smtClean="0"/>
              <a:t> – The </a:t>
            </a:r>
            <a:r>
              <a:rPr lang="it-IT" dirty="0" err="1" smtClean="0"/>
              <a:t>hardness</a:t>
            </a:r>
            <a:r>
              <a:rPr lang="it-IT" dirty="0" smtClean="0"/>
              <a:t> (3)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tes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541600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it-IT" dirty="0" smtClean="0"/>
                  <a:t>Another </a:t>
                </a:r>
                <a:r>
                  <a:rPr lang="it-IT" dirty="0" err="1" smtClean="0"/>
                  <a:t>solution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focuses</a:t>
                </a:r>
                <a:r>
                  <a:rPr lang="it-IT" dirty="0" smtClean="0"/>
                  <a:t> on </a:t>
                </a:r>
                <a:r>
                  <a:rPr lang="it-IT" dirty="0" err="1" smtClean="0"/>
                  <a:t>computing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MAC TAG </a:t>
                </a:r>
                <a:r>
                  <a:rPr lang="it-IT" b="1" dirty="0" err="1" smtClean="0"/>
                  <a:t>length</a:t>
                </a:r>
                <a:r>
                  <a:rPr lang="it-IT" b="1" dirty="0" smtClean="0"/>
                  <a:t> </a:t>
                </a:r>
                <a:r>
                  <a:rPr lang="it-IT" dirty="0" err="1" smtClean="0"/>
                  <a:t>according</a:t>
                </a:r>
                <a:r>
                  <a:rPr lang="it-IT" dirty="0" smtClean="0"/>
                  <a:t> to a </a:t>
                </a:r>
                <a:r>
                  <a:rPr lang="it-IT" dirty="0" err="1" smtClean="0"/>
                  <a:t>function</a:t>
                </a:r>
                <a:r>
                  <a:rPr lang="it-IT" dirty="0"/>
                  <a:t> </a:t>
                </a:r>
                <a:r>
                  <a:rPr lang="it-IT" dirty="0" smtClean="0"/>
                  <a:t>f.</a:t>
                </a:r>
              </a:p>
              <a:p>
                <a:pPr marL="146050" indent="0">
                  <a:buNone/>
                </a:pPr>
                <a:r>
                  <a:rPr lang="it-IT" dirty="0" err="1" smtClean="0"/>
                  <a:t>Let’s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say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a </a:t>
                </a:r>
                <a:r>
                  <a:rPr lang="it-IT" dirty="0" err="1" smtClean="0"/>
                  <a:t>function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that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computes</a:t>
                </a:r>
                <a:r>
                  <a:rPr lang="it-IT" dirty="0" smtClean="0"/>
                  <a:t> a modular </a:t>
                </a:r>
                <a:r>
                  <a:rPr lang="it-IT" dirty="0" err="1" smtClean="0"/>
                  <a:t>reduction</a:t>
                </a:r>
                <a:r>
                  <a:rPr lang="it-IT" dirty="0" smtClean="0"/>
                  <a:t>.</a:t>
                </a:r>
              </a:p>
              <a:p>
                <a:pPr marL="146050" indent="0">
                  <a:buNone/>
                </a:pPr>
                <a:endParaRPr lang="it-IT" dirty="0"/>
              </a:p>
              <a:p>
                <a:pPr marL="146050" indent="0">
                  <a:buNone/>
                </a:pPr>
                <a:r>
                  <a:rPr lang="it-IT" dirty="0" smtClean="0"/>
                  <a:t>INPUT: The Session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it-IT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</m:oMath>
                </a14:m>
                <a:endParaRPr lang="it-IT" dirty="0" smtClean="0"/>
              </a:p>
              <a:p>
                <a:pPr marL="146050" indent="0">
                  <a:buNone/>
                </a:pPr>
                <a:r>
                  <a:rPr lang="it-IT" dirty="0" smtClean="0"/>
                  <a:t>OUTPUT: A </a:t>
                </a:r>
                <a:r>
                  <a:rPr lang="it-IT" dirty="0" err="1" smtClean="0"/>
                  <a:t>number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not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less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than</a:t>
                </a:r>
                <a:r>
                  <a:rPr lang="it-IT" dirty="0" smtClean="0"/>
                  <a:t> 160</a:t>
                </a:r>
              </a:p>
              <a:p>
                <a:pPr marL="146050" indent="0">
                  <a:buNone/>
                </a:pPr>
                <a:endParaRPr lang="it-IT" dirty="0"/>
              </a:p>
              <a:p>
                <a:pPr marL="14605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it-IT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it-IT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it-IT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dirty="0" smtClean="0"/>
                  <a:t> mod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160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160</m:t>
                    </m:r>
                  </m:oMath>
                </a14:m>
                <a:endParaRPr lang="it-IT" dirty="0" smtClean="0"/>
              </a:p>
              <a:p>
                <a:pPr marL="146050" indent="0">
                  <a:buNone/>
                </a:pPr>
                <a:endParaRPr lang="it-IT" dirty="0" smtClean="0"/>
              </a:p>
              <a:p>
                <a:pPr marL="146050" indent="0">
                  <a:buNone/>
                </a:pPr>
                <a:r>
                  <a:rPr lang="it-IT" dirty="0" smtClean="0"/>
                  <a:t>The </a:t>
                </a:r>
                <a:r>
                  <a:rPr lang="it-IT" dirty="0" err="1" smtClean="0"/>
                  <a:t>two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inputs</a:t>
                </a:r>
                <a:r>
                  <a:rPr lang="it-IT" dirty="0" smtClean="0"/>
                  <a:t> are </a:t>
                </a:r>
                <a:r>
                  <a:rPr lang="it-IT" dirty="0" err="1" smtClean="0"/>
                  <a:t>known</a:t>
                </a:r>
                <a:r>
                  <a:rPr lang="it-IT" dirty="0" smtClean="0"/>
                  <a:t> to Alice and Bob </a:t>
                </a:r>
                <a:r>
                  <a:rPr lang="it-IT" b="1" dirty="0" err="1" smtClean="0"/>
                  <a:t>only</a:t>
                </a:r>
                <a:r>
                  <a:rPr lang="it-IT" dirty="0"/>
                  <a:t> </a:t>
                </a:r>
                <a:r>
                  <a:rPr lang="it-IT" dirty="0" smtClean="0"/>
                  <a:t>so </a:t>
                </a:r>
                <a:r>
                  <a:rPr lang="it-IT" dirty="0" err="1" smtClean="0"/>
                  <a:t>they</a:t>
                </a:r>
                <a:r>
                  <a:rPr lang="it-IT" dirty="0" smtClean="0"/>
                  <a:t> are </a:t>
                </a:r>
                <a:r>
                  <a:rPr lang="it-IT" dirty="0" err="1" smtClean="0"/>
                  <a:t>able</a:t>
                </a:r>
                <a:r>
                  <a:rPr lang="it-IT" dirty="0" smtClean="0"/>
                  <a:t> to </a:t>
                </a:r>
                <a:r>
                  <a:rPr lang="it-IT" dirty="0" err="1" smtClean="0"/>
                  <a:t>distiguish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message</a:t>
                </a:r>
                <a:r>
                  <a:rPr lang="it-IT" dirty="0" smtClean="0"/>
                  <a:t> and MAC TAG </a:t>
                </a:r>
                <a:r>
                  <a:rPr lang="it-IT" dirty="0" err="1" smtClean="0"/>
                  <a:t>but</a:t>
                </a:r>
                <a:r>
                  <a:rPr lang="it-IT" dirty="0" smtClean="0"/>
                  <a:t> </a:t>
                </a:r>
                <a:r>
                  <a:rPr lang="it-IT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no </a:t>
                </a:r>
                <a:r>
                  <a:rPr lang="it-IT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one</a:t>
                </a:r>
                <a:r>
                  <a:rPr lang="it-IT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else can </a:t>
                </a:r>
                <a:r>
                  <a:rPr lang="it-IT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know</a:t>
                </a:r>
                <a:r>
                  <a:rPr lang="it-IT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where</a:t>
                </a:r>
                <a:r>
                  <a:rPr lang="it-IT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the </a:t>
                </a:r>
                <a:r>
                  <a:rPr lang="it-IT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encrypted</a:t>
                </a:r>
                <a:r>
                  <a:rPr lang="it-IT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message</a:t>
                </a:r>
                <a:r>
                  <a:rPr lang="it-IT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ends</a:t>
                </a:r>
                <a:r>
                  <a:rPr lang="it-IT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and </a:t>
                </a:r>
                <a:r>
                  <a:rPr lang="it-IT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where</a:t>
                </a:r>
                <a:r>
                  <a:rPr lang="it-IT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the MAC TAG </a:t>
                </a:r>
                <a:r>
                  <a:rPr lang="it-IT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starts</a:t>
                </a:r>
                <a:r>
                  <a:rPr lang="it-IT" dirty="0" smtClean="0"/>
                  <a:t>.</a:t>
                </a:r>
              </a:p>
              <a:p>
                <a:pPr marL="146050" indent="0">
                  <a:buNone/>
                </a:pPr>
                <a:r>
                  <a:rPr lang="it-IT" dirty="0" err="1" smtClean="0"/>
                  <a:t>This</a:t>
                </a:r>
                <a:r>
                  <a:rPr lang="it-IT" dirty="0" smtClean="0"/>
                  <a:t> can </a:t>
                </a:r>
                <a:r>
                  <a:rPr lang="it-IT" dirty="0" err="1" smtClean="0"/>
                  <a:t>significantly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raise</a:t>
                </a:r>
                <a:r>
                  <a:rPr lang="it-IT" dirty="0" smtClean="0"/>
                  <a:t> ECIES and ECAES security to </a:t>
                </a:r>
                <a:r>
                  <a:rPr lang="it-IT" dirty="0" err="1" smtClean="0"/>
                  <a:t>unfeasible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levels</a:t>
                </a:r>
                <a:r>
                  <a:rPr lang="it-IT" dirty="0" smtClean="0"/>
                  <a:t>.</a:t>
                </a:r>
                <a:endParaRPr lang="it-IT" dirty="0"/>
              </a:p>
              <a:p>
                <a:pPr marL="146050" indent="0">
                  <a:buNone/>
                </a:pPr>
                <a:endParaRPr lang="it-IT" dirty="0" smtClean="0"/>
              </a:p>
              <a:p>
                <a:pPr marL="146050" indent="0">
                  <a:buNone/>
                </a:pPr>
                <a:endParaRPr lang="it-IT" dirty="0"/>
              </a:p>
              <a:p>
                <a:pPr marL="146050" indent="0">
                  <a:buNone/>
                </a:pPr>
                <a:endParaRPr lang="it-IT" dirty="0" smtClean="0"/>
              </a:p>
              <a:p>
                <a:pPr marL="146050" indent="0">
                  <a:buNone/>
                </a:pPr>
                <a:endParaRPr lang="it-IT" dirty="0" smtClean="0"/>
              </a:p>
              <a:p>
                <a:pPr marL="146050" indent="0">
                  <a:buNone/>
                </a:pPr>
                <a:endParaRPr lang="it-IT" dirty="0" smtClean="0"/>
              </a:p>
            </p:txBody>
          </p:sp>
        </mc:Choice>
        <mc:Fallback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541600"/>
              </a:xfrm>
              <a:blipFill>
                <a:blip r:embed="rId2"/>
                <a:stretch>
                  <a:fillRect b="-151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67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EC Protocols – </a:t>
            </a:r>
            <a:r>
              <a:rPr lang="en" sz="2600" dirty="0" smtClean="0"/>
              <a:t>Public Domain Parameter</a:t>
            </a:r>
            <a:endParaRPr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Shape 29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03800" y="1990050"/>
                <a:ext cx="7030500" cy="25416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dirty="0" smtClean="0"/>
                  <a:t>First we choose the set of Public Domain Parameters (a, b, p, G, n, h) according to:</a:t>
                </a:r>
                <a:endParaRPr lang="it-IT" b="1" dirty="0"/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it-IT" b="1" dirty="0"/>
                  <a:t>a, b, p </a:t>
                </a:r>
                <a:r>
                  <a:rPr lang="it-IT" dirty="0"/>
                  <a:t>such that we can define the Elliptic Curve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𝒂𝒙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𝒎𝒐𝒅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sSup>
                              <m:sSupPr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𝟐𝟕</m:t>
                            </m:r>
                            <m:sSup>
                              <m:sSupPr>
                                <m:ctrlPr>
                                  <a:rPr lang="it-IT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it-IT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it-I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𝒎𝒐𝒅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{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it-IT" dirty="0"/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it-IT" b="1" dirty="0"/>
                  <a:t>G </a:t>
                </a:r>
                <a:r>
                  <a:rPr lang="it-IT" dirty="0"/>
                  <a:t>a point of said curve E, such that its order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b="1" dirty="0" smtClean="0"/>
                  <a:t>n</a:t>
                </a:r>
                <a:endParaRPr lang="ar-AE" dirty="0"/>
              </a:p>
              <a:p>
                <a:pPr marL="0" lv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it-IT" b="1" dirty="0"/>
                  <a:t>h</a:t>
                </a:r>
                <a:r>
                  <a:rPr lang="it-IT" dirty="0"/>
                  <a:t> is the cofactor of E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 smtClean="0"/>
                  <a:t>that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r>
                      <a:rPr lang="it-IT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it-IT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  <m:r>
                          <a:rPr lang="it-IT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it-IT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b="1" i="1" dirty="0">
                  <a:latin typeface="Nunito" panose="020B060402020202020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1" name="Shape 29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990050"/>
                <a:ext cx="7030500" cy="2541600"/>
              </a:xfrm>
              <a:prstGeom prst="rect">
                <a:avLst/>
              </a:prstGeom>
              <a:blipFill>
                <a:blip r:embed="rId3"/>
                <a:stretch>
                  <a:fillRect l="-1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Decryption</a:t>
            </a:r>
            <a:r>
              <a:rPr lang="it-IT" dirty="0" smtClean="0"/>
              <a:t> </a:t>
            </a:r>
            <a:r>
              <a:rPr lang="it-IT" dirty="0" err="1" smtClean="0"/>
              <a:t>Phase</a:t>
            </a:r>
            <a:r>
              <a:rPr lang="it-IT" dirty="0" smtClean="0"/>
              <a:t> – </a:t>
            </a:r>
            <a:r>
              <a:rPr lang="it-IT" dirty="0"/>
              <a:t>Definition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1303800" y="1844135"/>
            <a:ext cx="7030500" cy="2541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it-IT" dirty="0" err="1" smtClean="0"/>
              <a:t>We’re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the </a:t>
            </a:r>
            <a:r>
              <a:rPr lang="it-IT" dirty="0" err="1" smtClean="0"/>
              <a:t>final</a:t>
            </a:r>
            <a:r>
              <a:rPr lang="it-IT" dirty="0" smtClean="0"/>
              <a:t> part of ECMQV </a:t>
            </a:r>
            <a:r>
              <a:rPr lang="it-IT" dirty="0" err="1" smtClean="0"/>
              <a:t>message</a:t>
            </a:r>
            <a:r>
              <a:rPr lang="it-IT" dirty="0" smtClean="0"/>
              <a:t> </a:t>
            </a:r>
            <a:r>
              <a:rPr lang="it-IT" dirty="0" err="1" smtClean="0"/>
              <a:t>exchange</a:t>
            </a:r>
            <a:r>
              <a:rPr lang="it-IT" dirty="0" smtClean="0"/>
              <a:t> via ECAES.</a:t>
            </a:r>
            <a:endParaRPr lang="it-IT" dirty="0" smtClean="0"/>
          </a:p>
          <a:p>
            <a:pPr>
              <a:buFont typeface="Wingdings" panose="05000000000000000000" pitchFamily="2" charset="2"/>
              <a:buChar char="v"/>
            </a:pPr>
            <a:endParaRPr lang="it-IT" dirty="0"/>
          </a:p>
          <a:p>
            <a:pPr>
              <a:buFont typeface="Wingdings" panose="05000000000000000000" pitchFamily="2" charset="2"/>
              <a:buChar char="v"/>
            </a:pPr>
            <a:r>
              <a:rPr lang="it-IT" dirty="0" smtClean="0"/>
              <a:t>A complete </a:t>
            </a:r>
            <a:r>
              <a:rPr lang="it-IT" dirty="0" err="1" smtClean="0"/>
              <a:t>Decryption</a:t>
            </a:r>
            <a:r>
              <a:rPr lang="it-IT" dirty="0" smtClean="0"/>
              <a:t> </a:t>
            </a:r>
            <a:r>
              <a:rPr lang="it-IT" dirty="0" err="1" smtClean="0"/>
              <a:t>Scheme</a:t>
            </a:r>
            <a:r>
              <a:rPr lang="it-IT" dirty="0" smtClean="0"/>
              <a:t> </a:t>
            </a:r>
            <a:r>
              <a:rPr lang="it-IT" dirty="0" err="1" smtClean="0"/>
              <a:t>would</a:t>
            </a:r>
            <a:r>
              <a:rPr lang="it-IT" dirty="0" smtClean="0"/>
              <a:t> </a:t>
            </a:r>
            <a:r>
              <a:rPr lang="it-IT" dirty="0" err="1" smtClean="0"/>
              <a:t>comprehen</a:t>
            </a:r>
            <a:r>
              <a:rPr lang="it-IT" dirty="0" err="1" smtClean="0"/>
              <a:t>d</a:t>
            </a:r>
            <a:r>
              <a:rPr lang="it-IT" dirty="0" smtClean="0"/>
              <a:t> </a:t>
            </a:r>
            <a:r>
              <a:rPr lang="it-IT" dirty="0" err="1" smtClean="0"/>
              <a:t>tests</a:t>
            </a:r>
            <a:r>
              <a:rPr lang="it-IT" dirty="0" smtClean="0"/>
              <a:t> </a:t>
            </a:r>
            <a:r>
              <a:rPr lang="it-IT" dirty="0" err="1" smtClean="0"/>
              <a:t>like</a:t>
            </a:r>
            <a:r>
              <a:rPr lang="it-IT" dirty="0" smtClean="0"/>
              <a:t> Elliptic Curve </a:t>
            </a:r>
            <a:r>
              <a:rPr lang="it-IT" dirty="0" err="1" smtClean="0"/>
              <a:t>Validation</a:t>
            </a:r>
            <a:r>
              <a:rPr lang="it-IT" dirty="0" smtClean="0"/>
              <a:t> (</a:t>
            </a:r>
            <a:r>
              <a:rPr lang="it-IT" dirty="0" err="1" smtClean="0"/>
              <a:t>robustness</a:t>
            </a:r>
            <a:r>
              <a:rPr lang="it-IT" dirty="0" smtClean="0"/>
              <a:t> </a:t>
            </a:r>
            <a:r>
              <a:rPr lang="it-IT" dirty="0" err="1" smtClean="0"/>
              <a:t>included</a:t>
            </a:r>
            <a:r>
              <a:rPr lang="it-IT" dirty="0" smtClean="0"/>
              <a:t>), </a:t>
            </a:r>
            <a:r>
              <a:rPr lang="it-IT" dirty="0" err="1" smtClean="0"/>
              <a:t>verify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Alice’s</a:t>
            </a:r>
            <a:r>
              <a:rPr lang="it-IT" dirty="0" smtClean="0"/>
              <a:t> </a:t>
            </a:r>
            <a:r>
              <a:rPr lang="it-IT" dirty="0" err="1" smtClean="0"/>
              <a:t>Ephemeral</a:t>
            </a:r>
            <a:r>
              <a:rPr lang="it-IT" dirty="0" smtClean="0"/>
              <a:t> </a:t>
            </a:r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sent</a:t>
            </a:r>
            <a:r>
              <a:rPr lang="it-IT" dirty="0" smtClean="0"/>
              <a:t> in the </a:t>
            </a:r>
            <a:r>
              <a:rPr lang="it-IT" dirty="0" err="1" smtClean="0"/>
              <a:t>encrypted</a:t>
            </a:r>
            <a:r>
              <a:rPr lang="it-IT" dirty="0" smtClean="0"/>
              <a:t> </a:t>
            </a:r>
            <a:r>
              <a:rPr lang="it-IT" dirty="0" err="1" smtClean="0"/>
              <a:t>message</a:t>
            </a:r>
            <a:r>
              <a:rPr lang="it-IT" dirty="0" smtClean="0"/>
              <a:t>.</a:t>
            </a:r>
            <a:endParaRPr lang="it-IT" dirty="0" smtClean="0"/>
          </a:p>
          <a:p>
            <a:pPr>
              <a:buFont typeface="Wingdings" panose="05000000000000000000" pitchFamily="2" charset="2"/>
              <a:buChar char="v"/>
            </a:pPr>
            <a:endParaRPr lang="it-IT" dirty="0"/>
          </a:p>
          <a:p>
            <a:pPr>
              <a:buFont typeface="Wingdings" panose="05000000000000000000" pitchFamily="2" charset="2"/>
              <a:buChar char="v"/>
            </a:pPr>
            <a:r>
              <a:rPr lang="it-IT" dirty="0" err="1" smtClean="0"/>
              <a:t>One</a:t>
            </a:r>
            <a:r>
              <a:rPr lang="it-IT" dirty="0" smtClean="0"/>
              <a:t> single test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being</a:t>
            </a:r>
            <a:r>
              <a:rPr lang="it-IT" dirty="0" smtClean="0"/>
              <a:t> </a:t>
            </a:r>
            <a:r>
              <a:rPr lang="it-IT" dirty="0" err="1" smtClean="0"/>
              <a:t>reported</a:t>
            </a:r>
            <a:r>
              <a:rPr lang="it-IT" dirty="0" smtClean="0"/>
              <a:t>: </a:t>
            </a:r>
            <a:r>
              <a:rPr lang="it-IT" dirty="0" err="1" smtClean="0"/>
              <a:t>whether</a:t>
            </a:r>
            <a:r>
              <a:rPr lang="it-IT" dirty="0" smtClean="0"/>
              <a:t> Bob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able</a:t>
            </a:r>
            <a:r>
              <a:rPr lang="it-IT" dirty="0" smtClean="0"/>
              <a:t> to </a:t>
            </a:r>
            <a:r>
              <a:rPr lang="it-IT" dirty="0" err="1" smtClean="0"/>
              <a:t>reproduce</a:t>
            </a:r>
            <a:r>
              <a:rPr lang="it-IT" dirty="0" smtClean="0"/>
              <a:t> the </a:t>
            </a:r>
            <a:r>
              <a:rPr lang="it-IT" dirty="0" err="1" smtClean="0"/>
              <a:t>same</a:t>
            </a:r>
            <a:r>
              <a:rPr lang="it-IT" dirty="0" smtClean="0"/>
              <a:t> TAG </a:t>
            </a:r>
            <a:r>
              <a:rPr lang="it-IT" dirty="0" err="1" smtClean="0"/>
              <a:t>as</a:t>
            </a:r>
            <a:r>
              <a:rPr lang="it-IT" dirty="0" smtClean="0"/>
              <a:t> the </a:t>
            </a:r>
            <a:r>
              <a:rPr lang="it-IT" dirty="0" err="1" smtClean="0"/>
              <a:t>one</a:t>
            </a:r>
            <a:r>
              <a:rPr lang="it-IT" dirty="0" smtClean="0"/>
              <a:t> in the </a:t>
            </a:r>
            <a:r>
              <a:rPr lang="it-IT" dirty="0" err="1" smtClean="0"/>
              <a:t>encrypted</a:t>
            </a:r>
            <a:r>
              <a:rPr lang="it-IT" dirty="0" smtClean="0"/>
              <a:t> </a:t>
            </a:r>
            <a:r>
              <a:rPr lang="it-IT" dirty="0" err="1" smtClean="0"/>
              <a:t>message</a:t>
            </a:r>
            <a:r>
              <a:rPr lang="it-IT" dirty="0" smtClean="0"/>
              <a:t>. </a:t>
            </a:r>
            <a:r>
              <a:rPr lang="it-IT" dirty="0" smtClean="0"/>
              <a:t>A positive test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let</a:t>
            </a:r>
            <a:r>
              <a:rPr lang="it-IT" dirty="0" smtClean="0"/>
              <a:t> Bob complete the </a:t>
            </a:r>
            <a:r>
              <a:rPr lang="it-IT" dirty="0" err="1" smtClean="0"/>
              <a:t>decryption</a:t>
            </a:r>
            <a:r>
              <a:rPr lang="it-IT" dirty="0" smtClean="0"/>
              <a:t> </a:t>
            </a:r>
            <a:r>
              <a:rPr lang="it-IT" dirty="0" err="1" smtClean="0"/>
              <a:t>otherwise</a:t>
            </a:r>
            <a:r>
              <a:rPr lang="it-IT" dirty="0" smtClean="0"/>
              <a:t> the </a:t>
            </a:r>
            <a:r>
              <a:rPr lang="it-IT" dirty="0" err="1" smtClean="0"/>
              <a:t>process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interrupted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85206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</a:t>
            </a:r>
            <a:r>
              <a:rPr lang="it-IT" dirty="0" err="1" smtClean="0"/>
              <a:t>cryption</a:t>
            </a:r>
            <a:r>
              <a:rPr lang="it-IT" dirty="0" smtClean="0"/>
              <a:t> </a:t>
            </a:r>
            <a:r>
              <a:rPr lang="it-IT" dirty="0" err="1" smtClean="0"/>
              <a:t>Phase</a:t>
            </a:r>
            <a:r>
              <a:rPr lang="it-IT" dirty="0" smtClean="0"/>
              <a:t> – Input </a:t>
            </a:r>
            <a:r>
              <a:rPr lang="it-IT" dirty="0" err="1" smtClean="0"/>
              <a:t>Parameters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testo 5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541600"/>
              </a:xfrm>
            </p:spPr>
            <p:txBody>
              <a:bodyPr/>
              <a:lstStyle/>
              <a:p>
                <a:pPr marL="488950" indent="-342900">
                  <a:buFont typeface="+mj-lt"/>
                  <a:buAutoNum type="arabicPeriod"/>
                </a:pPr>
                <a:r>
                  <a:rPr lang="it-IT" dirty="0" err="1" smtClean="0"/>
                  <a:t>Alice’s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encrypted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message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it-IT" b="1" i="1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488950" indent="-342900">
                  <a:buFont typeface="+mj-lt"/>
                  <a:buAutoNum type="arabicPeriod"/>
                </a:pPr>
                <a:endParaRPr lang="it-IT" dirty="0"/>
              </a:p>
              <a:p>
                <a:pPr marL="488950" indent="-342900">
                  <a:buFont typeface="+mj-lt"/>
                  <a:buAutoNum type="arabicPeriod"/>
                </a:pPr>
                <a:r>
                  <a:rPr lang="it-IT" dirty="0" smtClean="0"/>
                  <a:t>Session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it-IT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</m:oMath>
                </a14:m>
                <a:endParaRPr lang="it-IT" b="1" i="1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488950" indent="-342900">
                  <a:buFont typeface="+mj-lt"/>
                  <a:buAutoNum type="arabicPeriod"/>
                </a:pPr>
                <a:endParaRPr lang="it-IT" dirty="0"/>
              </a:p>
              <a:p>
                <a:pPr marL="488950" indent="-342900">
                  <a:buFont typeface="+mj-lt"/>
                  <a:buAutoNum type="arabicPeriod"/>
                </a:pPr>
                <a:r>
                  <a:rPr lang="it-IT" dirty="0" smtClean="0"/>
                  <a:t>Alice Public </a:t>
                </a:r>
                <a:r>
                  <a:rPr lang="it-IT" dirty="0" err="1" smtClean="0"/>
                  <a:t>Ephemeral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</m:oMath>
                </a14:m>
                <a:endParaRPr lang="it-IT" b="1" i="1" dirty="0" smtClean="0"/>
              </a:p>
              <a:p>
                <a:pPr marL="488950" indent="-342900">
                  <a:buFont typeface="+mj-lt"/>
                  <a:buAutoNum type="arabicPeriod"/>
                </a:pPr>
                <a:endParaRPr lang="it-IT" dirty="0"/>
              </a:p>
              <a:p>
                <a:pPr marL="488950" indent="-342900">
                  <a:buFont typeface="+mj-lt"/>
                  <a:buAutoNum type="arabicPeriod"/>
                </a:pPr>
                <a:r>
                  <a:rPr lang="it-IT" dirty="0" smtClean="0"/>
                  <a:t>An </a:t>
                </a:r>
                <a:r>
                  <a:rPr lang="it-IT" dirty="0" err="1" smtClean="0"/>
                  <a:t>integer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representing</a:t>
                </a:r>
                <a:r>
                  <a:rPr lang="it-IT" dirty="0" smtClean="0"/>
                  <a:t> the MAC </a:t>
                </a:r>
                <a:r>
                  <a:rPr lang="it-IT" dirty="0" err="1" smtClean="0"/>
                  <a:t>length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𝑴𝑨𝑪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𝒍𝒆𝒏</m:t>
                        </m:r>
                      </m:sub>
                    </m:sSub>
                  </m:oMath>
                </a14:m>
                <a:endParaRPr lang="it-IT" b="1" i="1" dirty="0" smtClean="0"/>
              </a:p>
              <a:p>
                <a:pPr marL="488950" indent="-342900">
                  <a:buFont typeface="+mj-lt"/>
                  <a:buAutoNum type="arabicPeriod"/>
                </a:pPr>
                <a:endParaRPr lang="it-IT" dirty="0" smtClean="0"/>
              </a:p>
              <a:p>
                <a:pPr marL="488950" indent="-342900">
                  <a:buFont typeface="+mj-lt"/>
                  <a:buAutoNum type="arabicPeriod"/>
                </a:pPr>
                <a:r>
                  <a:rPr lang="it-IT" dirty="0" smtClean="0"/>
                  <a:t>(Optional) A bit </a:t>
                </a: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:r>
                  <a:rPr lang="it-IT" b="1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entropy1</a:t>
                </a:r>
                <a:r>
                  <a:rPr lang="it-IT" b="1" dirty="0" smtClean="0"/>
                  <a:t> </a:t>
                </a:r>
                <a:r>
                  <a:rPr lang="it-IT" dirty="0" smtClean="0"/>
                  <a:t>to </a:t>
                </a:r>
                <a:r>
                  <a:rPr lang="it-IT" dirty="0" err="1" smtClean="0"/>
                  <a:t>increase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entropy</a:t>
                </a:r>
                <a:r>
                  <a:rPr lang="it-IT" dirty="0" smtClean="0"/>
                  <a:t> in KD </a:t>
                </a:r>
                <a:r>
                  <a:rPr lang="it-IT" dirty="0" err="1" smtClean="0"/>
                  <a:t>Function</a:t>
                </a:r>
                <a:r>
                  <a:rPr lang="it-IT" dirty="0" smtClean="0"/>
                  <a:t>. </a:t>
                </a:r>
                <a:r>
                  <a:rPr lang="it-IT" dirty="0" err="1" smtClean="0"/>
                  <a:t>Becomes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mandatory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if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used</a:t>
                </a:r>
                <a:r>
                  <a:rPr lang="it-IT" dirty="0" smtClean="0"/>
                  <a:t> in </a:t>
                </a:r>
                <a:r>
                  <a:rPr lang="it-IT" dirty="0" err="1" smtClean="0"/>
                  <a:t>Encryption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phase</a:t>
                </a:r>
                <a:endParaRPr lang="it-IT" dirty="0" smtClean="0"/>
              </a:p>
              <a:p>
                <a:pPr marL="488950" indent="-342900">
                  <a:buFont typeface="+mj-lt"/>
                  <a:buAutoNum type="arabicPeriod"/>
                </a:pPr>
                <a:endParaRPr lang="it-IT" dirty="0"/>
              </a:p>
              <a:p>
                <a:pPr marL="488950" indent="-342900">
                  <a:buFont typeface="+mj-lt"/>
                  <a:buAutoNum type="arabicPeriod"/>
                </a:pPr>
                <a:r>
                  <a:rPr lang="it-IT" dirty="0"/>
                  <a:t>(Optional) A </a:t>
                </a:r>
                <a:r>
                  <a:rPr lang="it-IT" dirty="0" smtClean="0"/>
                  <a:t>bit </a:t>
                </a: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:r>
                  <a:rPr lang="it-IT" b="1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entropy2</a:t>
                </a:r>
                <a:r>
                  <a:rPr lang="it-IT" b="1" dirty="0" smtClean="0"/>
                  <a:t> </a:t>
                </a:r>
                <a:r>
                  <a:rPr lang="it-IT" dirty="0"/>
                  <a:t>to </a:t>
                </a:r>
                <a:r>
                  <a:rPr lang="it-IT" dirty="0" err="1"/>
                  <a:t>increase</a:t>
                </a:r>
                <a:r>
                  <a:rPr lang="it-IT" dirty="0"/>
                  <a:t> </a:t>
                </a:r>
                <a:r>
                  <a:rPr lang="it-IT" dirty="0" err="1"/>
                  <a:t>entropy</a:t>
                </a:r>
                <a:r>
                  <a:rPr lang="it-IT" dirty="0"/>
                  <a:t> in </a:t>
                </a:r>
                <a:r>
                  <a:rPr lang="it-IT" dirty="0" smtClean="0"/>
                  <a:t>MAC </a:t>
                </a:r>
                <a:r>
                  <a:rPr lang="it-IT" dirty="0" err="1" smtClean="0"/>
                  <a:t>Function</a:t>
                </a:r>
                <a:r>
                  <a:rPr lang="it-IT" dirty="0" smtClean="0"/>
                  <a:t>. </a:t>
                </a:r>
                <a:r>
                  <a:rPr lang="it-IT" dirty="0" err="1" smtClean="0"/>
                  <a:t>Becomes</a:t>
                </a:r>
                <a:r>
                  <a:rPr lang="it-IT" dirty="0" smtClean="0"/>
                  <a:t> </a:t>
                </a:r>
                <a:r>
                  <a:rPr lang="it-IT" dirty="0" err="1"/>
                  <a:t>mandatory</a:t>
                </a:r>
                <a:r>
                  <a:rPr lang="it-IT" dirty="0"/>
                  <a:t>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used</a:t>
                </a:r>
                <a:r>
                  <a:rPr lang="it-IT" dirty="0"/>
                  <a:t> in </a:t>
                </a:r>
                <a:r>
                  <a:rPr lang="it-IT" dirty="0" err="1"/>
                  <a:t>Encryption</a:t>
                </a:r>
                <a:r>
                  <a:rPr lang="it-IT" dirty="0"/>
                  <a:t> </a:t>
                </a:r>
                <a:r>
                  <a:rPr lang="it-IT" dirty="0" err="1"/>
                  <a:t>phase</a:t>
                </a:r>
                <a:endParaRPr lang="it-IT" dirty="0"/>
              </a:p>
              <a:p>
                <a:pPr marL="488950" indent="-342900">
                  <a:buFont typeface="+mj-lt"/>
                  <a:buAutoNum type="arabicPeriod"/>
                </a:pPr>
                <a:endParaRPr lang="it-IT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it-IT" b="1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it-IT" b="1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it-IT" dirty="0"/>
              </a:p>
            </p:txBody>
          </p:sp>
        </mc:Choice>
        <mc:Fallback>
          <p:sp>
            <p:nvSpPr>
              <p:cNvPr id="6" name="Segnaposto test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541600"/>
              </a:xfrm>
              <a:blipFill>
                <a:blip r:embed="rId2"/>
                <a:stretch>
                  <a:fillRect b="-239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7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Decryption</a:t>
            </a:r>
            <a:r>
              <a:rPr lang="it-IT" dirty="0" smtClean="0"/>
              <a:t> </a:t>
            </a:r>
            <a:r>
              <a:rPr lang="it-IT" dirty="0" err="1" smtClean="0"/>
              <a:t>Phase</a:t>
            </a:r>
            <a:r>
              <a:rPr lang="it-IT" dirty="0" smtClean="0"/>
              <a:t> – The </a:t>
            </a:r>
            <a:r>
              <a:rPr lang="it-IT" dirty="0" err="1" smtClean="0"/>
              <a:t>Algorithm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tes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541600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it-IT" dirty="0" smtClean="0"/>
                  <a:t>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i="0">
                            <a:latin typeface="Cambria Math" panose="02040503050406030204" pitchFamily="18" charset="0"/>
                          </a:rPr>
                          <m:t>Base</m:t>
                        </m:r>
                      </m:e>
                      <m:sub>
                        <m:r>
                          <a:rPr lang="it-IT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i="0">
                            <a:latin typeface="Cambria Math" panose="02040503050406030204" pitchFamily="18" charset="0"/>
                          </a:rPr>
                          <m:t>CoordinateCompression</m:t>
                        </m:r>
                        <m:d>
                          <m:dPr>
                            <m:ctrlPr>
                              <a:rPr lang="it-IT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it-IT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it-IT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sub>
                              <m:sup>
                                <m:r>
                                  <a:rPr lang="it-IT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it-IT" dirty="0" smtClean="0"/>
                  <a:t>;</a:t>
                </a:r>
              </a:p>
              <a:p>
                <a:pPr marL="146050" indent="0">
                  <a:buNone/>
                </a:pPr>
                <a:r>
                  <a:rPr lang="it-IT" dirty="0" err="1" smtClean="0"/>
                  <a:t>int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𝒍𝒆𝒏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Length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 smtClean="0"/>
                  <a:t>;</a:t>
                </a:r>
              </a:p>
              <a:p>
                <a:pPr marL="146050" indent="0">
                  <a:buNone/>
                </a:pP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𝑴𝒂𝒔𝒌𝒆𝒅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𝑫𝒂𝒕𝒂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>
                        <a:latin typeface="Cambria Math" panose="02040503050406030204" pitchFamily="18" charset="0"/>
                      </a:rPr>
                      <m:t>subString</m:t>
                    </m:r>
                    <m:d>
                      <m:dPr>
                        <m:ctrlPr>
                          <a:rPr lang="it-IT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m:rPr>
                            <m:nor/>
                          </m:rPr>
                          <a:rPr lang="it-IT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m:t> 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dirty="0">
                                <a:latin typeface="Cambria Math" panose="02040503050406030204" pitchFamily="18" charset="0"/>
                              </a:rPr>
                              <m:t>𝒍𝒆𝒏</m:t>
                            </m:r>
                          </m:sub>
                        </m:sSub>
                        <m:r>
                          <a:rPr lang="it-IT" dirty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it-IT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t-IT" dirty="0">
                                <a:latin typeface="Cambria Math" panose="02040503050406030204" pitchFamily="18" charset="0"/>
                              </a:rPr>
                              <m:t>end</m:t>
                            </m:r>
                            <m:r>
                              <a:rPr lang="it-IT" dirty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it-IT" dirty="0">
                                <a:latin typeface="Cambria Math" panose="02040503050406030204" pitchFamily="18" charset="0"/>
                              </a:rPr>
                              <m:t>160</m:t>
                            </m:r>
                          </m:e>
                        </m:d>
                      </m:e>
                    </m:d>
                    <m:r>
                      <a:rPr lang="it-IT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it-IT" dirty="0" smtClean="0"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:r>
                  <a:rPr lang="it-IT" dirty="0"/>
                  <a:t>i</a:t>
                </a:r>
                <a:r>
                  <a:rPr lang="it-IT" dirty="0" err="1"/>
                  <a:t>nt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</a:rPr>
                      <m:t>𝒎𝒆𝒔𝒔𝑳𝒆𝒏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Length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𝑴𝒂𝒔𝒌𝒆𝒅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𝑫𝒂𝒕𝒂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 smtClean="0"/>
                  <a:t>;</a:t>
                </a:r>
                <a:endParaRPr lang="it-IT" dirty="0"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:r>
                  <a:rPr lang="it-IT" dirty="0" err="1"/>
                  <a:t>String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i="0">
                            <a:latin typeface="Cambria Math" panose="02040503050406030204" pitchFamily="18" charset="0"/>
                          </a:rPr>
                          <m:t>Base</m:t>
                        </m:r>
                      </m:e>
                      <m:sub>
                        <m:r>
                          <a:rPr lang="it-IT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i="0">
                            <a:latin typeface="Cambria Math" panose="02040503050406030204" pitchFamily="18" charset="0"/>
                          </a:rPr>
                          <m:t>CoordinateCompression</m:t>
                        </m:r>
                        <m:d>
                          <m:dPr>
                            <m:ctrlPr>
                              <a:rPr lang="it-IT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p>
                                <m:r>
                                  <a:rPr lang="it-IT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it-IT" dirty="0"/>
                  <a:t>;</a:t>
                </a:r>
              </a:p>
              <a:p>
                <a:pPr marL="146050" indent="0">
                  <a:buNone/>
                </a:pP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𝒌𝒆𝒚𝑫𝒂𝒕𝒂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𝐊𝐞𝐲𝐃𝐞𝐫𝐢𝐯𝐚𝐭𝐢𝐨𝐧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it-IT" b="1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𝒎𝒆𝒔𝒔𝑳𝒆𝒏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𝑴𝑨𝑪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𝒍𝒆𝒏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𝒆𝒏𝒕𝒓𝒐𝒑𝒚</m:t>
                        </m:r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it-IT" dirty="0" smtClean="0"/>
                  <a:t>;</a:t>
                </a:r>
                <a:endParaRPr lang="it-IT" dirty="0"/>
              </a:p>
              <a:p>
                <a:pPr marL="146050" indent="0">
                  <a:buNone/>
                </a:pPr>
                <a:r>
                  <a:rPr lang="it-IT" dirty="0" err="1"/>
                  <a:t>String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𝑬𝒏𝒄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𝑲𝒆𝒚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subString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𝒌𝒆𝒚𝑫𝒂𝒕𝒂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𝒎𝒆𝒔𝒔𝑳𝒆𝒏</m:t>
                        </m:r>
                      </m:e>
                    </m:d>
                  </m:oMath>
                </a14:m>
                <a:r>
                  <a:rPr lang="it-IT" dirty="0" smtClean="0"/>
                  <a:t>;</a:t>
                </a:r>
                <a:endParaRPr lang="it-IT" dirty="0"/>
              </a:p>
              <a:p>
                <a:pPr marL="146050" indent="0">
                  <a:buNone/>
                </a:pPr>
                <a:r>
                  <a:rPr lang="it-IT" dirty="0" err="1"/>
                  <a:t>String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𝑴𝑨𝑪</m:t>
                        </m:r>
                      </m:e>
                      <m:sub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𝑲𝒆𝒚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subString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𝒌𝒆𝒚𝑫𝒂𝒕𝒂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𝒎𝒆𝒔𝒔𝑳𝒆𝒏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end</m:t>
                        </m:r>
                      </m:e>
                    </m:d>
                  </m:oMath>
                </a14:m>
                <a:r>
                  <a:rPr lang="it-IT" dirty="0"/>
                  <a:t>;</a:t>
                </a:r>
                <a:endParaRPr lang="it-IT" dirty="0"/>
              </a:p>
              <a:p>
                <a:pPr marL="146050" indent="0">
                  <a:buNone/>
                </a:pP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dirty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dirty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it-IT" b="1" i="1" dirty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𝑴𝒂𝒔𝒌𝒆𝒅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𝑫𝒂𝒕𝒂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XOR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𝑬𝒏𝒄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𝑲𝒆𝒚</m:t>
                        </m:r>
                      </m:sub>
                    </m:sSub>
                  </m:oMath>
                </a14:m>
                <a:r>
                  <a:rPr lang="it-IT" dirty="0" smtClean="0"/>
                  <a:t>;</a:t>
                </a:r>
              </a:p>
              <a:p>
                <a:pPr marL="146050" indent="0">
                  <a:buNone/>
                </a:pPr>
                <a:r>
                  <a:rPr lang="it-IT" dirty="0" err="1" smtClean="0"/>
                  <a:t>String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𝑪𝒉𝒆𝒄𝒌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𝑻𝑨𝑮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𝐌𝐀𝐂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𝑴𝒂𝒔𝒌𝒆𝒅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𝑫𝒂𝒕𝒂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𝒆𝒏𝒕𝒓𝒐𝒑𝒚</m:t>
                        </m:r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it-IT" b="1" i="1" dirty="0">
                                <a:latin typeface="Cambria Math" panose="02040503050406030204" pitchFamily="18" charset="0"/>
                              </a:rPr>
                              <m:t>𝑴𝑨𝑪</m:t>
                            </m:r>
                          </m:e>
                          <m:sub>
                            <m:r>
                              <a:rPr lang="it-IT" b="1" i="1" dirty="0">
                                <a:latin typeface="Cambria Math" panose="02040503050406030204" pitchFamily="18" charset="0"/>
                              </a:rPr>
                              <m:t>𝑲𝒆𝒚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 smtClean="0"/>
                  <a:t>:</a:t>
                </a:r>
                <a:endParaRPr lang="it-IT" dirty="0"/>
              </a:p>
              <a:p>
                <a:pPr marL="146050" indent="0">
                  <a:buNone/>
                </a:pPr>
                <a:r>
                  <a:rPr lang="it-IT" dirty="0" err="1"/>
                  <a:t>String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𝑹𝒆𝒄𝒆𝒊𝒗𝒆𝒅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𝑻𝑨𝑮</m:t>
                        </m:r>
                      </m:sub>
                    </m:sSub>
                    <m:r>
                      <a:rPr lang="it-IT" b="1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1" i="1">
                        <a:latin typeface="Cambria Math" panose="02040503050406030204" pitchFamily="18" charset="0"/>
                      </a:rPr>
                      <m:t>subString</m:t>
                    </m:r>
                    <m:d>
                      <m:d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it-IT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t-IT" b="1" i="1" dirty="0">
                                <a:latin typeface="Cambria Math" panose="02040503050406030204" pitchFamily="18" charset="0"/>
                              </a:rPr>
                              <m:t>end</m:t>
                            </m:r>
                            <m:r>
                              <a:rPr lang="it-IT" b="1" i="1" dirty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it-IT" b="1" i="1" dirty="0">
                                <a:latin typeface="Cambria Math" panose="02040503050406030204" pitchFamily="18" charset="0"/>
                              </a:rPr>
                              <m:t>160</m:t>
                            </m:r>
                          </m:e>
                        </m:d>
                        <m:r>
                          <a:rPr lang="it-IT" b="1" i="1" dirty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m:rPr>
                            <m:sty m:val="p"/>
                          </m:rPr>
                          <a:rPr lang="it-IT" b="1" i="1" dirty="0">
                            <a:latin typeface="Cambria Math" panose="02040503050406030204" pitchFamily="18" charset="0"/>
                          </a:rPr>
                          <m:t>end</m:t>
                        </m:r>
                      </m:e>
                    </m:d>
                    <m:r>
                      <a:rPr lang="it-IT" b="1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it-IT" b="1" i="1" dirty="0"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:endParaRPr lang="it-IT" dirty="0"/>
              </a:p>
              <a:p>
                <a:pPr marL="146050" indent="0">
                  <a:buNone/>
                </a:pPr>
                <a:r>
                  <a:rPr lang="it-IT" dirty="0" err="1" smtClean="0"/>
                  <a:t>if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𝑪𝒉𝒆𝒄𝒌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𝑻𝑨𝑮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==</m:t>
                        </m:r>
                        <m:sSub>
                          <m:sSub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𝑹𝒆𝒄𝒆𝒊𝒗𝒆𝒅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𝑻𝑨𝑮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it-IT" dirty="0"/>
                          <m:t>return</m:t>
                        </m:r>
                        <m:r>
                          <m:rPr>
                            <m:nor/>
                          </m:rPr>
                          <a:rPr lang="it-IT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it-IT" b="0" i="0" dirty="0" smtClean="0"/>
                          <m:t>String</m:t>
                        </m:r>
                        <m:d>
                          <m:dPr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1" i="1" dirty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dirty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it-IT" b="1" i="1" dirty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it-IT" dirty="0"/>
                          <m:t>;</m:t>
                        </m:r>
                      </m:e>
                    </m:d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597875"/>
                <a:ext cx="7030500" cy="2541600"/>
              </a:xfrm>
              <a:blipFill>
                <a:blip r:embed="rId2"/>
                <a:stretch>
                  <a:fillRect b="-314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38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52" y="273734"/>
            <a:ext cx="5401429" cy="4782217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913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Conclusions</a:t>
            </a:r>
            <a:r>
              <a:rPr lang="it-IT" dirty="0" smtClean="0"/>
              <a:t> (1)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tes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03800" y="1814952"/>
                <a:ext cx="7030500" cy="254160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dirty="0" smtClean="0"/>
                  <a:t>We </a:t>
                </a:r>
                <a:r>
                  <a:rPr lang="it-IT" dirty="0" err="1" smtClean="0"/>
                  <a:t>have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seen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how</a:t>
                </a:r>
                <a:r>
                  <a:rPr lang="it-IT" dirty="0" smtClean="0"/>
                  <a:t> ECDH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not</a:t>
                </a:r>
                <a:r>
                  <a:rPr lang="it-IT" dirty="0" smtClean="0"/>
                  <a:t> a </a:t>
                </a:r>
                <a:r>
                  <a:rPr lang="it-IT" dirty="0" err="1" smtClean="0"/>
                  <a:t>reliable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protocol</a:t>
                </a:r>
                <a:r>
                  <a:rPr lang="it-IT" dirty="0" smtClean="0"/>
                  <a:t> with no </a:t>
                </a:r>
                <a:r>
                  <a:rPr lang="it-IT" dirty="0" err="1" smtClean="0"/>
                  <a:t>previous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authentication</a:t>
                </a:r>
                <a:r>
                  <a:rPr lang="it-IT" dirty="0" smtClean="0"/>
                  <a:t>. </a:t>
                </a:r>
                <a:r>
                  <a:rPr lang="it-IT" dirty="0" err="1" smtClean="0"/>
                  <a:t>Signed</a:t>
                </a:r>
                <a:r>
                  <a:rPr lang="it-IT" dirty="0" smtClean="0"/>
                  <a:t> ECDH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time and </a:t>
                </a:r>
                <a:r>
                  <a:rPr lang="it-IT" dirty="0" err="1" smtClean="0"/>
                  <a:t>space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inefficient</a:t>
                </a:r>
                <a:r>
                  <a:rPr lang="it-IT" dirty="0" smtClean="0"/>
                  <a:t>. ECMQV </a:t>
                </a:r>
                <a:r>
                  <a:rPr lang="it-IT" dirty="0" err="1" smtClean="0"/>
                  <a:t>combines</a:t>
                </a:r>
                <a:r>
                  <a:rPr lang="it-IT" dirty="0" smtClean="0"/>
                  <a:t> security and </a:t>
                </a:r>
                <a:r>
                  <a:rPr lang="it-IT" dirty="0" err="1" smtClean="0"/>
                  <a:t>efficiency</a:t>
                </a:r>
                <a:r>
                  <a:rPr lang="it-IT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it-IT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dirty="0" smtClean="0"/>
                  <a:t>ECMQV can be </a:t>
                </a:r>
                <a:r>
                  <a:rPr lang="it-IT" dirty="0" err="1" smtClean="0"/>
                  <a:t>used</a:t>
                </a:r>
                <a:r>
                  <a:rPr lang="it-IT" dirty="0" smtClean="0"/>
                  <a:t> with an offline party </a:t>
                </a:r>
                <a:r>
                  <a:rPr lang="it-IT" dirty="0" err="1" smtClean="0"/>
                  <a:t>without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compromising</a:t>
                </a:r>
                <a:r>
                  <a:rPr lang="it-IT" dirty="0" smtClean="0"/>
                  <a:t> security </a:t>
                </a:r>
                <a:r>
                  <a:rPr lang="it-IT" dirty="0" err="1" smtClean="0"/>
                  <a:t>but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simply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calculating</a:t>
                </a:r>
                <a:r>
                  <a:rPr lang="it-IT" dirty="0" smtClean="0"/>
                  <a:t> a new Session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based</a:t>
                </a:r>
                <a:r>
                  <a:rPr lang="it-IT" dirty="0" smtClean="0"/>
                  <a:t> on </a:t>
                </a:r>
                <a:r>
                  <a:rPr lang="it-IT" dirty="0" err="1" smtClean="0"/>
                  <a:t>recipient’s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Static</a:t>
                </a:r>
                <a:r>
                  <a:rPr lang="it-IT" dirty="0" smtClean="0"/>
                  <a:t> Public </a:t>
                </a:r>
                <a:r>
                  <a:rPr lang="it-IT" dirty="0" err="1" smtClean="0"/>
                  <a:t>Key</a:t>
                </a:r>
                <a:endParaRPr lang="it-IT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it-IT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dirty="0" err="1" smtClean="0"/>
                  <a:t>Both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Signed</a:t>
                </a:r>
                <a:r>
                  <a:rPr lang="it-IT" dirty="0" smtClean="0"/>
                  <a:t> ECDH and ECMQV </a:t>
                </a:r>
                <a:r>
                  <a:rPr lang="it-IT" dirty="0" err="1" smtClean="0"/>
                  <a:t>provide</a:t>
                </a:r>
                <a:r>
                  <a:rPr lang="it-IT" dirty="0" smtClean="0"/>
                  <a:t> </a:t>
                </a:r>
                <a:r>
                  <a:rPr lang="it-IT" b="1" dirty="0" err="1" smtClean="0"/>
                  <a:t>Forward</a:t>
                </a:r>
                <a:r>
                  <a:rPr lang="it-IT" b="1" dirty="0" smtClean="0"/>
                  <a:t> </a:t>
                </a:r>
                <a:r>
                  <a:rPr lang="it-IT" b="1" dirty="0" err="1" smtClean="0"/>
                  <a:t>Secrecy</a:t>
                </a:r>
                <a:r>
                  <a:rPr lang="it-IT" b="1" dirty="0" smtClean="0"/>
                  <a:t> </a:t>
                </a:r>
                <a:r>
                  <a:rPr lang="it-IT" dirty="0" smtClean="0"/>
                  <a:t>(a </a:t>
                </a:r>
                <a:r>
                  <a:rPr lang="it-IT" dirty="0" err="1" smtClean="0"/>
                  <a:t>compromised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at</a:t>
                </a:r>
                <a:r>
                  <a:rPr lang="it-IT" dirty="0" smtClean="0"/>
                  <a:t>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 smtClean="0"/>
                  <a:t> </a:t>
                </a:r>
                <a:r>
                  <a:rPr lang="it-IT" dirty="0" err="1" smtClean="0"/>
                  <a:t>will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not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reveal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any</a:t>
                </a:r>
                <a:r>
                  <a:rPr lang="it-IT" dirty="0" smtClean="0"/>
                  <a:t> information </a:t>
                </a:r>
                <a:r>
                  <a:rPr lang="it-IT" dirty="0" err="1" smtClean="0"/>
                  <a:t>about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message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nor</a:t>
                </a:r>
                <a:r>
                  <a:rPr lang="it-IT" dirty="0" smtClean="0"/>
                  <a:t> session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used</a:t>
                </a:r>
                <a:r>
                  <a:rPr lang="it-IT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 smtClean="0"/>
                  <a:t>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it-IT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dirty="0" smtClean="0"/>
                  <a:t>Once </a:t>
                </a:r>
                <a:r>
                  <a:rPr lang="it-IT" dirty="0" err="1" smtClean="0"/>
                  <a:t>each</a:t>
                </a:r>
                <a:r>
                  <a:rPr lang="it-IT" dirty="0" smtClean="0"/>
                  <a:t> party </a:t>
                </a:r>
                <a:r>
                  <a:rPr lang="it-IT" dirty="0" err="1" smtClean="0"/>
                  <a:t>knows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its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recipient’s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Static</a:t>
                </a:r>
                <a:r>
                  <a:rPr lang="it-IT" dirty="0" smtClean="0"/>
                  <a:t> Public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, </a:t>
                </a:r>
                <a:r>
                  <a:rPr lang="it-IT" dirty="0" err="1" smtClean="0"/>
                  <a:t>each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further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Exchange can </a:t>
                </a:r>
                <a:r>
                  <a:rPr lang="it-IT" dirty="0" err="1" smtClean="0"/>
                  <a:t>occur</a:t>
                </a:r>
                <a:r>
                  <a:rPr lang="it-IT" dirty="0" smtClean="0"/>
                  <a:t> via standard ECDH. </a:t>
                </a:r>
                <a:r>
                  <a:rPr lang="it-IT" dirty="0" err="1" smtClean="0"/>
                  <a:t>Revealing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Ephemeral</a:t>
                </a:r>
                <a:r>
                  <a:rPr lang="it-IT" dirty="0" smtClean="0"/>
                  <a:t> Keys </a:t>
                </a:r>
                <a:r>
                  <a:rPr lang="it-IT" dirty="0" err="1" smtClean="0"/>
                  <a:t>won’t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affect</a:t>
                </a:r>
                <a:r>
                  <a:rPr lang="it-IT" dirty="0" smtClean="0"/>
                  <a:t> the Session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security </a:t>
                </a:r>
                <a:r>
                  <a:rPr lang="it-IT" dirty="0" err="1" smtClean="0"/>
                  <a:t>nor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will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let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it</a:t>
                </a:r>
                <a:r>
                  <a:rPr lang="it-IT" dirty="0" smtClean="0"/>
                  <a:t> be </a:t>
                </a:r>
                <a:r>
                  <a:rPr lang="it-IT" dirty="0" err="1" smtClean="0"/>
                  <a:t>computed</a:t>
                </a:r>
                <a:endParaRPr lang="it-IT" dirty="0" smtClean="0"/>
              </a:p>
            </p:txBody>
          </p:sp>
        </mc:Choice>
        <mc:Fallback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814952"/>
                <a:ext cx="7030500" cy="2541600"/>
              </a:xfrm>
              <a:blipFill>
                <a:blip r:embed="rId2"/>
                <a:stretch>
                  <a:fillRect r="-434" b="-148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16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Conclusions</a:t>
            </a:r>
            <a:r>
              <a:rPr lang="it-IT" dirty="0" smtClean="0"/>
              <a:t> (2)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ECAES’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supported</a:t>
            </a:r>
            <a:r>
              <a:rPr lang="it-IT" dirty="0"/>
              <a:t> by a hard </a:t>
            </a:r>
            <a:r>
              <a:rPr lang="it-IT" dirty="0" err="1"/>
              <a:t>problem</a:t>
            </a:r>
            <a:r>
              <a:rPr lang="it-IT" dirty="0"/>
              <a:t> to solve </a:t>
            </a:r>
            <a:r>
              <a:rPr lang="it-IT" dirty="0" err="1"/>
              <a:t>without</a:t>
            </a:r>
            <a:r>
              <a:rPr lang="it-IT" dirty="0"/>
              <a:t> the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; and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mechanisms</a:t>
            </a:r>
            <a:r>
              <a:rPr lang="it-IT" dirty="0"/>
              <a:t> </a:t>
            </a:r>
            <a:r>
              <a:rPr lang="it-IT" dirty="0" err="1"/>
              <a:t>enabling</a:t>
            </a:r>
            <a:r>
              <a:rPr lang="it-IT" dirty="0"/>
              <a:t> to validate </a:t>
            </a:r>
            <a:r>
              <a:rPr lang="it-IT" dirty="0" err="1"/>
              <a:t>decryption’s</a:t>
            </a:r>
            <a:r>
              <a:rPr lang="it-IT" dirty="0"/>
              <a:t> </a:t>
            </a:r>
            <a:r>
              <a:rPr lang="it-IT" dirty="0" err="1"/>
              <a:t>correctness</a:t>
            </a:r>
            <a:r>
              <a:rPr lang="it-IT" dirty="0"/>
              <a:t>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it-IT" dirty="0" err="1"/>
              <a:t>Validating</a:t>
            </a:r>
            <a:r>
              <a:rPr lang="it-IT" dirty="0"/>
              <a:t> the </a:t>
            </a:r>
            <a:r>
              <a:rPr lang="it-IT" b="1" dirty="0" err="1"/>
              <a:t>sender’s</a:t>
            </a:r>
            <a:r>
              <a:rPr lang="it-IT" b="1" dirty="0"/>
              <a:t> Public </a:t>
            </a:r>
            <a:r>
              <a:rPr lang="it-IT" b="1" dirty="0" err="1"/>
              <a:t>Ephemeral</a:t>
            </a:r>
            <a:r>
              <a:rPr lang="it-IT" b="1" dirty="0"/>
              <a:t> </a:t>
            </a:r>
            <a:r>
              <a:rPr lang="it-IT" b="1" dirty="0" err="1"/>
              <a:t>Key</a:t>
            </a:r>
            <a:r>
              <a:rPr lang="it-IT" b="1" dirty="0"/>
              <a:t> </a:t>
            </a:r>
            <a:r>
              <a:rPr lang="it-IT" dirty="0" err="1"/>
              <a:t>ensures</a:t>
            </a:r>
            <a:r>
              <a:rPr lang="it-IT" dirty="0"/>
              <a:t> the </a:t>
            </a:r>
            <a:r>
              <a:rPr lang="it-IT" dirty="0" err="1"/>
              <a:t>recipient</a:t>
            </a:r>
            <a:r>
              <a:rPr lang="it-IT" dirty="0"/>
              <a:t> on the Session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correctness</a:t>
            </a:r>
            <a:r>
              <a:rPr lang="it-IT" dirty="0"/>
              <a:t>;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it-IT" dirty="0" err="1"/>
              <a:t>Validating</a:t>
            </a:r>
            <a:r>
              <a:rPr lang="it-IT" dirty="0"/>
              <a:t> the </a:t>
            </a:r>
            <a:r>
              <a:rPr lang="it-IT" b="1" dirty="0"/>
              <a:t>MAC TAG </a:t>
            </a:r>
            <a:r>
              <a:rPr lang="it-IT" dirty="0" err="1"/>
              <a:t>guarantees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decrypted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(or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) the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redundacy</a:t>
            </a:r>
            <a:r>
              <a:rPr lang="it-IT" dirty="0"/>
              <a:t> </a:t>
            </a:r>
            <a:r>
              <a:rPr lang="it-IT" dirty="0" err="1"/>
              <a:t>element</a:t>
            </a:r>
            <a:r>
              <a:rPr lang="it-IT" dirty="0"/>
              <a:t> in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it-IT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ECIES </a:t>
            </a:r>
            <a:r>
              <a:rPr lang="it-IT" dirty="0" err="1"/>
              <a:t>doesn’t</a:t>
            </a:r>
            <a:r>
              <a:rPr lang="it-IT" dirty="0"/>
              <a:t> </a:t>
            </a:r>
            <a:r>
              <a:rPr lang="it-IT" dirty="0" err="1"/>
              <a:t>support</a:t>
            </a:r>
            <a:r>
              <a:rPr lang="it-IT" dirty="0"/>
              <a:t> the MAC TAG: a </a:t>
            </a:r>
            <a:r>
              <a:rPr lang="it-IT" dirty="0" err="1"/>
              <a:t>noisy</a:t>
            </a:r>
            <a:r>
              <a:rPr lang="it-IT" dirty="0"/>
              <a:t> </a:t>
            </a:r>
            <a:r>
              <a:rPr lang="it-IT" dirty="0" err="1"/>
              <a:t>channel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</a:t>
            </a:r>
            <a:r>
              <a:rPr lang="it-IT" dirty="0" err="1"/>
              <a:t>corrupt</a:t>
            </a:r>
            <a:r>
              <a:rPr lang="it-IT" dirty="0"/>
              <a:t> the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the </a:t>
            </a:r>
            <a:r>
              <a:rPr lang="it-IT" dirty="0" err="1"/>
              <a:t>recipient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discover</a:t>
            </a:r>
            <a:r>
              <a:rPr lang="it-IT" dirty="0"/>
              <a:t> </a:t>
            </a:r>
            <a:r>
              <a:rPr lang="it-IT" dirty="0" err="1"/>
              <a:t>it!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56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ECDH - </a:t>
            </a:r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smtClean="0"/>
              <a:t>Agreement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Shape 29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03800" y="1990050"/>
                <a:ext cx="3430500" cy="25416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it-IT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Alice</a:t>
                </a:r>
              </a:p>
              <a:p>
                <a:pPr marL="0" lvl="0" indent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it-IT" dirty="0" err="1" smtClean="0"/>
                  <a:t>Computes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her</a:t>
                </a:r>
                <a:r>
                  <a:rPr lang="it-IT" dirty="0" smtClean="0"/>
                  <a:t> private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it-IT" b="1" dirty="0" smtClean="0">
                  <a:ea typeface="Cambria Math" panose="02040503050406030204" pitchFamily="18" charset="0"/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it-IT" dirty="0">
                    <a:ea typeface="Cambria Math" panose="02040503050406030204" pitchFamily="18" charset="0"/>
                  </a:rPr>
                  <a:t>Then </a:t>
                </a:r>
                <a:r>
                  <a:rPr lang="it-IT" dirty="0" err="1">
                    <a:ea typeface="Cambria Math" panose="02040503050406030204" pitchFamily="18" charset="0"/>
                  </a:rPr>
                  <a:t>his</a:t>
                </a:r>
                <a:r>
                  <a:rPr lang="it-IT" dirty="0">
                    <a:ea typeface="Cambria Math" panose="02040503050406030204" pitchFamily="18" charset="0"/>
                  </a:rPr>
                  <a:t> public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it-IT" b="1" dirty="0" smtClean="0"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it-IT" sz="1400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⇄</m:t>
                    </m:r>
                  </m:oMath>
                </a14:m>
                <a:endParaRPr lang="it-IT" b="1" dirty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lvl="0" indent="0">
                  <a:spcAft>
                    <a:spcPts val="1600"/>
                  </a:spcAft>
                  <a:buNone/>
                </a:pPr>
                <a:endParaRPr lang="it-IT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9" name="Shape 29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990050"/>
                <a:ext cx="3430500" cy="2541600"/>
              </a:xfrm>
              <a:prstGeom prst="rect">
                <a:avLst/>
              </a:prstGeom>
              <a:blipFill>
                <a:blip r:embed="rId3"/>
                <a:stretch>
                  <a:fillRect l="-3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Shape 300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4903650" y="1990050"/>
                <a:ext cx="3430500" cy="25416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it-IT" b="1" dirty="0" smtClean="0">
                    <a:solidFill>
                      <a:schemeClr val="accent1"/>
                    </a:solidFill>
                  </a:rPr>
                  <a:t>Bob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it-IT" dirty="0" err="1" smtClean="0"/>
                  <a:t>Computes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his</a:t>
                </a:r>
                <a:r>
                  <a:rPr lang="it-IT" dirty="0" smtClean="0"/>
                  <a:t> private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it-IT" b="1" dirty="0" smtClean="0">
                  <a:ea typeface="Cambria Math" panose="02040503050406030204" pitchFamily="18" charset="0"/>
                </a:endParaRP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it-IT" dirty="0" err="1" smtClean="0">
                    <a:ea typeface="Cambria Math" panose="02040503050406030204" pitchFamily="18" charset="0"/>
                  </a:rPr>
                  <a:t>Then</a:t>
                </a:r>
                <a:r>
                  <a:rPr lang="it-IT" dirty="0" smtClean="0">
                    <a:ea typeface="Cambria Math" panose="02040503050406030204" pitchFamily="18" charset="0"/>
                  </a:rPr>
                  <a:t> </a:t>
                </a:r>
                <a:r>
                  <a:rPr lang="it-IT" dirty="0" err="1" smtClean="0">
                    <a:ea typeface="Cambria Math" panose="02040503050406030204" pitchFamily="18" charset="0"/>
                  </a:rPr>
                  <a:t>his</a:t>
                </a:r>
                <a:r>
                  <a:rPr lang="it-IT" dirty="0" smtClean="0">
                    <a:ea typeface="Cambria Math" panose="02040503050406030204" pitchFamily="18" charset="0"/>
                  </a:rPr>
                  <a:t> public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endParaRPr lang="it-IT" b="1" dirty="0" smtClean="0">
                  <a:ea typeface="Cambria Math" panose="02040503050406030204" pitchFamily="18" charset="0"/>
                </a:endParaRPr>
              </a:p>
              <a:p>
                <a:pPr marL="0" lvl="0" indent="0">
                  <a:spcAft>
                    <a:spcPts val="1600"/>
                  </a:spcAft>
                  <a:buNone/>
                </a:pPr>
                <a:endParaRPr lang="it-IT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0" name="Shape 30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903650" y="1990050"/>
                <a:ext cx="3430500" cy="2541600"/>
              </a:xfrm>
              <a:prstGeom prst="rect">
                <a:avLst/>
              </a:prstGeom>
              <a:blipFill>
                <a:blip r:embed="rId4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 flipH="1">
                <a:off x="817417" y="3549073"/>
                <a:ext cx="7030350" cy="982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 smtClean="0">
                    <a:solidFill>
                      <a:schemeClr val="accent6">
                        <a:lumMod val="50000"/>
                      </a:schemeClr>
                    </a:solidFill>
                    <a:latin typeface="Nunito" panose="020B0604020202020204" charset="0"/>
                    <a:ea typeface="Cambria Math" panose="02040503050406030204" pitchFamily="18" charset="0"/>
                  </a:rPr>
                  <a:t>Now </a:t>
                </a:r>
                <a:r>
                  <a:rPr lang="it-IT" dirty="0" err="1">
                    <a:solidFill>
                      <a:schemeClr val="accent6">
                        <a:lumMod val="50000"/>
                      </a:schemeClr>
                    </a:solidFill>
                    <a:latin typeface="Nunito" panose="020B0604020202020204" charset="0"/>
                    <a:ea typeface="Cambria Math" panose="02040503050406030204" pitchFamily="18" charset="0"/>
                  </a:rPr>
                  <a:t>they</a:t>
                </a:r>
                <a:r>
                  <a:rPr lang="it-IT" dirty="0">
                    <a:solidFill>
                      <a:schemeClr val="accent6">
                        <a:lumMod val="50000"/>
                      </a:schemeClr>
                    </a:solidFill>
                    <a:latin typeface="Nunito" panose="020B0604020202020204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solidFill>
                      <a:schemeClr val="accent6">
                        <a:lumMod val="50000"/>
                      </a:schemeClr>
                    </a:solidFill>
                    <a:latin typeface="Nunito" panose="020B0604020202020204" charset="0"/>
                    <a:ea typeface="Cambria Math" panose="02040503050406030204" pitchFamily="18" charset="0"/>
                  </a:rPr>
                  <a:t>both</a:t>
                </a:r>
                <a:r>
                  <a:rPr lang="it-IT" dirty="0">
                    <a:solidFill>
                      <a:schemeClr val="accent6">
                        <a:lumMod val="50000"/>
                      </a:schemeClr>
                    </a:solidFill>
                    <a:latin typeface="Nunito" panose="020B0604020202020204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solidFill>
                      <a:schemeClr val="accent6">
                        <a:lumMod val="50000"/>
                      </a:schemeClr>
                    </a:solidFill>
                    <a:latin typeface="Nunito" panose="020B0604020202020204" charset="0"/>
                    <a:ea typeface="Cambria Math" panose="02040503050406030204" pitchFamily="18" charset="0"/>
                  </a:rPr>
                  <a:t>exchange</a:t>
                </a:r>
                <a:r>
                  <a:rPr lang="it-IT" dirty="0">
                    <a:solidFill>
                      <a:schemeClr val="accent6">
                        <a:lumMod val="50000"/>
                      </a:schemeClr>
                    </a:solidFill>
                    <a:latin typeface="Nunito" panose="020B0604020202020204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solidFill>
                      <a:schemeClr val="accent6">
                        <a:lumMod val="50000"/>
                      </a:schemeClr>
                    </a:solidFill>
                    <a:latin typeface="Nunito" panose="020B0604020202020204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solidFill>
                      <a:schemeClr val="accent6">
                        <a:lumMod val="50000"/>
                      </a:schemeClr>
                    </a:solidFill>
                    <a:latin typeface="Nunito" panose="020B0604020202020204" charset="0"/>
                    <a:ea typeface="Cambria Math" panose="02040503050406030204" pitchFamily="18" charset="0"/>
                  </a:rPr>
                  <a:t> public </a:t>
                </a:r>
                <a:r>
                  <a:rPr lang="it-IT" dirty="0" err="1" smtClean="0">
                    <a:solidFill>
                      <a:schemeClr val="accent6">
                        <a:lumMod val="50000"/>
                      </a:schemeClr>
                    </a:solidFill>
                    <a:latin typeface="Nunito" panose="020B0604020202020204" charset="0"/>
                    <a:ea typeface="Cambria Math" panose="02040503050406030204" pitchFamily="18" charset="0"/>
                  </a:rPr>
                  <a:t>keys</a:t>
                </a:r>
                <a:r>
                  <a:rPr lang="it-IT" dirty="0" smtClean="0">
                    <a:solidFill>
                      <a:schemeClr val="accent6">
                        <a:lumMod val="50000"/>
                      </a:schemeClr>
                    </a:solidFill>
                    <a:latin typeface="Nunito" panose="020B060402020202020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it-IT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it-IT" dirty="0" smtClean="0">
                  <a:solidFill>
                    <a:schemeClr val="accent4">
                      <a:lumMod val="50000"/>
                    </a:schemeClr>
                  </a:solidFill>
                  <a:latin typeface="Nunito" panose="020B0604020202020204" charset="0"/>
                </a:endParaRPr>
              </a:p>
              <a:p>
                <a:endParaRPr lang="it-IT" dirty="0">
                  <a:solidFill>
                    <a:schemeClr val="accent4">
                      <a:lumMod val="50000"/>
                    </a:schemeClr>
                  </a:solidFill>
                  <a:latin typeface="Nunito" panose="020B0604020202020204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13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</m:ctrlPr>
                        </m:sSubSupPr>
                        <m:e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𝑲</m:t>
                          </m:r>
                        </m:e>
                        <m:sub>
                          <m:r>
                            <a:rPr lang="ar-AE" sz="130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𝑨</m:t>
                          </m:r>
                        </m:sub>
                        <m:sup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𝑺</m:t>
                          </m:r>
                        </m:sup>
                      </m:sSubSup>
                      <m:sSubSup>
                        <m:sSubSupPr>
                          <m:ctrlPr>
                            <a:rPr lang="ar-AE" sz="13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</m:ctrlPr>
                        </m:sSubSupPr>
                        <m:e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ar-AE" sz="13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unito"/>
                                  <a:sym typeface="Nunito"/>
                                </a:rPr>
                              </m:ctrlPr>
                            </m:sSubSupPr>
                            <m:e>
                              <m:r>
                                <a:rPr lang="ar-AE" sz="130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unito"/>
                                  <a:sym typeface="Nunito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30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unito"/>
                                  <a:sym typeface="Nunito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ar-AE" sz="130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unito"/>
                                  <a:sym typeface="Nunito"/>
                                </a:rPr>
                                <m:t>−</m:t>
                              </m:r>
                            </m:sup>
                          </m:sSubSup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∙</m:t>
                          </m:r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𝐾</m:t>
                          </m:r>
                        </m:e>
                        <m:sub>
                          <m:r>
                            <a:rPr lang="ar-AE" sz="130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𝐵</m:t>
                          </m:r>
                        </m:sub>
                        <m:sup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+</m:t>
                          </m:r>
                        </m:sup>
                      </m:sSubSup>
                      <m:r>
                        <a:rPr lang="ar-AE" sz="130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unito"/>
                          <a:sym typeface="Nunito"/>
                        </a:rPr>
                        <m:t>= </m:t>
                      </m:r>
                      <m:sSubSup>
                        <m:sSubSupPr>
                          <m:ctrlPr>
                            <a:rPr lang="ar-AE" sz="13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</m:ctrlPr>
                        </m:sSubSupPr>
                        <m:e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𝑘</m:t>
                          </m:r>
                        </m:e>
                        <m:sub>
                          <m:r>
                            <a:rPr lang="ar-AE" sz="130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𝐴</m:t>
                          </m:r>
                        </m:sub>
                        <m:sup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−</m:t>
                          </m:r>
                        </m:sup>
                      </m:sSubSup>
                      <m:r>
                        <a:rPr lang="ar-AE" sz="130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unito"/>
                          <a:sym typeface="Nunito"/>
                        </a:rPr>
                        <m:t>∙</m:t>
                      </m:r>
                      <m:sSubSup>
                        <m:sSubSupPr>
                          <m:ctrlPr>
                            <a:rPr lang="ar-AE" sz="13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</m:ctrlPr>
                        </m:sSubSupPr>
                        <m:e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𝑘</m:t>
                          </m:r>
                        </m:e>
                        <m:sub>
                          <m:r>
                            <a:rPr lang="ar-AE" sz="130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𝐵</m:t>
                          </m:r>
                        </m:sub>
                        <m:sup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−</m:t>
                          </m:r>
                        </m:sup>
                      </m:sSubSup>
                      <m:r>
                        <a:rPr lang="ar-AE" sz="130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unito"/>
                          <a:sym typeface="Nunito"/>
                        </a:rPr>
                        <m:t>∙</m:t>
                      </m:r>
                      <m:r>
                        <a:rPr lang="ar-AE" sz="130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unito"/>
                          <a:sym typeface="Nunito"/>
                        </a:rPr>
                        <m:t>𝐺</m:t>
                      </m:r>
                      <m:r>
                        <a:rPr lang="ar-AE" sz="130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unito"/>
                          <a:sym typeface="Nunito"/>
                        </a:rPr>
                        <m:t>=</m:t>
                      </m:r>
                      <m:sSubSup>
                        <m:sSubSupPr>
                          <m:ctrlPr>
                            <a:rPr lang="ar-AE" sz="13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</m:ctrlPr>
                        </m:sSubSupPr>
                        <m:e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𝑘</m:t>
                          </m:r>
                        </m:e>
                        <m:sub>
                          <m:r>
                            <a:rPr lang="ar-AE" sz="130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𝐵</m:t>
                          </m:r>
                        </m:sub>
                        <m:sup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−</m:t>
                          </m:r>
                        </m:sup>
                      </m:sSubSup>
                      <m:r>
                        <a:rPr lang="ar-AE" sz="130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unito"/>
                          <a:sym typeface="Nunito"/>
                        </a:rPr>
                        <m:t>∙</m:t>
                      </m:r>
                      <m:sSubSup>
                        <m:sSubSupPr>
                          <m:ctrlPr>
                            <a:rPr lang="ar-AE" sz="13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</m:ctrlPr>
                        </m:sSubSupPr>
                        <m:e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𝑘</m:t>
                          </m:r>
                        </m:e>
                        <m:sub>
                          <m:r>
                            <a:rPr lang="ar-AE" sz="130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𝐴</m:t>
                          </m:r>
                        </m:sub>
                        <m:sup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−</m:t>
                          </m:r>
                        </m:sup>
                      </m:sSubSup>
                      <m:r>
                        <a:rPr lang="ar-AE" sz="130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unito"/>
                          <a:sym typeface="Nunito"/>
                        </a:rPr>
                        <m:t>∙</m:t>
                      </m:r>
                      <m:r>
                        <a:rPr lang="ar-AE" sz="130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unito"/>
                          <a:sym typeface="Nunito"/>
                        </a:rPr>
                        <m:t>𝐺</m:t>
                      </m:r>
                      <m:sSubSup>
                        <m:sSubSupPr>
                          <m:ctrlPr>
                            <a:rPr lang="ar-AE" sz="13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</m:ctrlPr>
                        </m:sSubSupPr>
                        <m:e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ar-AE" sz="13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unito"/>
                                  <a:sym typeface="Nunito"/>
                                </a:rPr>
                              </m:ctrlPr>
                            </m:sSubSupPr>
                            <m:e>
                              <m:r>
                                <a:rPr lang="ar-AE" sz="130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unito"/>
                                  <a:sym typeface="Nunito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sz="130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unito"/>
                                  <a:sym typeface="Nunito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ar-AE" sz="130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unito"/>
                                  <a:sym typeface="Nunito"/>
                                </a:rPr>
                                <m:t>−</m:t>
                              </m:r>
                            </m:sup>
                          </m:sSubSup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∙</m:t>
                          </m:r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𝐾</m:t>
                          </m:r>
                        </m:e>
                        <m:sub>
                          <m:r>
                            <a:rPr lang="it-IT" sz="130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𝐴</m:t>
                          </m:r>
                        </m:sub>
                        <m:sup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+</m:t>
                          </m:r>
                        </m:sup>
                      </m:sSubSup>
                      <m:r>
                        <a:rPr lang="ar-AE" sz="130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unito"/>
                          <a:sym typeface="Nunito"/>
                        </a:rPr>
                        <m:t>=</m:t>
                      </m:r>
                      <m:sSubSup>
                        <m:sSubSupPr>
                          <m:ctrlPr>
                            <a:rPr lang="ar-AE" sz="13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</m:ctrlPr>
                        </m:sSubSupPr>
                        <m:e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𝑲</m:t>
                          </m:r>
                        </m:e>
                        <m:sub>
                          <m:r>
                            <a:rPr lang="it-IT" sz="130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𝑩</m:t>
                          </m:r>
                        </m:sub>
                        <m:sup>
                          <m:r>
                            <a:rPr lang="ar-AE" sz="13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unito"/>
                              <a:sym typeface="Nunito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ar-AE" sz="1300" dirty="0">
                  <a:solidFill>
                    <a:schemeClr val="dk2"/>
                  </a:solidFill>
                  <a:latin typeface="Nunito"/>
                  <a:ea typeface="Cambria Math" panose="02040503050406030204" pitchFamily="18" charset="0"/>
                  <a:cs typeface="Nunito"/>
                  <a:sym typeface="Nunito"/>
                </a:endParaRPr>
              </a:p>
              <a:p>
                <a:endParaRPr lang="it-IT" dirty="0">
                  <a:solidFill>
                    <a:schemeClr val="accent4">
                      <a:lumMod val="50000"/>
                    </a:schemeClr>
                  </a:solidFill>
                  <a:latin typeface="Nunito" panose="020B0604020202020204" charset="0"/>
                </a:endParaRPr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7417" y="3549073"/>
                <a:ext cx="7030350" cy="982577"/>
              </a:xfrm>
              <a:prstGeom prst="rect">
                <a:avLst/>
              </a:prstGeom>
              <a:blipFill>
                <a:blip r:embed="rId5"/>
                <a:stretch>
                  <a:fillRect t="-12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Man-in-the-Middle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1080737" y="1731518"/>
                <a:ext cx="2443571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 b="1" dirty="0" smtClean="0">
                    <a:solidFill>
                      <a:schemeClr val="accent2">
                        <a:lumMod val="50000"/>
                      </a:schemeClr>
                    </a:solidFill>
                    <a:latin typeface="Nunito" panose="020B0604020202020204" charset="0"/>
                  </a:rPr>
                  <a:t>Alice</a:t>
                </a:r>
              </a:p>
              <a:p>
                <a:pPr algn="ctr"/>
                <a:endParaRPr lang="it-IT" sz="1300" dirty="0" smtClean="0">
                  <a:latin typeface="Nunito" panose="020B06040202020202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6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it-IT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it-IT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16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it-IT" sz="1300" dirty="0" smtClean="0">
                    <a:latin typeface="Nunito" panose="020B060402020202020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37" y="1731518"/>
                <a:ext cx="2443571" cy="1231106"/>
              </a:xfrm>
              <a:prstGeom prst="rect">
                <a:avLst/>
              </a:prstGeom>
              <a:blipFill>
                <a:blip r:embed="rId2"/>
                <a:stretch>
                  <a:fillRect b="-49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3696512" y="1731518"/>
                <a:ext cx="142795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 b="1" dirty="0" smtClean="0">
                    <a:solidFill>
                      <a:schemeClr val="accent4">
                        <a:lumMod val="50000"/>
                      </a:schemeClr>
                    </a:solidFill>
                    <a:latin typeface="Nunito" panose="020B0604020202020204" charset="0"/>
                  </a:rPr>
                  <a:t>Eve</a:t>
                </a:r>
                <a:endParaRPr lang="it-IT" sz="1300" b="1" dirty="0">
                  <a:solidFill>
                    <a:schemeClr val="accent4">
                      <a:lumMod val="50000"/>
                    </a:schemeClr>
                  </a:solidFill>
                  <a:latin typeface="Nunito" panose="020B0604020202020204" charset="0"/>
                </a:endParaRPr>
              </a:p>
              <a:p>
                <a:pPr algn="ctr"/>
                <a:endParaRPr lang="it-IT" sz="1300" dirty="0">
                  <a:latin typeface="Nunito" panose="020B06040202020202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m:rPr>
                          <m:nor/>
                        </m:rPr>
                        <a:rPr lang="it-I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m:rPr>
                          <m:nor/>
                        </m:rPr>
                        <a:rPr lang="it-I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it-IT" sz="1600" dirty="0">
                  <a:latin typeface="Nunito" panose="020B0604020202020204" charset="0"/>
                </a:endParaRPr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12" y="1731518"/>
                <a:ext cx="1427956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5544767" y="1731513"/>
                <a:ext cx="1933874" cy="2412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 b="1" dirty="0" smtClean="0">
                    <a:solidFill>
                      <a:schemeClr val="accent1"/>
                    </a:solidFill>
                    <a:latin typeface="Nunito" panose="020B0604020202020204" charset="0"/>
                  </a:rPr>
                  <a:t>Bob</a:t>
                </a:r>
              </a:p>
              <a:p>
                <a:pPr algn="ctr"/>
                <a:endParaRPr lang="it-IT" sz="1300" dirty="0">
                  <a:latin typeface="Nunito" panose="020B0604020202020204" charset="0"/>
                </a:endParaRPr>
              </a:p>
              <a:p>
                <a:pPr algn="ctr"/>
                <a:endParaRPr lang="it-IT" sz="1600" i="1" dirty="0" smtClean="0">
                  <a:latin typeface="Cambria Math" panose="02040503050406030204" pitchFamily="18" charset="0"/>
                </a:endParaRPr>
              </a:p>
              <a:p>
                <a:pPr algn="ctr"/>
                <a:endParaRPr lang="it-IT" sz="1600" i="1" dirty="0">
                  <a:latin typeface="Cambria Math" panose="02040503050406030204" pitchFamily="18" charset="0"/>
                </a:endParaRPr>
              </a:p>
              <a:p>
                <a:pPr algn="ctr"/>
                <a:endParaRPr lang="it-IT" sz="16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it-IT" sz="16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m:rPr>
                          <m:nor/>
                        </m:rPr>
                        <a:rPr lang="it-I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m:rPr>
                          <m:nor/>
                        </m:rPr>
                        <a:rPr lang="it-I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it-IT" sz="1600" dirty="0">
                  <a:latin typeface="Nunito" panose="020B0604020202020204" charset="0"/>
                </a:endParaRPr>
              </a:p>
              <a:p>
                <a:pPr algn="ctr"/>
                <a:endParaRPr lang="it-IT" sz="1300" dirty="0">
                  <a:latin typeface="Nunito" panose="020B0604020202020204" charset="0"/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767" y="1731513"/>
                <a:ext cx="1933874" cy="24129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2435773" y="2470182"/>
                <a:ext cx="1848255" cy="1012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⇄</m:t>
                      </m:r>
                    </m:oMath>
                  </m:oMathPara>
                </a14:m>
                <a:endParaRPr lang="it-IT" dirty="0">
                  <a:latin typeface="Nunito" panose="020B0604020202020204" charset="0"/>
                </a:endParaRPr>
              </a:p>
              <a:p>
                <a:pPr lvl="0"/>
                <a:endParaRPr lang="it-IT" dirty="0">
                  <a:latin typeface="Nunito" panose="020B0604020202020204" charset="0"/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6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6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m:rPr>
                          <m:nor/>
                        </m:rPr>
                        <a:rPr lang="it-I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73" y="2470182"/>
                <a:ext cx="1848255" cy="10129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/>
              <p:cNvSpPr/>
              <p:nvPr/>
            </p:nvSpPr>
            <p:spPr>
              <a:xfrm>
                <a:off x="4456232" y="3208846"/>
                <a:ext cx="2042809" cy="1011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⇄</m:t>
                      </m:r>
                    </m:oMath>
                  </m:oMathPara>
                </a14:m>
                <a:endParaRPr lang="it-IT" dirty="0">
                  <a:latin typeface="Nunito" panose="020B0604020202020204" charset="0"/>
                </a:endParaRPr>
              </a:p>
              <a:p>
                <a:pPr lvl="0"/>
                <a:endParaRPr lang="it-IT" dirty="0">
                  <a:latin typeface="Nunito" panose="020B0604020202020204" charset="0"/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m:rPr>
                          <m:nor/>
                        </m:rPr>
                        <a:rPr lang="it-I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ttango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232" y="3208846"/>
                <a:ext cx="2042809" cy="10116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52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 smtClean="0"/>
              <a:t>Avoiding</a:t>
            </a:r>
            <a:r>
              <a:rPr lang="it-IT" dirty="0" smtClean="0"/>
              <a:t> </a:t>
            </a:r>
            <a:r>
              <a:rPr lang="it-IT" dirty="0" err="1" smtClean="0"/>
              <a:t>MitM</a:t>
            </a:r>
            <a:endParaRPr dirty="0"/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smtClean="0"/>
              <a:t>ECDH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weak</a:t>
            </a:r>
            <a:r>
              <a:rPr lang="it-IT" dirty="0" smtClean="0"/>
              <a:t> to </a:t>
            </a:r>
            <a:r>
              <a:rPr lang="it-IT" dirty="0" err="1" smtClean="0"/>
              <a:t>MitM</a:t>
            </a:r>
            <a:r>
              <a:rPr lang="it-IT" dirty="0" smtClean="0"/>
              <a:t> </a:t>
            </a:r>
            <a:r>
              <a:rPr lang="it-IT" dirty="0" err="1" smtClean="0"/>
              <a:t>because</a:t>
            </a:r>
            <a:r>
              <a:rPr lang="it-IT" dirty="0" smtClean="0"/>
              <a:t> </a:t>
            </a:r>
            <a:r>
              <a:rPr lang="it-IT" dirty="0" err="1" smtClean="0"/>
              <a:t>both</a:t>
            </a:r>
            <a:r>
              <a:rPr lang="it-IT" dirty="0" smtClean="0"/>
              <a:t> parties </a:t>
            </a:r>
            <a:r>
              <a:rPr lang="it-IT" dirty="0" err="1" smtClean="0"/>
              <a:t>have</a:t>
            </a:r>
            <a:r>
              <a:rPr lang="it-IT" dirty="0" smtClean="0"/>
              <a:t> to </a:t>
            </a:r>
            <a:r>
              <a:rPr lang="it-IT" b="1" dirty="0" err="1" smtClean="0"/>
              <a:t>authenticate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 </a:t>
            </a:r>
            <a:r>
              <a:rPr lang="it-IT" dirty="0" err="1" smtClean="0"/>
              <a:t>communicating</a:t>
            </a:r>
            <a:r>
              <a:rPr lang="it-IT" dirty="0" smtClean="0"/>
              <a:t>.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err="1" smtClean="0"/>
              <a:t>Even</a:t>
            </a:r>
            <a:r>
              <a:rPr lang="it-IT" dirty="0" smtClean="0"/>
              <a:t> with a </a:t>
            </a:r>
            <a:r>
              <a:rPr lang="it-IT" dirty="0" err="1" smtClean="0"/>
              <a:t>prior</a:t>
            </a:r>
            <a:r>
              <a:rPr lang="it-IT" dirty="0" smtClean="0"/>
              <a:t> </a:t>
            </a:r>
            <a:r>
              <a:rPr lang="it-IT" dirty="0" err="1" smtClean="0"/>
              <a:t>authentication</a:t>
            </a:r>
            <a:r>
              <a:rPr lang="it-IT" dirty="0" smtClean="0"/>
              <a:t>, the private </a:t>
            </a:r>
            <a:r>
              <a:rPr lang="it-IT" dirty="0" err="1" smtClean="0"/>
              <a:t>keys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are </a:t>
            </a:r>
            <a:r>
              <a:rPr lang="it-IT" dirty="0" err="1" smtClean="0"/>
              <a:t>usually</a:t>
            </a:r>
            <a:r>
              <a:rPr lang="it-IT" dirty="0" smtClean="0"/>
              <a:t> </a:t>
            </a:r>
            <a:r>
              <a:rPr lang="it-IT" b="1" dirty="0" err="1" smtClean="0"/>
              <a:t>Ephemeral</a:t>
            </a:r>
            <a:r>
              <a:rPr lang="it-IT" dirty="0" smtClean="0"/>
              <a:t>! In </a:t>
            </a:r>
            <a:r>
              <a:rPr lang="it-IT" dirty="0" err="1" smtClean="0"/>
              <a:t>order</a:t>
            </a:r>
            <a:r>
              <a:rPr lang="it-IT" dirty="0" smtClean="0"/>
              <a:t> to </a:t>
            </a:r>
            <a:r>
              <a:rPr lang="it-IT" dirty="0" err="1" smtClean="0"/>
              <a:t>avoid</a:t>
            </a:r>
            <a:r>
              <a:rPr lang="it-IT" dirty="0" smtClean="0"/>
              <a:t> </a:t>
            </a:r>
            <a:r>
              <a:rPr lang="it-IT" dirty="0" err="1" smtClean="0"/>
              <a:t>MitM</a:t>
            </a:r>
            <a:r>
              <a:rPr lang="it-IT" dirty="0" smtClean="0"/>
              <a:t> </a:t>
            </a:r>
            <a:r>
              <a:rPr lang="it-IT" dirty="0" err="1" smtClean="0"/>
              <a:t>attacks</a:t>
            </a:r>
            <a:r>
              <a:rPr lang="it-IT" dirty="0" smtClean="0"/>
              <a:t> </a:t>
            </a:r>
            <a:r>
              <a:rPr lang="it-IT" dirty="0" err="1" smtClean="0"/>
              <a:t>they</a:t>
            </a:r>
            <a:r>
              <a:rPr lang="it-IT" dirty="0" smtClean="0"/>
              <a:t> </a:t>
            </a:r>
            <a:r>
              <a:rPr lang="it-IT" dirty="0" err="1" smtClean="0"/>
              <a:t>should</a:t>
            </a:r>
            <a:r>
              <a:rPr lang="it-IT" dirty="0" smtClean="0"/>
              <a:t> </a:t>
            </a:r>
            <a:r>
              <a:rPr lang="it-IT" dirty="0" err="1" smtClean="0"/>
              <a:t>both</a:t>
            </a:r>
            <a:r>
              <a:rPr lang="it-IT" dirty="0" smtClean="0"/>
              <a:t> re-</a:t>
            </a:r>
            <a:r>
              <a:rPr lang="it-IT" dirty="0" err="1" smtClean="0"/>
              <a:t>authenticate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time </a:t>
            </a:r>
            <a:r>
              <a:rPr lang="it-IT" dirty="0" err="1" smtClean="0"/>
              <a:t>these</a:t>
            </a:r>
            <a:r>
              <a:rPr lang="it-IT" dirty="0" smtClean="0"/>
              <a:t> </a:t>
            </a:r>
            <a:r>
              <a:rPr lang="it-IT" dirty="0" err="1" smtClean="0"/>
              <a:t>keys</a:t>
            </a:r>
            <a:r>
              <a:rPr lang="it-IT" dirty="0" smtClean="0"/>
              <a:t> are re-</a:t>
            </a:r>
            <a:r>
              <a:rPr lang="it-IT" dirty="0" err="1" smtClean="0"/>
              <a:t>calculated</a:t>
            </a:r>
            <a:r>
              <a:rPr lang="it-IT" dirty="0" smtClean="0"/>
              <a:t>. </a:t>
            </a:r>
            <a:r>
              <a:rPr lang="it-IT" dirty="0" err="1" smtClean="0"/>
              <a:t>Unfortunately</a:t>
            </a:r>
            <a:r>
              <a:rPr lang="it-IT" dirty="0" smtClean="0"/>
              <a:t> </a:t>
            </a:r>
            <a:r>
              <a:rPr lang="it-IT" dirty="0" err="1" smtClean="0"/>
              <a:t>ephemeral</a:t>
            </a:r>
            <a:r>
              <a:rPr lang="it-IT" dirty="0" smtClean="0"/>
              <a:t> </a:t>
            </a:r>
            <a:r>
              <a:rPr lang="it-IT" dirty="0" err="1" smtClean="0"/>
              <a:t>keys</a:t>
            </a:r>
            <a:r>
              <a:rPr lang="it-IT" dirty="0" smtClean="0"/>
              <a:t> </a:t>
            </a:r>
            <a:r>
              <a:rPr lang="it-IT" dirty="0" err="1" smtClean="0"/>
              <a:t>may</a:t>
            </a:r>
            <a:r>
              <a:rPr lang="it-IT" dirty="0" smtClean="0"/>
              <a:t> </a:t>
            </a:r>
            <a:r>
              <a:rPr lang="it-IT" dirty="0" err="1" smtClean="0"/>
              <a:t>change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message</a:t>
            </a:r>
            <a:r>
              <a:rPr lang="it-IT" dirty="0" smtClean="0"/>
              <a:t> to </a:t>
            </a:r>
            <a:r>
              <a:rPr lang="it-IT" dirty="0" err="1" smtClean="0"/>
              <a:t>ensure</a:t>
            </a:r>
            <a:r>
              <a:rPr lang="it-IT" dirty="0" smtClean="0"/>
              <a:t> the </a:t>
            </a:r>
            <a:r>
              <a:rPr lang="it-IT" dirty="0" err="1" smtClean="0"/>
              <a:t>highest</a:t>
            </a:r>
            <a:r>
              <a:rPr lang="it-IT" dirty="0" smtClean="0"/>
              <a:t> security. How to </a:t>
            </a:r>
            <a:r>
              <a:rPr lang="it-IT" dirty="0" err="1" smtClean="0"/>
              <a:t>handle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case?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rely</a:t>
            </a:r>
            <a:r>
              <a:rPr lang="it-IT" dirty="0" smtClean="0"/>
              <a:t> on </a:t>
            </a:r>
            <a:r>
              <a:rPr lang="it-IT" dirty="0" err="1" smtClean="0"/>
              <a:t>recipient’s</a:t>
            </a:r>
            <a:r>
              <a:rPr lang="it-IT" dirty="0" smtClean="0"/>
              <a:t> </a:t>
            </a:r>
            <a:r>
              <a:rPr lang="it-IT" b="1" dirty="0" smtClean="0"/>
              <a:t>Digital </a:t>
            </a:r>
            <a:r>
              <a:rPr lang="it-IT" b="1" dirty="0" err="1" smtClean="0"/>
              <a:t>Signature</a:t>
            </a:r>
            <a:r>
              <a:rPr lang="it-IT" b="1" dirty="0" smtClean="0"/>
              <a:t> </a:t>
            </a:r>
            <a:r>
              <a:rPr lang="it-IT" dirty="0" err="1" smtClean="0"/>
              <a:t>computed</a:t>
            </a:r>
            <a:r>
              <a:rPr lang="it-IT" dirty="0" smtClean="0"/>
              <a:t> via ECDSA.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ECDSA - </a:t>
            </a:r>
            <a:r>
              <a:rPr lang="it-IT" dirty="0" err="1" smtClean="0"/>
              <a:t>Signing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testo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01949" y="1597875"/>
                <a:ext cx="3443591" cy="2933775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it-IT" dirty="0" smtClean="0"/>
                  <a:t>Alice </a:t>
                </a:r>
                <a:r>
                  <a:rPr lang="it-IT" dirty="0" err="1" smtClean="0"/>
                  <a:t>has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her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ephemeral</a:t>
                </a:r>
                <a:r>
                  <a:rPr lang="it-IT" dirty="0" smtClean="0"/>
                  <a:t> private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it-IT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</m:oMath>
                </a14:m>
                <a:r>
                  <a:rPr lang="it-IT" dirty="0" smtClean="0"/>
                  <a:t> and </a:t>
                </a:r>
                <a:r>
                  <a:rPr lang="it-IT" dirty="0" err="1" smtClean="0"/>
                  <a:t>wants</a:t>
                </a:r>
                <a:r>
                  <a:rPr lang="it-IT" dirty="0" smtClean="0"/>
                  <a:t> to </a:t>
                </a:r>
                <a:r>
                  <a:rPr lang="it-IT" dirty="0" err="1" smtClean="0"/>
                  <a:t>sign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her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message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m</a:t>
                </a:r>
                <a:r>
                  <a:rPr lang="it-IT" dirty="0" smtClean="0"/>
                  <a:t>.</a:t>
                </a:r>
              </a:p>
              <a:p>
                <a:pPr marL="146050" indent="0">
                  <a:buNone/>
                </a:pPr>
                <a:endParaRPr lang="it-IT" dirty="0" smtClean="0"/>
              </a:p>
              <a:p>
                <a:pPr marL="146050" indent="0">
                  <a:buNone/>
                </a:pPr>
                <a:r>
                  <a:rPr lang="it-IT" dirty="0" smtClean="0"/>
                  <a:t>First </a:t>
                </a:r>
                <a:r>
                  <a:rPr lang="it-IT" dirty="0" err="1" smtClean="0"/>
                  <a:t>she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chooses</a:t>
                </a:r>
                <a:r>
                  <a:rPr lang="it-IT" dirty="0" smtClean="0"/>
                  <a:t> a random </a:t>
                </a:r>
                <a:r>
                  <a:rPr lang="it-IT" dirty="0" err="1" smtClean="0"/>
                  <a:t>integer</a:t>
                </a:r>
                <a:r>
                  <a:rPr lang="it-IT" dirty="0" smtClean="0"/>
                  <a:t> </a:t>
                </a:r>
                <a:endParaRPr lang="it-IT" b="1" i="1" dirty="0" smtClean="0"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it-IT" b="1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∈[</m:t>
                      </m:r>
                      <m:r>
                        <a:rPr lang="it-IT" b="1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it-IT" b="1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b="1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it-IT" b="1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b="1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it-IT" b="1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it-IT" b="1" dirty="0" smtClean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marL="146050" indent="0">
                  <a:buNone/>
                </a:pPr>
                <a:endParaRPr lang="it-IT" b="1" dirty="0" smtClean="0"/>
              </a:p>
              <a:p>
                <a:pPr marL="146050" indent="0">
                  <a:buNone/>
                </a:pPr>
                <a:r>
                  <a:rPr lang="it-IT" dirty="0" err="1" smtClean="0"/>
                  <a:t>Then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computes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bSup>
                    <m:r>
                      <a:rPr lang="it-IT" b="1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bSup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 smtClean="0"/>
                  <a:t> </a:t>
                </a:r>
              </a:p>
              <a:p>
                <a:pPr marL="146050" indent="0">
                  <a:buNone/>
                </a:pPr>
                <a:endParaRPr lang="it-IT" dirty="0" smtClean="0"/>
              </a:p>
              <a:p>
                <a:pPr marL="146050" indent="0">
                  <a:buNone/>
                </a:pPr>
                <a:r>
                  <a:rPr lang="it-IT" dirty="0" err="1" smtClean="0"/>
                  <a:t>Selects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now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bSup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bSup>
                    <m:r>
                      <a:rPr lang="it-IT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𝒎𝒐𝒅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 smtClean="0"/>
                  <a:t> </a:t>
                </a:r>
              </a:p>
              <a:p>
                <a:pPr marL="146050" indent="0">
                  <a:buNone/>
                </a:pPr>
                <a:endParaRPr lang="it-IT" b="1" dirty="0" smtClean="0"/>
              </a:p>
              <a:p>
                <a:pPr marL="146050" indent="0">
                  <a:buNone/>
                </a:pPr>
                <a:r>
                  <a:rPr lang="it-IT" dirty="0" err="1" smtClean="0"/>
                  <a:t>If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bSup>
                    <m:r>
                      <a:rPr lang="it-IT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𝒎𝒐𝒅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 smtClean="0"/>
                  <a:t> </a:t>
                </a:r>
                <a:r>
                  <a:rPr lang="it-IT" dirty="0" smtClean="0"/>
                  <a:t>a new random </a:t>
                </a:r>
                <a:r>
                  <a:rPr lang="it-IT" b="1" dirty="0" smtClean="0"/>
                  <a:t>r</a:t>
                </a:r>
                <a:r>
                  <a:rPr lang="it-IT" dirty="0" smtClean="0"/>
                  <a:t> must be </a:t>
                </a:r>
                <a:r>
                  <a:rPr lang="it-IT" dirty="0" err="1" smtClean="0"/>
                  <a:t>chosen</a:t>
                </a:r>
                <a:endParaRPr lang="it-IT" dirty="0" smtClean="0"/>
              </a:p>
              <a:p>
                <a:pPr marL="146050" indent="0">
                  <a:buNone/>
                </a:pPr>
                <a:endParaRPr lang="it-IT" b="1" dirty="0" smtClean="0"/>
              </a:p>
              <a:p>
                <a:pPr marL="146050" indent="0">
                  <a:buNone/>
                </a:pPr>
                <a:endParaRPr lang="it-IT" b="1" dirty="0"/>
              </a:p>
            </p:txBody>
          </p:sp>
        </mc:Choice>
        <mc:Fallback xmlns="">
          <p:sp>
            <p:nvSpPr>
              <p:cNvPr id="2" name="Segnaposto tes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01949" y="1597875"/>
                <a:ext cx="3443591" cy="2933775"/>
              </a:xfrm>
              <a:blipFill>
                <a:blip r:embed="rId3"/>
                <a:stretch>
                  <a:fillRect r="-1416" b="-10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idx="2"/>
              </p:nvPr>
            </p:nvSpPr>
            <p:spPr>
              <a:xfrm>
                <a:off x="5088918" y="1597875"/>
                <a:ext cx="3471421" cy="2933775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it-IT" dirty="0" smtClean="0"/>
                  <a:t>Given a </a:t>
                </a:r>
                <a:r>
                  <a:rPr lang="it-IT" dirty="0" err="1" smtClean="0"/>
                  <a:t>secure</a:t>
                </a:r>
                <a:r>
                  <a:rPr lang="it-IT" dirty="0" smtClean="0"/>
                  <a:t> hash </a:t>
                </a:r>
                <a:r>
                  <a:rPr lang="it-IT" dirty="0" err="1" smtClean="0"/>
                  <a:t>function</a:t>
                </a:r>
                <a:r>
                  <a:rPr lang="it-IT" dirty="0" smtClean="0"/>
                  <a:t>, Alice </a:t>
                </a:r>
                <a:r>
                  <a:rPr lang="it-IT" dirty="0" err="1" smtClean="0"/>
                  <a:t>computes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her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message’s</a:t>
                </a:r>
                <a:r>
                  <a:rPr lang="it-IT" dirty="0" smtClean="0"/>
                  <a:t> hash, </a:t>
                </a:r>
                <a:r>
                  <a:rPr lang="it-IT" dirty="0" err="1" smtClean="0"/>
                  <a:t>truncates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at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n</a:t>
                </a:r>
                <a:r>
                  <a:rPr lang="it-IT" dirty="0" smtClean="0"/>
                  <a:t> bits and </a:t>
                </a:r>
                <a:r>
                  <a:rPr lang="it-IT" dirty="0" err="1" smtClean="0"/>
                  <a:t>converts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into</a:t>
                </a:r>
                <a:r>
                  <a:rPr lang="it-IT" dirty="0" smtClean="0"/>
                  <a:t> a </a:t>
                </a:r>
                <a:r>
                  <a:rPr lang="it-IT" dirty="0" err="1" smtClean="0"/>
                  <a:t>decimal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H</a:t>
                </a:r>
                <a:r>
                  <a:rPr lang="it-IT" dirty="0" smtClean="0"/>
                  <a:t>.</a:t>
                </a:r>
              </a:p>
              <a:p>
                <a:pPr marL="146050" indent="0">
                  <a:buNone/>
                </a:pPr>
                <a:endParaRPr lang="it-IT" b="1" dirty="0"/>
              </a:p>
              <a:p>
                <a:pPr marL="146050" indent="0">
                  <a:buNone/>
                </a:pPr>
                <a:r>
                  <a:rPr lang="it-IT" dirty="0" err="1" smtClean="0"/>
                  <a:t>Finally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she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computes</a:t>
                </a:r>
                <a:r>
                  <a:rPr lang="it-IT" dirty="0" smtClean="0"/>
                  <a:t> </a:t>
                </a:r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 ≡ </m:t>
                      </m:r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it-IT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  <m:sup>
                              <m:r>
                                <a:rPr lang="it-IT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p>
                          </m:sSub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  <m:sup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p>
                          </m:sSubSup>
                        </m:num>
                        <m:den>
                          <m:r>
                            <a:rPr lang="it-IT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b="1" dirty="0" smtClean="0"/>
              </a:p>
              <a:p>
                <a:pPr marL="146050" indent="0">
                  <a:buNone/>
                </a:pPr>
                <a:endParaRPr lang="it-IT" b="1" dirty="0"/>
              </a:p>
              <a:p>
                <a:pPr marL="146050" indent="0">
                  <a:buNone/>
                </a:pPr>
                <a:r>
                  <a:rPr lang="it-IT" dirty="0" err="1" smtClean="0"/>
                  <a:t>If</a:t>
                </a:r>
                <a:r>
                  <a:rPr lang="it-IT" b="1" dirty="0" smtClean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𝒎𝒐𝒅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/>
                  <a:t> </a:t>
                </a:r>
                <a:r>
                  <a:rPr lang="it-IT" dirty="0" err="1" smtClean="0"/>
                  <a:t>then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she</a:t>
                </a:r>
                <a:r>
                  <a:rPr lang="it-IT" dirty="0" smtClean="0"/>
                  <a:t> must go back to </a:t>
                </a:r>
                <a:r>
                  <a:rPr lang="it-IT" dirty="0" err="1" smtClean="0"/>
                  <a:t>choosing</a:t>
                </a:r>
                <a:r>
                  <a:rPr lang="it-IT" dirty="0" smtClean="0"/>
                  <a:t> a </a:t>
                </a:r>
                <a:r>
                  <a:rPr lang="it-IT" dirty="0" err="1" smtClean="0"/>
                  <a:t>different</a:t>
                </a:r>
                <a:r>
                  <a:rPr lang="it-IT" dirty="0" smtClean="0"/>
                  <a:t> random </a:t>
                </a:r>
                <a:r>
                  <a:rPr lang="it-IT" b="1" dirty="0" smtClean="0"/>
                  <a:t>r</a:t>
                </a:r>
              </a:p>
              <a:p>
                <a:pPr marL="146050" indent="0">
                  <a:buNone/>
                </a:pPr>
                <a:endParaRPr lang="it-IT" b="1" dirty="0"/>
              </a:p>
              <a:p>
                <a:pPr marL="146050" indent="0">
                  <a:buNone/>
                </a:pPr>
                <a:r>
                  <a:rPr lang="it-IT" b="1" dirty="0" smtClean="0"/>
                  <a:t>Alice can </a:t>
                </a:r>
                <a:r>
                  <a:rPr lang="it-IT" b="1" dirty="0" err="1" smtClean="0"/>
                  <a:t>now</a:t>
                </a:r>
                <a:r>
                  <a:rPr lang="it-IT" b="1" dirty="0" smtClean="0"/>
                  <a:t> send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p>
                        </m:sSub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  <m:sup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p>
                        </m:sSub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it-IT" b="1" dirty="0" smtClean="0"/>
                  <a:t> to Bob.</a:t>
                </a:r>
                <a:endParaRPr lang="it-IT" b="1" dirty="0"/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5088918" y="1597875"/>
                <a:ext cx="3471421" cy="2933775"/>
              </a:xfrm>
              <a:blipFill>
                <a:blip r:embed="rId4"/>
                <a:stretch>
                  <a:fillRect b="-10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ECDSA - </a:t>
            </a:r>
            <a:r>
              <a:rPr lang="it-IT" dirty="0" err="1" smtClean="0"/>
              <a:t>Verification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testo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01949" y="1597875"/>
                <a:ext cx="3443591" cy="2933775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it-IT" dirty="0" smtClean="0"/>
                  <a:t>When </a:t>
                </a:r>
                <a:r>
                  <a:rPr lang="it-IT" dirty="0" err="1" smtClean="0"/>
                  <a:t>receiving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  <m:sup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p>
                        </m:sSub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  <m:sup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p>
                        </m:sSub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it-IT" dirty="0" smtClean="0"/>
                  <a:t> Bob first </a:t>
                </a:r>
                <a:r>
                  <a:rPr lang="it-IT" dirty="0" err="1" smtClean="0"/>
                  <a:t>verifies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that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both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bSup>
                    <m:r>
                      <a:rPr lang="it-IT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it-IT" dirty="0" smtClean="0"/>
                  <a:t> </a:t>
                </a:r>
                <a:r>
                  <a:rPr lang="it-IT" dirty="0" err="1" smtClean="0"/>
                  <a:t>otherwise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signature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invalid</a:t>
                </a:r>
                <a:r>
                  <a:rPr lang="it-IT" dirty="0" smtClean="0"/>
                  <a:t>.</a:t>
                </a:r>
              </a:p>
              <a:p>
                <a:pPr marL="146050" indent="0">
                  <a:buNone/>
                </a:pPr>
                <a:endParaRPr lang="it-IT" dirty="0"/>
              </a:p>
              <a:p>
                <a:pPr marL="146050" indent="0">
                  <a:buNone/>
                </a:pPr>
                <a:r>
                  <a:rPr lang="it-IT" dirty="0" err="1" smtClean="0"/>
                  <a:t>Then</a:t>
                </a:r>
                <a:r>
                  <a:rPr lang="it-IT" dirty="0" smtClean="0"/>
                  <a:t> he </a:t>
                </a:r>
                <a:r>
                  <a:rPr lang="it-IT" dirty="0" err="1" smtClean="0"/>
                  <a:t>computes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H</a:t>
                </a:r>
                <a:r>
                  <a:rPr lang="it-IT" dirty="0" smtClean="0"/>
                  <a:t> in the </a:t>
                </a:r>
                <a:r>
                  <a:rPr lang="it-IT" dirty="0" err="1" smtClean="0"/>
                  <a:t>same</a:t>
                </a:r>
                <a:r>
                  <a:rPr lang="it-IT" dirty="0" smtClean="0"/>
                  <a:t> way </a:t>
                </a:r>
                <a:r>
                  <a:rPr lang="it-IT" dirty="0" err="1" smtClean="0"/>
                  <a:t>as</a:t>
                </a:r>
                <a:r>
                  <a:rPr lang="it-IT" dirty="0" smtClean="0"/>
                  <a:t> Alice </a:t>
                </a:r>
                <a:r>
                  <a:rPr lang="it-IT" dirty="0" err="1" smtClean="0"/>
                  <a:t>did</a:t>
                </a:r>
                <a:r>
                  <a:rPr lang="it-IT" dirty="0" smtClean="0"/>
                  <a:t>.</a:t>
                </a:r>
              </a:p>
              <a:p>
                <a:pPr marL="146050" indent="0">
                  <a:buNone/>
                </a:pPr>
                <a:endParaRPr lang="it-IT" dirty="0"/>
              </a:p>
              <a:p>
                <a:pPr marL="146050" indent="0">
                  <a:buNone/>
                </a:pPr>
                <a:r>
                  <a:rPr lang="it-IT" dirty="0" err="1" smtClean="0"/>
                  <a:t>Now</a:t>
                </a:r>
                <a:r>
                  <a:rPr lang="it-IT" dirty="0" smtClean="0"/>
                  <a:t> he </a:t>
                </a:r>
                <a:r>
                  <a:rPr lang="it-IT" dirty="0" err="1" smtClean="0"/>
                  <a:t>calculates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two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coefficients</a:t>
                </a:r>
                <a:r>
                  <a:rPr lang="it-IT" dirty="0" smtClean="0"/>
                  <a:t>:</a:t>
                </a:r>
              </a:p>
              <a:p>
                <a:pPr marL="146050" indent="0">
                  <a:lnSpc>
                    <a:spcPct val="100000"/>
                  </a:lnSpc>
                  <a:buNone/>
                </a:pPr>
                <a:endParaRPr lang="it-IT" dirty="0" smtClean="0"/>
              </a:p>
              <a:p>
                <a:pPr marL="14605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f>
                      <m:fPr>
                        <m:ctrlPr>
                          <a:rPr lang="it-IT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num>
                      <m:den>
                        <m:r>
                          <a:rPr lang="it-IT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den>
                    </m:f>
                    <m:r>
                      <a:rPr lang="it-IT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𝒎𝒐𝒅</m:t>
                    </m:r>
                    <m:r>
                      <a:rPr lang="it-IT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it-IT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;           </a:t>
                </a:r>
                <a14:m>
                  <m:oMath xmlns:m="http://schemas.openxmlformats.org/officeDocument/2006/math">
                    <m:r>
                      <a:rPr lang="it-IT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it-IT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f>
                      <m:fPr>
                        <m:ctrlPr>
                          <a:rPr lang="it-IT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it-IT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  <m:sup>
                            <m:r>
                              <a:rPr lang="it-IT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p>
                        </m:sSubSup>
                      </m:num>
                      <m:den>
                        <m:r>
                          <a:rPr lang="it-IT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den>
                    </m:f>
                    <m:r>
                      <a:rPr lang="it-IT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𝒎𝒐𝒅</m:t>
                    </m:r>
                    <m:r>
                      <a:rPr lang="it-IT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it-IT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146050" indent="0">
                  <a:buNone/>
                </a:pPr>
                <a:endParaRPr lang="it-IT" b="1" dirty="0" smtClean="0"/>
              </a:p>
              <a:p>
                <a:pPr marL="146050" indent="0">
                  <a:buNone/>
                </a:pPr>
                <a:endParaRPr lang="it-IT" b="1" dirty="0"/>
              </a:p>
            </p:txBody>
          </p:sp>
        </mc:Choice>
        <mc:Fallback xmlns="">
          <p:sp>
            <p:nvSpPr>
              <p:cNvPr id="2" name="Segnaposto tes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01949" y="1597875"/>
                <a:ext cx="3443591" cy="29337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idx="2"/>
              </p:nvPr>
            </p:nvSpPr>
            <p:spPr>
              <a:xfrm>
                <a:off x="5088919" y="1597875"/>
                <a:ext cx="3547232" cy="2933775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it-IT" dirty="0" smtClean="0"/>
                  <a:t>At </a:t>
                </a:r>
                <a:r>
                  <a:rPr lang="it-IT" dirty="0" err="1" smtClean="0"/>
                  <a:t>this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point</a:t>
                </a:r>
                <a:r>
                  <a:rPr lang="it-IT" dirty="0" smtClean="0"/>
                  <a:t>, Bob </a:t>
                </a:r>
                <a:r>
                  <a:rPr lang="it-IT" dirty="0" err="1" smtClean="0"/>
                  <a:t>has</a:t>
                </a:r>
                <a:r>
                  <a:rPr lang="it-IT" dirty="0" smtClean="0"/>
                  <a:t> to compute a </a:t>
                </a:r>
                <a:r>
                  <a:rPr lang="it-IT" dirty="0" err="1" smtClean="0"/>
                  <a:t>point</a:t>
                </a:r>
                <a:r>
                  <a:rPr lang="it-IT" dirty="0" smtClean="0"/>
                  <a:t> on the </a:t>
                </a:r>
                <a:r>
                  <a:rPr lang="it-IT" dirty="0" err="1" smtClean="0"/>
                  <a:t>given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elliptic</a:t>
                </a:r>
                <a:r>
                  <a:rPr lang="it-IT" dirty="0" smtClean="0"/>
                  <a:t> curve:</a:t>
                </a:r>
              </a:p>
              <a:p>
                <a:pPr marL="146050" indent="0">
                  <a:buNone/>
                </a:pPr>
                <a:endParaRPr lang="it-IT" dirty="0" smtClean="0"/>
              </a:p>
              <a:p>
                <a:pPr marL="1460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𝑮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p>
                      </m:sSubSup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</m:sSubSup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</m:sSubSup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b="1" dirty="0" smtClean="0"/>
              </a:p>
              <a:p>
                <a:pPr marL="146050" indent="0" algn="ctr">
                  <a:buNone/>
                </a:pPr>
                <a:endParaRPr lang="it-IT" b="1" dirty="0"/>
              </a:p>
              <a:p>
                <a:pPr marL="146050" indent="0">
                  <a:buNone/>
                </a:pPr>
                <a:r>
                  <a:rPr lang="it-IT" dirty="0" err="1" smtClean="0"/>
                  <a:t>Calculates</a:t>
                </a:r>
                <a:r>
                  <a:rPr lang="it-IT" b="1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p>
                    </m:sSubSup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p>
                    </m:sSubSup>
                    <m:r>
                      <a:rPr lang="it-IT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𝒎𝒐𝒅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/>
                  <a:t> </a:t>
                </a:r>
                <a:r>
                  <a:rPr lang="it-IT" dirty="0" smtClean="0"/>
                  <a:t>and he can </a:t>
                </a:r>
                <a:r>
                  <a:rPr lang="it-IT" dirty="0" err="1" smtClean="0"/>
                  <a:t>finally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verify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identity</a:t>
                </a:r>
                <a:endParaRPr lang="it-IT" dirty="0" smtClean="0"/>
              </a:p>
              <a:p>
                <a:pPr marL="146050" indent="0">
                  <a:buNone/>
                </a:pPr>
                <a:endParaRPr lang="it-IT" dirty="0" smtClean="0"/>
              </a:p>
              <a:p>
                <a:pPr marL="14605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bSup>
                    <m:r>
                      <a:rPr lang="it-IT" b="1" i="1">
                        <a:latin typeface="Cambria Math" panose="02040503050406030204" pitchFamily="18" charset="0"/>
                      </a:rPr>
                      <m:t>≡</m:t>
                    </m:r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𝑩</m:t>
                        </m:r>
                      </m:sup>
                    </m:sSubSup>
                  </m:oMath>
                </a14:m>
                <a:r>
                  <a:rPr lang="it-IT" b="1" dirty="0"/>
                  <a:t> </a:t>
                </a:r>
                <a:endParaRPr lang="it-IT" b="1" dirty="0" smtClean="0"/>
              </a:p>
              <a:p>
                <a:pPr marL="146050" indent="0" algn="ctr">
                  <a:buNone/>
                </a:pPr>
                <a:endParaRPr lang="it-IT" b="1" dirty="0"/>
              </a:p>
              <a:p>
                <a:pPr marL="146050" indent="0">
                  <a:buNone/>
                </a:pPr>
                <a:r>
                  <a:rPr lang="it-IT" dirty="0" err="1" smtClean="0"/>
                  <a:t>If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identity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holds</a:t>
                </a:r>
                <a:r>
                  <a:rPr lang="it-IT" dirty="0" smtClean="0"/>
                  <a:t>, </a:t>
                </a:r>
                <a:r>
                  <a:rPr lang="it-IT" dirty="0" err="1" smtClean="0"/>
                  <a:t>then</a:t>
                </a:r>
                <a:r>
                  <a:rPr lang="it-IT" dirty="0" smtClean="0"/>
                  <a:t> Alice </a:t>
                </a:r>
                <a:r>
                  <a:rPr lang="it-IT" dirty="0" err="1" smtClean="0"/>
                  <a:t>sign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considered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valid</a:t>
                </a:r>
                <a:r>
                  <a:rPr lang="it-IT" dirty="0" smtClean="0"/>
                  <a:t>.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5088919" y="1597875"/>
                <a:ext cx="3547232" cy="2933775"/>
              </a:xfrm>
              <a:blipFill>
                <a:blip r:embed="rId4"/>
                <a:stretch>
                  <a:fillRect b="-10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0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ECDSA - </a:t>
            </a:r>
            <a:r>
              <a:rPr lang="it-IT" dirty="0" err="1" smtClean="0"/>
              <a:t>Correctness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03800" y="1721796"/>
                <a:ext cx="3430500" cy="2809854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it-IT" dirty="0" smtClean="0"/>
                  <a:t>Let’s start from </a:t>
                </a:r>
                <a:r>
                  <a:rPr lang="it-IT" dirty="0" err="1" smtClean="0"/>
                  <a:t>how</a:t>
                </a:r>
                <a:r>
                  <a:rPr lang="it-IT" dirty="0" smtClean="0"/>
                  <a:t> Bob </a:t>
                </a:r>
                <a:r>
                  <a:rPr lang="it-IT" dirty="0" err="1" smtClean="0"/>
                  <a:t>calculated</a:t>
                </a:r>
                <a:r>
                  <a:rPr lang="it-IT" dirty="0" smtClean="0"/>
                  <a:t> T:</a:t>
                </a:r>
              </a:p>
              <a:p>
                <a:pPr marL="146050" indent="0">
                  <a:buNone/>
                </a:pPr>
                <a:endParaRPr lang="it-IT" dirty="0" smtClean="0"/>
              </a:p>
              <a:p>
                <a:pPr marL="146050" indent="0">
                  <a:buNone/>
                </a:pP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</a:rPr>
                      <m:t>𝑻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it-IT" b="0" i="0" dirty="0" smtClean="0"/>
                      <m:t> </m:t>
                    </m:r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it-IT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</m:oMath>
                </a14:m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it-IT" b="1" i="1" dirty="0"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:r>
                  <a:rPr lang="it-IT" b="1" dirty="0"/>
                  <a:t>  </a:t>
                </a:r>
                <a:r>
                  <a:rPr lang="it-IT" b="1" dirty="0" smtClean="0"/>
                  <a:t> 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  <m:r>
                      <a:rPr lang="it-IT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r>
                      <m:rPr>
                        <m:nor/>
                      </m:rPr>
                      <a:rPr lang="it-IT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it-IT" b="1" i="1" dirty="0"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:r>
                  <a:rPr lang="it-IT" b="1" dirty="0" smtClean="0"/>
                  <a:t>   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 ( </m:t>
                        </m:r>
                        <m:r>
                          <a:rPr lang="it-IT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b="1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it-IT" b="1" i="1">
                        <a:latin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  <m:r>
                      <a:rPr lang="it-IT" b="1" i="1">
                        <a:latin typeface="Cambria Math" panose="02040503050406030204" pitchFamily="18" charset="0"/>
                      </a:rPr>
                      <m:t> )∙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𝑮</m:t>
                    </m:r>
                    <m:r>
                      <m:rPr>
                        <m:nor/>
                      </m:rPr>
                      <a:rPr lang="it-IT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it-IT" b="1" dirty="0" smtClean="0"/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num>
                            <m:den>
                              <m:r>
                                <a:rPr lang="it-IT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den>
                          </m:f>
                          <m:r>
                            <a:rPr lang="it-IT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𝒎𝒐𝒅</m:t>
                          </m:r>
                          <m:d>
                            <m:dPr>
                              <m:ctrlPr>
                                <a:rPr lang="it-IT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it-IT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it-IT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  <m:sup>
                                  <m:r>
                                    <a:rPr lang="it-IT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it-IT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den>
                          </m:f>
                          <m:r>
                            <a:rPr lang="it-IT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it-IT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it-IT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  <m:sup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p>
                          </m:sSubSup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t-IT" b="1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it-IT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b="1" dirty="0" smtClean="0"/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1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lang="it-IT" b="1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it-IT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  <m:sup>
                                  <m:r>
                                    <a:rPr lang="it-IT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it-IT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it-IT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it-IT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  <m:sup>
                                  <m:r>
                                    <a:rPr lang="it-IT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it-IT" b="1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den>
                          </m:f>
                          <m:r>
                            <a:rPr lang="it-IT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it-IT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t-IT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it-IT" b="1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it-IT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it-IT" b="1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b="1" dirty="0" smtClean="0"/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it-IT" b="1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it-IT" b="1" i="1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it-IT" b="1" dirty="0"/>
              </a:p>
              <a:p>
                <a:pPr marL="146050" indent="0">
                  <a:buNone/>
                </a:pPr>
                <a:endParaRPr lang="it-IT" b="1" dirty="0"/>
              </a:p>
              <a:p>
                <a:pPr marL="146050" indent="0">
                  <a:buNone/>
                </a:pPr>
                <a:endParaRPr lang="it-IT" b="1" i="1" dirty="0"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:endParaRPr lang="it-IT" b="1" i="1" dirty="0"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:endParaRPr lang="it-IT" dirty="0" smtClean="0"/>
              </a:p>
              <a:p>
                <a:pPr marL="146050" indent="0" algn="ctr">
                  <a:buNone/>
                </a:pPr>
                <a:endParaRPr lang="it-IT" dirty="0" smtClean="0"/>
              </a:p>
              <a:p>
                <a:pPr marL="146050" indent="0" algn="ctr">
                  <a:buNone/>
                </a:pPr>
                <a:endParaRPr lang="it-IT" dirty="0"/>
              </a:p>
              <a:p>
                <a:pPr marL="146050" indent="0" algn="ctr">
                  <a:buNone/>
                </a:pPr>
                <a:endParaRPr lang="it-IT" b="1" dirty="0" smtClean="0">
                  <a:solidFill>
                    <a:schemeClr val="accent2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46050" indent="0" algn="ctr">
                  <a:buNone/>
                </a:pPr>
                <a:endParaRPr lang="it-IT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00" y="1721796"/>
                <a:ext cx="3430500" cy="280985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idx="2"/>
              </p:nvPr>
            </p:nvSpPr>
            <p:spPr/>
            <p:txBody>
              <a:bodyPr/>
              <a:lstStyle/>
              <a:p>
                <a:pPr marL="146050" indent="0">
                  <a:buNone/>
                </a:pPr>
                <a:endParaRPr lang="it-IT" dirty="0" smtClean="0"/>
              </a:p>
              <a:p>
                <a:pPr marL="146050" indent="0">
                  <a:buNone/>
                </a:pPr>
                <a:r>
                  <a:rPr lang="it-IT" dirty="0" err="1" smtClean="0"/>
                  <a:t>Since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</m:oMath>
                </a14:m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it-IT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  <m:r>
                      <a:rPr lang="it-IT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it-IT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it-IT" dirty="0" err="1" smtClean="0"/>
                  <a:t>we</a:t>
                </a:r>
                <a:r>
                  <a:rPr lang="it-IT" dirty="0" smtClean="0"/>
                  <a:t> can </a:t>
                </a:r>
                <a:r>
                  <a:rPr lang="it-IT" dirty="0" err="1" smtClean="0"/>
                  <a:t>rewrite</a:t>
                </a:r>
                <a:r>
                  <a:rPr lang="it-IT" dirty="0" smtClean="0"/>
                  <a:t> T</a:t>
                </a:r>
                <a:endParaRPr lang="it-IT" dirty="0"/>
              </a:p>
              <a:p>
                <a:pPr marL="146050" indent="0">
                  <a:buNone/>
                </a:pPr>
                <a:endParaRPr lang="it-IT" dirty="0" smtClean="0"/>
              </a:p>
              <a:p>
                <a:pPr marL="146050" indent="0">
                  <a:buNone/>
                </a:pPr>
                <a:r>
                  <a:rPr lang="it-IT" dirty="0" err="1" smtClean="0"/>
                  <a:t>Collecting</a:t>
                </a:r>
                <a:r>
                  <a:rPr lang="it-IT" dirty="0" smtClean="0"/>
                  <a:t> the G</a:t>
                </a:r>
              </a:p>
              <a:p>
                <a:pPr marL="146050" indent="0">
                  <a:lnSpc>
                    <a:spcPct val="200000"/>
                  </a:lnSpc>
                  <a:buNone/>
                </a:pPr>
                <a:r>
                  <a:rPr lang="it-IT" dirty="0" err="1" smtClean="0"/>
                  <a:t>Substituing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values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chosen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before</a:t>
                </a:r>
                <a:endParaRPr lang="it-IT" dirty="0" smtClean="0"/>
              </a:p>
              <a:p>
                <a:pPr marL="146050" indent="0">
                  <a:lnSpc>
                    <a:spcPct val="100000"/>
                  </a:lnSpc>
                  <a:buNone/>
                </a:pPr>
                <a:endParaRPr lang="it-IT" dirty="0"/>
              </a:p>
              <a:p>
                <a:pPr marL="146050" indent="0">
                  <a:lnSpc>
                    <a:spcPct val="150000"/>
                  </a:lnSpc>
                  <a:buNone/>
                </a:pPr>
                <a:endParaRPr lang="it-IT" dirty="0"/>
              </a:p>
              <a:p>
                <a:pPr marL="146050" indent="0">
                  <a:lnSpc>
                    <a:spcPct val="100000"/>
                  </a:lnSpc>
                  <a:buNone/>
                </a:pPr>
                <a:r>
                  <a:rPr lang="it-IT" dirty="0" smtClean="0"/>
                  <a:t>Bob </a:t>
                </a:r>
                <a:r>
                  <a:rPr lang="it-IT" dirty="0" err="1" smtClean="0"/>
                  <a:t>finally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gets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same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point</a:t>
                </a:r>
                <a:r>
                  <a:rPr lang="it-IT" dirty="0" smtClean="0"/>
                  <a:t> Alice </a:t>
                </a:r>
                <a:r>
                  <a:rPr lang="it-IT" dirty="0" err="1" smtClean="0"/>
                  <a:t>calculated</a:t>
                </a:r>
                <a:r>
                  <a:rPr lang="it-IT" dirty="0" smtClean="0"/>
                  <a:t> and so </a:t>
                </a:r>
                <a:r>
                  <a:rPr lang="it-IT" dirty="0" err="1" smtClean="0"/>
                  <a:t>they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get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same</a:t>
                </a:r>
                <a:r>
                  <a:rPr lang="it-IT" dirty="0" smtClean="0"/>
                  <a:t> </a:t>
                </a:r>
                <a:r>
                  <a:rPr lang="it-IT" dirty="0" smtClean="0">
                    <a:solidFill>
                      <a:schemeClr val="tx1">
                        <a:lumMod val="50000"/>
                      </a:schemeClr>
                    </a:solidFill>
                  </a:rPr>
                  <a:t>x</a:t>
                </a:r>
                <a:r>
                  <a:rPr lang="it-IT" dirty="0" smtClean="0"/>
                  <a:t> </a:t>
                </a:r>
                <a:r>
                  <a:rPr lang="it-IT" dirty="0" smtClean="0">
                    <a:solidFill>
                      <a:schemeClr val="tx1">
                        <a:lumMod val="50000"/>
                      </a:schemeClr>
                    </a:solidFill>
                  </a:rPr>
                  <a:t>coordinate</a:t>
                </a:r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blipFill>
                <a:blip r:embed="rId3"/>
                <a:stretch>
                  <a:fillRect b="-21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03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1331</Words>
  <Application>Microsoft Office PowerPoint</Application>
  <PresentationFormat>Presentazione su schermo (16:9)</PresentationFormat>
  <Paragraphs>332</Paragraphs>
  <Slides>35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2" baseType="lpstr">
      <vt:lpstr>Symbol</vt:lpstr>
      <vt:lpstr>Nunito</vt:lpstr>
      <vt:lpstr>Arial</vt:lpstr>
      <vt:lpstr>Wingdings</vt:lpstr>
      <vt:lpstr>Maven Pro</vt:lpstr>
      <vt:lpstr>Cambria Math</vt:lpstr>
      <vt:lpstr>Momentum</vt:lpstr>
      <vt:lpstr>ECMQV</vt:lpstr>
      <vt:lpstr>Index</vt:lpstr>
      <vt:lpstr>EC Protocols – Public Domain Parameter</vt:lpstr>
      <vt:lpstr>ECDH - Key Agreement </vt:lpstr>
      <vt:lpstr>Man-in-the-Middle</vt:lpstr>
      <vt:lpstr>Avoiding MitM</vt:lpstr>
      <vt:lpstr>ECDSA - Signing</vt:lpstr>
      <vt:lpstr>ECDSA - Verification</vt:lpstr>
      <vt:lpstr>ECDSA - Correctness</vt:lpstr>
      <vt:lpstr>Why Signed ECDH fails in practice</vt:lpstr>
      <vt:lpstr>What ECMQV is</vt:lpstr>
      <vt:lpstr>Parties parameters</vt:lpstr>
      <vt:lpstr>Session Key: derivation</vt:lpstr>
      <vt:lpstr>Session Key: correctness</vt:lpstr>
      <vt:lpstr>ECMQV Strenghts</vt:lpstr>
      <vt:lpstr>How to use the Session Key</vt:lpstr>
      <vt:lpstr>Key Derivation – Definition</vt:lpstr>
      <vt:lpstr>Key Derivation – Input Parameters</vt:lpstr>
      <vt:lpstr>Key Derivation – The algorithm</vt:lpstr>
      <vt:lpstr>MAC – Definition</vt:lpstr>
      <vt:lpstr>MAC – Input Parameters</vt:lpstr>
      <vt:lpstr>MAC – The algorithm</vt:lpstr>
      <vt:lpstr>Encryption Phase – Definition</vt:lpstr>
      <vt:lpstr>Encryption Phase – Input Parameters</vt:lpstr>
      <vt:lpstr>Encryption Phase – The Algorithm</vt:lpstr>
      <vt:lpstr>Encryption</vt:lpstr>
      <vt:lpstr>Encryption – The hardness (1)</vt:lpstr>
      <vt:lpstr>Encryption – The hardness (2)</vt:lpstr>
      <vt:lpstr>Encryption – The hardness (3)</vt:lpstr>
      <vt:lpstr>Decryption Phase – Definition</vt:lpstr>
      <vt:lpstr>Decryption Phase – Input Parameters</vt:lpstr>
      <vt:lpstr>Decryption Phase – The Algorithm</vt:lpstr>
      <vt:lpstr>Presentazione standard di PowerPoint</vt:lpstr>
      <vt:lpstr>Conclusions (1)</vt:lpstr>
      <vt:lpstr>Conclusions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ECMQV</dc:title>
  <dc:creator>MARCO</dc:creator>
  <cp:lastModifiedBy>Marco Carolla</cp:lastModifiedBy>
  <cp:revision>102</cp:revision>
  <dcterms:modified xsi:type="dcterms:W3CDTF">2018-06-01T22:27:44Z</dcterms:modified>
</cp:coreProperties>
</file>