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4" r:id="rId6"/>
    <p:sldId id="262" r:id="rId7"/>
    <p:sldId id="263" r:id="rId8"/>
    <p:sldId id="266" r:id="rId9"/>
    <p:sldId id="265" r:id="rId10"/>
    <p:sldId id="267" r:id="rId11"/>
    <p:sldId id="261" r:id="rId12"/>
    <p:sldId id="268" r:id="rId13"/>
    <p:sldId id="269" r:id="rId14"/>
    <p:sldId id="271" r:id="rId15"/>
    <p:sldId id="270" r:id="rId16"/>
    <p:sldId id="272" r:id="rId1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9"/>
    </p:embeddedFont>
    <p:embeddedFont>
      <p:font typeface="Maven Pro" panose="020B0604020202020204" charset="0"/>
      <p:regular r:id="rId20"/>
      <p:bold r:id="rId21"/>
    </p:embeddedFont>
    <p:embeddedFont>
      <p:font typeface="Nuni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1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281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ECMQV</a:t>
            </a:r>
            <a:endParaRPr dirty="0"/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improvement of ECDH</a:t>
            </a:r>
            <a:endParaRPr/>
          </a:p>
        </p:txBody>
      </p:sp>
      <p:sp>
        <p:nvSpPr>
          <p:cNvPr id="279" name="Shape 279"/>
          <p:cNvSpPr txBox="1"/>
          <p:nvPr/>
        </p:nvSpPr>
        <p:spPr>
          <a:xfrm>
            <a:off x="6580250" y="4291700"/>
            <a:ext cx="2343900" cy="774600"/>
          </a:xfrm>
          <a:prstGeom prst="rect">
            <a:avLst/>
          </a:prstGeom>
          <a:noFill/>
          <a:ln>
            <a:noFill/>
          </a:ln>
          <a:effectLst>
            <a:outerShdw blurRad="57150" dist="9525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Marco Carolla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Why</a:t>
            </a:r>
            <a:r>
              <a:rPr lang="it-IT" dirty="0" smtClean="0"/>
              <a:t> </a:t>
            </a:r>
            <a:r>
              <a:rPr lang="it-IT" dirty="0" err="1" smtClean="0"/>
              <a:t>Signed</a:t>
            </a:r>
            <a:r>
              <a:rPr lang="it-IT" dirty="0" smtClean="0"/>
              <a:t> ECDH </a:t>
            </a:r>
            <a:r>
              <a:rPr lang="it-IT" dirty="0" err="1" smtClean="0"/>
              <a:t>fails</a:t>
            </a:r>
            <a:r>
              <a:rPr lang="it-IT" dirty="0" smtClean="0"/>
              <a:t> in </a:t>
            </a:r>
            <a:r>
              <a:rPr lang="it-IT" dirty="0" err="1" smtClean="0"/>
              <a:t>practice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it-IT" dirty="0"/>
              <a:t>Alice and Bob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choose</a:t>
            </a:r>
            <a:r>
              <a:rPr lang="it-IT" dirty="0"/>
              <a:t> to </a:t>
            </a:r>
            <a:r>
              <a:rPr lang="it-IT" dirty="0" err="1"/>
              <a:t>communicate</a:t>
            </a:r>
            <a:r>
              <a:rPr lang="it-IT" dirty="0"/>
              <a:t> </a:t>
            </a:r>
            <a:r>
              <a:rPr lang="it-IT" dirty="0" err="1"/>
              <a:t>exchanging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Digital </a:t>
            </a:r>
            <a:r>
              <a:rPr lang="it-IT" dirty="0" err="1"/>
              <a:t>Signatures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costs</a:t>
            </a:r>
            <a:r>
              <a:rPr lang="it-IT" dirty="0"/>
              <a:t> </a:t>
            </a:r>
            <a:r>
              <a:rPr lang="it-IT" dirty="0" err="1" smtClean="0"/>
              <a:t>much</a:t>
            </a:r>
            <a:r>
              <a:rPr lang="it-IT" dirty="0" smtClean="0"/>
              <a:t> in </a:t>
            </a:r>
            <a:r>
              <a:rPr lang="it-IT" dirty="0" err="1"/>
              <a:t>terms</a:t>
            </a:r>
            <a:r>
              <a:rPr lang="it-IT" dirty="0"/>
              <a:t> of time and </a:t>
            </a:r>
            <a:r>
              <a:rPr lang="it-IT" dirty="0" err="1"/>
              <a:t>spacial</a:t>
            </a:r>
            <a:r>
              <a:rPr lang="it-IT" dirty="0"/>
              <a:t> </a:t>
            </a:r>
            <a:r>
              <a:rPr lang="it-IT" dirty="0" err="1"/>
              <a:t>resourses</a:t>
            </a:r>
            <a:r>
              <a:rPr lang="it-IT" dirty="0"/>
              <a:t>!</a:t>
            </a:r>
          </a:p>
          <a:p>
            <a:pPr marL="146050" indent="0">
              <a:buNone/>
            </a:pP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weight</a:t>
            </a:r>
            <a:r>
              <a:rPr lang="it-IT" dirty="0"/>
              <a:t> more </a:t>
            </a:r>
            <a:r>
              <a:rPr lang="it-IT" dirty="0" err="1"/>
              <a:t>thus</a:t>
            </a:r>
            <a:r>
              <a:rPr lang="it-IT" dirty="0"/>
              <a:t> </a:t>
            </a:r>
            <a:r>
              <a:rPr lang="it-IT" dirty="0" err="1"/>
              <a:t>slowing</a:t>
            </a:r>
            <a:r>
              <a:rPr lang="it-IT" dirty="0"/>
              <a:t> the </a:t>
            </a:r>
            <a:r>
              <a:rPr lang="it-IT" dirty="0" err="1"/>
              <a:t>communication</a:t>
            </a:r>
            <a:r>
              <a:rPr lang="it-IT" dirty="0"/>
              <a:t> down</a:t>
            </a:r>
            <a:r>
              <a:rPr lang="it-IT" dirty="0" smtClean="0"/>
              <a:t>.</a:t>
            </a:r>
          </a:p>
          <a:p>
            <a:pPr marL="146050" indent="0">
              <a:buNone/>
            </a:pPr>
            <a:endParaRPr lang="it-IT" dirty="0"/>
          </a:p>
          <a:p>
            <a:pPr marL="146050" indent="0">
              <a:buNone/>
            </a:pPr>
            <a:r>
              <a:rPr lang="it-IT" dirty="0" err="1" smtClean="0"/>
              <a:t>Moreover</a:t>
            </a:r>
            <a:r>
              <a:rPr lang="it-IT" dirty="0" smtClean="0"/>
              <a:t> the Digital </a:t>
            </a:r>
            <a:r>
              <a:rPr lang="it-IT" dirty="0" err="1" smtClean="0"/>
              <a:t>Signature</a:t>
            </a:r>
            <a:r>
              <a:rPr lang="it-IT" dirty="0" smtClean="0"/>
              <a:t> must be </a:t>
            </a:r>
            <a:r>
              <a:rPr lang="it-IT" dirty="0" err="1" smtClean="0"/>
              <a:t>recalculated</a:t>
            </a:r>
            <a:r>
              <a:rPr lang="it-IT" dirty="0"/>
              <a:t> </a:t>
            </a:r>
            <a:r>
              <a:rPr lang="it-IT" dirty="0" err="1" smtClean="0"/>
              <a:t>each</a:t>
            </a:r>
            <a:r>
              <a:rPr lang="it-IT" dirty="0" smtClean="0"/>
              <a:t> time so to </a:t>
            </a:r>
            <a:r>
              <a:rPr lang="it-IT" dirty="0" err="1" smtClean="0"/>
              <a:t>avoid</a:t>
            </a:r>
            <a:r>
              <a:rPr lang="it-IT" dirty="0" smtClean="0"/>
              <a:t> </a:t>
            </a:r>
            <a:r>
              <a:rPr lang="it-IT" dirty="0" err="1" smtClean="0"/>
              <a:t>its</a:t>
            </a:r>
            <a:r>
              <a:rPr lang="it-IT" dirty="0" smtClean="0"/>
              <a:t> </a:t>
            </a:r>
            <a:r>
              <a:rPr lang="it-IT" dirty="0" err="1" smtClean="0"/>
              <a:t>decryption</a:t>
            </a:r>
            <a:r>
              <a:rPr lang="it-IT" dirty="0"/>
              <a:t> </a:t>
            </a:r>
            <a:r>
              <a:rPr lang="it-IT" dirty="0" err="1" smtClean="0"/>
              <a:t>hence</a:t>
            </a:r>
            <a:r>
              <a:rPr lang="it-IT" dirty="0" smtClean="0"/>
              <a:t> </a:t>
            </a:r>
            <a:r>
              <a:rPr lang="it-IT" dirty="0" err="1" smtClean="0"/>
              <a:t>requiring</a:t>
            </a:r>
            <a:r>
              <a:rPr lang="it-IT" dirty="0" smtClean="0"/>
              <a:t> more time </a:t>
            </a:r>
            <a:r>
              <a:rPr lang="it-IT" dirty="0" err="1" smtClean="0"/>
              <a:t>before</a:t>
            </a:r>
            <a:r>
              <a:rPr lang="it-IT" dirty="0" smtClean="0"/>
              <a:t>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message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sent</a:t>
            </a:r>
            <a:r>
              <a:rPr lang="it-IT" dirty="0" smtClean="0"/>
              <a:t>.</a:t>
            </a:r>
          </a:p>
          <a:p>
            <a:pPr marL="146050" indent="0">
              <a:buNone/>
            </a:pPr>
            <a:endParaRPr lang="it-IT" dirty="0"/>
          </a:p>
          <a:p>
            <a:pPr marL="146050" indent="0">
              <a:buNone/>
            </a:pPr>
            <a:r>
              <a:rPr lang="it-IT" dirty="0" smtClean="0"/>
              <a:t>How to </a:t>
            </a:r>
            <a:r>
              <a:rPr lang="it-IT" dirty="0" err="1" smtClean="0"/>
              <a:t>overcome</a:t>
            </a:r>
            <a:r>
              <a:rPr lang="it-IT" dirty="0" smtClean="0"/>
              <a:t> </a:t>
            </a:r>
            <a:r>
              <a:rPr lang="it-IT" dirty="0" err="1" smtClean="0"/>
              <a:t>these</a:t>
            </a:r>
            <a:r>
              <a:rPr lang="it-IT" dirty="0" smtClean="0"/>
              <a:t> </a:t>
            </a:r>
            <a:r>
              <a:rPr lang="it-IT" dirty="0" err="1" smtClean="0"/>
              <a:t>drawbacks</a:t>
            </a:r>
            <a:r>
              <a:rPr lang="it-IT" dirty="0" smtClean="0"/>
              <a:t> </a:t>
            </a:r>
            <a:r>
              <a:rPr lang="it-IT" dirty="0" err="1" smtClean="0"/>
              <a:t>while</a:t>
            </a:r>
            <a:r>
              <a:rPr lang="it-IT" dirty="0" smtClean="0"/>
              <a:t> </a:t>
            </a:r>
            <a:r>
              <a:rPr lang="it-IT" dirty="0" err="1" smtClean="0"/>
              <a:t>still</a:t>
            </a:r>
            <a:r>
              <a:rPr lang="it-IT" dirty="0" smtClean="0"/>
              <a:t> </a:t>
            </a:r>
            <a:r>
              <a:rPr lang="it-IT" dirty="0" err="1" smtClean="0"/>
              <a:t>ensuring</a:t>
            </a:r>
            <a:r>
              <a:rPr lang="it-IT" dirty="0" smtClean="0"/>
              <a:t> a </a:t>
            </a:r>
            <a:r>
              <a:rPr lang="it-IT" dirty="0" err="1" smtClean="0"/>
              <a:t>secure</a:t>
            </a:r>
            <a:r>
              <a:rPr lang="it-IT" dirty="0" smtClean="0"/>
              <a:t> way to </a:t>
            </a:r>
            <a:r>
              <a:rPr lang="it-IT" dirty="0" err="1" smtClean="0"/>
              <a:t>communicate</a:t>
            </a:r>
            <a:r>
              <a:rPr lang="it-IT" dirty="0" smtClean="0"/>
              <a:t>?</a:t>
            </a:r>
            <a:endParaRPr lang="it-IT" dirty="0"/>
          </a:p>
          <a:p>
            <a:pPr marL="14605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560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ECMQV is</a:t>
            </a:r>
            <a:endParaRPr/>
          </a:p>
        </p:txBody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buSzPts val="1400"/>
              <a:buFont typeface="Nunito"/>
              <a:buChar char="➢"/>
            </a:pPr>
            <a:r>
              <a:rPr lang="en" sz="1400" dirty="0"/>
              <a:t>The acronym of </a:t>
            </a:r>
            <a:r>
              <a:rPr lang="en" sz="1400" b="1" dirty="0"/>
              <a:t>E</a:t>
            </a:r>
            <a:r>
              <a:rPr lang="en" sz="1400" dirty="0"/>
              <a:t>lliptic </a:t>
            </a:r>
            <a:r>
              <a:rPr lang="en" sz="1400" b="1" dirty="0"/>
              <a:t>C</a:t>
            </a:r>
            <a:r>
              <a:rPr lang="en" sz="1400" dirty="0"/>
              <a:t>urve </a:t>
            </a:r>
            <a:r>
              <a:rPr lang="en" sz="1400" b="1" dirty="0"/>
              <a:t>M</a:t>
            </a:r>
            <a:r>
              <a:rPr lang="en" sz="1400" dirty="0"/>
              <a:t>enezes </a:t>
            </a:r>
            <a:r>
              <a:rPr lang="en" sz="1400" b="1" dirty="0"/>
              <a:t>Q</a:t>
            </a:r>
            <a:r>
              <a:rPr lang="en" sz="1400" dirty="0"/>
              <a:t>u </a:t>
            </a:r>
            <a:r>
              <a:rPr lang="en" sz="1400" b="1" dirty="0"/>
              <a:t>V</a:t>
            </a:r>
            <a:r>
              <a:rPr lang="en" sz="1400" dirty="0"/>
              <a:t>anston, following the names of the mathematicians </a:t>
            </a:r>
            <a:r>
              <a:rPr lang="en" sz="1400" dirty="0" smtClean="0"/>
              <a:t>(along with </a:t>
            </a:r>
            <a:r>
              <a:rPr lang="pt-BR" sz="1400" dirty="0" smtClean="0"/>
              <a:t>Law</a:t>
            </a:r>
            <a:r>
              <a:rPr lang="pt-BR" sz="1400" dirty="0"/>
              <a:t> </a:t>
            </a:r>
            <a:r>
              <a:rPr lang="pt-BR" sz="1400" dirty="0" smtClean="0"/>
              <a:t>and Solinas</a:t>
            </a:r>
            <a:r>
              <a:rPr lang="it-IT" sz="1400" dirty="0" smtClean="0"/>
              <a:t>) </a:t>
            </a:r>
            <a:r>
              <a:rPr lang="en" sz="1400" dirty="0" smtClean="0"/>
              <a:t>who developed the protocol;</a:t>
            </a:r>
            <a:endParaRPr sz="1400" dirty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 dirty="0"/>
              <a:t>A protocol </a:t>
            </a:r>
            <a:r>
              <a:rPr lang="en" sz="1400" b="1" dirty="0"/>
              <a:t>variation of ECDH </a:t>
            </a:r>
            <a:r>
              <a:rPr lang="en" sz="1400" dirty="0"/>
              <a:t>(Elliptic Curve Diffie Hellman) to ensure an implicit authentication via a new Session Key. The key is now derived from both static and ephemeral keys.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Parties </a:t>
            </a:r>
            <a:r>
              <a:rPr lang="it-IT" dirty="0" err="1" smtClean="0"/>
              <a:t>parameters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testo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46050" indent="0">
                  <a:buNone/>
                </a:pPr>
                <a:r>
                  <a:rPr lang="it-IT" dirty="0" smtClean="0"/>
                  <a:t>Both parties </a:t>
                </a:r>
                <a:r>
                  <a:rPr lang="it-IT" dirty="0" err="1" smtClean="0"/>
                  <a:t>now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have</a:t>
                </a:r>
                <a:r>
                  <a:rPr lang="it-IT" dirty="0" smtClean="0"/>
                  <a:t> a </a:t>
                </a:r>
                <a:r>
                  <a:rPr lang="it-IT" b="1" dirty="0" err="1" smtClean="0"/>
                  <a:t>pair</a:t>
                </a:r>
                <a:r>
                  <a:rPr lang="it-IT" dirty="0" smtClean="0"/>
                  <a:t> of private and public </a:t>
                </a:r>
                <a:r>
                  <a:rPr lang="it-IT" dirty="0" err="1" smtClean="0"/>
                  <a:t>keys</a:t>
                </a:r>
                <a:r>
                  <a:rPr lang="it-IT" dirty="0" smtClean="0"/>
                  <a:t>.</a:t>
                </a:r>
              </a:p>
              <a:p>
                <a:pPr marL="146050" indent="0">
                  <a:buNone/>
                </a:pPr>
                <a:r>
                  <a:rPr lang="it-IT" dirty="0" smtClean="0"/>
                  <a:t>Alice </a:t>
                </a:r>
                <a:r>
                  <a:rPr lang="it-IT" dirty="0" err="1" smtClean="0"/>
                  <a:t>will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have</a:t>
                </a:r>
                <a:r>
                  <a:rPr lang="it-IT" dirty="0" smtClean="0"/>
                  <a:t> the quadruple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it-IT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  <m:sup>
                            <m:r>
                              <a:rPr lang="it-IT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it-IT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it-IT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it-IT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  <m:sup>
                            <m:r>
                              <a:rPr lang="it-IT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it-IT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it-IT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  <m:sup>
                            <m:r>
                              <a:rPr lang="it-IT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it-IT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it-IT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  <m:sup>
                            <m:r>
                              <a:rPr lang="it-IT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</m:oMath>
                </a14:m>
                <a:r>
                  <a:rPr lang="it-IT" dirty="0" smtClean="0"/>
                  <a:t>, </a:t>
                </a:r>
                <a:r>
                  <a:rPr lang="it-IT" dirty="0" err="1" smtClean="0"/>
                  <a:t>while</a:t>
                </a:r>
                <a:r>
                  <a:rPr lang="it-IT" dirty="0" smtClean="0"/>
                  <a:t> Bob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  <m:sup>
                            <m: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it-IT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  <m:sup>
                            <m: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it-IT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  <m:sup>
                            <m: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it-IT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  <m:sup>
                            <m: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</m:oMath>
                </a14:m>
                <a:r>
                  <a:rPr lang="it-IT" dirty="0" smtClean="0"/>
                  <a:t>.</a:t>
                </a:r>
              </a:p>
              <a:p>
                <a:pPr marL="146050" indent="0">
                  <a:buNone/>
                </a:pPr>
                <a:r>
                  <a:rPr lang="it-IT" dirty="0" err="1" smtClean="0"/>
                  <a:t>Further</a:t>
                </a:r>
                <a:r>
                  <a:rPr lang="it-IT" dirty="0" smtClean="0"/>
                  <a:t>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p>
                  </m:oMath>
                </a14:m>
                <a:r>
                  <a:rPr lang="it-IT" dirty="0" smtClean="0"/>
                  <a:t> </a:t>
                </a:r>
                <a:r>
                  <a:rPr lang="it-IT" dirty="0" err="1" smtClean="0"/>
                  <a:t>will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represent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ephemeral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key’s</a:t>
                </a:r>
                <a:r>
                  <a:rPr lang="it-IT" dirty="0" smtClean="0"/>
                  <a:t> x coordinate;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it-IT" b="1" dirty="0" smtClean="0"/>
                  <a:t> </a:t>
                </a:r>
                <a:r>
                  <a:rPr lang="it-IT" dirty="0" err="1" smtClean="0"/>
                  <a:t>will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represent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static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key’s</a:t>
                </a:r>
                <a:r>
                  <a:rPr lang="it-IT" dirty="0" smtClean="0"/>
                  <a:t> x coordinate.</a:t>
                </a:r>
                <a:endParaRPr lang="it-IT" b="1" dirty="0" smtClean="0"/>
              </a:p>
              <a:p>
                <a:pPr marL="146050" indent="0">
                  <a:buNone/>
                </a:pPr>
                <a:endParaRPr lang="it-IT" dirty="0"/>
              </a:p>
              <a:p>
                <a:pPr marL="146050" indent="0">
                  <a:buNone/>
                </a:pPr>
                <a:r>
                  <a:rPr lang="it-IT" dirty="0" smtClean="0"/>
                  <a:t>First </a:t>
                </a:r>
                <a:r>
                  <a:rPr lang="it-IT" dirty="0" err="1" smtClean="0"/>
                  <a:t>step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into</a:t>
                </a:r>
                <a:r>
                  <a:rPr lang="it-IT" dirty="0" smtClean="0"/>
                  <a:t> ECMQV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to </a:t>
                </a:r>
                <a:r>
                  <a:rPr lang="it-IT" b="1" dirty="0" err="1" smtClean="0"/>
                  <a:t>exchange</a:t>
                </a:r>
                <a:r>
                  <a:rPr lang="it-IT" b="1" dirty="0" smtClean="0"/>
                  <a:t> the public </a:t>
                </a:r>
                <a:r>
                  <a:rPr lang="it-IT" b="1" dirty="0" err="1" smtClean="0"/>
                  <a:t>keys</a:t>
                </a:r>
                <a:r>
                  <a:rPr lang="it-IT" b="1" dirty="0" smtClean="0"/>
                  <a:t> </a:t>
                </a:r>
                <a:r>
                  <a:rPr lang="it-IT" dirty="0" smtClean="0"/>
                  <a:t>via a </a:t>
                </a:r>
                <a:r>
                  <a:rPr lang="it-IT" dirty="0" err="1" smtClean="0"/>
                  <a:t>pre-authenticated</a:t>
                </a:r>
                <a:r>
                  <a:rPr lang="it-IT" dirty="0" smtClean="0"/>
                  <a:t> ECDH </a:t>
                </a:r>
                <a:r>
                  <a:rPr lang="it-IT" dirty="0" err="1" smtClean="0"/>
                  <a:t>protocol</a:t>
                </a:r>
                <a:r>
                  <a:rPr lang="it-IT" dirty="0" smtClean="0"/>
                  <a:t>. </a:t>
                </a:r>
                <a:r>
                  <a:rPr lang="it-IT" dirty="0" err="1" smtClean="0"/>
                  <a:t>This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will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ensure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that</a:t>
                </a:r>
                <a:r>
                  <a:rPr lang="it-IT" dirty="0" smtClean="0"/>
                  <a:t> Alice and Bob </a:t>
                </a:r>
                <a:r>
                  <a:rPr lang="it-IT" dirty="0" err="1" smtClean="0"/>
                  <a:t>will</a:t>
                </a:r>
                <a:r>
                  <a:rPr lang="it-IT" dirty="0"/>
                  <a:t> </a:t>
                </a:r>
                <a:r>
                  <a:rPr lang="it-IT" dirty="0" err="1" smtClean="0"/>
                  <a:t>know</a:t>
                </a:r>
                <a:r>
                  <a:rPr lang="it-IT" dirty="0" smtClean="0"/>
                  <a:t> a </a:t>
                </a:r>
                <a:r>
                  <a:rPr lang="it-IT" dirty="0" err="1" smtClean="0"/>
                  <a:t>sixtuple</a:t>
                </a:r>
                <a:r>
                  <a:rPr lang="it-IT" dirty="0" smtClean="0"/>
                  <a:t> of </a:t>
                </a:r>
                <a:r>
                  <a:rPr lang="it-IT" dirty="0" err="1" smtClean="0"/>
                  <a:t>keys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together</a:t>
                </a:r>
                <a:r>
                  <a:rPr lang="it-IT" dirty="0" smtClean="0"/>
                  <a:t> with the standard </a:t>
                </a:r>
                <a:r>
                  <a:rPr lang="it-IT" dirty="0" err="1" smtClean="0"/>
                  <a:t>sixtuple</a:t>
                </a:r>
                <a:r>
                  <a:rPr lang="it-IT" dirty="0" smtClean="0"/>
                  <a:t> for Elliptic Curve </a:t>
                </a:r>
                <a:r>
                  <a:rPr lang="it-IT" dirty="0" err="1" smtClean="0"/>
                  <a:t>Algorithms</a:t>
                </a:r>
                <a:r>
                  <a:rPr lang="it-IT" dirty="0" smtClean="0"/>
                  <a:t>.</a:t>
                </a:r>
              </a:p>
              <a:p>
                <a:pPr marL="146050" indent="0">
                  <a:buNone/>
                </a:pPr>
                <a:endParaRPr lang="it-IT" dirty="0"/>
              </a:p>
              <a:p>
                <a:pPr marL="146050" indent="0">
                  <a:buNone/>
                </a:pPr>
                <a:r>
                  <a:rPr lang="it-IT" dirty="0" err="1" smtClean="0"/>
                  <a:t>Now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let’s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get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into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calculation</a:t>
                </a:r>
                <a:r>
                  <a:rPr lang="it-IT" dirty="0" smtClean="0"/>
                  <a:t>!</a:t>
                </a:r>
              </a:p>
            </p:txBody>
          </p:sp>
        </mc:Choice>
        <mc:Fallback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3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Session </a:t>
            </a:r>
            <a:r>
              <a:rPr lang="it-IT" dirty="0" err="1" smtClean="0"/>
              <a:t>Key</a:t>
            </a:r>
            <a:r>
              <a:rPr lang="it-IT" dirty="0" smtClean="0"/>
              <a:t>: </a:t>
            </a:r>
            <a:r>
              <a:rPr lang="it-IT" dirty="0" err="1" smtClean="0"/>
              <a:t>derivation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testo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03800" y="1597875"/>
                <a:ext cx="7030500" cy="2933775"/>
              </a:xfrm>
            </p:spPr>
            <p:txBody>
              <a:bodyPr/>
              <a:lstStyle/>
              <a:p>
                <a:pPr marL="146050" indent="0">
                  <a:buNone/>
                </a:pPr>
                <a:r>
                  <a:rPr lang="it-IT" b="0" dirty="0" smtClean="0"/>
                  <a:t>Alice, and Bob in analogous way, computes the following:</a:t>
                </a:r>
              </a:p>
              <a:p>
                <a:pPr marL="14605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it-IT" sz="14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⌈"/>
                            <m:endChr m:val="⌉"/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num>
                      <m:den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t-IT" b="0" dirty="0" smtClean="0"/>
                  <a:t>  where </a:t>
                </a:r>
                <a:r>
                  <a:rPr lang="it-IT" b="1" dirty="0" smtClean="0"/>
                  <a:t>p </a:t>
                </a:r>
                <a:r>
                  <a:rPr lang="it-IT" b="0" dirty="0" err="1" smtClean="0"/>
                  <a:t>is</a:t>
                </a:r>
                <a:r>
                  <a:rPr lang="it-IT" b="0" dirty="0" smtClean="0"/>
                  <a:t> the Field </a:t>
                </a:r>
                <a:r>
                  <a:rPr lang="it-IT" b="0" dirty="0" err="1" smtClean="0"/>
                  <a:t>Cardinality</a:t>
                </a:r>
                <a:endParaRPr lang="it-IT" b="0" dirty="0" smtClean="0"/>
              </a:p>
              <a:p>
                <a:pPr marL="14605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it-IT" sz="1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it-IT" sz="1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it-IT" sz="1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𝑚𝑜𝑑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it-IT" sz="1400" dirty="0" smtClean="0"/>
                  <a:t>;  </a:t>
                </a:r>
                <a:r>
                  <a:rPr lang="it-IT" sz="1400" dirty="0" err="1" smtClean="0"/>
                  <a:t>this</a:t>
                </a:r>
                <a:r>
                  <a:rPr lang="it-IT" sz="1400" dirty="0" smtClean="0"/>
                  <a:t> </a:t>
                </a:r>
                <a:r>
                  <a:rPr lang="it-IT" sz="1400" dirty="0" err="1" smtClean="0"/>
                  <a:t>corresponds</a:t>
                </a:r>
                <a:r>
                  <a:rPr lang="it-IT" sz="1400" dirty="0" smtClean="0"/>
                  <a:t> to </a:t>
                </a:r>
                <a14:m>
                  <m:oMath xmlns:m="http://schemas.openxmlformats.org/officeDocument/2006/math">
                    <m:r>
                      <a:rPr lang="it-IT" sz="1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it-IT" sz="1400" b="1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it-IT" sz="1400" dirty="0"/>
                  <a:t>for Bob</a:t>
                </a:r>
              </a:p>
              <a:p>
                <a:pPr marL="14605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it-IT" sz="1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it-IT" sz="1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it-IT" sz="1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it-IT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𝑚𝑜𝑑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  <m:r>
                      <a:rPr lang="it-IT" sz="1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it-IT" sz="1400" dirty="0"/>
                  <a:t>; </a:t>
                </a:r>
                <a:r>
                  <a:rPr lang="it-IT" sz="1400" dirty="0" smtClean="0"/>
                  <a:t> </a:t>
                </a:r>
                <a:r>
                  <a:rPr lang="it-IT" sz="1400" dirty="0" err="1" smtClean="0"/>
                  <a:t>this</a:t>
                </a:r>
                <a:r>
                  <a:rPr lang="it-IT" sz="1400" dirty="0" smtClean="0"/>
                  <a:t> </a:t>
                </a:r>
                <a:r>
                  <a:rPr lang="it-IT" sz="1400" dirty="0" err="1"/>
                  <a:t>corresponds</a:t>
                </a:r>
                <a:r>
                  <a:rPr lang="it-IT" sz="1400" dirty="0"/>
                  <a:t> to</a:t>
                </a:r>
                <a:r>
                  <a:rPr lang="it-IT" sz="1400" dirty="0" smtClean="0"/>
                  <a:t> </a:t>
                </a:r>
                <a14:m>
                  <m:oMath xmlns:m="http://schemas.openxmlformats.org/officeDocument/2006/math">
                    <m:r>
                      <a:rPr lang="it-IT" sz="1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it-IT" sz="1400" dirty="0" smtClean="0"/>
                  <a:t> </a:t>
                </a:r>
                <a:r>
                  <a:rPr lang="it-IT" sz="1400" dirty="0"/>
                  <a:t>for </a:t>
                </a:r>
                <a:r>
                  <a:rPr lang="it-IT" sz="1400" dirty="0" smtClean="0"/>
                  <a:t>Bob</a:t>
                </a:r>
                <a:r>
                  <a:rPr lang="it-IT" dirty="0"/>
                  <a:t>	</a:t>
                </a:r>
                <a:endParaRPr lang="it-IT" dirty="0" smtClean="0"/>
              </a:p>
              <a:p>
                <a:pPr marL="14605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1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400" b="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1400" b="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it-IT" sz="1400" b="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it-IT" sz="1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400" b="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1400" b="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it-IT" sz="1400" b="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it-IT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46050" indent="0">
                  <a:lnSpc>
                    <a:spcPct val="150000"/>
                  </a:lnSpc>
                  <a:buNone/>
                </a:pPr>
                <a:endParaRPr lang="it-IT" dirty="0" smtClean="0"/>
              </a:p>
              <a:p>
                <a:pPr marL="146050" indent="0">
                  <a:buNone/>
                </a:pPr>
                <a14:m>
                  <m:oMath xmlns:m="http://schemas.openxmlformats.org/officeDocument/2006/math">
                    <m:r>
                      <a:rPr lang="it-IT" sz="1400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it-IT" sz="14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400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it-IT" sz="1400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it-IT" sz="1400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it-IT" sz="14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400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400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it-IT" sz="1400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</m:oMath>
                </a14:m>
                <a:r>
                  <a:rPr lang="it-IT" sz="1400" dirty="0" smtClean="0"/>
                  <a:t> </a:t>
                </a:r>
                <a:r>
                  <a:rPr lang="it-IT" sz="1400" dirty="0" err="1" smtClean="0"/>
                  <a:t>is</a:t>
                </a:r>
                <a:r>
                  <a:rPr lang="it-IT" sz="1400" dirty="0" smtClean="0"/>
                  <a:t> </a:t>
                </a:r>
                <a:r>
                  <a:rPr lang="it-IT" sz="1400" dirty="0" err="1" smtClean="0"/>
                  <a:t>now</a:t>
                </a:r>
                <a:r>
                  <a:rPr lang="it-IT" sz="1400" dirty="0" smtClean="0"/>
                  <a:t> the </a:t>
                </a:r>
                <a:r>
                  <a:rPr lang="it-IT" sz="1400" b="1" dirty="0" smtClean="0"/>
                  <a:t>Session </a:t>
                </a:r>
                <a:r>
                  <a:rPr lang="it-IT" sz="1400" b="1" dirty="0" err="1" smtClean="0"/>
                  <a:t>Key</a:t>
                </a:r>
                <a:r>
                  <a:rPr lang="it-IT" sz="1400" dirty="0" smtClean="0"/>
                  <a:t>, </a:t>
                </a:r>
                <a:r>
                  <a:rPr lang="it-IT" sz="1400" dirty="0" err="1" smtClean="0"/>
                  <a:t>equally</a:t>
                </a:r>
                <a:r>
                  <a:rPr lang="it-IT" sz="1400" dirty="0" smtClean="0"/>
                  <a:t> </a:t>
                </a:r>
                <a:r>
                  <a:rPr lang="it-IT" sz="1400" dirty="0" err="1" smtClean="0"/>
                  <a:t>computed</a:t>
                </a:r>
                <a:r>
                  <a:rPr lang="it-IT" sz="1400" dirty="0" smtClean="0"/>
                  <a:t> by Bob </a:t>
                </a:r>
                <a:r>
                  <a:rPr lang="it-IT" sz="1400" dirty="0" err="1" smtClean="0"/>
                  <a:t>too</a:t>
                </a:r>
                <a:r>
                  <a:rPr lang="it-IT" sz="1400" dirty="0" smtClean="0"/>
                  <a:t>.</a:t>
                </a:r>
              </a:p>
              <a:p>
                <a:pPr marL="146050" indent="0">
                  <a:buNone/>
                </a:pPr>
                <a:endParaRPr lang="it-IT" sz="1400" dirty="0" smtClean="0"/>
              </a:p>
              <a:p>
                <a:pPr marL="146050" indent="0">
                  <a:buNone/>
                </a:pPr>
                <a:r>
                  <a:rPr lang="it-IT" sz="1400" dirty="0" smtClean="0"/>
                  <a:t>In case Q </a:t>
                </a:r>
                <a:r>
                  <a:rPr lang="it-IT" sz="1400" dirty="0" err="1" smtClean="0"/>
                  <a:t>equals</a:t>
                </a:r>
                <a:r>
                  <a:rPr lang="it-IT" sz="1400" dirty="0" smtClean="0"/>
                  <a:t> the </a:t>
                </a:r>
                <a:r>
                  <a:rPr lang="it-IT" sz="1400" dirty="0" err="1" smtClean="0"/>
                  <a:t>point</a:t>
                </a:r>
                <a:r>
                  <a:rPr lang="it-IT" sz="1400" dirty="0" smtClean="0"/>
                  <a:t> </a:t>
                </a:r>
                <a:r>
                  <a:rPr lang="it-IT" sz="1400" dirty="0" err="1" smtClean="0"/>
                  <a:t>at</a:t>
                </a:r>
                <a:r>
                  <a:rPr lang="it-IT" sz="1400" dirty="0" smtClean="0"/>
                  <a:t> </a:t>
                </a:r>
                <a:r>
                  <a:rPr lang="it-IT" sz="1400" dirty="0" err="1" smtClean="0"/>
                  <a:t>infinity</a:t>
                </a:r>
                <a:r>
                  <a:rPr lang="it-IT" sz="1400" dirty="0" smtClean="0"/>
                  <a:t>, new </a:t>
                </a:r>
                <a:r>
                  <a:rPr lang="it-IT" sz="1400" dirty="0" err="1" smtClean="0"/>
                  <a:t>key</a:t>
                </a:r>
                <a:r>
                  <a:rPr lang="it-IT" sz="1400" dirty="0" smtClean="0"/>
                  <a:t> </a:t>
                </a:r>
                <a:r>
                  <a:rPr lang="it-IT" sz="1400" dirty="0" err="1" smtClean="0"/>
                  <a:t>pairs</a:t>
                </a:r>
                <a:r>
                  <a:rPr lang="it-IT" sz="1400" dirty="0" smtClean="0"/>
                  <a:t> </a:t>
                </a:r>
                <a:r>
                  <a:rPr lang="it-IT" sz="1400" dirty="0" err="1" smtClean="0"/>
                  <a:t>shall</a:t>
                </a:r>
                <a:r>
                  <a:rPr lang="it-IT" sz="1400" dirty="0" smtClean="0"/>
                  <a:t> be </a:t>
                </a:r>
                <a:r>
                  <a:rPr lang="it-IT" sz="1400" dirty="0" err="1" smtClean="0"/>
                  <a:t>calculated</a:t>
                </a:r>
                <a:r>
                  <a:rPr lang="it-IT" sz="1400" dirty="0" smtClean="0"/>
                  <a:t> </a:t>
                </a:r>
                <a:r>
                  <a:rPr lang="it-IT" sz="1400" dirty="0" err="1" smtClean="0"/>
                  <a:t>anew</a:t>
                </a:r>
                <a:r>
                  <a:rPr lang="it-IT" sz="1400" dirty="0" smtClean="0"/>
                  <a:t>.</a:t>
                </a:r>
                <a:endParaRPr lang="it-IT" sz="1400" dirty="0"/>
              </a:p>
              <a:p>
                <a:pPr marL="146050" indent="0">
                  <a:buNone/>
                </a:pPr>
                <a:endParaRPr lang="it-IT" sz="1400" dirty="0"/>
              </a:p>
            </p:txBody>
          </p:sp>
        </mc:Choice>
        <mc:Fallback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03800" y="1597875"/>
                <a:ext cx="7030500" cy="29337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2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Session </a:t>
            </a:r>
            <a:r>
              <a:rPr lang="it-IT" dirty="0" err="1" smtClean="0"/>
              <a:t>Key</a:t>
            </a:r>
            <a:r>
              <a:rPr lang="it-IT" dirty="0" smtClean="0"/>
              <a:t>: </a:t>
            </a:r>
            <a:r>
              <a:rPr lang="it-IT" dirty="0" err="1" smtClean="0"/>
              <a:t>correctness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testo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03800" y="1597875"/>
                <a:ext cx="7030500" cy="2933775"/>
              </a:xfrm>
            </p:spPr>
            <p:txBody>
              <a:bodyPr/>
              <a:lstStyle/>
              <a:p>
                <a:pPr marL="146050" indent="0">
                  <a:buNone/>
                </a:pPr>
                <a:r>
                  <a:rPr lang="it-IT" b="0" dirty="0" smtClean="0"/>
                  <a:t>Let’s </a:t>
                </a:r>
                <a:r>
                  <a:rPr lang="it-IT" b="0" dirty="0" err="1" smtClean="0"/>
                  <a:t>now</a:t>
                </a:r>
                <a:r>
                  <a:rPr lang="it-IT" b="0" dirty="0" smtClean="0"/>
                  <a:t> </a:t>
                </a:r>
                <a:r>
                  <a:rPr lang="it-IT" b="0" dirty="0" err="1" smtClean="0"/>
                  <a:t>say</a:t>
                </a:r>
                <a:r>
                  <a:rPr lang="it-IT" b="0" dirty="0" smtClean="0"/>
                  <a:t> Alice </a:t>
                </a:r>
                <a:r>
                  <a:rPr lang="it-IT" b="0" dirty="0" err="1" smtClean="0"/>
                  <a:t>has</a:t>
                </a:r>
                <a:r>
                  <a:rPr lang="it-IT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it-IT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b="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it-IT" b="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it-IT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b="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it-IT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it-IT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b="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it-IT" b="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it-IT" b="0" dirty="0" smtClean="0"/>
                  <a:t> </a:t>
                </a:r>
                <a:r>
                  <a:rPr lang="it-IT" b="0" dirty="0" err="1" smtClean="0"/>
                  <a:t>while</a:t>
                </a:r>
                <a:r>
                  <a:rPr lang="it-IT" b="0" dirty="0" smtClean="0"/>
                  <a:t> Bob </a:t>
                </a:r>
                <a:r>
                  <a:rPr lang="it-IT" b="0" dirty="0" err="1" smtClean="0"/>
                  <a:t>has</a:t>
                </a:r>
                <a:r>
                  <a:rPr lang="it-IT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it-IT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it-IT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it-IT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b="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it-IT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it-IT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it-IT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it-IT" dirty="0" smtClean="0"/>
              </a:p>
              <a:p>
                <a:pPr marL="146050" indent="0">
                  <a:buNone/>
                </a:pPr>
                <a:endParaRPr lang="it-IT" dirty="0"/>
              </a:p>
              <a:p>
                <a:pPr marL="146050" indent="0">
                  <a:buNone/>
                </a:pPr>
                <a:r>
                  <a:rPr lang="it-IT" b="0" dirty="0" err="1" smtClean="0"/>
                  <a:t>When</a:t>
                </a:r>
                <a:r>
                  <a:rPr lang="it-IT" b="0" dirty="0" smtClean="0"/>
                  <a:t> </a:t>
                </a:r>
                <a:r>
                  <a:rPr lang="it-IT" b="0" dirty="0" err="1" smtClean="0"/>
                  <a:t>computing</a:t>
                </a:r>
                <a:r>
                  <a:rPr lang="it-IT" b="0" dirty="0" smtClean="0"/>
                  <a:t> the Session </a:t>
                </a:r>
                <a:r>
                  <a:rPr lang="it-IT" b="0" dirty="0" err="1" smtClean="0"/>
                  <a:t>Key</a:t>
                </a:r>
                <a:r>
                  <a:rPr lang="it-IT" b="0" dirty="0" smtClean="0"/>
                  <a:t> </a:t>
                </a:r>
                <a:r>
                  <a:rPr lang="it-IT" b="0" dirty="0" err="1" smtClean="0"/>
                  <a:t>one</a:t>
                </a:r>
                <a:r>
                  <a:rPr lang="it-IT" b="0" dirty="0" smtClean="0"/>
                  <a:t> can show </a:t>
                </a:r>
                <a:r>
                  <a:rPr lang="it-IT" b="0" dirty="0" err="1" smtClean="0"/>
                  <a:t>that</a:t>
                </a:r>
                <a:r>
                  <a:rPr lang="it-IT" dirty="0" smtClean="0"/>
                  <a:t>:</a:t>
                </a:r>
                <a:endParaRPr lang="it-IT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46050" indent="0">
                  <a:lnSpc>
                    <a:spcPct val="150000"/>
                  </a:lnSpc>
                  <a:buNone/>
                </a:pPr>
                <a:endParaRPr lang="it-IT" dirty="0" smtClean="0"/>
              </a:p>
              <a:p>
                <a:pPr marL="14605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sz="1400" b="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it-I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it-IT" sz="1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it-IT" sz="1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  <m:sup>
                            <m:r>
                              <a:rPr lang="it-IT" sz="1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it-IT" sz="1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it-IT" sz="1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  <m:sup>
                            <m:r>
                              <a:rPr lang="it-IT" sz="1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</m:oMath>
                </a14:m>
                <a:r>
                  <a:rPr lang="it-IT" sz="1400" b="0" i="1" dirty="0" smtClean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                     </a:t>
                </a:r>
                <a:r>
                  <a:rPr lang="it-IT" i="1" dirty="0" err="1"/>
                  <a:t>Decomposing</a:t>
                </a:r>
                <a:r>
                  <a:rPr lang="it-IT" i="1" dirty="0"/>
                  <a:t> </a:t>
                </a:r>
                <a:r>
                  <a:rPr lang="it-IT" i="1" dirty="0" err="1"/>
                  <a:t>recipient’s</a:t>
                </a:r>
                <a:r>
                  <a:rPr lang="it-IT" i="1" dirty="0"/>
                  <a:t> Public Keys</a:t>
                </a:r>
              </a:p>
              <a:p>
                <a:pPr marL="146050" indent="0">
                  <a:buNone/>
                </a:pPr>
                <a:r>
                  <a:rPr lang="it-IT" sz="1400" b="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sz="1400" b="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it-IT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it-IT" sz="1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it-IT" sz="1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  <m:sup>
                            <m:r>
                              <a:rPr lang="it-IT" sz="1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it-IT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  <m:r>
                          <a:rPr lang="it-IT" sz="14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1400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it-I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it-IT" sz="1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it-IT" sz="1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  <m:sup>
                            <m:r>
                              <a:rPr lang="it-IT" sz="1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it-IT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</m:d>
                  </m:oMath>
                </a14:m>
                <a:r>
                  <a:rPr lang="it-IT" sz="1400" i="1" dirty="0" smtClean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         </a:t>
                </a:r>
                <a:r>
                  <a:rPr lang="it-IT" sz="1400" i="1" dirty="0"/>
                  <a:t>Collecting the generator </a:t>
                </a:r>
                <a:r>
                  <a:rPr lang="it-IT" sz="1400" i="1" dirty="0" err="1"/>
                  <a:t>point</a:t>
                </a:r>
                <a:r>
                  <a:rPr lang="it-IT" sz="1400" i="1" dirty="0"/>
                  <a:t> </a:t>
                </a:r>
                <a:r>
                  <a:rPr lang="it-IT" sz="1400" i="1" dirty="0" smtClean="0"/>
                  <a:t>G</a:t>
                </a:r>
                <a:endParaRPr lang="it-IT" sz="140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46050" indent="0">
                  <a:buNone/>
                </a:pPr>
                <a:r>
                  <a:rPr lang="it-IT" sz="1400" dirty="0">
                    <a:solidFill>
                      <a:schemeClr val="accent1">
                        <a:lumMod val="75000"/>
                      </a:schemeClr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it-IT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sz="1400" b="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it-IT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it-IT" sz="1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400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it-IT" sz="1400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it-IT" sz="1400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it-IT" sz="14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1400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it-I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it-IT" sz="1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400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it-IT" sz="1400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it-IT" sz="1400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e>
                    </m:d>
                  </m:oMath>
                </a14:m>
                <a:r>
                  <a:rPr lang="it-IT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it-IT" sz="1400" b="1" i="1" dirty="0" smtClean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                </a:t>
                </a:r>
                <a:r>
                  <a:rPr lang="it-IT" sz="1400" i="1" dirty="0" err="1"/>
                  <a:t>Since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we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said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that</a:t>
                </a:r>
                <a:r>
                  <a:rPr lang="it-IT" sz="1400" i="1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it-IT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1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it-IT" sz="1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sz="1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it-IT" sz="1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it-IT" sz="1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it-IT" sz="1400" i="1" dirty="0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46050" indent="0">
                  <a:buNone/>
                </a:pPr>
                <a:r>
                  <a:rPr lang="it-IT" sz="1400" i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it-IT" sz="1400" i="1" dirty="0" smtClean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it-IT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sz="1400" b="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it-IT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4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it-IT" sz="14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it-IT" sz="1400" i="1" dirty="0" smtClean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                                </a:t>
                </a:r>
                <a:r>
                  <a:rPr lang="it-IT" i="1" dirty="0" err="1"/>
                  <a:t>We’re</a:t>
                </a:r>
                <a:r>
                  <a:rPr lang="it-IT" i="1" dirty="0"/>
                  <a:t> in an </a:t>
                </a:r>
                <a:r>
                  <a:rPr lang="it-IT" i="1" dirty="0" err="1"/>
                  <a:t>Abelian</a:t>
                </a:r>
                <a:r>
                  <a:rPr lang="it-IT" i="1" dirty="0"/>
                  <a:t> Group!</a:t>
                </a:r>
                <a:endParaRPr lang="it-IT" i="1" dirty="0"/>
              </a:p>
              <a:p>
                <a:pPr marL="146050" indent="0">
                  <a:buNone/>
                </a:pPr>
                <a:r>
                  <a:rPr lang="it-IT" sz="1400" dirty="0">
                    <a:solidFill>
                      <a:schemeClr val="accent1">
                        <a:lumMod val="75000"/>
                      </a:schemeClr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it-IT" sz="1400" b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sz="1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it-IT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4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it-IT" sz="1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it-IT" sz="1400" dirty="0" smtClean="0"/>
                  <a:t>		 </a:t>
                </a:r>
                <a:r>
                  <a:rPr lang="it-IT" sz="1400" i="1" dirty="0" err="1" smtClean="0"/>
                  <a:t>Finally</a:t>
                </a:r>
                <a:r>
                  <a:rPr lang="it-IT" sz="1400" i="1" dirty="0" smtClean="0"/>
                  <a:t> </a:t>
                </a:r>
                <a:r>
                  <a:rPr lang="it-IT" sz="1400" i="1" dirty="0" err="1" smtClean="0"/>
                  <a:t>we</a:t>
                </a:r>
                <a:r>
                  <a:rPr lang="it-IT" sz="1400" i="1" dirty="0" smtClean="0"/>
                  <a:t> can show </a:t>
                </a:r>
                <a:r>
                  <a:rPr lang="it-IT" sz="1400" i="1" dirty="0" err="1" smtClean="0"/>
                  <a:t>that</a:t>
                </a:r>
                <a:r>
                  <a:rPr lang="it-IT" sz="1400" i="1" dirty="0" smtClean="0"/>
                  <a:t>…</a:t>
                </a:r>
                <a:endParaRPr lang="it-IT" sz="1400" i="1" dirty="0"/>
              </a:p>
              <a:p>
                <a:pPr marL="146050" indent="0">
                  <a:buNone/>
                </a:pPr>
                <a:r>
                  <a:rPr lang="it-IT" sz="1400" dirty="0"/>
                  <a:t> </a:t>
                </a:r>
                <a:r>
                  <a:rPr lang="it-IT" sz="1400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endParaRPr lang="it-IT" sz="1400" dirty="0"/>
              </a:p>
              <a:p>
                <a:pPr marL="146050" indent="0">
                  <a:buNone/>
                </a:pPr>
                <a:endParaRPr lang="it-IT" sz="1400" dirty="0"/>
              </a:p>
            </p:txBody>
          </p:sp>
        </mc:Choice>
        <mc:Fallback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03800" y="1597875"/>
                <a:ext cx="7030500" cy="29337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93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ECMQV </a:t>
            </a:r>
            <a:r>
              <a:rPr lang="it-IT" dirty="0" err="1" smtClean="0"/>
              <a:t>Strenghts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ECMQV protocol allows </a:t>
            </a:r>
            <a:r>
              <a:rPr lang="en-US" dirty="0"/>
              <a:t>A</a:t>
            </a:r>
            <a:r>
              <a:rPr lang="en-US" dirty="0" smtClean="0"/>
              <a:t>uthentic Key Agreement to occur </a:t>
            </a:r>
            <a:r>
              <a:rPr lang="en-US" dirty="0"/>
              <a:t>over an insecure </a:t>
            </a:r>
            <a:r>
              <a:rPr lang="en-US" dirty="0" smtClean="0"/>
              <a:t>channel </a:t>
            </a:r>
            <a:r>
              <a:rPr lang="en-US" dirty="0"/>
              <a:t>whilst only requiring the </a:t>
            </a:r>
            <a:r>
              <a:rPr lang="en-US" b="1" dirty="0"/>
              <a:t>same bandwidth </a:t>
            </a:r>
            <a:r>
              <a:rPr lang="en-US" dirty="0" smtClean="0"/>
              <a:t>as </a:t>
            </a:r>
            <a:r>
              <a:rPr lang="it-IT" dirty="0" smtClean="0"/>
              <a:t>an </a:t>
            </a:r>
            <a:r>
              <a:rPr lang="it-IT" dirty="0" err="1"/>
              <a:t>unauthenticated</a:t>
            </a:r>
            <a:r>
              <a:rPr lang="it-IT" dirty="0"/>
              <a:t> </a:t>
            </a:r>
            <a:r>
              <a:rPr lang="it-IT" dirty="0" smtClean="0"/>
              <a:t>ECDH;</a:t>
            </a:r>
          </a:p>
          <a:p>
            <a:pPr>
              <a:buFont typeface="Wingdings" panose="05000000000000000000" pitchFamily="2" charset="2"/>
              <a:buChar char="Ø"/>
            </a:pPr>
            <a:endParaRPr lang="it-IT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 err="1" smtClean="0"/>
              <a:t>Communication</a:t>
            </a:r>
            <a:r>
              <a:rPr lang="it-IT" dirty="0" smtClean="0"/>
              <a:t> can </a:t>
            </a:r>
            <a:r>
              <a:rPr lang="it-IT" dirty="0" err="1" smtClean="0"/>
              <a:t>occur</a:t>
            </a:r>
            <a:r>
              <a:rPr lang="it-IT" dirty="0" smtClean="0"/>
              <a:t> </a:t>
            </a:r>
            <a:r>
              <a:rPr lang="it-IT" dirty="0" err="1" smtClean="0"/>
              <a:t>even</a:t>
            </a:r>
            <a:r>
              <a:rPr lang="it-IT" dirty="0" smtClean="0"/>
              <a:t> 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party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b="1" dirty="0" smtClean="0"/>
              <a:t>offline</a:t>
            </a:r>
            <a:r>
              <a:rPr lang="it-IT" dirty="0" smtClean="0"/>
              <a:t>: </a:t>
            </a:r>
            <a:r>
              <a:rPr lang="it-IT" dirty="0" err="1" smtClean="0"/>
              <a:t>since</a:t>
            </a:r>
            <a:r>
              <a:rPr lang="it-IT" dirty="0" smtClean="0"/>
              <a:t> the </a:t>
            </a:r>
            <a:r>
              <a:rPr lang="it-IT" dirty="0" err="1" smtClean="0"/>
              <a:t>impossibility</a:t>
            </a:r>
            <a:r>
              <a:rPr lang="it-IT" dirty="0" smtClean="0"/>
              <a:t> in </a:t>
            </a:r>
            <a:r>
              <a:rPr lang="it-IT" dirty="0" err="1" smtClean="0"/>
              <a:t>retriving</a:t>
            </a:r>
            <a:r>
              <a:rPr lang="it-IT" dirty="0" smtClean="0"/>
              <a:t> </a:t>
            </a:r>
            <a:r>
              <a:rPr lang="it-IT" dirty="0" err="1" smtClean="0"/>
              <a:t>its</a:t>
            </a:r>
            <a:r>
              <a:rPr lang="it-IT" dirty="0" smtClean="0"/>
              <a:t> Public </a:t>
            </a:r>
            <a:r>
              <a:rPr lang="it-IT" dirty="0" err="1" smtClean="0"/>
              <a:t>Ephemeral</a:t>
            </a:r>
            <a:r>
              <a:rPr lang="it-IT" dirty="0" smtClean="0"/>
              <a:t> </a:t>
            </a:r>
            <a:r>
              <a:rPr lang="it-IT" dirty="0" err="1" smtClean="0"/>
              <a:t>Key</a:t>
            </a:r>
            <a:r>
              <a:rPr lang="it-IT" dirty="0" smtClean="0"/>
              <a:t>, </a:t>
            </a:r>
            <a:r>
              <a:rPr lang="it-IT" dirty="0" err="1" smtClean="0"/>
              <a:t>its</a:t>
            </a:r>
            <a:r>
              <a:rPr lang="it-IT" dirty="0" smtClean="0"/>
              <a:t> </a:t>
            </a:r>
            <a:r>
              <a:rPr lang="it-IT" b="1" dirty="0" err="1" smtClean="0"/>
              <a:t>Static</a:t>
            </a:r>
            <a:r>
              <a:rPr lang="it-IT" b="1" dirty="0" smtClean="0"/>
              <a:t> Public </a:t>
            </a:r>
            <a:r>
              <a:rPr lang="it-IT" b="1" dirty="0" err="1" smtClean="0"/>
              <a:t>Key</a:t>
            </a:r>
            <a:r>
              <a:rPr lang="it-IT" b="1" dirty="0" smtClean="0"/>
              <a:t> </a:t>
            </a:r>
            <a:r>
              <a:rPr lang="it-IT" dirty="0" err="1" smtClean="0"/>
              <a:t>shall</a:t>
            </a:r>
            <a:r>
              <a:rPr lang="it-IT" dirty="0" smtClean="0"/>
              <a:t> be </a:t>
            </a:r>
            <a:r>
              <a:rPr lang="it-IT" dirty="0" err="1" smtClean="0"/>
              <a:t>used</a:t>
            </a:r>
            <a:r>
              <a:rPr lang="it-IT" dirty="0" smtClean="0"/>
              <a:t> for </a:t>
            </a:r>
            <a:r>
              <a:rPr lang="it-IT" dirty="0" err="1" smtClean="0"/>
              <a:t>computing</a:t>
            </a:r>
            <a:r>
              <a:rPr lang="it-IT" dirty="0" smtClean="0"/>
              <a:t> the Session </a:t>
            </a:r>
            <a:r>
              <a:rPr lang="it-IT" dirty="0" err="1" smtClean="0"/>
              <a:t>Key</a:t>
            </a:r>
            <a:r>
              <a:rPr lang="it-IT" dirty="0" smtClean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endParaRPr lang="it-IT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 smtClean="0"/>
              <a:t>Message </a:t>
            </a:r>
            <a:r>
              <a:rPr lang="it-IT" dirty="0" err="1" smtClean="0"/>
              <a:t>encryption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now</a:t>
            </a:r>
            <a:r>
              <a:rPr lang="it-IT" dirty="0" smtClean="0"/>
              <a:t> up to the Session </a:t>
            </a:r>
            <a:r>
              <a:rPr lang="it-IT" dirty="0" err="1" smtClean="0"/>
              <a:t>Key</a:t>
            </a:r>
            <a:r>
              <a:rPr lang="it-IT" dirty="0" smtClean="0"/>
              <a:t>. </a:t>
            </a:r>
            <a:r>
              <a:rPr lang="it-IT" dirty="0" err="1" smtClean="0"/>
              <a:t>We</a:t>
            </a:r>
            <a:r>
              <a:rPr lang="it-IT" dirty="0" smtClean="0"/>
              <a:t> no </a:t>
            </a:r>
            <a:r>
              <a:rPr lang="it-IT" dirty="0" err="1" smtClean="0"/>
              <a:t>longer</a:t>
            </a:r>
            <a:r>
              <a:rPr lang="it-IT" dirty="0" smtClean="0"/>
              <a:t> </a:t>
            </a:r>
            <a:r>
              <a:rPr lang="it-IT" dirty="0" err="1" smtClean="0"/>
              <a:t>require</a:t>
            </a:r>
            <a:r>
              <a:rPr lang="it-IT" dirty="0" smtClean="0"/>
              <a:t> to </a:t>
            </a:r>
            <a:r>
              <a:rPr lang="it-IT" dirty="0" err="1" smtClean="0"/>
              <a:t>perfom</a:t>
            </a:r>
            <a:r>
              <a:rPr lang="it-IT" dirty="0" smtClean="0"/>
              <a:t> a Point Multiplication </a:t>
            </a:r>
            <a:r>
              <a:rPr lang="it-IT" dirty="0" err="1" smtClean="0"/>
              <a:t>before</a:t>
            </a:r>
            <a:r>
              <a:rPr lang="it-IT" dirty="0" smtClean="0"/>
              <a:t>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encryption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926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885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1303800" y="1786575"/>
            <a:ext cx="70305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 dirty="0"/>
              <a:t>How ECDH works</a:t>
            </a:r>
            <a:endParaRPr sz="1400" dirty="0"/>
          </a:p>
          <a:p>
            <a:pPr marL="914400" lvl="1" indent="-304800" rtl="0">
              <a:lnSpc>
                <a:spcPct val="112000"/>
              </a:lnSpc>
              <a:spcBef>
                <a:spcPts val="300"/>
              </a:spcBef>
              <a:spcAft>
                <a:spcPts val="0"/>
              </a:spcAft>
              <a:buSzPts val="1200"/>
              <a:buChar char="➢"/>
            </a:pPr>
            <a:r>
              <a:rPr lang="en" sz="1200" dirty="0"/>
              <a:t>The problem with ECDH</a:t>
            </a:r>
            <a:endParaRPr sz="1200" dirty="0"/>
          </a:p>
          <a:p>
            <a:pPr marL="1371600" lvl="2" indent="-304800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 dirty="0"/>
              <a:t>ECDSA</a:t>
            </a:r>
            <a:endParaRPr sz="1200" dirty="0"/>
          </a:p>
          <a:p>
            <a:pPr marL="457200" lvl="0" indent="-317500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lang="en" sz="1400" dirty="0"/>
              <a:t>On the improvement of ECDH: ECMQV</a:t>
            </a:r>
            <a:endParaRPr sz="1200" dirty="0"/>
          </a:p>
          <a:p>
            <a:pPr marL="914400" lvl="1" indent="-304800" rtl="0">
              <a:lnSpc>
                <a:spcPct val="112000"/>
              </a:lnSpc>
              <a:spcBef>
                <a:spcPts val="300"/>
              </a:spcBef>
              <a:spcAft>
                <a:spcPts val="0"/>
              </a:spcAft>
              <a:buSzPts val="1200"/>
              <a:buChar char="➢"/>
            </a:pPr>
            <a:r>
              <a:rPr lang="en" sz="1200" dirty="0"/>
              <a:t>How to derive the session key</a:t>
            </a:r>
            <a:endParaRPr sz="1200" dirty="0"/>
          </a:p>
          <a:p>
            <a:pPr marL="914400" lvl="1" indent="-304800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 dirty="0"/>
              <a:t>Session key with offline recipient</a:t>
            </a:r>
            <a:endParaRPr sz="1200" dirty="0"/>
          </a:p>
          <a:p>
            <a:pPr marL="457200" lvl="0" indent="-317500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lang="en" sz="1400" dirty="0"/>
              <a:t>ECIES for ECMQV</a:t>
            </a:r>
            <a:endParaRPr sz="1200" dirty="0"/>
          </a:p>
          <a:p>
            <a:pPr marL="914400" lvl="1" indent="-304800" rtl="0">
              <a:lnSpc>
                <a:spcPct val="112000"/>
              </a:lnSpc>
              <a:spcBef>
                <a:spcPts val="300"/>
              </a:spcBef>
              <a:spcAft>
                <a:spcPts val="0"/>
              </a:spcAft>
              <a:buSzPts val="1200"/>
              <a:buChar char="➢"/>
            </a:pPr>
            <a:r>
              <a:rPr lang="en" sz="1200" dirty="0"/>
              <a:t>The Integrated Encryption Scheme</a:t>
            </a:r>
            <a:endParaRPr sz="1200" dirty="0"/>
          </a:p>
          <a:p>
            <a:pPr marL="914400" lvl="1" indent="-304800">
              <a:lnSpc>
                <a:spcPct val="112000"/>
              </a:lnSpc>
              <a:spcBef>
                <a:spcPts val="0"/>
              </a:spcBef>
              <a:spcAft>
                <a:spcPts val="300"/>
              </a:spcAft>
              <a:buSzPts val="1200"/>
              <a:buChar char="➢"/>
            </a:pPr>
            <a:r>
              <a:rPr lang="en" sz="1200" dirty="0"/>
              <a:t>The Augmented Encryption Scheme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ECDH works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Shape 29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03800" y="1990050"/>
                <a:ext cx="7030500" cy="25416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dirty="0" smtClean="0"/>
                  <a:t>First we choose the set of Public Domain Parameters (a, b, p, G, n, h) according to:</a:t>
                </a:r>
                <a:endParaRPr lang="it-IT" b="1" dirty="0"/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it-IT" b="1" dirty="0"/>
                  <a:t>a, b, p </a:t>
                </a:r>
                <a:r>
                  <a:rPr lang="it-IT" dirty="0"/>
                  <a:t>such that we can define the Elliptic Curve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it-IT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it-IT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𝒂𝒙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𝒎𝒐𝒅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sSup>
                              <m:sSupPr>
                                <m:ctrlPr>
                                  <a:rPr lang="it-IT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𝟐𝟕</m:t>
                            </m:r>
                            <m:sSup>
                              <m:sSupPr>
                                <m:ctrlPr>
                                  <a:rPr lang="it-IT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it-IT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it-I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𝒎𝒐𝒅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{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it-IT" dirty="0"/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it-IT" b="1" dirty="0"/>
                  <a:t>G </a:t>
                </a:r>
                <a:r>
                  <a:rPr lang="it-IT" dirty="0"/>
                  <a:t>a point of said curve E, such that its order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b="1" dirty="0" smtClean="0"/>
                  <a:t>n</a:t>
                </a:r>
                <a:endParaRPr lang="ar-AE" dirty="0"/>
              </a:p>
              <a:p>
                <a:pPr marL="0" lvl="0" indent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lang="it-IT" b="1" dirty="0"/>
                  <a:t>h</a:t>
                </a:r>
                <a:r>
                  <a:rPr lang="it-IT" dirty="0"/>
                  <a:t> is the cofactor of E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 smtClean="0"/>
                  <a:t>that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r>
                      <a:rPr lang="it-IT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it-IT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  <m:r>
                          <a:rPr lang="it-IT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it-IT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endParaRPr b="1" i="1" dirty="0">
                  <a:latin typeface="Nunito" panose="020B060402020202020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1" name="Shape 29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03800" y="1990050"/>
                <a:ext cx="7030500" cy="2541600"/>
              </a:xfrm>
              <a:prstGeom prst="rect">
                <a:avLst/>
              </a:prstGeom>
              <a:blipFill>
                <a:blip r:embed="rId3"/>
                <a:stretch>
                  <a:fillRect l="-1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 smtClean="0"/>
              <a:t>Key</a:t>
            </a:r>
            <a:r>
              <a:rPr lang="it-IT" dirty="0" smtClean="0"/>
              <a:t> Agreement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Shape 29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03800" y="1990050"/>
                <a:ext cx="3430500" cy="25416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it-IT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Alice</a:t>
                </a:r>
              </a:p>
              <a:p>
                <a:pPr marL="0" lvl="0" indent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it-IT" dirty="0" err="1" smtClean="0"/>
                  <a:t>Computes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her</a:t>
                </a:r>
                <a:r>
                  <a:rPr lang="it-IT" dirty="0" smtClean="0"/>
                  <a:t> private </a:t>
                </a:r>
                <a:r>
                  <a:rPr lang="it-IT" dirty="0" err="1" smtClean="0"/>
                  <a:t>key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it-IT" b="1" dirty="0" smtClean="0">
                  <a:ea typeface="Cambria Math" panose="02040503050406030204" pitchFamily="18" charset="0"/>
                </a:endParaRP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it-IT" dirty="0">
                    <a:ea typeface="Cambria Math" panose="02040503050406030204" pitchFamily="18" charset="0"/>
                  </a:rPr>
                  <a:t>Then </a:t>
                </a:r>
                <a:r>
                  <a:rPr lang="it-IT" dirty="0" err="1">
                    <a:ea typeface="Cambria Math" panose="02040503050406030204" pitchFamily="18" charset="0"/>
                  </a:rPr>
                  <a:t>his</a:t>
                </a:r>
                <a:r>
                  <a:rPr lang="it-IT" dirty="0">
                    <a:ea typeface="Cambria Math" panose="02040503050406030204" pitchFamily="18" charset="0"/>
                  </a:rPr>
                  <a:t> public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it-IT" b="1" dirty="0" smtClean="0">
                    <a:ea typeface="Cambria Math" panose="020405030504060302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it-IT" sz="1400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⇄</m:t>
                    </m:r>
                  </m:oMath>
                </a14:m>
                <a:endParaRPr lang="it-IT" b="1" dirty="0">
                  <a:solidFill>
                    <a:schemeClr val="accent1">
                      <a:lumMod val="7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lvl="0" indent="0">
                  <a:spcAft>
                    <a:spcPts val="1600"/>
                  </a:spcAft>
                  <a:buNone/>
                </a:pPr>
                <a:endParaRPr lang="it-IT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9" name="Shape 29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03800" y="1990050"/>
                <a:ext cx="3430500" cy="2541600"/>
              </a:xfrm>
              <a:prstGeom prst="rect">
                <a:avLst/>
              </a:prstGeom>
              <a:blipFill>
                <a:blip r:embed="rId3"/>
                <a:stretch>
                  <a:fillRect l="-3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Shape 300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4903650" y="1990050"/>
                <a:ext cx="3430500" cy="25416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it-IT" b="1" dirty="0" smtClean="0">
                    <a:solidFill>
                      <a:schemeClr val="accent1"/>
                    </a:solidFill>
                  </a:rPr>
                  <a:t>Bob</a:t>
                </a: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it-IT" dirty="0" err="1" smtClean="0"/>
                  <a:t>Computes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his</a:t>
                </a:r>
                <a:r>
                  <a:rPr lang="it-IT" dirty="0" smtClean="0"/>
                  <a:t> private </a:t>
                </a:r>
                <a:r>
                  <a:rPr lang="it-IT" dirty="0" err="1" smtClean="0"/>
                  <a:t>key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  <m:sup>
                        <m:r>
                          <a:rPr lang="it-IT" b="1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it-IT" b="1" dirty="0" smtClean="0">
                  <a:ea typeface="Cambria Math" panose="02040503050406030204" pitchFamily="18" charset="0"/>
                </a:endParaRP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it-IT" dirty="0" err="1" smtClean="0">
                    <a:ea typeface="Cambria Math" panose="02040503050406030204" pitchFamily="18" charset="0"/>
                  </a:rPr>
                  <a:t>Then</a:t>
                </a:r>
                <a:r>
                  <a:rPr lang="it-IT" dirty="0" smtClean="0">
                    <a:ea typeface="Cambria Math" panose="02040503050406030204" pitchFamily="18" charset="0"/>
                  </a:rPr>
                  <a:t> </a:t>
                </a:r>
                <a:r>
                  <a:rPr lang="it-IT" dirty="0" err="1" smtClean="0">
                    <a:ea typeface="Cambria Math" panose="02040503050406030204" pitchFamily="18" charset="0"/>
                  </a:rPr>
                  <a:t>his</a:t>
                </a:r>
                <a:r>
                  <a:rPr lang="it-IT" dirty="0" smtClean="0">
                    <a:ea typeface="Cambria Math" panose="02040503050406030204" pitchFamily="18" charset="0"/>
                  </a:rPr>
                  <a:t> public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</m:oMath>
                </a14:m>
                <a:endParaRPr lang="it-IT" b="1" dirty="0" smtClean="0">
                  <a:ea typeface="Cambria Math" panose="02040503050406030204" pitchFamily="18" charset="0"/>
                </a:endParaRPr>
              </a:p>
              <a:p>
                <a:pPr marL="0" lvl="0" indent="0">
                  <a:spcAft>
                    <a:spcPts val="1600"/>
                  </a:spcAft>
                  <a:buNone/>
                </a:pPr>
                <a:endParaRPr lang="it-IT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0" name="Shape 30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903650" y="1990050"/>
                <a:ext cx="3430500" cy="2541600"/>
              </a:xfrm>
              <a:prstGeom prst="rect">
                <a:avLst/>
              </a:prstGeom>
              <a:blipFill>
                <a:blip r:embed="rId4"/>
                <a:stretch>
                  <a:fillRect l="-1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 flipH="1">
                <a:off x="817417" y="3549073"/>
                <a:ext cx="7030350" cy="982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 smtClean="0">
                    <a:solidFill>
                      <a:schemeClr val="accent6">
                        <a:lumMod val="50000"/>
                      </a:schemeClr>
                    </a:solidFill>
                    <a:latin typeface="Nunito" panose="020B0604020202020204" charset="0"/>
                    <a:ea typeface="Cambria Math" panose="02040503050406030204" pitchFamily="18" charset="0"/>
                  </a:rPr>
                  <a:t>Now </a:t>
                </a:r>
                <a:r>
                  <a:rPr lang="it-IT" dirty="0" err="1">
                    <a:solidFill>
                      <a:schemeClr val="accent6">
                        <a:lumMod val="50000"/>
                      </a:schemeClr>
                    </a:solidFill>
                    <a:latin typeface="Nunito" panose="020B0604020202020204" charset="0"/>
                    <a:ea typeface="Cambria Math" panose="02040503050406030204" pitchFamily="18" charset="0"/>
                  </a:rPr>
                  <a:t>they</a:t>
                </a:r>
                <a:r>
                  <a:rPr lang="it-IT" dirty="0">
                    <a:solidFill>
                      <a:schemeClr val="accent6">
                        <a:lumMod val="50000"/>
                      </a:schemeClr>
                    </a:solidFill>
                    <a:latin typeface="Nunito" panose="020B0604020202020204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solidFill>
                      <a:schemeClr val="accent6">
                        <a:lumMod val="50000"/>
                      </a:schemeClr>
                    </a:solidFill>
                    <a:latin typeface="Nunito" panose="020B0604020202020204" charset="0"/>
                    <a:ea typeface="Cambria Math" panose="02040503050406030204" pitchFamily="18" charset="0"/>
                  </a:rPr>
                  <a:t>both</a:t>
                </a:r>
                <a:r>
                  <a:rPr lang="it-IT" dirty="0">
                    <a:solidFill>
                      <a:schemeClr val="accent6">
                        <a:lumMod val="50000"/>
                      </a:schemeClr>
                    </a:solidFill>
                    <a:latin typeface="Nunito" panose="020B0604020202020204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solidFill>
                      <a:schemeClr val="accent6">
                        <a:lumMod val="50000"/>
                      </a:schemeClr>
                    </a:solidFill>
                    <a:latin typeface="Nunito" panose="020B0604020202020204" charset="0"/>
                    <a:ea typeface="Cambria Math" panose="02040503050406030204" pitchFamily="18" charset="0"/>
                  </a:rPr>
                  <a:t>exchange</a:t>
                </a:r>
                <a:r>
                  <a:rPr lang="it-IT" dirty="0">
                    <a:solidFill>
                      <a:schemeClr val="accent6">
                        <a:lumMod val="50000"/>
                      </a:schemeClr>
                    </a:solidFill>
                    <a:latin typeface="Nunito" panose="020B0604020202020204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solidFill>
                      <a:schemeClr val="accent6">
                        <a:lumMod val="50000"/>
                      </a:schemeClr>
                    </a:solidFill>
                    <a:latin typeface="Nunito" panose="020B0604020202020204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solidFill>
                      <a:schemeClr val="accent6">
                        <a:lumMod val="50000"/>
                      </a:schemeClr>
                    </a:solidFill>
                    <a:latin typeface="Nunito" panose="020B0604020202020204" charset="0"/>
                    <a:ea typeface="Cambria Math" panose="02040503050406030204" pitchFamily="18" charset="0"/>
                  </a:rPr>
                  <a:t> public </a:t>
                </a:r>
                <a:r>
                  <a:rPr lang="it-IT" dirty="0" err="1" smtClean="0">
                    <a:solidFill>
                      <a:schemeClr val="accent6">
                        <a:lumMod val="50000"/>
                      </a:schemeClr>
                    </a:solidFill>
                    <a:latin typeface="Nunito" panose="020B0604020202020204" charset="0"/>
                    <a:ea typeface="Cambria Math" panose="02040503050406030204" pitchFamily="18" charset="0"/>
                  </a:rPr>
                  <a:t>keys</a:t>
                </a:r>
                <a:r>
                  <a:rPr lang="it-IT" dirty="0" smtClean="0">
                    <a:solidFill>
                      <a:schemeClr val="accent6">
                        <a:lumMod val="50000"/>
                      </a:schemeClr>
                    </a:solidFill>
                    <a:latin typeface="Nunito" panose="020B060402020202020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it-IT" b="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it-IT" dirty="0" smtClean="0">
                  <a:solidFill>
                    <a:schemeClr val="accent4">
                      <a:lumMod val="50000"/>
                    </a:schemeClr>
                  </a:solidFill>
                  <a:latin typeface="Nunito" panose="020B0604020202020204" charset="0"/>
                </a:endParaRPr>
              </a:p>
              <a:p>
                <a:endParaRPr lang="it-IT" dirty="0">
                  <a:solidFill>
                    <a:schemeClr val="accent4">
                      <a:lumMod val="50000"/>
                    </a:schemeClr>
                  </a:solidFill>
                  <a:latin typeface="Nunito" panose="020B0604020202020204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sz="1300" i="1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</m:ctrlPr>
                        </m:sSubSupPr>
                        <m:e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𝑲</m:t>
                          </m:r>
                        </m:e>
                        <m:sub>
                          <m:r>
                            <a:rPr lang="ar-AE" sz="130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𝑨</m:t>
                          </m:r>
                        </m:sub>
                        <m:sup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𝑺</m:t>
                          </m:r>
                        </m:sup>
                      </m:sSubSup>
                      <m:sSubSup>
                        <m:sSubSupPr>
                          <m:ctrlPr>
                            <a:rPr lang="ar-AE" sz="1300" i="1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</m:ctrlPr>
                        </m:sSubSupPr>
                        <m:e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ar-AE" sz="13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unito"/>
                                  <a:sym typeface="Nunito"/>
                                </a:rPr>
                              </m:ctrlPr>
                            </m:sSubSupPr>
                            <m:e>
                              <m:r>
                                <a:rPr lang="ar-AE" sz="130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unito"/>
                                  <a:sym typeface="Nunito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30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unito"/>
                                  <a:sym typeface="Nunito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ar-AE" sz="130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unito"/>
                                  <a:sym typeface="Nunito"/>
                                </a:rPr>
                                <m:t>−</m:t>
                              </m:r>
                            </m:sup>
                          </m:sSubSup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∙</m:t>
                          </m:r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𝐾</m:t>
                          </m:r>
                        </m:e>
                        <m:sub>
                          <m:r>
                            <a:rPr lang="ar-AE" sz="130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𝐵</m:t>
                          </m:r>
                        </m:sub>
                        <m:sup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+</m:t>
                          </m:r>
                        </m:sup>
                      </m:sSubSup>
                      <m:r>
                        <a:rPr lang="ar-AE" sz="130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unito"/>
                          <a:sym typeface="Nunito"/>
                        </a:rPr>
                        <m:t>= </m:t>
                      </m:r>
                      <m:sSubSup>
                        <m:sSubSupPr>
                          <m:ctrlPr>
                            <a:rPr lang="ar-AE" sz="1300" i="1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</m:ctrlPr>
                        </m:sSubSupPr>
                        <m:e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𝑘</m:t>
                          </m:r>
                        </m:e>
                        <m:sub>
                          <m:r>
                            <a:rPr lang="ar-AE" sz="130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𝐴</m:t>
                          </m:r>
                        </m:sub>
                        <m:sup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−</m:t>
                          </m:r>
                        </m:sup>
                      </m:sSubSup>
                      <m:r>
                        <a:rPr lang="ar-AE" sz="130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unito"/>
                          <a:sym typeface="Nunito"/>
                        </a:rPr>
                        <m:t>∙</m:t>
                      </m:r>
                      <m:sSubSup>
                        <m:sSubSupPr>
                          <m:ctrlPr>
                            <a:rPr lang="ar-AE" sz="1300" i="1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</m:ctrlPr>
                        </m:sSubSupPr>
                        <m:e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𝑘</m:t>
                          </m:r>
                        </m:e>
                        <m:sub>
                          <m:r>
                            <a:rPr lang="ar-AE" sz="130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𝐵</m:t>
                          </m:r>
                        </m:sub>
                        <m:sup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−</m:t>
                          </m:r>
                        </m:sup>
                      </m:sSubSup>
                      <m:r>
                        <a:rPr lang="ar-AE" sz="130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unito"/>
                          <a:sym typeface="Nunito"/>
                        </a:rPr>
                        <m:t>∙</m:t>
                      </m:r>
                      <m:r>
                        <a:rPr lang="ar-AE" sz="130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unito"/>
                          <a:sym typeface="Nunito"/>
                        </a:rPr>
                        <m:t>𝐺</m:t>
                      </m:r>
                      <m:r>
                        <a:rPr lang="ar-AE" sz="130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unito"/>
                          <a:sym typeface="Nunito"/>
                        </a:rPr>
                        <m:t>=</m:t>
                      </m:r>
                      <m:sSubSup>
                        <m:sSubSupPr>
                          <m:ctrlPr>
                            <a:rPr lang="ar-AE" sz="1300" i="1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</m:ctrlPr>
                        </m:sSubSupPr>
                        <m:e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𝑘</m:t>
                          </m:r>
                        </m:e>
                        <m:sub>
                          <m:r>
                            <a:rPr lang="ar-AE" sz="130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𝐵</m:t>
                          </m:r>
                        </m:sub>
                        <m:sup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−</m:t>
                          </m:r>
                        </m:sup>
                      </m:sSubSup>
                      <m:r>
                        <a:rPr lang="ar-AE" sz="130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unito"/>
                          <a:sym typeface="Nunito"/>
                        </a:rPr>
                        <m:t>∙</m:t>
                      </m:r>
                      <m:sSubSup>
                        <m:sSubSupPr>
                          <m:ctrlPr>
                            <a:rPr lang="ar-AE" sz="1300" i="1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</m:ctrlPr>
                        </m:sSubSupPr>
                        <m:e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𝑘</m:t>
                          </m:r>
                        </m:e>
                        <m:sub>
                          <m:r>
                            <a:rPr lang="ar-AE" sz="130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𝐴</m:t>
                          </m:r>
                        </m:sub>
                        <m:sup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−</m:t>
                          </m:r>
                        </m:sup>
                      </m:sSubSup>
                      <m:r>
                        <a:rPr lang="ar-AE" sz="130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unito"/>
                          <a:sym typeface="Nunito"/>
                        </a:rPr>
                        <m:t>∙</m:t>
                      </m:r>
                      <m:r>
                        <a:rPr lang="ar-AE" sz="130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unito"/>
                          <a:sym typeface="Nunito"/>
                        </a:rPr>
                        <m:t>𝐺</m:t>
                      </m:r>
                      <m:sSubSup>
                        <m:sSubSupPr>
                          <m:ctrlPr>
                            <a:rPr lang="ar-AE" sz="1300" i="1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</m:ctrlPr>
                        </m:sSubSupPr>
                        <m:e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ar-AE" sz="13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unito"/>
                                  <a:sym typeface="Nunito"/>
                                </a:rPr>
                              </m:ctrlPr>
                            </m:sSubSupPr>
                            <m:e>
                              <m:r>
                                <a:rPr lang="ar-AE" sz="130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unito"/>
                                  <a:sym typeface="Nunito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it-IT" sz="130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unito"/>
                                  <a:sym typeface="Nunito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ar-AE" sz="130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unito"/>
                                  <a:sym typeface="Nunito"/>
                                </a:rPr>
                                <m:t>−</m:t>
                              </m:r>
                            </m:sup>
                          </m:sSubSup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∙</m:t>
                          </m:r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𝐾</m:t>
                          </m:r>
                        </m:e>
                        <m:sub>
                          <m:r>
                            <a:rPr lang="it-IT" sz="130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𝐴</m:t>
                          </m:r>
                        </m:sub>
                        <m:sup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+</m:t>
                          </m:r>
                        </m:sup>
                      </m:sSubSup>
                      <m:r>
                        <a:rPr lang="ar-AE" sz="130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unito"/>
                          <a:sym typeface="Nunito"/>
                        </a:rPr>
                        <m:t>=</m:t>
                      </m:r>
                      <m:sSubSup>
                        <m:sSubSupPr>
                          <m:ctrlPr>
                            <a:rPr lang="ar-AE" sz="1300" i="1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</m:ctrlPr>
                        </m:sSubSupPr>
                        <m:e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𝑲</m:t>
                          </m:r>
                        </m:e>
                        <m:sub>
                          <m:r>
                            <a:rPr lang="it-IT" sz="130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𝑩</m:t>
                          </m:r>
                        </m:sub>
                        <m:sup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ar-AE" sz="1300" dirty="0">
                  <a:solidFill>
                    <a:schemeClr val="dk2"/>
                  </a:solidFill>
                  <a:latin typeface="Nunito"/>
                  <a:ea typeface="Cambria Math" panose="02040503050406030204" pitchFamily="18" charset="0"/>
                  <a:cs typeface="Nunito"/>
                  <a:sym typeface="Nunito"/>
                </a:endParaRPr>
              </a:p>
              <a:p>
                <a:endParaRPr lang="it-IT" dirty="0">
                  <a:solidFill>
                    <a:schemeClr val="accent4">
                      <a:lumMod val="50000"/>
                    </a:schemeClr>
                  </a:solidFill>
                  <a:latin typeface="Nunito" panose="020B0604020202020204" charset="0"/>
                </a:endParaRPr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7417" y="3549073"/>
                <a:ext cx="7030350" cy="982577"/>
              </a:xfrm>
              <a:prstGeom prst="rect">
                <a:avLst/>
              </a:prstGeom>
              <a:blipFill>
                <a:blip r:embed="rId5"/>
                <a:stretch>
                  <a:fillRect t="-12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Man-in-the-Middle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1080737" y="1731518"/>
                <a:ext cx="2443571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300" b="1" dirty="0" smtClean="0">
                    <a:solidFill>
                      <a:schemeClr val="accent2">
                        <a:lumMod val="50000"/>
                      </a:schemeClr>
                    </a:solidFill>
                    <a:latin typeface="Nunito" panose="020B0604020202020204" charset="0"/>
                  </a:rPr>
                  <a:t>Alice</a:t>
                </a:r>
              </a:p>
              <a:p>
                <a:pPr algn="ctr"/>
                <a:endParaRPr lang="it-IT" sz="1300" dirty="0" smtClean="0">
                  <a:latin typeface="Nunito" panose="020B060402020202020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16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it-IT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it-IT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it-IT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16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it-IT" sz="1300" dirty="0" smtClean="0">
                    <a:latin typeface="Nunito" panose="020B060402020202020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737" y="1731518"/>
                <a:ext cx="2443571" cy="1231106"/>
              </a:xfrm>
              <a:prstGeom prst="rect">
                <a:avLst/>
              </a:prstGeom>
              <a:blipFill>
                <a:blip r:embed="rId2"/>
                <a:stretch>
                  <a:fillRect b="-49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/>
              <p:cNvSpPr txBox="1"/>
              <p:nvPr/>
            </p:nvSpPr>
            <p:spPr>
              <a:xfrm>
                <a:off x="3696512" y="1731518"/>
                <a:ext cx="142795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300" b="1" dirty="0" smtClean="0">
                    <a:solidFill>
                      <a:schemeClr val="accent4">
                        <a:lumMod val="50000"/>
                      </a:schemeClr>
                    </a:solidFill>
                    <a:latin typeface="Nunito" panose="020B0604020202020204" charset="0"/>
                  </a:rPr>
                  <a:t>Eve</a:t>
                </a:r>
                <a:endParaRPr lang="it-IT" sz="1300" b="1" dirty="0">
                  <a:solidFill>
                    <a:schemeClr val="accent4">
                      <a:lumMod val="50000"/>
                    </a:schemeClr>
                  </a:solidFill>
                  <a:latin typeface="Nunito" panose="020B0604020202020204" charset="0"/>
                </a:endParaRPr>
              </a:p>
              <a:p>
                <a:pPr algn="ctr"/>
                <a:endParaRPr lang="it-IT" sz="1300" dirty="0">
                  <a:latin typeface="Nunito" panose="020B060402020202020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160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it-IT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it-IT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60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m:rPr>
                          <m:nor/>
                        </m:rPr>
                        <a:rPr lang="it-IT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160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m:rPr>
                          <m:nor/>
                        </m:rPr>
                        <a:rPr lang="it-IT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it-IT" sz="1600" dirty="0">
                  <a:latin typeface="Nunito" panose="020B0604020202020204" charset="0"/>
                </a:endParaRPr>
              </a:p>
            </p:txBody>
          </p:sp>
        </mc:Choice>
        <mc:Fallback xmlns=""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12" y="1731518"/>
                <a:ext cx="1427956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5544767" y="1731513"/>
                <a:ext cx="1933874" cy="2412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300" b="1" dirty="0" smtClean="0">
                    <a:solidFill>
                      <a:schemeClr val="accent1"/>
                    </a:solidFill>
                    <a:latin typeface="Nunito" panose="020B0604020202020204" charset="0"/>
                  </a:rPr>
                  <a:t>Bob</a:t>
                </a:r>
              </a:p>
              <a:p>
                <a:pPr algn="ctr"/>
                <a:endParaRPr lang="it-IT" sz="1300" dirty="0">
                  <a:latin typeface="Nunito" panose="020B0604020202020204" charset="0"/>
                </a:endParaRPr>
              </a:p>
              <a:p>
                <a:pPr algn="ctr"/>
                <a:endParaRPr lang="it-IT" sz="1600" i="1" dirty="0" smtClean="0">
                  <a:latin typeface="Cambria Math" panose="02040503050406030204" pitchFamily="18" charset="0"/>
                </a:endParaRPr>
              </a:p>
              <a:p>
                <a:pPr algn="ctr"/>
                <a:endParaRPr lang="it-IT" sz="1600" i="1" dirty="0">
                  <a:latin typeface="Cambria Math" panose="02040503050406030204" pitchFamily="18" charset="0"/>
                </a:endParaRPr>
              </a:p>
              <a:p>
                <a:pPr algn="ctr"/>
                <a:endParaRPr lang="it-IT" sz="16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1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it-IT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it-IT" sz="16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m:rPr>
                          <m:nor/>
                        </m:rPr>
                        <a:rPr lang="it-IT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1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m:rPr>
                          <m:nor/>
                        </m:rPr>
                        <a:rPr lang="it-IT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it-IT" sz="1600" dirty="0">
                  <a:latin typeface="Nunito" panose="020B0604020202020204" charset="0"/>
                </a:endParaRPr>
              </a:p>
              <a:p>
                <a:pPr algn="ctr"/>
                <a:endParaRPr lang="it-IT" sz="1300" dirty="0">
                  <a:latin typeface="Nunito" panose="020B0604020202020204" charset="0"/>
                </a:endParaRP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767" y="1731513"/>
                <a:ext cx="1933874" cy="24129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/>
              <p:cNvSpPr txBox="1"/>
              <p:nvPr/>
            </p:nvSpPr>
            <p:spPr>
              <a:xfrm>
                <a:off x="2435773" y="2470182"/>
                <a:ext cx="1848255" cy="1012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⇄</m:t>
                      </m:r>
                    </m:oMath>
                  </m:oMathPara>
                </a14:m>
                <a:endParaRPr lang="it-IT" dirty="0">
                  <a:latin typeface="Nunito" panose="020B0604020202020204" charset="0"/>
                </a:endParaRPr>
              </a:p>
              <a:p>
                <a:pPr lvl="0"/>
                <a:endParaRPr lang="it-IT" dirty="0">
                  <a:latin typeface="Nunito" panose="020B0604020202020204" charset="0"/>
                </a:endParaRP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6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16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160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m:rPr>
                          <m:nor/>
                        </m:rPr>
                        <a:rPr lang="it-IT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CasellaDiTes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773" y="2470182"/>
                <a:ext cx="1848255" cy="10129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/>
              <p:cNvSpPr/>
              <p:nvPr/>
            </p:nvSpPr>
            <p:spPr>
              <a:xfrm>
                <a:off x="4456232" y="3208846"/>
                <a:ext cx="2042809" cy="1011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⇄</m:t>
                      </m:r>
                    </m:oMath>
                  </m:oMathPara>
                </a14:m>
                <a:endParaRPr lang="it-IT" dirty="0">
                  <a:latin typeface="Nunito" panose="020B0604020202020204" charset="0"/>
                </a:endParaRPr>
              </a:p>
              <a:p>
                <a:pPr lvl="0"/>
                <a:endParaRPr lang="it-IT" dirty="0">
                  <a:latin typeface="Nunito" panose="020B0604020202020204" charset="0"/>
                </a:endParaRP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60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160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m:rPr>
                          <m:nor/>
                        </m:rPr>
                        <a:rPr lang="it-IT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ttango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232" y="3208846"/>
                <a:ext cx="2042809" cy="10116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52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 smtClean="0"/>
              <a:t>Avoiding</a:t>
            </a:r>
            <a:r>
              <a:rPr lang="it-IT" dirty="0" smtClean="0"/>
              <a:t> </a:t>
            </a:r>
            <a:r>
              <a:rPr lang="it-IT" dirty="0" err="1" smtClean="0"/>
              <a:t>MitM</a:t>
            </a:r>
            <a:endParaRPr dirty="0"/>
          </a:p>
        </p:txBody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 smtClean="0"/>
              <a:t>ECDH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weak</a:t>
            </a:r>
            <a:r>
              <a:rPr lang="it-IT" dirty="0" smtClean="0"/>
              <a:t> to </a:t>
            </a:r>
            <a:r>
              <a:rPr lang="it-IT" dirty="0" err="1" smtClean="0"/>
              <a:t>MitM</a:t>
            </a:r>
            <a:r>
              <a:rPr lang="it-IT" dirty="0" smtClean="0"/>
              <a:t> </a:t>
            </a:r>
            <a:r>
              <a:rPr lang="it-IT" dirty="0" err="1" smtClean="0"/>
              <a:t>because</a:t>
            </a:r>
            <a:r>
              <a:rPr lang="it-IT" dirty="0" smtClean="0"/>
              <a:t> </a:t>
            </a:r>
            <a:r>
              <a:rPr lang="it-IT" dirty="0" err="1" smtClean="0"/>
              <a:t>both</a:t>
            </a:r>
            <a:r>
              <a:rPr lang="it-IT" dirty="0" smtClean="0"/>
              <a:t> parties </a:t>
            </a:r>
            <a:r>
              <a:rPr lang="it-IT" dirty="0" err="1" smtClean="0"/>
              <a:t>have</a:t>
            </a:r>
            <a:r>
              <a:rPr lang="it-IT" dirty="0" smtClean="0"/>
              <a:t> to </a:t>
            </a:r>
            <a:r>
              <a:rPr lang="it-IT" b="1" dirty="0" err="1" smtClean="0"/>
              <a:t>authenticate</a:t>
            </a:r>
            <a:r>
              <a:rPr lang="it-IT" dirty="0" smtClean="0"/>
              <a:t>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before</a:t>
            </a:r>
            <a:r>
              <a:rPr lang="it-IT" dirty="0" smtClean="0"/>
              <a:t> </a:t>
            </a:r>
            <a:r>
              <a:rPr lang="it-IT" dirty="0" err="1" smtClean="0"/>
              <a:t>communicating</a:t>
            </a:r>
            <a:r>
              <a:rPr lang="it-IT" dirty="0" smtClean="0"/>
              <a:t>.</a:t>
            </a: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 err="1" smtClean="0"/>
              <a:t>Even</a:t>
            </a:r>
            <a:r>
              <a:rPr lang="it-IT" dirty="0" smtClean="0"/>
              <a:t> with a </a:t>
            </a:r>
            <a:r>
              <a:rPr lang="it-IT" dirty="0" err="1" smtClean="0"/>
              <a:t>prior</a:t>
            </a:r>
            <a:r>
              <a:rPr lang="it-IT" dirty="0" smtClean="0"/>
              <a:t> </a:t>
            </a:r>
            <a:r>
              <a:rPr lang="it-IT" dirty="0" err="1" smtClean="0"/>
              <a:t>authentication</a:t>
            </a:r>
            <a:r>
              <a:rPr lang="it-IT" dirty="0" smtClean="0"/>
              <a:t>, the private </a:t>
            </a:r>
            <a:r>
              <a:rPr lang="it-IT" dirty="0" err="1" smtClean="0"/>
              <a:t>keys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are </a:t>
            </a:r>
            <a:r>
              <a:rPr lang="it-IT" dirty="0" err="1" smtClean="0"/>
              <a:t>usually</a:t>
            </a:r>
            <a:r>
              <a:rPr lang="it-IT" dirty="0" smtClean="0"/>
              <a:t> </a:t>
            </a:r>
            <a:r>
              <a:rPr lang="it-IT" b="1" dirty="0" err="1" smtClean="0"/>
              <a:t>Ephemeral</a:t>
            </a:r>
            <a:r>
              <a:rPr lang="it-IT" dirty="0" smtClean="0"/>
              <a:t>! In </a:t>
            </a:r>
            <a:r>
              <a:rPr lang="it-IT" dirty="0" err="1" smtClean="0"/>
              <a:t>order</a:t>
            </a:r>
            <a:r>
              <a:rPr lang="it-IT" dirty="0" smtClean="0"/>
              <a:t> to </a:t>
            </a:r>
            <a:r>
              <a:rPr lang="it-IT" dirty="0" err="1" smtClean="0"/>
              <a:t>avoid</a:t>
            </a:r>
            <a:r>
              <a:rPr lang="it-IT" dirty="0" smtClean="0"/>
              <a:t> </a:t>
            </a:r>
            <a:r>
              <a:rPr lang="it-IT" dirty="0" err="1" smtClean="0"/>
              <a:t>MitM</a:t>
            </a:r>
            <a:r>
              <a:rPr lang="it-IT" dirty="0" smtClean="0"/>
              <a:t> </a:t>
            </a:r>
            <a:r>
              <a:rPr lang="it-IT" dirty="0" err="1" smtClean="0"/>
              <a:t>attacks</a:t>
            </a:r>
            <a:r>
              <a:rPr lang="it-IT" dirty="0" smtClean="0"/>
              <a:t> </a:t>
            </a:r>
            <a:r>
              <a:rPr lang="it-IT" dirty="0" err="1" smtClean="0"/>
              <a:t>they</a:t>
            </a:r>
            <a:r>
              <a:rPr lang="it-IT" dirty="0" smtClean="0"/>
              <a:t> </a:t>
            </a:r>
            <a:r>
              <a:rPr lang="it-IT" dirty="0" err="1" smtClean="0"/>
              <a:t>should</a:t>
            </a:r>
            <a:r>
              <a:rPr lang="it-IT" dirty="0" smtClean="0"/>
              <a:t> </a:t>
            </a:r>
            <a:r>
              <a:rPr lang="it-IT" dirty="0" err="1" smtClean="0"/>
              <a:t>both</a:t>
            </a:r>
            <a:r>
              <a:rPr lang="it-IT" dirty="0" smtClean="0"/>
              <a:t> re-</a:t>
            </a:r>
            <a:r>
              <a:rPr lang="it-IT" dirty="0" err="1" smtClean="0"/>
              <a:t>authenticate</a:t>
            </a:r>
            <a:r>
              <a:rPr lang="it-IT" dirty="0" smtClean="0"/>
              <a:t> </a:t>
            </a:r>
            <a:r>
              <a:rPr lang="it-IT" dirty="0" err="1" smtClean="0"/>
              <a:t>each</a:t>
            </a:r>
            <a:r>
              <a:rPr lang="it-IT" dirty="0" smtClean="0"/>
              <a:t> time </a:t>
            </a:r>
            <a:r>
              <a:rPr lang="it-IT" dirty="0" err="1" smtClean="0"/>
              <a:t>these</a:t>
            </a:r>
            <a:r>
              <a:rPr lang="it-IT" dirty="0" smtClean="0"/>
              <a:t> </a:t>
            </a:r>
            <a:r>
              <a:rPr lang="it-IT" dirty="0" err="1" smtClean="0"/>
              <a:t>keys</a:t>
            </a:r>
            <a:r>
              <a:rPr lang="it-IT" dirty="0" smtClean="0"/>
              <a:t> are re-</a:t>
            </a:r>
            <a:r>
              <a:rPr lang="it-IT" dirty="0" err="1" smtClean="0"/>
              <a:t>calculated</a:t>
            </a:r>
            <a:r>
              <a:rPr lang="it-IT" dirty="0" smtClean="0"/>
              <a:t>. </a:t>
            </a:r>
            <a:r>
              <a:rPr lang="it-IT" dirty="0" err="1" smtClean="0"/>
              <a:t>Unfortunately</a:t>
            </a:r>
            <a:r>
              <a:rPr lang="it-IT" dirty="0" smtClean="0"/>
              <a:t> </a:t>
            </a:r>
            <a:r>
              <a:rPr lang="it-IT" dirty="0" err="1" smtClean="0"/>
              <a:t>ephemeral</a:t>
            </a:r>
            <a:r>
              <a:rPr lang="it-IT" dirty="0" smtClean="0"/>
              <a:t> </a:t>
            </a:r>
            <a:r>
              <a:rPr lang="it-IT" dirty="0" err="1" smtClean="0"/>
              <a:t>keys</a:t>
            </a:r>
            <a:r>
              <a:rPr lang="it-IT" dirty="0" smtClean="0"/>
              <a:t> </a:t>
            </a:r>
            <a:r>
              <a:rPr lang="it-IT" dirty="0" err="1" smtClean="0"/>
              <a:t>may</a:t>
            </a:r>
            <a:r>
              <a:rPr lang="it-IT" dirty="0" smtClean="0"/>
              <a:t> </a:t>
            </a:r>
            <a:r>
              <a:rPr lang="it-IT" dirty="0" err="1" smtClean="0"/>
              <a:t>change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message</a:t>
            </a:r>
            <a:r>
              <a:rPr lang="it-IT" dirty="0" smtClean="0"/>
              <a:t> to </a:t>
            </a:r>
            <a:r>
              <a:rPr lang="it-IT" dirty="0" err="1" smtClean="0"/>
              <a:t>ensure</a:t>
            </a:r>
            <a:r>
              <a:rPr lang="it-IT" dirty="0" smtClean="0"/>
              <a:t> the </a:t>
            </a:r>
            <a:r>
              <a:rPr lang="it-IT" dirty="0" err="1" smtClean="0"/>
              <a:t>highest</a:t>
            </a:r>
            <a:r>
              <a:rPr lang="it-IT" dirty="0" smtClean="0"/>
              <a:t> security. How to </a:t>
            </a:r>
            <a:r>
              <a:rPr lang="it-IT" dirty="0" err="1" smtClean="0"/>
              <a:t>handle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case?</a:t>
            </a: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 err="1" smtClean="0"/>
              <a:t>We</a:t>
            </a:r>
            <a:r>
              <a:rPr lang="it-IT" dirty="0" smtClean="0"/>
              <a:t> can </a:t>
            </a:r>
            <a:r>
              <a:rPr lang="it-IT" dirty="0" err="1" smtClean="0"/>
              <a:t>rely</a:t>
            </a:r>
            <a:r>
              <a:rPr lang="it-IT" dirty="0" smtClean="0"/>
              <a:t> on </a:t>
            </a:r>
            <a:r>
              <a:rPr lang="it-IT" dirty="0" err="1" smtClean="0"/>
              <a:t>recipient’s</a:t>
            </a:r>
            <a:r>
              <a:rPr lang="it-IT" dirty="0" smtClean="0"/>
              <a:t> </a:t>
            </a:r>
            <a:r>
              <a:rPr lang="it-IT" b="1" dirty="0" smtClean="0"/>
              <a:t>Digital </a:t>
            </a:r>
            <a:r>
              <a:rPr lang="it-IT" b="1" dirty="0" err="1" smtClean="0"/>
              <a:t>Signature</a:t>
            </a:r>
            <a:r>
              <a:rPr lang="it-IT" b="1" dirty="0" smtClean="0"/>
              <a:t> </a:t>
            </a:r>
            <a:r>
              <a:rPr lang="it-IT" dirty="0" err="1" smtClean="0"/>
              <a:t>computed</a:t>
            </a:r>
            <a:r>
              <a:rPr lang="it-IT" dirty="0" smtClean="0"/>
              <a:t> via ECDSA.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/>
              <a:t>ECDSA - </a:t>
            </a:r>
            <a:r>
              <a:rPr lang="it-IT" dirty="0" err="1" smtClean="0"/>
              <a:t>Signing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egnaposto testo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01949" y="1597875"/>
                <a:ext cx="3443591" cy="2933775"/>
              </a:xfrm>
            </p:spPr>
            <p:txBody>
              <a:bodyPr/>
              <a:lstStyle/>
              <a:p>
                <a:pPr marL="146050" indent="0">
                  <a:buNone/>
                </a:pPr>
                <a:r>
                  <a:rPr lang="it-IT" dirty="0" smtClean="0"/>
                  <a:t>Alice </a:t>
                </a:r>
                <a:r>
                  <a:rPr lang="it-IT" dirty="0" err="1" smtClean="0"/>
                  <a:t>has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her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ephemeral</a:t>
                </a:r>
                <a:r>
                  <a:rPr lang="it-IT" dirty="0" smtClean="0"/>
                  <a:t> private </a:t>
                </a:r>
                <a:r>
                  <a:rPr lang="it-IT" dirty="0" err="1" smtClean="0"/>
                  <a:t>key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it-IT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bSup>
                  </m:oMath>
                </a14:m>
                <a:r>
                  <a:rPr lang="it-IT" dirty="0" smtClean="0"/>
                  <a:t> and </a:t>
                </a:r>
                <a:r>
                  <a:rPr lang="it-IT" dirty="0" err="1" smtClean="0"/>
                  <a:t>wants</a:t>
                </a:r>
                <a:r>
                  <a:rPr lang="it-IT" dirty="0" smtClean="0"/>
                  <a:t> to </a:t>
                </a:r>
                <a:r>
                  <a:rPr lang="it-IT" dirty="0" err="1" smtClean="0"/>
                  <a:t>sign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her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message</a:t>
                </a:r>
                <a:r>
                  <a:rPr lang="it-IT" dirty="0" smtClean="0"/>
                  <a:t> </a:t>
                </a:r>
                <a:r>
                  <a:rPr lang="it-IT" b="1" dirty="0" smtClean="0"/>
                  <a:t>m</a:t>
                </a:r>
                <a:r>
                  <a:rPr lang="it-IT" dirty="0" smtClean="0"/>
                  <a:t>.</a:t>
                </a:r>
              </a:p>
              <a:p>
                <a:pPr marL="146050" indent="0">
                  <a:buNone/>
                </a:pPr>
                <a:endParaRPr lang="it-IT" dirty="0" smtClean="0"/>
              </a:p>
              <a:p>
                <a:pPr marL="146050" indent="0">
                  <a:buNone/>
                </a:pPr>
                <a:r>
                  <a:rPr lang="it-IT" dirty="0" smtClean="0"/>
                  <a:t>First </a:t>
                </a:r>
                <a:r>
                  <a:rPr lang="it-IT" dirty="0" err="1" smtClean="0"/>
                  <a:t>she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chooses</a:t>
                </a:r>
                <a:r>
                  <a:rPr lang="it-IT" dirty="0" smtClean="0"/>
                  <a:t> a random </a:t>
                </a:r>
                <a:r>
                  <a:rPr lang="it-IT" dirty="0" err="1" smtClean="0"/>
                  <a:t>integer</a:t>
                </a:r>
                <a:r>
                  <a:rPr lang="it-IT" dirty="0" smtClean="0"/>
                  <a:t> </a:t>
                </a:r>
                <a:endParaRPr lang="it-IT" b="1" i="1" dirty="0" smtClean="0">
                  <a:latin typeface="Cambria Math" panose="02040503050406030204" pitchFamily="18" charset="0"/>
                </a:endParaRPr>
              </a:p>
              <a:p>
                <a:pPr marL="1460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it-IT" b="1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∈[</m:t>
                      </m:r>
                      <m:r>
                        <a:rPr lang="it-IT" b="1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it-IT" b="1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it-IT" b="1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it-IT" b="1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it-IT" b="1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it-IT" b="1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it-IT" b="1" dirty="0" smtClean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marL="146050" indent="0">
                  <a:buNone/>
                </a:pPr>
                <a:endParaRPr lang="it-IT" b="1" dirty="0" smtClean="0"/>
              </a:p>
              <a:p>
                <a:pPr marL="146050" indent="0">
                  <a:buNone/>
                </a:pPr>
                <a:r>
                  <a:rPr lang="it-IT" dirty="0" err="1" smtClean="0"/>
                  <a:t>Then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computes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p>
                    </m:sSubSup>
                    <m:r>
                      <a:rPr lang="it-IT" b="1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p>
                    </m:sSubSup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 smtClean="0"/>
                  <a:t> </a:t>
                </a:r>
              </a:p>
              <a:p>
                <a:pPr marL="146050" indent="0">
                  <a:buNone/>
                </a:pPr>
                <a:endParaRPr lang="it-IT" dirty="0" smtClean="0"/>
              </a:p>
              <a:p>
                <a:pPr marL="146050" indent="0">
                  <a:buNone/>
                </a:pPr>
                <a:r>
                  <a:rPr lang="it-IT" dirty="0" err="1" smtClean="0"/>
                  <a:t>Selects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now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  <m:sup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𝑨</m:t>
                        </m:r>
                      </m:sup>
                    </m:sSubSup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Sup>
                      <m:sSubSup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  <m:sup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𝑨</m:t>
                        </m:r>
                      </m:sup>
                    </m:sSubSup>
                    <m:r>
                      <a:rPr lang="it-IT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𝒎𝒐𝒅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b="1" dirty="0" smtClean="0"/>
                  <a:t> </a:t>
                </a:r>
              </a:p>
              <a:p>
                <a:pPr marL="146050" indent="0">
                  <a:buNone/>
                </a:pPr>
                <a:endParaRPr lang="it-IT" b="1" dirty="0" smtClean="0"/>
              </a:p>
              <a:p>
                <a:pPr marL="146050" indent="0">
                  <a:buNone/>
                </a:pPr>
                <a:r>
                  <a:rPr lang="it-IT" dirty="0" err="1" smtClean="0"/>
                  <a:t>If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  <m:sup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𝑨</m:t>
                        </m:r>
                      </m:sup>
                    </m:sSubSup>
                    <m:r>
                      <a:rPr lang="it-IT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𝒎𝒐𝒅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b="1" dirty="0" smtClean="0"/>
                  <a:t> </a:t>
                </a:r>
                <a:r>
                  <a:rPr lang="it-IT" dirty="0" smtClean="0"/>
                  <a:t>a new random </a:t>
                </a:r>
                <a:r>
                  <a:rPr lang="it-IT" b="1" dirty="0" smtClean="0"/>
                  <a:t>r</a:t>
                </a:r>
                <a:r>
                  <a:rPr lang="it-IT" dirty="0" smtClean="0"/>
                  <a:t> must be </a:t>
                </a:r>
                <a:r>
                  <a:rPr lang="it-IT" dirty="0" err="1" smtClean="0"/>
                  <a:t>chosen</a:t>
                </a:r>
                <a:endParaRPr lang="it-IT" dirty="0" smtClean="0"/>
              </a:p>
              <a:p>
                <a:pPr marL="146050" indent="0">
                  <a:buNone/>
                </a:pPr>
                <a:endParaRPr lang="it-IT" b="1" dirty="0" smtClean="0"/>
              </a:p>
              <a:p>
                <a:pPr marL="146050" indent="0">
                  <a:buNone/>
                </a:pPr>
                <a:endParaRPr lang="it-IT" b="1" dirty="0"/>
              </a:p>
            </p:txBody>
          </p:sp>
        </mc:Choice>
        <mc:Fallback xmlns="">
          <p:sp>
            <p:nvSpPr>
              <p:cNvPr id="2" name="Segnaposto test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01949" y="1597875"/>
                <a:ext cx="3443591" cy="2933775"/>
              </a:xfrm>
              <a:blipFill>
                <a:blip r:embed="rId3"/>
                <a:stretch>
                  <a:fillRect r="-1416" b="-10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/>
              <p:cNvSpPr>
                <a:spLocks noGrp="1"/>
              </p:cNvSpPr>
              <p:nvPr>
                <p:ph type="body" idx="2"/>
              </p:nvPr>
            </p:nvSpPr>
            <p:spPr>
              <a:xfrm>
                <a:off x="5088918" y="1597875"/>
                <a:ext cx="3471421" cy="2933775"/>
              </a:xfrm>
            </p:spPr>
            <p:txBody>
              <a:bodyPr/>
              <a:lstStyle/>
              <a:p>
                <a:pPr marL="146050" indent="0">
                  <a:buNone/>
                </a:pPr>
                <a:r>
                  <a:rPr lang="it-IT" dirty="0" smtClean="0"/>
                  <a:t>Given a </a:t>
                </a:r>
                <a:r>
                  <a:rPr lang="it-IT" dirty="0" err="1" smtClean="0"/>
                  <a:t>secure</a:t>
                </a:r>
                <a:r>
                  <a:rPr lang="it-IT" dirty="0" smtClean="0"/>
                  <a:t> hash </a:t>
                </a:r>
                <a:r>
                  <a:rPr lang="it-IT" dirty="0" err="1" smtClean="0"/>
                  <a:t>function</a:t>
                </a:r>
                <a:r>
                  <a:rPr lang="it-IT" dirty="0" smtClean="0"/>
                  <a:t>, Alice </a:t>
                </a:r>
                <a:r>
                  <a:rPr lang="it-IT" dirty="0" err="1" smtClean="0"/>
                  <a:t>computes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her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message’s</a:t>
                </a:r>
                <a:r>
                  <a:rPr lang="it-IT" dirty="0" smtClean="0"/>
                  <a:t> hash, </a:t>
                </a:r>
                <a:r>
                  <a:rPr lang="it-IT" dirty="0" err="1" smtClean="0"/>
                  <a:t>truncates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at</a:t>
                </a:r>
                <a:r>
                  <a:rPr lang="it-IT" dirty="0" smtClean="0"/>
                  <a:t> </a:t>
                </a:r>
                <a:r>
                  <a:rPr lang="it-IT" b="1" dirty="0" smtClean="0"/>
                  <a:t>n</a:t>
                </a:r>
                <a:r>
                  <a:rPr lang="it-IT" dirty="0" smtClean="0"/>
                  <a:t> bits and </a:t>
                </a:r>
                <a:r>
                  <a:rPr lang="it-IT" dirty="0" err="1" smtClean="0"/>
                  <a:t>converts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into</a:t>
                </a:r>
                <a:r>
                  <a:rPr lang="it-IT" dirty="0" smtClean="0"/>
                  <a:t> a </a:t>
                </a:r>
                <a:r>
                  <a:rPr lang="it-IT" dirty="0" err="1" smtClean="0"/>
                  <a:t>decimal</a:t>
                </a:r>
                <a:r>
                  <a:rPr lang="it-IT" dirty="0" smtClean="0"/>
                  <a:t> </a:t>
                </a:r>
                <a:r>
                  <a:rPr lang="it-IT" b="1" dirty="0" smtClean="0"/>
                  <a:t>H</a:t>
                </a:r>
                <a:r>
                  <a:rPr lang="it-IT" dirty="0" smtClean="0"/>
                  <a:t>.</a:t>
                </a:r>
              </a:p>
              <a:p>
                <a:pPr marL="146050" indent="0">
                  <a:buNone/>
                </a:pPr>
                <a:endParaRPr lang="it-IT" b="1" dirty="0"/>
              </a:p>
              <a:p>
                <a:pPr marL="146050" indent="0">
                  <a:buNone/>
                </a:pPr>
                <a:r>
                  <a:rPr lang="it-IT" dirty="0" err="1" smtClean="0"/>
                  <a:t>Finally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she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computes</a:t>
                </a:r>
                <a:r>
                  <a:rPr lang="it-IT" dirty="0" smtClean="0"/>
                  <a:t> </a:t>
                </a:r>
              </a:p>
              <a:p>
                <a:pPr marL="1460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 ≡ </m:t>
                      </m:r>
                      <m:f>
                        <m:f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Sup>
                            <m:sSubSupPr>
                              <m:ctrlPr>
                                <a:rPr lang="it-IT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it-IT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  <m:sup>
                              <m:r>
                                <a:rPr lang="it-IT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p>
                          </m:sSub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  <m:sup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p>
                          </m:sSubSup>
                        </m:num>
                        <m:den>
                          <m:r>
                            <a:rPr lang="it-IT" b="1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b="1" dirty="0" smtClean="0"/>
              </a:p>
              <a:p>
                <a:pPr marL="146050" indent="0">
                  <a:buNone/>
                </a:pPr>
                <a:endParaRPr lang="it-IT" b="1" dirty="0"/>
              </a:p>
              <a:p>
                <a:pPr marL="146050" indent="0">
                  <a:buNone/>
                </a:pPr>
                <a:r>
                  <a:rPr lang="it-IT" dirty="0" err="1" smtClean="0"/>
                  <a:t>If</a:t>
                </a:r>
                <a:r>
                  <a:rPr lang="it-IT" b="1" dirty="0" smtClean="0"/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𝒎𝒐𝒅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b="1" dirty="0"/>
                  <a:t> </a:t>
                </a:r>
                <a:r>
                  <a:rPr lang="it-IT" dirty="0" err="1" smtClean="0"/>
                  <a:t>then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she</a:t>
                </a:r>
                <a:r>
                  <a:rPr lang="it-IT" dirty="0" smtClean="0"/>
                  <a:t> must go back to </a:t>
                </a:r>
                <a:r>
                  <a:rPr lang="it-IT" dirty="0" err="1" smtClean="0"/>
                  <a:t>choosing</a:t>
                </a:r>
                <a:r>
                  <a:rPr lang="it-IT" dirty="0" smtClean="0"/>
                  <a:t> a </a:t>
                </a:r>
                <a:r>
                  <a:rPr lang="it-IT" dirty="0" err="1" smtClean="0"/>
                  <a:t>different</a:t>
                </a:r>
                <a:r>
                  <a:rPr lang="it-IT" dirty="0" smtClean="0"/>
                  <a:t> random </a:t>
                </a:r>
                <a:r>
                  <a:rPr lang="it-IT" b="1" dirty="0" smtClean="0"/>
                  <a:t>r</a:t>
                </a:r>
              </a:p>
              <a:p>
                <a:pPr marL="146050" indent="0">
                  <a:buNone/>
                </a:pPr>
                <a:endParaRPr lang="it-IT" b="1" dirty="0"/>
              </a:p>
              <a:p>
                <a:pPr marL="146050" indent="0">
                  <a:buNone/>
                </a:pPr>
                <a:r>
                  <a:rPr lang="it-IT" b="1" dirty="0" smtClean="0"/>
                  <a:t>Alice can </a:t>
                </a:r>
                <a:r>
                  <a:rPr lang="it-IT" b="1" dirty="0" err="1" smtClean="0"/>
                  <a:t>now</a:t>
                </a:r>
                <a:r>
                  <a:rPr lang="it-IT" b="1" dirty="0" smtClean="0"/>
                  <a:t> send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  <m:sup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p>
                        </m:sSub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  <m:sup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p>
                        </m:sSub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it-IT" b="1" dirty="0" smtClean="0"/>
                  <a:t> to Bob.</a:t>
                </a:r>
                <a:endParaRPr lang="it-IT" b="1" dirty="0"/>
              </a:p>
            </p:txBody>
          </p:sp>
        </mc:Choice>
        <mc:Fallback xmlns=""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5088918" y="1597875"/>
                <a:ext cx="3471421" cy="2933775"/>
              </a:xfrm>
              <a:blipFill>
                <a:blip r:embed="rId4"/>
                <a:stretch>
                  <a:fillRect b="-10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/>
              <a:t>ECDSA - </a:t>
            </a:r>
            <a:r>
              <a:rPr lang="it-IT" dirty="0" err="1" smtClean="0"/>
              <a:t>Verification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egnaposto testo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01949" y="1597875"/>
                <a:ext cx="3443591" cy="2933775"/>
              </a:xfrm>
            </p:spPr>
            <p:txBody>
              <a:bodyPr/>
              <a:lstStyle/>
              <a:p>
                <a:pPr marL="146050" indent="0">
                  <a:buNone/>
                </a:pPr>
                <a:r>
                  <a:rPr lang="it-IT" dirty="0" smtClean="0"/>
                  <a:t>When </a:t>
                </a:r>
                <a:r>
                  <a:rPr lang="it-IT" dirty="0" err="1" smtClean="0"/>
                  <a:t>receiving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  <m:sup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p>
                        </m:sSubSup>
                        <m:r>
                          <a:rPr lang="it-IT" b="1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  <m:sup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p>
                        </m:sSubSup>
                        <m:r>
                          <a:rPr lang="it-IT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it-IT" dirty="0" smtClean="0"/>
                  <a:t> Bob first </a:t>
                </a:r>
                <a:r>
                  <a:rPr lang="it-IT" dirty="0" err="1" smtClean="0"/>
                  <a:t>verifies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that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both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  <m:sup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𝑨</m:t>
                        </m:r>
                      </m:sup>
                    </m:sSubSup>
                    <m:r>
                      <a:rPr lang="it-IT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it-IT" dirty="0" smtClean="0"/>
                  <a:t> </a:t>
                </a:r>
                <a:r>
                  <a:rPr lang="it-IT" dirty="0" err="1" smtClean="0"/>
                  <a:t>otherwise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signature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invalid</a:t>
                </a:r>
                <a:r>
                  <a:rPr lang="it-IT" dirty="0" smtClean="0"/>
                  <a:t>.</a:t>
                </a:r>
              </a:p>
              <a:p>
                <a:pPr marL="146050" indent="0">
                  <a:buNone/>
                </a:pPr>
                <a:endParaRPr lang="it-IT" dirty="0"/>
              </a:p>
              <a:p>
                <a:pPr marL="146050" indent="0">
                  <a:buNone/>
                </a:pPr>
                <a:r>
                  <a:rPr lang="it-IT" dirty="0" err="1" smtClean="0"/>
                  <a:t>Then</a:t>
                </a:r>
                <a:r>
                  <a:rPr lang="it-IT" dirty="0" smtClean="0"/>
                  <a:t> he </a:t>
                </a:r>
                <a:r>
                  <a:rPr lang="it-IT" dirty="0" err="1" smtClean="0"/>
                  <a:t>computes</a:t>
                </a:r>
                <a:r>
                  <a:rPr lang="it-IT" dirty="0" smtClean="0"/>
                  <a:t> </a:t>
                </a:r>
                <a:r>
                  <a:rPr lang="it-IT" b="1" dirty="0" smtClean="0"/>
                  <a:t>H</a:t>
                </a:r>
                <a:r>
                  <a:rPr lang="it-IT" dirty="0" smtClean="0"/>
                  <a:t> in the </a:t>
                </a:r>
                <a:r>
                  <a:rPr lang="it-IT" dirty="0" err="1" smtClean="0"/>
                  <a:t>same</a:t>
                </a:r>
                <a:r>
                  <a:rPr lang="it-IT" dirty="0" smtClean="0"/>
                  <a:t> way </a:t>
                </a:r>
                <a:r>
                  <a:rPr lang="it-IT" dirty="0" err="1" smtClean="0"/>
                  <a:t>as</a:t>
                </a:r>
                <a:r>
                  <a:rPr lang="it-IT" dirty="0" smtClean="0"/>
                  <a:t> Alice </a:t>
                </a:r>
                <a:r>
                  <a:rPr lang="it-IT" dirty="0" err="1" smtClean="0"/>
                  <a:t>did</a:t>
                </a:r>
                <a:r>
                  <a:rPr lang="it-IT" dirty="0" smtClean="0"/>
                  <a:t>.</a:t>
                </a:r>
              </a:p>
              <a:p>
                <a:pPr marL="146050" indent="0">
                  <a:buNone/>
                </a:pPr>
                <a:endParaRPr lang="it-IT" dirty="0"/>
              </a:p>
              <a:p>
                <a:pPr marL="146050" indent="0">
                  <a:buNone/>
                </a:pPr>
                <a:r>
                  <a:rPr lang="it-IT" dirty="0" err="1" smtClean="0"/>
                  <a:t>Now</a:t>
                </a:r>
                <a:r>
                  <a:rPr lang="it-IT" dirty="0" smtClean="0"/>
                  <a:t> he </a:t>
                </a:r>
                <a:r>
                  <a:rPr lang="it-IT" dirty="0" err="1" smtClean="0"/>
                  <a:t>calculates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two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coefficients</a:t>
                </a:r>
                <a:r>
                  <a:rPr lang="it-IT" dirty="0" smtClean="0"/>
                  <a:t>:</a:t>
                </a:r>
              </a:p>
              <a:p>
                <a:pPr marL="146050" indent="0">
                  <a:lnSpc>
                    <a:spcPct val="100000"/>
                  </a:lnSpc>
                  <a:buNone/>
                </a:pPr>
                <a:endParaRPr lang="it-IT" dirty="0" smtClean="0"/>
              </a:p>
              <a:p>
                <a:pPr marL="14605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  <m:f>
                      <m:fPr>
                        <m:ctrlPr>
                          <a:rPr lang="it-IT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num>
                      <m:den>
                        <m:r>
                          <a:rPr lang="it-IT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den>
                    </m:f>
                    <m:r>
                      <a:rPr lang="it-IT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𝒎𝒐𝒅</m:t>
                    </m:r>
                    <m:r>
                      <a:rPr lang="it-IT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it-IT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b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;           </a:t>
                </a:r>
                <a14:m>
                  <m:oMath xmlns:m="http://schemas.openxmlformats.org/officeDocument/2006/math">
                    <m:r>
                      <a:rPr lang="it-IT" b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it-IT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  <m:f>
                      <m:fPr>
                        <m:ctrlPr>
                          <a:rPr lang="it-IT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it-IT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  <m:sup>
                            <m:r>
                              <a:rPr lang="it-IT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p>
                        </m:sSubSup>
                      </m:num>
                      <m:den>
                        <m:r>
                          <a:rPr lang="it-IT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den>
                    </m:f>
                    <m:r>
                      <a:rPr lang="it-IT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𝒎𝒐𝒅</m:t>
                    </m:r>
                    <m:r>
                      <a:rPr lang="it-IT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it-IT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b="1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146050" indent="0">
                  <a:buNone/>
                </a:pPr>
                <a:endParaRPr lang="it-IT" b="1" dirty="0" smtClean="0"/>
              </a:p>
              <a:p>
                <a:pPr marL="146050" indent="0">
                  <a:buNone/>
                </a:pPr>
                <a:endParaRPr lang="it-IT" b="1" dirty="0"/>
              </a:p>
            </p:txBody>
          </p:sp>
        </mc:Choice>
        <mc:Fallback xmlns="">
          <p:sp>
            <p:nvSpPr>
              <p:cNvPr id="2" name="Segnaposto test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01949" y="1597875"/>
                <a:ext cx="3443591" cy="293377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/>
              <p:cNvSpPr>
                <a:spLocks noGrp="1"/>
              </p:cNvSpPr>
              <p:nvPr>
                <p:ph type="body" idx="2"/>
              </p:nvPr>
            </p:nvSpPr>
            <p:spPr>
              <a:xfrm>
                <a:off x="5088919" y="1597875"/>
                <a:ext cx="3547232" cy="2933775"/>
              </a:xfrm>
            </p:spPr>
            <p:txBody>
              <a:bodyPr/>
              <a:lstStyle/>
              <a:p>
                <a:pPr marL="146050" indent="0">
                  <a:buNone/>
                </a:pPr>
                <a:r>
                  <a:rPr lang="it-IT" dirty="0" smtClean="0"/>
                  <a:t>At </a:t>
                </a:r>
                <a:r>
                  <a:rPr lang="it-IT" dirty="0" err="1" smtClean="0"/>
                  <a:t>this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point</a:t>
                </a:r>
                <a:r>
                  <a:rPr lang="it-IT" dirty="0" smtClean="0"/>
                  <a:t>, Bob </a:t>
                </a:r>
                <a:r>
                  <a:rPr lang="it-IT" dirty="0" err="1" smtClean="0"/>
                  <a:t>has</a:t>
                </a:r>
                <a:r>
                  <a:rPr lang="it-IT" dirty="0" smtClean="0"/>
                  <a:t> to compute a </a:t>
                </a:r>
                <a:r>
                  <a:rPr lang="it-IT" dirty="0" err="1" smtClean="0"/>
                  <a:t>point</a:t>
                </a:r>
                <a:r>
                  <a:rPr lang="it-IT" dirty="0" smtClean="0"/>
                  <a:t> on the </a:t>
                </a:r>
                <a:r>
                  <a:rPr lang="it-IT" dirty="0" err="1" smtClean="0"/>
                  <a:t>given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elliptic</a:t>
                </a:r>
                <a:r>
                  <a:rPr lang="it-IT" dirty="0" smtClean="0"/>
                  <a:t> curve:</a:t>
                </a:r>
              </a:p>
              <a:p>
                <a:pPr marL="146050" indent="0">
                  <a:buNone/>
                </a:pPr>
                <a:endParaRPr lang="it-IT" dirty="0" smtClean="0"/>
              </a:p>
              <a:p>
                <a:pPr marL="1460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𝑮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sup>
                      </m:sSubSup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</m:sSubSup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</m:sSubSup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b="1" dirty="0" smtClean="0"/>
              </a:p>
              <a:p>
                <a:pPr marL="146050" indent="0" algn="ctr">
                  <a:buNone/>
                </a:pPr>
                <a:endParaRPr lang="it-IT" b="1" dirty="0"/>
              </a:p>
              <a:p>
                <a:pPr marL="146050" indent="0">
                  <a:buNone/>
                </a:pPr>
                <a:r>
                  <a:rPr lang="it-IT" dirty="0" err="1" smtClean="0"/>
                  <a:t>Calculates</a:t>
                </a:r>
                <a:r>
                  <a:rPr lang="it-IT" b="1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p>
                    </m:sSubSup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Sup>
                      <m:sSubSup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p>
                    </m:sSubSup>
                    <m:r>
                      <a:rPr lang="it-IT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𝒎𝒐𝒅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b="1" dirty="0"/>
                  <a:t> </a:t>
                </a:r>
                <a:r>
                  <a:rPr lang="it-IT" dirty="0" smtClean="0"/>
                  <a:t>and he can </a:t>
                </a:r>
                <a:r>
                  <a:rPr lang="it-IT" dirty="0" err="1" smtClean="0"/>
                  <a:t>finally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verify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identity</a:t>
                </a:r>
                <a:endParaRPr lang="it-IT" dirty="0" smtClean="0"/>
              </a:p>
              <a:p>
                <a:pPr marL="146050" indent="0">
                  <a:buNone/>
                </a:pPr>
                <a:endParaRPr lang="it-IT" dirty="0" smtClean="0"/>
              </a:p>
              <a:p>
                <a:pPr marL="14605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  <m:sup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𝑨</m:t>
                        </m:r>
                      </m:sup>
                    </m:sSubSup>
                    <m:r>
                      <a:rPr lang="it-IT" b="1" i="1">
                        <a:latin typeface="Cambria Math" panose="02040503050406030204" pitchFamily="18" charset="0"/>
                      </a:rPr>
                      <m:t>≡</m:t>
                    </m:r>
                    <m:sSubSup>
                      <m:sSubSup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  <m:sup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𝑩</m:t>
                        </m:r>
                      </m:sup>
                    </m:sSubSup>
                  </m:oMath>
                </a14:m>
                <a:r>
                  <a:rPr lang="it-IT" b="1" dirty="0"/>
                  <a:t> </a:t>
                </a:r>
                <a:endParaRPr lang="it-IT" b="1" dirty="0" smtClean="0"/>
              </a:p>
              <a:p>
                <a:pPr marL="146050" indent="0" algn="ctr">
                  <a:buNone/>
                </a:pPr>
                <a:endParaRPr lang="it-IT" b="1" dirty="0"/>
              </a:p>
              <a:p>
                <a:pPr marL="146050" indent="0">
                  <a:buNone/>
                </a:pPr>
                <a:r>
                  <a:rPr lang="it-IT" dirty="0" err="1" smtClean="0"/>
                  <a:t>If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identity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holds</a:t>
                </a:r>
                <a:r>
                  <a:rPr lang="it-IT" dirty="0" smtClean="0"/>
                  <a:t>, </a:t>
                </a:r>
                <a:r>
                  <a:rPr lang="it-IT" dirty="0" err="1" smtClean="0"/>
                  <a:t>then</a:t>
                </a:r>
                <a:r>
                  <a:rPr lang="it-IT" dirty="0" smtClean="0"/>
                  <a:t> Alice </a:t>
                </a:r>
                <a:r>
                  <a:rPr lang="it-IT" dirty="0" err="1" smtClean="0"/>
                  <a:t>sign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considered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valid</a:t>
                </a:r>
                <a:r>
                  <a:rPr lang="it-IT" dirty="0" smtClean="0"/>
                  <a:t>.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5088919" y="1597875"/>
                <a:ext cx="3547232" cy="2933775"/>
              </a:xfrm>
              <a:blipFill>
                <a:blip r:embed="rId4"/>
                <a:stretch>
                  <a:fillRect b="-10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02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ECDSA - </a:t>
            </a:r>
            <a:r>
              <a:rPr lang="it-IT" dirty="0" err="1" smtClean="0"/>
              <a:t>Correctness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03800" y="1721796"/>
                <a:ext cx="3430500" cy="2809854"/>
              </a:xfrm>
            </p:spPr>
            <p:txBody>
              <a:bodyPr/>
              <a:lstStyle/>
              <a:p>
                <a:pPr marL="146050" indent="0">
                  <a:buNone/>
                </a:pPr>
                <a:r>
                  <a:rPr lang="it-IT" dirty="0" smtClean="0"/>
                  <a:t>Let’s start from </a:t>
                </a:r>
                <a:r>
                  <a:rPr lang="it-IT" dirty="0" err="1" smtClean="0"/>
                  <a:t>how</a:t>
                </a:r>
                <a:r>
                  <a:rPr lang="it-IT" dirty="0" smtClean="0"/>
                  <a:t> Bob </a:t>
                </a:r>
                <a:r>
                  <a:rPr lang="it-IT" dirty="0" err="1" smtClean="0"/>
                  <a:t>calculated</a:t>
                </a:r>
                <a:r>
                  <a:rPr lang="it-IT" dirty="0" smtClean="0"/>
                  <a:t> T:</a:t>
                </a:r>
              </a:p>
              <a:p>
                <a:pPr marL="146050" indent="0">
                  <a:buNone/>
                </a:pPr>
                <a:endParaRPr lang="it-IT" dirty="0" smtClean="0"/>
              </a:p>
              <a:p>
                <a:pPr marL="146050" indent="0">
                  <a:buNone/>
                </a:pPr>
                <a14:m>
                  <m:oMath xmlns:m="http://schemas.openxmlformats.org/officeDocument/2006/math">
                    <m:r>
                      <a:rPr lang="it-IT" b="1" i="1">
                        <a:latin typeface="Cambria Math" panose="02040503050406030204" pitchFamily="18" charset="0"/>
                      </a:rPr>
                      <m:t>𝑻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it-IT" b="0" i="0" dirty="0" smtClean="0"/>
                      <m:t> </m:t>
                    </m:r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it-IT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bSup>
                  </m:oMath>
                </a14:m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it-IT" b="1" i="1" dirty="0">
                  <a:latin typeface="Cambria Math" panose="02040503050406030204" pitchFamily="18" charset="0"/>
                </a:endParaRPr>
              </a:p>
              <a:p>
                <a:pPr marL="146050" indent="0">
                  <a:buNone/>
                </a:pPr>
                <a:r>
                  <a:rPr lang="it-IT" b="1" dirty="0"/>
                  <a:t>  </a:t>
                </a:r>
                <a:r>
                  <a:rPr lang="it-IT" b="1" dirty="0" smtClean="0"/>
                  <a:t> 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bSup>
                    <m:r>
                      <a:rPr lang="it-IT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  <m:r>
                      <m:rPr>
                        <m:nor/>
                      </m:rPr>
                      <a:rPr lang="it-IT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it-IT" b="1" i="1" dirty="0">
                  <a:latin typeface="Cambria Math" panose="02040503050406030204" pitchFamily="18" charset="0"/>
                </a:endParaRPr>
              </a:p>
              <a:p>
                <a:pPr marL="146050" indent="0">
                  <a:buNone/>
                </a:pPr>
                <a:r>
                  <a:rPr lang="it-IT" b="1" dirty="0" smtClean="0"/>
                  <a:t>   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 ( </m:t>
                        </m:r>
                        <m:r>
                          <a:rPr lang="it-IT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b="1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it-IT" b="1" i="1">
                        <a:latin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bSup>
                    <m:r>
                      <a:rPr lang="it-IT" b="1" i="1">
                        <a:latin typeface="Cambria Math" panose="02040503050406030204" pitchFamily="18" charset="0"/>
                      </a:rPr>
                      <m:t> )∙</m:t>
                    </m:r>
                    <m:r>
                      <a:rPr lang="it-IT" b="1" i="1">
                        <a:latin typeface="Cambria Math" panose="02040503050406030204" pitchFamily="18" charset="0"/>
                      </a:rPr>
                      <m:t>𝑮</m:t>
                    </m:r>
                    <m:r>
                      <m:rPr>
                        <m:nor/>
                      </m:rPr>
                      <a:rPr lang="it-IT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it-IT" b="1" dirty="0" smtClean="0"/>
              </a:p>
              <a:p>
                <a:pPr marL="1460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b="1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1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num>
                            <m:den>
                              <m:r>
                                <a:rPr lang="it-IT" b="1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den>
                          </m:f>
                          <m:r>
                            <a:rPr lang="it-IT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𝒎𝒐𝒅</m:t>
                          </m:r>
                          <m:d>
                            <m:dPr>
                              <m:ctrlPr>
                                <a:rPr lang="it-IT" b="1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  <m:r>
                            <a:rPr lang="it-I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it-IT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it-IT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  <m:sup>
                                  <m:r>
                                    <a:rPr lang="it-IT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it-IT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den>
                          </m:f>
                          <m:r>
                            <a:rPr lang="it-IT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𝒎𝒐𝒅</m:t>
                          </m:r>
                          <m:r>
                            <a:rPr lang="it-IT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it-IT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  <m:sup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p>
                          </m:sSubSup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it-IT" b="1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it-IT" b="1" i="1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b="1" dirty="0" smtClean="0"/>
              </a:p>
              <a:p>
                <a:pPr marL="14605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1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  <m:r>
                                <a:rPr lang="it-IT" b="1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it-IT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  <m:sup>
                                  <m:r>
                                    <a:rPr lang="it-IT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it-IT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it-IT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it-IT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  <m:sup>
                                  <m:r>
                                    <a:rPr lang="it-IT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it-IT" b="1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den>
                          </m:f>
                          <m:r>
                            <a:rPr lang="it-IT" b="1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1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𝒎𝒐𝒅</m:t>
                          </m:r>
                          <m:r>
                            <a:rPr lang="it-IT" b="1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1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it-IT" b="1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it-IT" b="1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it-IT" b="1" i="1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it-IT" b="1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b="1" dirty="0" smtClean="0"/>
              </a:p>
              <a:p>
                <a:pPr marL="14605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it-IT" b="1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it-IT" b="1" i="1"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it-IT" b="1" dirty="0"/>
              </a:p>
              <a:p>
                <a:pPr marL="146050" indent="0">
                  <a:buNone/>
                </a:pPr>
                <a:endParaRPr lang="it-IT" b="1" dirty="0"/>
              </a:p>
              <a:p>
                <a:pPr marL="146050" indent="0">
                  <a:buNone/>
                </a:pPr>
                <a:endParaRPr lang="it-IT" b="1" i="1" dirty="0">
                  <a:latin typeface="Cambria Math" panose="02040503050406030204" pitchFamily="18" charset="0"/>
                </a:endParaRPr>
              </a:p>
              <a:p>
                <a:pPr marL="146050" indent="0">
                  <a:buNone/>
                </a:pPr>
                <a:endParaRPr lang="it-IT" b="1" i="1" dirty="0">
                  <a:latin typeface="Cambria Math" panose="02040503050406030204" pitchFamily="18" charset="0"/>
                </a:endParaRPr>
              </a:p>
              <a:p>
                <a:pPr marL="146050" indent="0">
                  <a:buNone/>
                </a:pPr>
                <a:endParaRPr lang="it-IT" dirty="0" smtClean="0"/>
              </a:p>
              <a:p>
                <a:pPr marL="146050" indent="0" algn="ctr">
                  <a:buNone/>
                </a:pPr>
                <a:endParaRPr lang="it-IT" dirty="0" smtClean="0"/>
              </a:p>
              <a:p>
                <a:pPr marL="146050" indent="0" algn="ctr">
                  <a:buNone/>
                </a:pPr>
                <a:endParaRPr lang="it-IT" dirty="0"/>
              </a:p>
              <a:p>
                <a:pPr marL="146050" indent="0" algn="ctr">
                  <a:buNone/>
                </a:pPr>
                <a:endParaRPr lang="it-IT" b="1" dirty="0" smtClean="0">
                  <a:solidFill>
                    <a:schemeClr val="accent2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46050" indent="0" algn="ctr">
                  <a:buNone/>
                </a:pPr>
                <a:endParaRPr lang="it-IT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03800" y="1721796"/>
                <a:ext cx="3430500" cy="280985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/>
              <p:cNvSpPr>
                <a:spLocks noGrp="1"/>
              </p:cNvSpPr>
              <p:nvPr>
                <p:ph type="body" idx="2"/>
              </p:nvPr>
            </p:nvSpPr>
            <p:spPr/>
            <p:txBody>
              <a:bodyPr/>
              <a:lstStyle/>
              <a:p>
                <a:pPr marL="146050" indent="0">
                  <a:buNone/>
                </a:pPr>
                <a:endParaRPr lang="it-IT" dirty="0" smtClean="0"/>
              </a:p>
              <a:p>
                <a:pPr marL="146050" indent="0">
                  <a:buNone/>
                </a:pPr>
                <a:r>
                  <a:rPr lang="it-IT" dirty="0" err="1" smtClean="0"/>
                  <a:t>Since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bSup>
                  </m:oMath>
                </a14:m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bSup>
                    <m:r>
                      <a:rPr lang="it-IT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it-IT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it-IT" dirty="0" err="1" smtClean="0"/>
                  <a:t>we</a:t>
                </a:r>
                <a:r>
                  <a:rPr lang="it-IT" dirty="0" smtClean="0"/>
                  <a:t> can </a:t>
                </a:r>
                <a:r>
                  <a:rPr lang="it-IT" dirty="0" err="1" smtClean="0"/>
                  <a:t>rewrite</a:t>
                </a:r>
                <a:r>
                  <a:rPr lang="it-IT" dirty="0" smtClean="0"/>
                  <a:t> T</a:t>
                </a:r>
                <a:endParaRPr lang="it-IT" dirty="0"/>
              </a:p>
              <a:p>
                <a:pPr marL="146050" indent="0">
                  <a:buNone/>
                </a:pPr>
                <a:endParaRPr lang="it-IT" dirty="0" smtClean="0"/>
              </a:p>
              <a:p>
                <a:pPr marL="146050" indent="0">
                  <a:buNone/>
                </a:pPr>
                <a:r>
                  <a:rPr lang="it-IT" dirty="0" err="1" smtClean="0"/>
                  <a:t>Collecting</a:t>
                </a:r>
                <a:r>
                  <a:rPr lang="it-IT" dirty="0" smtClean="0"/>
                  <a:t> the G</a:t>
                </a:r>
              </a:p>
              <a:p>
                <a:pPr marL="146050" indent="0">
                  <a:lnSpc>
                    <a:spcPct val="200000"/>
                  </a:lnSpc>
                  <a:buNone/>
                </a:pPr>
                <a:r>
                  <a:rPr lang="it-IT" dirty="0" err="1" smtClean="0"/>
                  <a:t>Substituing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values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as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chosen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before</a:t>
                </a:r>
                <a:endParaRPr lang="it-IT" dirty="0" smtClean="0"/>
              </a:p>
              <a:p>
                <a:pPr marL="146050" indent="0">
                  <a:lnSpc>
                    <a:spcPct val="100000"/>
                  </a:lnSpc>
                  <a:buNone/>
                </a:pPr>
                <a:endParaRPr lang="it-IT" dirty="0"/>
              </a:p>
              <a:p>
                <a:pPr marL="146050" indent="0">
                  <a:lnSpc>
                    <a:spcPct val="150000"/>
                  </a:lnSpc>
                  <a:buNone/>
                </a:pPr>
                <a:endParaRPr lang="it-IT" dirty="0"/>
              </a:p>
              <a:p>
                <a:pPr marL="146050" indent="0">
                  <a:lnSpc>
                    <a:spcPct val="100000"/>
                  </a:lnSpc>
                  <a:buNone/>
                </a:pPr>
                <a:r>
                  <a:rPr lang="it-IT" dirty="0" smtClean="0"/>
                  <a:t>Bob </a:t>
                </a:r>
                <a:r>
                  <a:rPr lang="it-IT" dirty="0" err="1" smtClean="0"/>
                  <a:t>finally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gets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same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point</a:t>
                </a:r>
                <a:r>
                  <a:rPr lang="it-IT" dirty="0" smtClean="0"/>
                  <a:t> Alice </a:t>
                </a:r>
                <a:r>
                  <a:rPr lang="it-IT" dirty="0" err="1" smtClean="0"/>
                  <a:t>calculated</a:t>
                </a:r>
                <a:r>
                  <a:rPr lang="it-IT" dirty="0" smtClean="0"/>
                  <a:t> and so </a:t>
                </a:r>
                <a:r>
                  <a:rPr lang="it-IT" dirty="0" err="1" smtClean="0"/>
                  <a:t>they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get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same</a:t>
                </a:r>
                <a:r>
                  <a:rPr lang="it-IT" dirty="0" smtClean="0"/>
                  <a:t> </a:t>
                </a:r>
                <a:r>
                  <a:rPr lang="it-IT" dirty="0" smtClean="0">
                    <a:solidFill>
                      <a:schemeClr val="tx1">
                        <a:lumMod val="50000"/>
                      </a:schemeClr>
                    </a:solidFill>
                  </a:rPr>
                  <a:t>x</a:t>
                </a:r>
                <a:r>
                  <a:rPr lang="it-IT" dirty="0" smtClean="0"/>
                  <a:t> </a:t>
                </a:r>
                <a:r>
                  <a:rPr lang="it-IT" dirty="0" smtClean="0">
                    <a:solidFill>
                      <a:schemeClr val="tx1">
                        <a:lumMod val="50000"/>
                      </a:schemeClr>
                    </a:solidFill>
                  </a:rPr>
                  <a:t>coordinate</a:t>
                </a:r>
              </a:p>
            </p:txBody>
          </p:sp>
        </mc:Choice>
        <mc:Fallback xmlns=""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blipFill>
                <a:blip r:embed="rId3"/>
                <a:stretch>
                  <a:fillRect b="-21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03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545</Words>
  <Application>Microsoft Office PowerPoint</Application>
  <PresentationFormat>Presentazione su schermo (16:9)</PresentationFormat>
  <Paragraphs>162</Paragraphs>
  <Slides>16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3" baseType="lpstr">
      <vt:lpstr>Cambria Math</vt:lpstr>
      <vt:lpstr>Symbol</vt:lpstr>
      <vt:lpstr>Arial</vt:lpstr>
      <vt:lpstr>Maven Pro</vt:lpstr>
      <vt:lpstr>Wingdings</vt:lpstr>
      <vt:lpstr>Nunito</vt:lpstr>
      <vt:lpstr>Momentum</vt:lpstr>
      <vt:lpstr>ECMQV</vt:lpstr>
      <vt:lpstr>Index</vt:lpstr>
      <vt:lpstr>How ECDH works</vt:lpstr>
      <vt:lpstr>Key Agreement </vt:lpstr>
      <vt:lpstr>Man-in-the-Middle</vt:lpstr>
      <vt:lpstr>Avoiding MitM</vt:lpstr>
      <vt:lpstr>ECDSA - Signing</vt:lpstr>
      <vt:lpstr>ECDSA - Verification</vt:lpstr>
      <vt:lpstr>ECDSA - Correctness</vt:lpstr>
      <vt:lpstr>Why Signed ECDH fails in practice</vt:lpstr>
      <vt:lpstr>What ECMQV is</vt:lpstr>
      <vt:lpstr>Parties parameters</vt:lpstr>
      <vt:lpstr>Session Key: derivation</vt:lpstr>
      <vt:lpstr>Session Key: correctness</vt:lpstr>
      <vt:lpstr>ECMQV Strenghts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ECMQV</dc:title>
  <dc:creator>MARCO</dc:creator>
  <cp:lastModifiedBy>Marco Carolla</cp:lastModifiedBy>
  <cp:revision>50</cp:revision>
  <dcterms:modified xsi:type="dcterms:W3CDTF">2018-05-31T18:14:39Z</dcterms:modified>
</cp:coreProperties>
</file>