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270" r:id="rId4"/>
    <p:sldId id="282" r:id="rId5"/>
    <p:sldId id="287" r:id="rId6"/>
    <p:sldId id="297" r:id="rId7"/>
    <p:sldId id="271" r:id="rId8"/>
    <p:sldId id="288" r:id="rId9"/>
    <p:sldId id="289" r:id="rId10"/>
    <p:sldId id="290" r:id="rId11"/>
    <p:sldId id="291" r:id="rId12"/>
    <p:sldId id="294" r:id="rId13"/>
    <p:sldId id="293" r:id="rId14"/>
    <p:sldId id="292" r:id="rId15"/>
    <p:sldId id="274" r:id="rId16"/>
    <p:sldId id="295" r:id="rId17"/>
    <p:sldId id="272" r:id="rId18"/>
    <p:sldId id="298" r:id="rId19"/>
    <p:sldId id="296" r:id="rId20"/>
    <p:sldId id="299" r:id="rId21"/>
    <p:sldId id="300" r:id="rId22"/>
    <p:sldId id="301" r:id="rId23"/>
    <p:sldId id="307" r:id="rId24"/>
    <p:sldId id="308" r:id="rId25"/>
    <p:sldId id="302" r:id="rId26"/>
    <p:sldId id="303" r:id="rId27"/>
    <p:sldId id="273" r:id="rId28"/>
    <p:sldId id="275" r:id="rId29"/>
    <p:sldId id="276" r:id="rId30"/>
    <p:sldId id="309" r:id="rId31"/>
    <p:sldId id="277" r:id="rId32"/>
    <p:sldId id="278" r:id="rId33"/>
    <p:sldId id="279" r:id="rId34"/>
    <p:sldId id="280" r:id="rId35"/>
    <p:sldId id="281" r:id="rId36"/>
    <p:sldId id="267" r:id="rId37"/>
    <p:sldId id="268" r:id="rId38"/>
    <p:sldId id="269" r:id="rId39"/>
    <p:sldId id="258" r:id="rId40"/>
    <p:sldId id="260" r:id="rId41"/>
    <p:sldId id="261" r:id="rId42"/>
    <p:sldId id="262" r:id="rId43"/>
    <p:sldId id="263" r:id="rId44"/>
    <p:sldId id="266" r:id="rId45"/>
  </p:sldIdLst>
  <p:sldSz cx="12188825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5B0BCF0D-C185-455B-ABA3-89E2EDBF0E2D}">
          <p14:sldIdLst>
            <p14:sldId id="256"/>
            <p14:sldId id="257"/>
            <p14:sldId id="270"/>
            <p14:sldId id="282"/>
            <p14:sldId id="287"/>
            <p14:sldId id="297"/>
            <p14:sldId id="271"/>
            <p14:sldId id="288"/>
            <p14:sldId id="289"/>
            <p14:sldId id="290"/>
            <p14:sldId id="291"/>
            <p14:sldId id="294"/>
            <p14:sldId id="293"/>
            <p14:sldId id="292"/>
            <p14:sldId id="274"/>
            <p14:sldId id="295"/>
            <p14:sldId id="272"/>
            <p14:sldId id="298"/>
            <p14:sldId id="296"/>
            <p14:sldId id="299"/>
            <p14:sldId id="300"/>
            <p14:sldId id="301"/>
            <p14:sldId id="307"/>
            <p14:sldId id="308"/>
            <p14:sldId id="302"/>
            <p14:sldId id="303"/>
            <p14:sldId id="273"/>
            <p14:sldId id="275"/>
            <p14:sldId id="276"/>
            <p14:sldId id="309"/>
            <p14:sldId id="277"/>
            <p14:sldId id="278"/>
            <p14:sldId id="279"/>
            <p14:sldId id="280"/>
            <p14:sldId id="281"/>
            <p14:sldId id="267"/>
            <p14:sldId id="268"/>
            <p14:sldId id="269"/>
            <p14:sldId id="258"/>
            <p14:sldId id="260"/>
            <p14:sldId id="261"/>
            <p14:sldId id="262"/>
            <p14:sldId id="263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16" autoAdjust="0"/>
    <p:restoredTop sz="94599" autoAdjust="0"/>
  </p:normalViewPr>
  <p:slideViewPr>
    <p:cSldViewPr>
      <p:cViewPr>
        <p:scale>
          <a:sx n="75" d="100"/>
          <a:sy n="75" d="100"/>
        </p:scale>
        <p:origin x="354" y="14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0" d="100"/>
          <a:sy n="60" d="100"/>
        </p:scale>
        <p:origin x="298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22-4424-B2DD-C859DF438FD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22-4424-B2DD-C859DF438FD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22-4424-B2DD-C859DF438F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6055696"/>
        <c:axId val="296056088"/>
      </c:barChart>
      <c:catAx>
        <c:axId val="296055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96056088"/>
        <c:crosses val="autoZero"/>
        <c:auto val="1"/>
        <c:lblAlgn val="ctr"/>
        <c:lblOffset val="100"/>
        <c:noMultiLvlLbl val="0"/>
      </c:catAx>
      <c:valAx>
        <c:axId val="296056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96055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 rtlCol="0"/>
        <a:lstStyle/>
        <a:p>
          <a:pPr rtl="0"/>
          <a:endParaRPr lang="en-US"/>
        </a:p>
      </dgm:t>
    </dgm:pt>
    <dgm:pt modelId="{477D14C5-CED9-4CFC-B338-DFB0C8090B9F}">
      <dgm:prSet phldrT="[Text]"/>
      <dgm:spPr/>
      <dgm:t>
        <a:bodyPr rtlCol="0"/>
        <a:lstStyle/>
        <a:p>
          <a:pPr rtl="0"/>
          <a:r>
            <a:rPr lang="it-IT" noProof="0" dirty="0" smtClean="0"/>
            <a:t>Gruppo A</a:t>
          </a:r>
          <a:endParaRPr lang="it-IT" noProof="0" dirty="0"/>
        </a:p>
      </dgm:t>
      <dgm:extLst/>
    </dgm:pt>
    <dgm:pt modelId="{92DFCBC7-BC14-4697-8ECD-BF0D5B1EDA3B}" type="parTrans" cxnId="{7D461F02-AB37-447A-AC6B-D31C4D2EC6A9}">
      <dgm:prSet/>
      <dgm:spPr/>
      <dgm:t>
        <a:bodyPr rtlCol="0"/>
        <a:lstStyle/>
        <a:p>
          <a:pPr rtl="0"/>
          <a:endParaRPr lang="en-US"/>
        </a:p>
      </dgm:t>
    </dgm:pt>
    <dgm:pt modelId="{87E3C0DB-7BEE-424E-8E11-B838D238D595}" type="sibTrans" cxnId="{7D461F02-AB37-447A-AC6B-D31C4D2EC6A9}">
      <dgm:prSet/>
      <dgm:spPr/>
      <dgm:t>
        <a:bodyPr rtlCol="0"/>
        <a:lstStyle/>
        <a:p>
          <a:pPr rtl="0"/>
          <a:endParaRPr lang="en-US"/>
        </a:p>
      </dgm:t>
    </dgm:pt>
    <dgm:pt modelId="{C111C18A-FD96-4E63-821A-54D70D8DC65F}">
      <dgm:prSet phldrT="[Text]"/>
      <dgm:spPr/>
      <dgm:t>
        <a:bodyPr rtlCol="0"/>
        <a:lstStyle/>
        <a:p>
          <a:pPr rtl="0"/>
          <a:r>
            <a:rPr lang="it-IT" noProof="0" dirty="0" smtClean="0"/>
            <a:t>Attività 1</a:t>
          </a:r>
          <a:endParaRPr lang="it-IT" noProof="0" dirty="0"/>
        </a:p>
      </dgm:t>
    </dgm:pt>
    <dgm:pt modelId="{83BE74EF-FAB4-45A2-BBED-7CD5259AB210}" type="parTrans" cxnId="{FFD8B471-C98F-4DB5-8DE3-2AB7E896ADD5}">
      <dgm:prSet/>
      <dgm:spPr/>
      <dgm:t>
        <a:bodyPr rtlCol="0"/>
        <a:lstStyle/>
        <a:p>
          <a:pPr rtl="0"/>
          <a:endParaRPr lang="en-US"/>
        </a:p>
      </dgm:t>
    </dgm:pt>
    <dgm:pt modelId="{B4F34DE2-2DAE-4F88-8C78-BD8892EBF4FF}" type="sibTrans" cxnId="{FFD8B471-C98F-4DB5-8DE3-2AB7E896ADD5}">
      <dgm:prSet/>
      <dgm:spPr/>
      <dgm:t>
        <a:bodyPr rtlCol="0"/>
        <a:lstStyle/>
        <a:p>
          <a:pPr rtl="0"/>
          <a:endParaRPr lang="en-US"/>
        </a:p>
      </dgm:t>
    </dgm:pt>
    <dgm:pt modelId="{33EAD35F-38F2-4CB7-9A6D-B04FFD8A51FD}">
      <dgm:prSet phldrT="[Text]"/>
      <dgm:spPr/>
      <dgm:t>
        <a:bodyPr rtlCol="0"/>
        <a:lstStyle/>
        <a:p>
          <a:pPr rtl="0"/>
          <a:r>
            <a:rPr lang="it-IT" noProof="0" dirty="0" smtClean="0"/>
            <a:t>Attività 2</a:t>
          </a:r>
          <a:endParaRPr lang="it-IT" noProof="0" dirty="0"/>
        </a:p>
      </dgm:t>
    </dgm:pt>
    <dgm:pt modelId="{81FE7DB1-4BFC-4407-80A9-E5514E94C61D}" type="parTrans" cxnId="{FAC3D40F-8E66-452D-9CA4-C2871F2D10EF}">
      <dgm:prSet/>
      <dgm:spPr/>
      <dgm:t>
        <a:bodyPr rtlCol="0"/>
        <a:lstStyle/>
        <a:p>
          <a:pPr rtl="0"/>
          <a:endParaRPr lang="en-US"/>
        </a:p>
      </dgm:t>
    </dgm:pt>
    <dgm:pt modelId="{4B66B839-1910-459B-92B2-14846EBA7A70}" type="sibTrans" cxnId="{FAC3D40F-8E66-452D-9CA4-C2871F2D10EF}">
      <dgm:prSet/>
      <dgm:spPr/>
      <dgm:t>
        <a:bodyPr rtlCol="0"/>
        <a:lstStyle/>
        <a:p>
          <a:pPr rtl="0"/>
          <a:endParaRPr lang="en-US"/>
        </a:p>
      </dgm:t>
    </dgm:pt>
    <dgm:pt modelId="{3C67E77D-62FA-499D-B5E6-E79A091C5267}">
      <dgm:prSet phldrT="[Text]"/>
      <dgm:spPr/>
      <dgm:t>
        <a:bodyPr rtlCol="0"/>
        <a:lstStyle/>
        <a:p>
          <a:pPr rtl="0"/>
          <a:r>
            <a:rPr lang="it-IT" noProof="0" dirty="0" smtClean="0"/>
            <a:t>Gruppo B</a:t>
          </a:r>
          <a:endParaRPr lang="it-IT" noProof="0" dirty="0"/>
        </a:p>
      </dgm:t>
    </dgm:pt>
    <dgm:pt modelId="{5337D229-E330-4525-B0FA-14EC5A80604A}" type="parTrans" cxnId="{32AA6160-4426-4C4D-93AE-E2F474E37AD9}">
      <dgm:prSet/>
      <dgm:spPr/>
      <dgm:t>
        <a:bodyPr rtlCol="0"/>
        <a:lstStyle/>
        <a:p>
          <a:pPr rtl="0"/>
          <a:endParaRPr lang="en-US"/>
        </a:p>
      </dgm:t>
    </dgm:pt>
    <dgm:pt modelId="{C056AC5D-B04E-4376-A1CB-3EAB7BE5AF5B}" type="sibTrans" cxnId="{32AA6160-4426-4C4D-93AE-E2F474E37AD9}">
      <dgm:prSet/>
      <dgm:spPr/>
      <dgm:t>
        <a:bodyPr rtlCol="0"/>
        <a:lstStyle/>
        <a:p>
          <a:pPr rtl="0"/>
          <a:endParaRPr lang="en-US"/>
        </a:p>
      </dgm:t>
    </dgm:pt>
    <dgm:pt modelId="{D6510970-8F9C-4B45-A0F3-6ACB9AA76D40}">
      <dgm:prSet phldrT="[Text]"/>
      <dgm:spPr/>
      <dgm:t>
        <a:bodyPr rtlCol="0"/>
        <a:lstStyle/>
        <a:p>
          <a:pPr rtl="0"/>
          <a:r>
            <a:rPr lang="it-IT" noProof="0" dirty="0" smtClean="0"/>
            <a:t>Attività 1</a:t>
          </a:r>
          <a:endParaRPr lang="it-IT" noProof="0" dirty="0"/>
        </a:p>
      </dgm:t>
    </dgm:pt>
    <dgm:pt modelId="{7A9FC291-2B6A-4475-8B09-917F9F09E3AB}" type="parTrans" cxnId="{C6E7222A-5F84-456A-9806-D51868FAF8A9}">
      <dgm:prSet/>
      <dgm:spPr/>
      <dgm:t>
        <a:bodyPr rtlCol="0"/>
        <a:lstStyle/>
        <a:p>
          <a:pPr rtl="0"/>
          <a:endParaRPr lang="en-US"/>
        </a:p>
      </dgm:t>
    </dgm:pt>
    <dgm:pt modelId="{4B87F32C-3630-48F2-9114-4262C0BEEA9E}" type="sibTrans" cxnId="{C6E7222A-5F84-456A-9806-D51868FAF8A9}">
      <dgm:prSet/>
      <dgm:spPr/>
      <dgm:t>
        <a:bodyPr rtlCol="0"/>
        <a:lstStyle/>
        <a:p>
          <a:pPr rtl="0"/>
          <a:endParaRPr lang="en-US"/>
        </a:p>
      </dgm:t>
    </dgm:pt>
    <dgm:pt modelId="{709ED9DC-E391-4C6C-B788-93F1C2EFB6FD}">
      <dgm:prSet phldrT="[Text]"/>
      <dgm:spPr/>
      <dgm:t>
        <a:bodyPr rtlCol="0"/>
        <a:lstStyle/>
        <a:p>
          <a:pPr rtl="0"/>
          <a:r>
            <a:rPr lang="it-IT" noProof="0" dirty="0" smtClean="0"/>
            <a:t>Attività 2</a:t>
          </a:r>
          <a:endParaRPr lang="it-IT" noProof="0" dirty="0"/>
        </a:p>
      </dgm:t>
    </dgm:pt>
    <dgm:pt modelId="{B5FA6CF0-E0A0-46A0-93C9-B722B31A8A9C}" type="parTrans" cxnId="{78E3C3B3-FD19-41A6-A9CC-BB3375A6FF81}">
      <dgm:prSet/>
      <dgm:spPr/>
      <dgm:t>
        <a:bodyPr rtlCol="0"/>
        <a:lstStyle/>
        <a:p>
          <a:pPr rtl="0"/>
          <a:endParaRPr lang="en-US"/>
        </a:p>
      </dgm:t>
    </dgm:pt>
    <dgm:pt modelId="{F3C03C29-D7FF-4D61-8D75-8B75B2F589EC}" type="sibTrans" cxnId="{78E3C3B3-FD19-41A6-A9CC-BB3375A6FF81}">
      <dgm:prSet/>
      <dgm:spPr/>
      <dgm:t>
        <a:bodyPr rtlCol="0"/>
        <a:lstStyle/>
        <a:p>
          <a:pPr rtl="0"/>
          <a:endParaRPr lang="en-US"/>
        </a:p>
      </dgm:t>
    </dgm:pt>
    <dgm:pt modelId="{CC6B7442-0B72-4EF2-9F13-1325B51AFF9F}">
      <dgm:prSet phldrT="[Text]"/>
      <dgm:spPr/>
      <dgm:t>
        <a:bodyPr rtlCol="0"/>
        <a:lstStyle/>
        <a:p>
          <a:pPr rtl="0"/>
          <a:r>
            <a:rPr lang="it-IT" noProof="0" dirty="0" smtClean="0"/>
            <a:t>Gruppo C</a:t>
          </a:r>
          <a:endParaRPr lang="it-IT" noProof="0" dirty="0"/>
        </a:p>
      </dgm:t>
    </dgm:pt>
    <dgm:pt modelId="{E3D139E0-5DC2-4F8E-9F8F-B3F0EBCD4689}" type="parTrans" cxnId="{102D6D4D-90C9-40F4-A001-35DCC329B127}">
      <dgm:prSet/>
      <dgm:spPr/>
      <dgm:t>
        <a:bodyPr rtlCol="0"/>
        <a:lstStyle/>
        <a:p>
          <a:pPr rtl="0"/>
          <a:endParaRPr lang="en-US"/>
        </a:p>
      </dgm:t>
    </dgm:pt>
    <dgm:pt modelId="{FF80E1BA-0D6F-4EE8-9640-892A5897DBCD}" type="sibTrans" cxnId="{102D6D4D-90C9-40F4-A001-35DCC329B127}">
      <dgm:prSet/>
      <dgm:spPr/>
      <dgm:t>
        <a:bodyPr rtlCol="0"/>
        <a:lstStyle/>
        <a:p>
          <a:pPr rtl="0"/>
          <a:endParaRPr lang="en-US"/>
        </a:p>
      </dgm:t>
    </dgm:pt>
    <dgm:pt modelId="{FE0A3CAE-D039-42F2-AF12-1E6F6793A633}">
      <dgm:prSet phldrT="[Text]"/>
      <dgm:spPr/>
      <dgm:t>
        <a:bodyPr rtlCol="0"/>
        <a:lstStyle/>
        <a:p>
          <a:pPr rtl="0"/>
          <a:r>
            <a:rPr lang="it-IT" noProof="0" dirty="0" smtClean="0"/>
            <a:t>Attività 1</a:t>
          </a:r>
          <a:endParaRPr lang="it-IT" noProof="0" dirty="0"/>
        </a:p>
      </dgm:t>
    </dgm:pt>
    <dgm:pt modelId="{7E2ED2D1-AFF4-4DED-BB53-30A310825CE2}" type="parTrans" cxnId="{A6FB3C49-AB75-4315-BB6B-886AA454F16F}">
      <dgm:prSet/>
      <dgm:spPr/>
      <dgm:t>
        <a:bodyPr rtlCol="0"/>
        <a:lstStyle/>
        <a:p>
          <a:pPr rtl="0"/>
          <a:endParaRPr lang="en-US"/>
        </a:p>
      </dgm:t>
    </dgm:pt>
    <dgm:pt modelId="{417BDEF2-191B-4000-BDE8-D3D22A51FCF3}" type="sibTrans" cxnId="{A6FB3C49-AB75-4315-BB6B-886AA454F16F}">
      <dgm:prSet/>
      <dgm:spPr/>
      <dgm:t>
        <a:bodyPr rtlCol="0"/>
        <a:lstStyle/>
        <a:p>
          <a:pPr rtl="0"/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A9DD881E-A532-414B-870C-8ADE2076F78C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85B80D8C-EBB2-4A80-BB6C-93E30B69F4BB}" type="presOf" srcId="{33EAD35F-38F2-4CB7-9A6D-B04FFD8A51FD}" destId="{CD5F6E02-AD43-4E7A-935B-DDF5D6C74800}" srcOrd="0" destOrd="1" presId="urn:microsoft.com/office/officeart/2005/8/layout/vList2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F3770B74-60B7-438A-9C14-87FF95D04624}" type="presOf" srcId="{FE0A3CAE-D039-42F2-AF12-1E6F6793A633}" destId="{08B7B17B-8600-44B0-B235-389E5D71D804}" srcOrd="0" destOrd="0" presId="urn:microsoft.com/office/officeart/2005/8/layout/vList2"/>
    <dgm:cxn modelId="{87AD0085-41E8-4E29-BBED-9D1036577237}" type="presOf" srcId="{C111C18A-FD96-4E63-821A-54D70D8DC65F}" destId="{CD5F6E02-AD43-4E7A-935B-DDF5D6C74800}" srcOrd="0" destOrd="0" presId="urn:microsoft.com/office/officeart/2005/8/layout/vList2"/>
    <dgm:cxn modelId="{AB09493F-37CB-481D-BE1C-7A521AC3963B}" type="presOf" srcId="{477D14C5-CED9-4CFC-B338-DFB0C8090B9F}" destId="{A9DD881E-A532-414B-870C-8ADE2076F78C}" srcOrd="0" destOrd="0" presId="urn:microsoft.com/office/officeart/2005/8/layout/vList2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A677E445-9D5B-4C26-A5C5-42BF01249F61}" type="presOf" srcId="{709ED9DC-E391-4C6C-B788-93F1C2EFB6FD}" destId="{782956A5-ADC8-4959-B856-589B9D9B9635}" srcOrd="0" destOrd="1" presId="urn:microsoft.com/office/officeart/2005/8/layout/vList2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DC6E05B4-83E9-4C3F-9822-9E1D41C41D9E}" type="presOf" srcId="{CC6B7442-0B72-4EF2-9F13-1325B51AFF9F}" destId="{D64CB5D5-837D-47FC-9E42-A26D800BC695}" srcOrd="0" destOrd="0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44946EF3-425E-42C8-A6FB-ABA83804B586}" type="presOf" srcId="{D6510970-8F9C-4B45-A0F3-6ACB9AA76D40}" destId="{782956A5-ADC8-4959-B856-589B9D9B9635}" srcOrd="0" destOrd="0" presId="urn:microsoft.com/office/officeart/2005/8/layout/vList2"/>
    <dgm:cxn modelId="{E2EE33AC-3CDB-41AB-99D0-EE89822B0377}" type="presOf" srcId="{90119837-5B71-4D44-BB01-DB0B084933C8}" destId="{ED5DCCC5-BCA8-4491-AA37-BAF153ECA184}" srcOrd="0" destOrd="0" presId="urn:microsoft.com/office/officeart/2005/8/layout/vList2"/>
    <dgm:cxn modelId="{80D369CF-62F1-4541-AEE2-AB29E5A204FB}" type="presOf" srcId="{3C67E77D-62FA-499D-B5E6-E79A091C5267}" destId="{81203336-F3DE-4B3A-BCF4-0F68C23AC2BB}" srcOrd="0" destOrd="0" presId="urn:microsoft.com/office/officeart/2005/8/layout/vList2"/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8ED8745E-70AE-4940-BBB9-FB6376BDA0D9}" type="presParOf" srcId="{ED5DCCC5-BCA8-4491-AA37-BAF153ECA184}" destId="{A9DD881E-A532-414B-870C-8ADE2076F78C}" srcOrd="0" destOrd="0" presId="urn:microsoft.com/office/officeart/2005/8/layout/vList2"/>
    <dgm:cxn modelId="{31CF7A1A-6E4D-4D10-861C-4FF0D37EB7F8}" type="presParOf" srcId="{ED5DCCC5-BCA8-4491-AA37-BAF153ECA184}" destId="{CD5F6E02-AD43-4E7A-935B-DDF5D6C74800}" srcOrd="1" destOrd="0" presId="urn:microsoft.com/office/officeart/2005/8/layout/vList2"/>
    <dgm:cxn modelId="{9126909B-F016-45D1-8092-6C3135AB4C8A}" type="presParOf" srcId="{ED5DCCC5-BCA8-4491-AA37-BAF153ECA184}" destId="{81203336-F3DE-4B3A-BCF4-0F68C23AC2BB}" srcOrd="2" destOrd="0" presId="urn:microsoft.com/office/officeart/2005/8/layout/vList2"/>
    <dgm:cxn modelId="{730D2F2D-B4CA-4D4B-834E-CF6050C80AD0}" type="presParOf" srcId="{ED5DCCC5-BCA8-4491-AA37-BAF153ECA184}" destId="{782956A5-ADC8-4959-B856-589B9D9B9635}" srcOrd="3" destOrd="0" presId="urn:microsoft.com/office/officeart/2005/8/layout/vList2"/>
    <dgm:cxn modelId="{4902803D-CBF9-4D0B-9ABD-A3F2B1110870}" type="presParOf" srcId="{ED5DCCC5-BCA8-4491-AA37-BAF153ECA184}" destId="{D64CB5D5-837D-47FC-9E42-A26D800BC695}" srcOrd="4" destOrd="0" presId="urn:microsoft.com/office/officeart/2005/8/layout/vList2"/>
    <dgm:cxn modelId="{23FA2328-0584-487D-931D-ED8370AFC6E0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14100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000" kern="1200" noProof="0" dirty="0" smtClean="0"/>
            <a:t>Gruppo A</a:t>
          </a:r>
          <a:endParaRPr lang="it-IT" sz="3000" kern="1200" noProof="0" dirty="0"/>
        </a:p>
      </dsp:txBody>
      <dsp:txXfrm>
        <a:off x="35125" y="49225"/>
        <a:ext cx="4349350" cy="649299"/>
      </dsp:txXfrm>
    </dsp:sp>
    <dsp:sp modelId="{CD5F6E02-AD43-4E7A-935B-DDF5D6C74800}">
      <dsp:nvSpPr>
        <dsp:cNvPr id="0" name=""/>
        <dsp:cNvSpPr/>
      </dsp:nvSpPr>
      <dsp:spPr>
        <a:xfrm>
          <a:off x="0" y="733650"/>
          <a:ext cx="44196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rtlCol="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2300" kern="1200" noProof="0" dirty="0" smtClean="0"/>
            <a:t>Attività 1</a:t>
          </a:r>
          <a:endParaRPr lang="it-IT" sz="2300" kern="1200" noProof="0" dirty="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2300" kern="1200" noProof="0" dirty="0" smtClean="0"/>
            <a:t>Attività 2</a:t>
          </a:r>
          <a:endParaRPr lang="it-IT" sz="2300" kern="1200" noProof="0" dirty="0"/>
        </a:p>
      </dsp:txBody>
      <dsp:txXfrm>
        <a:off x="0" y="733650"/>
        <a:ext cx="4419600" cy="791774"/>
      </dsp:txXfrm>
    </dsp:sp>
    <dsp:sp modelId="{81203336-F3DE-4B3A-BCF4-0F68C23AC2BB}">
      <dsp:nvSpPr>
        <dsp:cNvPr id="0" name=""/>
        <dsp:cNvSpPr/>
      </dsp:nvSpPr>
      <dsp:spPr>
        <a:xfrm>
          <a:off x="0" y="1525425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000" kern="1200" noProof="0" dirty="0" smtClean="0"/>
            <a:t>Gruppo B</a:t>
          </a:r>
          <a:endParaRPr lang="it-IT" sz="3000" kern="1200" noProof="0" dirty="0"/>
        </a:p>
      </dsp:txBody>
      <dsp:txXfrm>
        <a:off x="35125" y="1560550"/>
        <a:ext cx="4349350" cy="649299"/>
      </dsp:txXfrm>
    </dsp:sp>
    <dsp:sp modelId="{782956A5-ADC8-4959-B856-589B9D9B9635}">
      <dsp:nvSpPr>
        <dsp:cNvPr id="0" name=""/>
        <dsp:cNvSpPr/>
      </dsp:nvSpPr>
      <dsp:spPr>
        <a:xfrm>
          <a:off x="0" y="2244975"/>
          <a:ext cx="44196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rtlCol="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2300" kern="1200" noProof="0" dirty="0" smtClean="0"/>
            <a:t>Attività 1</a:t>
          </a:r>
          <a:endParaRPr lang="it-IT" sz="2300" kern="1200" noProof="0" dirty="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2300" kern="1200" noProof="0" dirty="0" smtClean="0"/>
            <a:t>Attività 2</a:t>
          </a:r>
          <a:endParaRPr lang="it-IT" sz="2300" kern="1200" noProof="0" dirty="0"/>
        </a:p>
      </dsp:txBody>
      <dsp:txXfrm>
        <a:off x="0" y="2244975"/>
        <a:ext cx="4419600" cy="791774"/>
      </dsp:txXfrm>
    </dsp:sp>
    <dsp:sp modelId="{D64CB5D5-837D-47FC-9E42-A26D800BC695}">
      <dsp:nvSpPr>
        <dsp:cNvPr id="0" name=""/>
        <dsp:cNvSpPr/>
      </dsp:nvSpPr>
      <dsp:spPr>
        <a:xfrm>
          <a:off x="0" y="3036749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000" kern="1200" noProof="0" dirty="0" smtClean="0"/>
            <a:t>Gruppo C</a:t>
          </a:r>
          <a:endParaRPr lang="it-IT" sz="3000" kern="1200" noProof="0" dirty="0"/>
        </a:p>
      </dsp:txBody>
      <dsp:txXfrm>
        <a:off x="35125" y="3071874"/>
        <a:ext cx="4349350" cy="649299"/>
      </dsp:txXfrm>
    </dsp:sp>
    <dsp:sp modelId="{08B7B17B-8600-44B0-B235-389E5D71D804}">
      <dsp:nvSpPr>
        <dsp:cNvPr id="0" name=""/>
        <dsp:cNvSpPr/>
      </dsp:nvSpPr>
      <dsp:spPr>
        <a:xfrm>
          <a:off x="0" y="3756300"/>
          <a:ext cx="4419600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rtlCol="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2300" kern="1200" noProof="0" dirty="0" smtClean="0"/>
            <a:t>Attività 1</a:t>
          </a:r>
          <a:endParaRPr lang="it-IT" sz="2300" kern="1200" noProof="0" dirty="0"/>
        </a:p>
      </dsp:txBody>
      <dsp:txXfrm>
        <a:off x="0" y="3756300"/>
        <a:ext cx="4419600" cy="496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A7F2705-E656-4786-A776-A7DBCF120BFF}" type="datetime1">
              <a:rPr lang="it-IT" smtClean="0"/>
              <a:t>05/07/2017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62593E-48E8-4A78-BBF9-B0B31497B875}" type="datetime1">
              <a:rPr lang="it-IT" smtClean="0"/>
              <a:t>05/07/2017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 smtClean="0"/>
              <a:t>Fare clic per modificare gli stili del testo dello schema</a:t>
            </a:r>
          </a:p>
          <a:p>
            <a:pPr lvl="1" rtl="0"/>
            <a:r>
              <a:rPr lang="it-IT" dirty="0" smtClean="0"/>
              <a:t>Secondo livello</a:t>
            </a:r>
          </a:p>
          <a:p>
            <a:pPr lvl="2" rtl="0"/>
            <a:r>
              <a:rPr lang="it-IT" dirty="0" smtClean="0"/>
              <a:t>Terzo livello</a:t>
            </a:r>
          </a:p>
          <a:p>
            <a:pPr lvl="3" rtl="0"/>
            <a:r>
              <a:rPr lang="it-IT" dirty="0" smtClean="0"/>
              <a:t>Quarto livello</a:t>
            </a:r>
          </a:p>
          <a:p>
            <a:pPr lvl="4" rtl="0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323922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it-IT" smtClean="0"/>
              <a:t>43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426178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it-IT" smtClean="0"/>
              <a:t>44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1077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6752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it-IT" smtClean="0"/>
              <a:t>36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9558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it-IT" smtClean="0"/>
              <a:t>37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39168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it-IT" smtClean="0"/>
              <a:t>38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20178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it-IT" smtClean="0"/>
              <a:t>39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69214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it-IT" smtClean="0"/>
              <a:t>40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3998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it-IT" smtClean="0"/>
              <a:t>41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4396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it-IT" smtClean="0"/>
              <a:t>42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11777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it-IT" smtClean="0"/>
              <a:t>Fare clic per modificare lo stile del titolo</a:t>
            </a:r>
            <a:endParaRPr lang="it-IT" dirty="0"/>
          </a:p>
        </p:txBody>
      </p:sp>
      <p:grpSp>
        <p:nvGrpSpPr>
          <p:cNvPr id="256" name="linea" descr="Elemento grafico linea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igura a mano libera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58" name="Figura a mano libera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59" name="Figura a mano libera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0" name="Figura a mano libera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1" name="Figura a mano libera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2" name="Figura a mano libera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3" name="Figura a mano libera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4" name="Figura a mano libera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5" name="Figura a mano libera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6" name="Figura a mano libera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7" name="Figura a mano libera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8" name="Figura a mano libera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9" name="Figura a mano libera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0" name="Figura a mano libera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1" name="Figura a mano libera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2" name="Figura a mano libera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3" name="Figura a mano libera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4" name="Figura a mano libera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5" name="Figura a mano libera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6" name="Figura a mano libera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7" name="Figura a mano libera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8" name="Figura a mano libera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9" name="Figura a mano libera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0" name="Figura a mano libera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1" name="Figura a mano libera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2" name="Figura a mano libera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3" name="Figura a mano libera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4" name="Figura a mano libera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5" name="Figura a mano libera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6" name="Figura a mano libera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7" name="Figura a mano libera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8" name="Figura a mano libera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9" name="Figura a mano libera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0" name="Figura a mano libera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1" name="Figura a mano libera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2" name="Figura a mano libera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3" name="Figura a mano libera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4" name="Figura a mano libera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5" name="Figura a mano libera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6" name="Figura a mano libera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7" name="Figura a mano libera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8" name="Figura a mano libera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9" name="Figura a mano libera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0" name="Figura a mano libera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1" name="Figura a mano libera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2" name="Figura a mano libera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3" name="Figura a mano libera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4" name="Figura a mano libera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5" name="Figura a mano libera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6" name="Figura a mano libera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7" name="Figura a mano libera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8" name="Figura a mano libera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9" name="Figura a mano libera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0" name="Figura a mano libera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1" name="Figura a mano libera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2" name="Figura a mano libera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3" name="Figura a mano libera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4" name="Figura a mano libera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5" name="Figura a mano libera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6" name="Figura a mano libera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7" name="Figura a mano libera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8" name="Figura a mano libera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9" name="Figura a mano libera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0" name="Figura a mano libera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1" name="Figura a mano libera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2" name="Figura a mano libera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3" name="Figura a mano libera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4" name="Figura a mano libera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5" name="Figura a mano libera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6" name="Figura a mano libera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7" name="Figura a mano libera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8" name="Figura a mano libera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9" name="Figura a mano libera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0" name="Figura a mano libera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1" name="Figura a mano libera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2" name="Figura a mano libera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3" name="Figura a mano libera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4" name="Figura a mano libera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5" name="Figura a mano libera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6" name="Figura a mano libera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7" name="Figura a mano libera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8" name="Figura a mano libera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9" name="Figura a mano libera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0" name="Figura a mano libera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1" name="Figura a mano libera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2" name="Figura a mano libera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3" name="Figura a mano libera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4" name="Figura a mano libera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5" name="Figura a mano libera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6" name="Figura a mano libera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7" name="Figura a mano libera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8" name="Figura a mano libera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9" name="Figura a mano libera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50" name="Figura a mano libera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51" name="Figura a mano libera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52" name="Figura a mano libera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53" name="Figura a mano libera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54" name="Figura a mano libera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55" name="Figura a mano libera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56" name="Figura a mano libera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57" name="Figura a mano libera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58" name="Figura a mano libera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59" name="Figura a mano libera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60" name="Figura a mano libera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61" name="Figura a mano libera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62" name="Figura a mano libera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63" name="Figura a mano libera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64" name="Figura a mano libera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65" name="Figura a mano libera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66" name="Figura a mano libera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67" name="Figura a mano libera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68" name="Figura a mano libera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69" name="Figura a mano libera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70" name="Figura a mano libera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71" name="Figura a mano libera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72" name="Figura a mano libera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73" name="Figura a mano libera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74" name="Figura a mano libera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75" name="Figura a mano libera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76" name="Figura a mano libera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77" name="Figura a mano libera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78" name="Figura a mano libera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79" name="Figura a mano libera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smtClean="0"/>
              <a:t>Fare clic per modificare lo stile del sottotitolo dello schema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smtClean="0"/>
              <a:t>Fare clic per modificare lo stile del titolo</a:t>
            </a:r>
            <a:endParaRPr lang="it-IT" dirty="0"/>
          </a:p>
        </p:txBody>
      </p:sp>
      <p:grpSp>
        <p:nvGrpSpPr>
          <p:cNvPr id="7" name="linea" descr="Elemento grafico linea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igura a mano libera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9" name="Figura a mano libera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0" name="Figura a mano libera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1" name="Figura a mano libera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2" name="Figura a mano libera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3" name="Figura a mano libera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4" name="Figura a mano libera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5" name="Figura a mano libera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" name="Figura a mano libera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" name="Figura a mano libera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" name="Figura a mano libera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" name="Figura a mano libera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" name="Figura a mano libera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" name="Figura a mano libera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" name="Figura a mano libera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" name="Figura a mano libera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4" name="Figura a mano libera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5" name="Figura a mano libera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6" name="Figura a mano libera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7" name="Figura a mano libera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8" name="Figura a mano libera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9" name="Figura a mano libera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30" name="Figura a mano libera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31" name="Figura a mano libera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32" name="Figura a mano libera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33" name="Figura a mano libera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34" name="Figura a mano libera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35" name="Figura a mano libera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36" name="Figura a mano libera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37" name="Figura a mano libera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38" name="Figura a mano libera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39" name="Figura a mano libera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40" name="Figura a mano libera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41" name="Figura a mano libera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42" name="Figura a mano libera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43" name="Figura a mano libera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44" name="Figura a mano libera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45" name="Figura a mano libera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46" name="Figura a mano libera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47" name="Figura a mano libera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48" name="Figura a mano libera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49" name="Figura a mano libera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50" name="Figura a mano libera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51" name="Figura a mano libera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52" name="Figura a mano libera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53" name="Figura a mano libera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54" name="Figura a mano libera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55" name="Figura a mano libera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56" name="Figura a mano libera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57" name="Figura a mano libera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58" name="Figura a mano libera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59" name="Figura a mano libera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60" name="Figura a mano libera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61" name="Figura a mano libera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62" name="Figura a mano libera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63" name="Figura a mano libera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64" name="Figura a mano libera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65" name="Figura a mano libera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66" name="Figura a mano libera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67" name="Figura a mano libera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68" name="Figura a mano libera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69" name="Figura a mano libera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70" name="Figura a mano libera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71" name="Figura a mano libera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72" name="Figura a mano libera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73" name="Figura a mano libera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74" name="Figura a mano libera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75" name="Figura a mano libera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76" name="Figura a mano libera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77" name="Figura a mano libera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78" name="Figura a mano libera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79" name="Figura a mano libera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80" name="Figura a mano libera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81" name="Figura a mano libera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</p:grp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it-IT" smtClean="0"/>
              <a:t>Modifica gli stili del testo dello schema</a:t>
            </a:r>
          </a:p>
          <a:p>
            <a:pPr lvl="1" rtl="0"/>
            <a:r>
              <a:rPr lang="it-IT" smtClean="0"/>
              <a:t>Secondo livello</a:t>
            </a:r>
          </a:p>
          <a:p>
            <a:pPr lvl="2" rtl="0"/>
            <a:r>
              <a:rPr lang="it-IT" smtClean="0"/>
              <a:t>Terzo livello</a:t>
            </a:r>
          </a:p>
          <a:p>
            <a:pPr lvl="3" rtl="0"/>
            <a:r>
              <a:rPr lang="it-IT" smtClean="0"/>
              <a:t>Quarto livello</a:t>
            </a:r>
          </a:p>
          <a:p>
            <a:pPr lvl="4" rtl="0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812DCB-13CC-4BA8-AC92-DC8283ABE320}" type="datetime1">
              <a:rPr lang="it-IT" smtClean="0"/>
              <a:t>05/07/2017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it-IT" smtClean="0"/>
              <a:t>Fare clic per modificare lo stile del titolo</a:t>
            </a:r>
            <a:endParaRPr lang="it-IT" dirty="0"/>
          </a:p>
        </p:txBody>
      </p:sp>
      <p:grpSp>
        <p:nvGrpSpPr>
          <p:cNvPr id="7" name="linea" descr="Elemento grafico linea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igura a mano libera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9" name="Figura a mano libera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0" name="Figura a mano libera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1" name="Figura a mano libera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2" name="Figura a mano libera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3" name="Figura a mano libera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4" name="Figura a mano libera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5" name="Figura a mano libera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" name="Figura a mano libera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" name="Figura a mano libera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" name="Figura a mano libera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" name="Figura a mano libera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" name="Figura a mano libera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" name="Figura a mano libera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" name="Figura a mano libera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" name="Figura a mano libera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4" name="Figura a mano libera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5" name="Figura a mano libera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6" name="Figura a mano libera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7" name="Figura a mano libera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8" name="Figura a mano libera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9" name="Figura a mano libera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30" name="Figura a mano libera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31" name="Figura a mano libera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32" name="Figura a mano libera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33" name="Figura a mano libera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34" name="Figura a mano libera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35" name="Figura a mano libera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36" name="Figura a mano libera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37" name="Figura a mano libera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38" name="Figura a mano libera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39" name="Figura a mano libera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40" name="Figura a mano libera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41" name="Figura a mano libera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42" name="Figura a mano libera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43" name="Figura a mano libera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44" name="Figura a mano libera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45" name="Figura a mano libera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46" name="Figura a mano libera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47" name="Figura a mano libera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48" name="Figura a mano libera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49" name="Figura a mano libera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50" name="Figura a mano libera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51" name="Figura a mano libera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52" name="Figura a mano libera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53" name="Figura a mano libera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54" name="Figura a mano libera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55" name="Figura a mano libera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56" name="Figura a mano libera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57" name="Figura a mano libera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58" name="Figura a mano libera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59" name="Figura a mano libera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60" name="Figura a mano libera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61" name="Figura a mano libera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62" name="Figura a mano libera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63" name="Figura a mano libera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64" name="Figura a mano libera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65" name="Figura a mano libera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66" name="Figura a mano libera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67" name="Figura a mano libera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68" name="Figura a mano libera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69" name="Figura a mano libera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70" name="Figura a mano libera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71" name="Figura a mano libera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72" name="Figura a mano libera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73" name="Figura a mano libera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74" name="Figura a mano libera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75" name="Figura a mano libera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76" name="Figura a mano libera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77" name="Figura a mano libera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78" name="Figura a mano libera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79" name="Figura a mano libera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80" name="Figura a mano libera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81" name="Figura a mano libera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</p:grp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it-IT" dirty="0" smtClean="0"/>
              <a:t>Fare clic per modificare gli stili del testo dello schema</a:t>
            </a:r>
          </a:p>
          <a:p>
            <a:pPr lvl="1" rtl="0"/>
            <a:r>
              <a:rPr lang="it-IT" dirty="0" smtClean="0"/>
              <a:t>Secondo livello</a:t>
            </a:r>
          </a:p>
          <a:p>
            <a:pPr lvl="2" rtl="0"/>
            <a:r>
              <a:rPr lang="it-IT" dirty="0" smtClean="0"/>
              <a:t>Terzo livello</a:t>
            </a:r>
          </a:p>
          <a:p>
            <a:pPr lvl="3" rtl="0"/>
            <a:r>
              <a:rPr lang="it-IT" dirty="0" smtClean="0"/>
              <a:t>Quarto livello</a:t>
            </a:r>
          </a:p>
          <a:p>
            <a:pPr lvl="4" rtl="0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4C6AC3-A024-4ECA-B42E-7BC52F31A7CF}" type="datetime1">
              <a:rPr lang="it-IT" smtClean="0"/>
              <a:t>05/07/2017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it-IT" smtClean="0"/>
              <a:t>Fare clic per modificare lo stile del titolo</a:t>
            </a:r>
            <a:endParaRPr lang="it-IT" dirty="0"/>
          </a:p>
        </p:txBody>
      </p:sp>
      <p:grpSp>
        <p:nvGrpSpPr>
          <p:cNvPr id="167" name="linea" descr="Elemento grafico linea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igura a mano libera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9" name="Figura a mano libera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0" name="Figura a mano libera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1" name="Figura a mano libera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2" name="Figura a mano libera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3" name="Figura a mano libera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4" name="Figura a mano libera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5" name="Figura a mano libera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6" name="Figura a mano libera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7" name="Figura a mano libera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8" name="Figura a mano libera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9" name="Figura a mano libera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0" name="Figura a mano libera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1" name="Figura a mano libera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2" name="Figura a mano libera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3" name="Figura a mano libera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4" name="Figura a mano libera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5" name="Figura a mano libera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6" name="Figura a mano libera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7" name="Figura a mano libera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8" name="Figura a mano libera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9" name="Figura a mano libera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0" name="Figura a mano libera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1" name="Figura a mano libera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2" name="Figura a mano libera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3" name="Figura a mano libera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4" name="Figura a mano libera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5" name="Figura a mano libera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6" name="Figura a mano libera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7" name="Figura a mano libera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8" name="Figura a mano libera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9" name="Figura a mano libera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0" name="Figura a mano libera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1" name="Figura a mano libera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2" name="Figura a mano libera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3" name="Figura a mano libera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4" name="Figura a mano libera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5" name="Figura a mano libera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6" name="Figura a mano libera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7" name="Figura a mano libera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8" name="Figura a mano libera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9" name="Figura a mano libera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0" name="Figura a mano libera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1" name="Figura a mano libera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2" name="Figura a mano libera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3" name="Figura a mano libera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4" name="Figura a mano libera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5" name="Figura a mano libera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6" name="Figura a mano libera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7" name="Figura a mano libera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8" name="Figura a mano libera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9" name="Figura a mano libera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0" name="Figura a mano libera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1" name="Figura a mano libera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2" name="Figura a mano libera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3" name="Figura a mano libera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4" name="Figura a mano libera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5" name="Figura a mano libera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6" name="Figura a mano libera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7" name="Figura a mano libera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8" name="Figura a mano libera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9" name="Figura a mano libera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0" name="Figura a mano libera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1" name="Figura a mano libera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2" name="Figura a mano libera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3" name="Figura a mano libera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4" name="Figura a mano libera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5" name="Figura a mano libera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6" name="Figura a mano libera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7" name="Figura a mano libera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8" name="Figura a mano libera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9" name="Figura a mano libera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40" name="Figura a mano libera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41" name="Figura a mano libera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</p:grp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it-IT" smtClean="0"/>
              <a:t>Modifica gli stili del testo dello schema</a:t>
            </a:r>
          </a:p>
          <a:p>
            <a:pPr lvl="1" rtl="0"/>
            <a:r>
              <a:rPr lang="it-IT" smtClean="0"/>
              <a:t>Secondo livello</a:t>
            </a:r>
          </a:p>
          <a:p>
            <a:pPr lvl="2" rtl="0"/>
            <a:r>
              <a:rPr lang="it-IT" smtClean="0"/>
              <a:t>Terzo livello</a:t>
            </a:r>
          </a:p>
          <a:p>
            <a:pPr lvl="3" rtl="0"/>
            <a:r>
              <a:rPr lang="it-IT" smtClean="0"/>
              <a:t>Quarto livello</a:t>
            </a:r>
          </a:p>
          <a:p>
            <a:pPr lvl="4" rtl="0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42EEAC-C6C8-403B-9501-61F2E6F99A74}" type="datetime1">
              <a:rPr lang="it-IT" smtClean="0"/>
              <a:t>05/07/2017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/>
            </a:lvl1pPr>
          </a:lstStyle>
          <a:p>
            <a:pPr rtl="0"/>
            <a:r>
              <a:rPr lang="it-IT" smtClean="0"/>
              <a:t>Fare clic per modificare lo stile del titolo</a:t>
            </a:r>
            <a:endParaRPr lang="it-IT" dirty="0"/>
          </a:p>
        </p:txBody>
      </p:sp>
      <p:grpSp>
        <p:nvGrpSpPr>
          <p:cNvPr id="255" name="linea" descr="Elemento grafico linea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igura a mano libera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57" name="Figura a mano libera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58" name="Figura a mano libera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59" name="Figura a mano libera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0" name="Figura a mano libera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1" name="Figura a mano libera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2" name="Figura a mano libera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3" name="Figura a mano libera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4" name="Figura a mano libera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5" name="Figura a mano libera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6" name="Figura a mano libera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7" name="Figura a mano libera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8" name="Figura a mano libera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9" name="Figura a mano libera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0" name="Figura a mano libera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1" name="Figura a mano libera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2" name="Figura a mano libera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3" name="Figura a mano libera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4" name="Figura a mano libera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5" name="Figura a mano libera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6" name="Figura a mano libera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7" name="Figura a mano libera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8" name="Figura a mano libera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9" name="Figura a mano libera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0" name="Figura a mano libera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1" name="Figura a mano libera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2" name="Figura a mano libera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3" name="Figura a mano libera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4" name="Figura a mano libera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5" name="Figura a mano libera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6" name="Figura a mano libera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7" name="Figura a mano libera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8" name="Figura a mano libera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9" name="Figura a mano libera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0" name="Figura a mano libera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1" name="Figura a mano libera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2" name="Figura a mano libera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3" name="Figura a mano libera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4" name="Figura a mano libera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5" name="Figura a mano libera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6" name="Figura a mano libera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7" name="Figura a mano libera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8" name="Figura a mano libera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9" name="Figura a mano libera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0" name="Figura a mano libera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1" name="Figura a mano libera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2" name="Figura a mano libera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3" name="Figura a mano libera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4" name="Figura a mano libera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5" name="Figura a mano libera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6" name="Figura a mano libera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7" name="Figura a mano libera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8" name="Figura a mano libera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9" name="Figura a mano libera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0" name="Figura a mano libera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1" name="Figura a mano libera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2" name="Figura a mano libera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3" name="Figura a mano libera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4" name="Figura a mano libera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5" name="Figura a mano libera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6" name="Figura a mano libera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7" name="Figura a mano libera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8" name="Figura a mano libera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9" name="Figura a mano libera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0" name="Figura a mano libera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1" name="Figura a mano libera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2" name="Figura a mano libera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3" name="Figura a mano libera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4" name="Figura a mano libera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5" name="Figura a mano libera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6" name="Figura a mano libera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7" name="Figura a mano libera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8" name="Figura a mano libera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9" name="Figura a mano libera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0" name="Figura a mano libera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1" name="Figura a mano libera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2" name="Figura a mano libera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3" name="Figura a mano libera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4" name="Figura a mano libera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5" name="Figura a mano libera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6" name="Figura a mano libera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7" name="Figura a mano libera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8" name="Figura a mano libera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9" name="Figura a mano libera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0" name="Figura a mano libera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1" name="Figura a mano libera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2" name="Figura a mano libera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3" name="Figura a mano libera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4" name="Figura a mano libera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5" name="Figura a mano libera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6" name="Figura a mano libera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7" name="Figura a mano libera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8" name="Figura a mano libera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9" name="Figura a mano libera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50" name="Figura a mano libera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51" name="Figura a mano libera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52" name="Figura a mano libera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53" name="Figura a mano libera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54" name="Figura a mano libera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55" name="Figura a mano libera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56" name="Figura a mano libera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57" name="Figura a mano libera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58" name="Figura a mano libera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59" name="Figura a mano libera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60" name="Figura a mano libera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61" name="Figura a mano libera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62" name="Figura a mano libera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63" name="Figura a mano libera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64" name="Figura a mano libera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65" name="Figura a mano libera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66" name="Figura a mano libera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67" name="Figura a mano libera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68" name="Figura a mano libera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69" name="Figura a mano libera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70" name="Figura a mano libera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71" name="Figura a mano libera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72" name="Figura a mano libera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73" name="Figura a mano libera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74" name="Figura a mano libera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75" name="Figura a mano libera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76" name="Figura a mano libera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77" name="Figura a mano libera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78" name="Figura a mano libera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5B7593-7344-4804-B1F7-4D6E3D57FD22}" type="datetime1">
              <a:rPr lang="it-IT" smtClean="0"/>
              <a:t>05/07/2017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it-IT" smtClean="0"/>
              <a:t>Fare clic per modificare lo stile del titolo</a:t>
            </a:r>
            <a:endParaRPr lang="it-IT" dirty="0"/>
          </a:p>
        </p:txBody>
      </p:sp>
      <p:grpSp>
        <p:nvGrpSpPr>
          <p:cNvPr id="158" name="linea" descr="Elemento grafico linea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igura a mano libera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0" name="Figura a mano libera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1" name="Figura a mano libera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2" name="Figura a mano libera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3" name="Figura a mano libera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4" name="Figura a mano libera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5" name="Figura a mano libera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6" name="Figura a mano libera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7" name="Figura a mano libera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8" name="Figura a mano libera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9" name="Figura a mano libera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0" name="Figura a mano libera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1" name="Figura a mano libera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2" name="Figura a mano libera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3" name="Figura a mano libera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4" name="Figura a mano libera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5" name="Figura a mano libera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6" name="Figura a mano libera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7" name="Figura a mano libera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8" name="Figura a mano libera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9" name="Figura a mano libera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0" name="Figura a mano libera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1" name="Figura a mano libera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2" name="Figura a mano libera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3" name="Figura a mano libera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4" name="Figura a mano libera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5" name="Figura a mano libera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6" name="Figura a mano libera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7" name="Figura a mano libera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8" name="Figura a mano libera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9" name="Figura a mano libera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0" name="Figura a mano libera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1" name="Figura a mano libera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2" name="Figura a mano libera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3" name="Figura a mano libera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4" name="Figura a mano libera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5" name="Figura a mano libera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6" name="Figura a mano libera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7" name="Figura a mano libera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8" name="Figura a mano libera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9" name="Figura a mano libera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0" name="Figura a mano libera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1" name="Figura a mano libera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2" name="Figura a mano libera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3" name="Figura a mano libera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4" name="Figura a mano libera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5" name="Figura a mano libera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6" name="Figura a mano libera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7" name="Figura a mano libera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8" name="Figura a mano libera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9" name="Figura a mano libera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0" name="Figura a mano libera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1" name="Figura a mano libera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2" name="Figura a mano libera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3" name="Figura a mano libera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4" name="Figura a mano libera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5" name="Figura a mano libera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6" name="Figura a mano libera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7" name="Figura a mano libera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8" name="Figura a mano libera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9" name="Figura a mano libera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0" name="Figura a mano libera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1" name="Figura a mano libera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2" name="Figura a mano libera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3" name="Figura a mano libera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4" name="Figura a mano libera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5" name="Figura a mano libera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6" name="Figura a mano libera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7" name="Figura a mano libera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8" name="Figura a mano libera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9" name="Figura a mano libera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0" name="Figura a mano libera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1" name="Figura a mano libera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2" name="Figura a mano libera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</p:grp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it-IT" smtClean="0"/>
              <a:t>Modifica gli stili del testo dello schema</a:t>
            </a:r>
          </a:p>
          <a:p>
            <a:pPr lvl="1" rtl="0"/>
            <a:r>
              <a:rPr lang="it-IT" smtClean="0"/>
              <a:t>Secondo livello</a:t>
            </a:r>
          </a:p>
          <a:p>
            <a:pPr lvl="2" rtl="0"/>
            <a:r>
              <a:rPr lang="it-IT" smtClean="0"/>
              <a:t>Terzo livello</a:t>
            </a:r>
          </a:p>
          <a:p>
            <a:pPr lvl="3" rtl="0"/>
            <a:r>
              <a:rPr lang="it-IT" smtClean="0"/>
              <a:t>Quarto livello</a:t>
            </a:r>
          </a:p>
          <a:p>
            <a:pPr lvl="4" rtl="0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it-IT" smtClean="0"/>
              <a:t>Modifica gli stili del testo dello schema</a:t>
            </a:r>
          </a:p>
          <a:p>
            <a:pPr lvl="1" rtl="0"/>
            <a:r>
              <a:rPr lang="it-IT" smtClean="0"/>
              <a:t>Secondo livello</a:t>
            </a:r>
          </a:p>
          <a:p>
            <a:pPr lvl="2" rtl="0"/>
            <a:r>
              <a:rPr lang="it-IT" smtClean="0"/>
              <a:t>Terzo livello</a:t>
            </a:r>
          </a:p>
          <a:p>
            <a:pPr lvl="3" rtl="0"/>
            <a:r>
              <a:rPr lang="it-IT" smtClean="0"/>
              <a:t>Quarto livello</a:t>
            </a:r>
          </a:p>
          <a:p>
            <a:pPr lvl="4" rtl="0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D15938-F2B5-4C3A-8F80-A5F06BB3C4D6}" type="datetime1">
              <a:rPr lang="it-IT" smtClean="0"/>
              <a:t>05/07/2017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it-IT" smtClean="0"/>
              <a:t>Fare clic per modificare lo stile del titolo</a:t>
            </a:r>
            <a:endParaRPr lang="it-IT" dirty="0"/>
          </a:p>
        </p:txBody>
      </p:sp>
      <p:grpSp>
        <p:nvGrpSpPr>
          <p:cNvPr id="160" name="linea" descr="Elemento grafico linea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igura a mano libera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2" name="Figura a mano libera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3" name="Figura a mano libera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4" name="Figura a mano libera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5" name="Figura a mano libera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6" name="Figura a mano libera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7" name="Figura a mano libera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8" name="Figura a mano libera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9" name="Figura a mano libera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0" name="Figura a mano libera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1" name="Figura a mano libera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2" name="Figura a mano libera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3" name="Figura a mano libera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4" name="Figura a mano libera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5" name="Figura a mano libera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6" name="Figura a mano libera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7" name="Figura a mano libera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8" name="Figura a mano libera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9" name="Figura a mano libera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0" name="Figura a mano libera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1" name="Figura a mano libera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2" name="Figura a mano libera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3" name="Figura a mano libera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4" name="Figura a mano libera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5" name="Figura a mano libera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6" name="Figura a mano libera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7" name="Figura a mano libera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8" name="Figura a mano libera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9" name="Figura a mano libera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0" name="Figura a mano libera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1" name="Figura a mano libera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2" name="Figura a mano libera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3" name="Figura a mano libera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4" name="Figura a mano libera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5" name="Figura a mano libera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6" name="Figura a mano libera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7" name="Figura a mano libera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8" name="Figura a mano libera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9" name="Figura a mano libera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0" name="Figura a mano libera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1" name="Figura a mano libera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2" name="Figura a mano libera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3" name="Figura a mano libera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4" name="Figura a mano libera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5" name="Figura a mano libera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6" name="Figura a mano libera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7" name="Figura a mano libera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8" name="Figura a mano libera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9" name="Figura a mano libera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0" name="Figura a mano libera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1" name="Figura a mano libera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2" name="Figura a mano libera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3" name="Figura a mano libera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4" name="Figura a mano libera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5" name="Figura a mano libera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6" name="Figura a mano libera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7" name="Figura a mano libera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8" name="Figura a mano libera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9" name="Figura a mano libera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0" name="Figura a mano libera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1" name="Figura a mano libera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2" name="Figura a mano libera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3" name="Figura a mano libera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4" name="Figura a mano libera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5" name="Figura a mano libera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6" name="Figura a mano libera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7" name="Figura a mano libera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8" name="Figura a mano libera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9" name="Figura a mano libera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0" name="Figura a mano libera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1" name="Figura a mano libera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2" name="Figura a mano libera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3" name="Figura a mano libera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4" name="Figura a mano libera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</p:grp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it-IT" smtClean="0"/>
              <a:t>Modifica gli stili del testo dello schema</a:t>
            </a:r>
          </a:p>
          <a:p>
            <a:pPr lvl="1" rtl="0"/>
            <a:r>
              <a:rPr lang="it-IT" smtClean="0"/>
              <a:t>Secondo livello</a:t>
            </a:r>
          </a:p>
          <a:p>
            <a:pPr lvl="2" rtl="0"/>
            <a:r>
              <a:rPr lang="it-IT" smtClean="0"/>
              <a:t>Terzo livello</a:t>
            </a:r>
          </a:p>
          <a:p>
            <a:pPr lvl="3" rtl="0"/>
            <a:r>
              <a:rPr lang="it-IT" smtClean="0"/>
              <a:t>Quarto livello</a:t>
            </a:r>
          </a:p>
          <a:p>
            <a:pPr lvl="4" rtl="0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smtClean="0"/>
              <a:t>Modifica gli stili del testo dello schema</a:t>
            </a:r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4188F6-4358-4B59-8D53-DB71264C9325}" type="datetime1">
              <a:rPr lang="it-IT" smtClean="0"/>
              <a:t>05/07/2017</a:t>
            </a:fld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85" name="Segnaposto contenuto 3"/>
          <p:cNvSpPr>
            <a:spLocks noGrp="1"/>
          </p:cNvSpPr>
          <p:nvPr>
            <p:ph sz="half" idx="13"/>
          </p:nvPr>
        </p:nvSpPr>
        <p:spPr>
          <a:xfrm>
            <a:off x="6249860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it-IT" smtClean="0"/>
              <a:t>Modifica gli stili del testo dello schema</a:t>
            </a:r>
          </a:p>
          <a:p>
            <a:pPr lvl="1" rtl="0"/>
            <a:r>
              <a:rPr lang="it-IT" smtClean="0"/>
              <a:t>Secondo livello</a:t>
            </a:r>
          </a:p>
          <a:p>
            <a:pPr lvl="2" rtl="0"/>
            <a:r>
              <a:rPr lang="it-IT" smtClean="0"/>
              <a:t>Terzo livello</a:t>
            </a:r>
          </a:p>
          <a:p>
            <a:pPr lvl="3" rtl="0"/>
            <a:r>
              <a:rPr lang="it-IT" smtClean="0"/>
              <a:t>Quarto livello</a:t>
            </a:r>
          </a:p>
          <a:p>
            <a:pPr lvl="4" rtl="0"/>
            <a:r>
              <a:rPr lang="it-IT" smtClean="0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smtClean="0"/>
              <a:t>Fare clic per modificare lo stile del titolo</a:t>
            </a:r>
            <a:endParaRPr lang="it-IT" dirty="0"/>
          </a:p>
        </p:txBody>
      </p:sp>
      <p:grpSp>
        <p:nvGrpSpPr>
          <p:cNvPr id="156" name="linea" descr="Elemento grafico linea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igura a mano libera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58" name="Figura a mano libera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59" name="Figura a mano libera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0" name="Figura a mano libera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1" name="Figura a mano libera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2" name="Figura a mano libera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3" name="Figura a mano libera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4" name="Figura a mano libera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5" name="Figura a mano libera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6" name="Figura a mano libera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7" name="Figura a mano libera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8" name="Figura a mano libera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9" name="Figura a mano libera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0" name="Figura a mano libera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1" name="Figura a mano libera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2" name="Figura a mano libera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3" name="Figura a mano libera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4" name="Figura a mano libera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5" name="Figura a mano libera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6" name="Figura a mano libera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7" name="Figura a mano libera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8" name="Figura a mano libera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9" name="Figura a mano libera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0" name="Figura a mano libera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1" name="Figura a mano libera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2" name="Figura a mano libera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3" name="Figura a mano libera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4" name="Figura a mano libera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5" name="Figura a mano libera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6" name="Figura a mano libera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7" name="Figura a mano libera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8" name="Figura a mano libera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9" name="Figura a mano libera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0" name="Figura a mano libera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1" name="Figura a mano libera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2" name="Figura a mano libera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3" name="Figura a mano libera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4" name="Figura a mano libera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5" name="Figura a mano libera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6" name="Figura a mano libera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7" name="Figura a mano libera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8" name="Figura a mano libera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9" name="Figura a mano libera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0" name="Figura a mano libera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1" name="Figura a mano libera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2" name="Figura a mano libera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3" name="Figura a mano libera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4" name="Figura a mano libera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5" name="Figura a mano libera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6" name="Figura a mano libera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7" name="Figura a mano libera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8" name="Figura a mano libera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9" name="Figura a mano libera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0" name="Figura a mano libera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1" name="Figura a mano libera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2" name="Figura a mano libera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3" name="Figura a mano libera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4" name="Figura a mano libera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5" name="Figura a mano libera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6" name="Figura a mano libera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7" name="Figura a mano libera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8" name="Figura a mano libera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9" name="Figura a mano libera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0" name="Figura a mano libera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1" name="Figura a mano libera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2" name="Figura a mano libera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3" name="Figura a mano libera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4" name="Figura a mano libera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5" name="Figura a mano libera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6" name="Figura a mano libera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7" name="Figura a mano libera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8" name="Figura a mano libera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9" name="Figura a mano libera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0" name="Figura a mano libera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</p:grp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E4BA44-79B0-459D-A931-40A416E3AABF}" type="datetime1">
              <a:rPr lang="it-IT" smtClean="0"/>
              <a:t>05/07/2017</a:t>
            </a:fld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6B0899-3B81-4955-8184-211BEE128D75}" type="datetime1">
              <a:rPr lang="it-IT" smtClean="0"/>
              <a:t>05/07/2017</a:t>
            </a:fld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smtClean="0"/>
              <a:t>Modifica gli stili del testo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it-IT" smtClean="0"/>
              <a:t>Modifica gli stili del testo dello schema</a:t>
            </a:r>
          </a:p>
          <a:p>
            <a:pPr lvl="1" rtl="0"/>
            <a:r>
              <a:rPr lang="it-IT" smtClean="0"/>
              <a:t>Secondo livello</a:t>
            </a:r>
          </a:p>
          <a:p>
            <a:pPr lvl="2" rtl="0"/>
            <a:r>
              <a:rPr lang="it-IT" smtClean="0"/>
              <a:t>Terzo livello</a:t>
            </a:r>
          </a:p>
          <a:p>
            <a:pPr lvl="3" rtl="0"/>
            <a:r>
              <a:rPr lang="it-IT" smtClean="0"/>
              <a:t>Quarto livello</a:t>
            </a:r>
          </a:p>
          <a:p>
            <a:pPr lvl="4" rtl="0"/>
            <a:r>
              <a:rPr lang="it-IT" smtClean="0"/>
              <a:t>Quinto livello</a:t>
            </a:r>
            <a:endParaRPr lang="it-IT" dirty="0"/>
          </a:p>
        </p:txBody>
      </p:sp>
      <p:grpSp>
        <p:nvGrpSpPr>
          <p:cNvPr id="615" name="cornice" descr="Elemento grafico casella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po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po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igura a mano libera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igura a mano libera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igura a mano libera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igura a mano libera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igura a mano libera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igura a mano libera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igura a mano libera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igura a mano libera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igura a mano libera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igura a mano libera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igura a mano libera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igura a mano libera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igura a mano libera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igura a mano libera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igura a mano libera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igura a mano libera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igura a mano libera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igura a mano libera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igura a mano libera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igura a mano libera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igura a mano libera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igura a mano libera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igura a mano libera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igura a mano libera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igura a mano libera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igura a mano libera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igura a mano libera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igura a mano libera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igura a mano libera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igura a mano libera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igura a mano libera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igura a mano libera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igura a mano libera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igura a mano libera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igura a mano libera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igura a mano libera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igura a mano libera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igura a mano libera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igura a mano libera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igura a mano libera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igura a mano libera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igura a mano libera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igura a mano libera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igura a mano libera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igura a mano libera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igura a mano libera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igura a mano libera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igura a mano libera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igura a mano libera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igura a mano libera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igura a mano libera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igura a mano libera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igura a mano libera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igura a mano libera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igura a mano libera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igura a mano libera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igura a mano libera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igura a mano libera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igura a mano libera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igura a mano libera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igura a mano libera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igura a mano libera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igura a mano libera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igura a mano libera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igura a mano libera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igura a mano libera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igura a mano libera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igura a mano libera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igura a mano libera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igura a mano libera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igura a mano libera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igura a mano libera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igura a mano libera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igura a mano libera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po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igura a mano libera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igura a mano libera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igura a mano libera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igura a mano libera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igura a mano libera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igura a mano libera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igura a mano libera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igura a mano libera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igura a mano libera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igura a mano libera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igura a mano libera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igura a mano libera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igura a mano libera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igura a mano libera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igura a mano libera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igura a mano libera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igura a mano libera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igura a mano libera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igura a mano libera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igura a mano libera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igura a mano libera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igura a mano libera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igura a mano libera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igura a mano libera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igura a mano libera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igura a mano libera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igura a mano libera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igura a mano libera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igura a mano libera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igura a mano libera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igura a mano libera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igura a mano libera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igura a mano libera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igura a mano libera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igura a mano libera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igura a mano libera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igura a mano libera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igura a mano libera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igura a mano libera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igura a mano libera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igura a mano libera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igura a mano libera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igura a mano libera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igura a mano libera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igura a mano libera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igura a mano libera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igura a mano libera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igura a mano libera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igura a mano libera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igura a mano libera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igura a mano libera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igura a mano libera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igura a mano libera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igura a mano libera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igura a mano libera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igura a mano libera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igura a mano libera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igura a mano libera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igura a mano libera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igura a mano libera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igura a mano libera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igura a mano libera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igura a mano libera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igura a mano libera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igura a mano libera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igura a mano libera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igura a mano libera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igura a mano libera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igura a mano libera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igura a mano libera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igura a mano libera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igura a mano libera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igura a mano libera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igura a mano libera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po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po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igura a mano libera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igura a mano libera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igura a mano libera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igura a mano libera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igura a mano libera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igura a mano libera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igura a mano libera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igura a mano libera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igura a mano libera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igura a mano libera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igura a mano libera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igura a mano libera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igura a mano libera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igura a mano libera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igura a mano libera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igura a mano libera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igura a mano libera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igura a mano libera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igura a mano libera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igura a mano libera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igura a mano libera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igura a mano libera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igura a mano libera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igura a mano libera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igura a mano libera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igura a mano libera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igura a mano libera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igura a mano libera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igura a mano libera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igura a mano libera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igura a mano libera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igura a mano libera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igura a mano libera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igura a mano libera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igura a mano libera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igura a mano libera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igura a mano libera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igura a mano libera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igura a mano libera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igura a mano libera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igura a mano libera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igura a mano libera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igura a mano libera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igura a mano libera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igura a mano libera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igura a mano libera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igura a mano libera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igura a mano libera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igura a mano libera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igura a mano libera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igura a mano libera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igura a mano libera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igura a mano libera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igura a mano libera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igura a mano libera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igura a mano libera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igura a mano libera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igura a mano libera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igura a mano libera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igura a mano libera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igura a mano libera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igura a mano libera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igura a mano libera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igura a mano libera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igura a mano libera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igura a mano libera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igura a mano libera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igura a mano libera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igura a mano libera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igura a mano libera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igura a mano libera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igura a mano libera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igura a mano libera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igura a mano libera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po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igura a mano libera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igura a mano libera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igura a mano libera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igura a mano libera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igura a mano libera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igura a mano libera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igura a mano libera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igura a mano libera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igura a mano libera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igura a mano libera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igura a mano libera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igura a mano libera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igura a mano libera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igura a mano libera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igura a mano libera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igura a mano libera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igura a mano libera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igura a mano libera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igura a mano libera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igura a mano libera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igura a mano libera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igura a mano libera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igura a mano libera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igura a mano libera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igura a mano libera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igura a mano libera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igura a mano libera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igura a mano libera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igura a mano libera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igura a mano libera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igura a mano libera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igura a mano libera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igura a mano libera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igura a mano libera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igura a mano libera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igura a mano libera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igura a mano libera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igura a mano libera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igura a mano libera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igura a mano libera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igura a mano libera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igura a mano libera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igura a mano libera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igura a mano libera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igura a mano libera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igura a mano libera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igura a mano libera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igura a mano libera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igura a mano libera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igura a mano libera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igura a mano libera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igura a mano libera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igura a mano libera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igura a mano libera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igura a mano libera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igura a mano libera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igura a mano libera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igura a mano libera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igura a mano libera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igura a mano libera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igura a mano libera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igura a mano libera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igura a mano libera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igura a mano libera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igura a mano libera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igura a mano libera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igura a mano libera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igura a mano libera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igura a mano libera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igura a mano libera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igura a mano libera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igura a mano libera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igura a mano libera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igura a mano libera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008412-227E-4B4A-B883-726E67A2A05D}" type="datetime1">
              <a:rPr lang="it-IT" smtClean="0"/>
              <a:t>05/07/2017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immagine 2" descr="Segnaposto vuoto per aggiungere un'immagine. Fare clic sul segnaposto e selezionare l'immagine che si vuole aggiungere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smtClean="0"/>
              <a:t>Fare clic sull'icona per inserire un'immagine</a:t>
            </a:r>
            <a:endParaRPr lang="it-IT" dirty="0"/>
          </a:p>
        </p:txBody>
      </p:sp>
      <p:grpSp>
        <p:nvGrpSpPr>
          <p:cNvPr id="614" name="cornice" descr="Elemento grafico casella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po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po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igura a mano libera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igura a mano libera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igura a mano libera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igura a mano libera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igura a mano libera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igura a mano libera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igura a mano libera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igura a mano libera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igura a mano libera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igura a mano libera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igura a mano libera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igura a mano libera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igura a mano libera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igura a mano libera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igura a mano libera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igura a mano libera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igura a mano libera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igura a mano libera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igura a mano libera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igura a mano libera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igura a mano libera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igura a mano libera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igura a mano libera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igura a mano libera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igura a mano libera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igura a mano libera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igura a mano libera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igura a mano libera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igura a mano libera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igura a mano libera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igura a mano libera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igura a mano libera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igura a mano libera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igura a mano libera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igura a mano libera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igura a mano libera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igura a mano libera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igura a mano libera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igura a mano libera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igura a mano libera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igura a mano libera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igura a mano libera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igura a mano libera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igura a mano libera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igura a mano libera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igura a mano libera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igura a mano libera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igura a mano libera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igura a mano libera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igura a mano libera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igura a mano libera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igura a mano libera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igura a mano libera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igura a mano libera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igura a mano libera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igura a mano libera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igura a mano libera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igura a mano libera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igura a mano libera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igura a mano libera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igura a mano libera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igura a mano libera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igura a mano libera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igura a mano libera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igura a mano libera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igura a mano libera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igura a mano libera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igura a mano libera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igura a mano libera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igura a mano libera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igura a mano libera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igura a mano libera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igura a mano libera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igura a mano libera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po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igura a mano libera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igura a mano libera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igura a mano libera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igura a mano libera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igura a mano libera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igura a mano libera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igura a mano libera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igura a mano libera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igura a mano libera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igura a mano libera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igura a mano libera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igura a mano libera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igura a mano libera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igura a mano libera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igura a mano libera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igura a mano libera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igura a mano libera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igura a mano libera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igura a mano libera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igura a mano libera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igura a mano libera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igura a mano libera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igura a mano libera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igura a mano libera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igura a mano libera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igura a mano libera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igura a mano libera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igura a mano libera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igura a mano libera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igura a mano libera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igura a mano libera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igura a mano libera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igura a mano libera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igura a mano libera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igura a mano libera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igura a mano libera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igura a mano libera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igura a mano libera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igura a mano libera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igura a mano libera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igura a mano libera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igura a mano libera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igura a mano libera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igura a mano libera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igura a mano libera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igura a mano libera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igura a mano libera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igura a mano libera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igura a mano libera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igura a mano libera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igura a mano libera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igura a mano libera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igura a mano libera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igura a mano libera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igura a mano libera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igura a mano libera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igura a mano libera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igura a mano libera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igura a mano libera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igura a mano libera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igura a mano libera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igura a mano libera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igura a mano libera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igura a mano libera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igura a mano libera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igura a mano libera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igura a mano libera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igura a mano libera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igura a mano libera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igura a mano libera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igura a mano libera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igura a mano libera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igura a mano libera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igura a mano libera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po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po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igura a mano libera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igura a mano libera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igura a mano libera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igura a mano libera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igura a mano libera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igura a mano libera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igura a mano libera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igura a mano libera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igura a mano libera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igura a mano libera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igura a mano libera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igura a mano libera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igura a mano libera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igura a mano libera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igura a mano libera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igura a mano libera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igura a mano libera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igura a mano libera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igura a mano libera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igura a mano libera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igura a mano libera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igura a mano libera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igura a mano libera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igura a mano libera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igura a mano libera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igura a mano libera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igura a mano libera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igura a mano libera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igura a mano libera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igura a mano libera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igura a mano libera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igura a mano libera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igura a mano libera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igura a mano libera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igura a mano libera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igura a mano libera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igura a mano libera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igura a mano libera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igura a mano libera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igura a mano libera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igura a mano libera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igura a mano libera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igura a mano libera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igura a mano libera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igura a mano libera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igura a mano libera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igura a mano libera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igura a mano libera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igura a mano libera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igura a mano libera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igura a mano libera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igura a mano libera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igura a mano libera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igura a mano libera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igura a mano libera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igura a mano libera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igura a mano libera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igura a mano libera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igura a mano libera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igura a mano libera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igura a mano libera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igura a mano libera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igura a mano libera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igura a mano libera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igura a mano libera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igura a mano libera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igura a mano libera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igura a mano libera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igura a mano libera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igura a mano libera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igura a mano libera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igura a mano libera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igura a mano libera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igura a mano libera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po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igura a mano libera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igura a mano libera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igura a mano libera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igura a mano libera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igura a mano libera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igura a mano libera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igura a mano libera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igura a mano libera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igura a mano libera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igura a mano libera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igura a mano libera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igura a mano libera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igura a mano libera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igura a mano libera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igura a mano libera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igura a mano libera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igura a mano libera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igura a mano libera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igura a mano libera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igura a mano libera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igura a mano libera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igura a mano libera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igura a mano libera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igura a mano libera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igura a mano libera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igura a mano libera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igura a mano libera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igura a mano libera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igura a mano libera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igura a mano libera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igura a mano libera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igura a mano libera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igura a mano libera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igura a mano libera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igura a mano libera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igura a mano libera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igura a mano libera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igura a mano libera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igura a mano libera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igura a mano libera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igura a mano libera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igura a mano libera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igura a mano libera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igura a mano libera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igura a mano libera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igura a mano libera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igura a mano libera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igura a mano libera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igura a mano libera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igura a mano libera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igura a mano libera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igura a mano libera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igura a mano libera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igura a mano libera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igura a mano libera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igura a mano libera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igura a mano libera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igura a mano libera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igura a mano libera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igura a mano libera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igura a mano libera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igura a mano libera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igura a mano libera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igura a mano libera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igura a mano libera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igura a mano libera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igura a mano libera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igura a mano libera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igura a mano libera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igura a mano libera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igura a mano libera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igura a mano libera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igura a mano libera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igura a mano libera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742B24-F30D-4E7C-93B5-C744ACB2FB1B}" type="datetime1">
              <a:rPr lang="it-IT" smtClean="0"/>
              <a:t>05/07/2017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dirty="0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dirty="0" smtClean="0"/>
              <a:t>Fare clic per modificare gli stili del testo dello schema</a:t>
            </a:r>
          </a:p>
          <a:p>
            <a:pPr lvl="1" rtl="0"/>
            <a:r>
              <a:rPr lang="it-IT" dirty="0" smtClean="0"/>
              <a:t>Secondo livello</a:t>
            </a:r>
          </a:p>
          <a:p>
            <a:pPr lvl="2" rtl="0"/>
            <a:r>
              <a:rPr lang="it-IT" dirty="0" smtClean="0"/>
              <a:t>Terzo livello</a:t>
            </a:r>
          </a:p>
          <a:p>
            <a:pPr lvl="3" rtl="0"/>
            <a:r>
              <a:rPr lang="it-IT" dirty="0" smtClean="0"/>
              <a:t>Quarto livello</a:t>
            </a:r>
          </a:p>
          <a:p>
            <a:pPr lvl="4" rtl="0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C3AD8FC-EAA1-4B24-804B-21C98F7AE93D}" type="datetime1">
              <a:rPr lang="it-IT" smtClean="0"/>
              <a:t>05/07/2017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dirty="0" smtClean="0"/>
              <a:t>Crittografia Ellittica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it-IT" dirty="0" smtClean="0"/>
              <a:t>Analisi e </a:t>
            </a:r>
            <a:r>
              <a:rPr lang="it-IT" dirty="0"/>
              <a:t>confronto della sicurezza offerta in rapporto </a:t>
            </a:r>
            <a:r>
              <a:rPr lang="it-IT" dirty="0" smtClean="0"/>
              <a:t>agli algoritmi più utilizzati nella crittografia moderna</a:t>
            </a:r>
            <a:endParaRPr lang="it-IT" dirty="0"/>
          </a:p>
        </p:txBody>
      </p:sp>
      <p:graphicFrame>
        <p:nvGraphicFramePr>
          <p:cNvPr id="4" name="Ogget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532661"/>
              </p:ext>
            </p:extLst>
          </p:nvPr>
        </p:nvGraphicFramePr>
        <p:xfrm>
          <a:off x="4191000" y="2489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91000" y="2489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olo 8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it-IT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t-IT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t-IT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r>
                  <a:rPr lang="it-IT" b="0" dirty="0" smtClean="0">
                    <a:solidFill>
                      <a:srgbClr val="FFC000"/>
                    </a:solidFill>
                  </a:rPr>
                  <a:t/>
                </a:r>
                <a:br>
                  <a:rPr lang="it-IT" b="0" dirty="0" smtClean="0">
                    <a:solidFill>
                      <a:srgbClr val="FFC000"/>
                    </a:solidFill>
                  </a:rPr>
                </a:br>
                <a:endParaRPr lang="it-IT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9" name="Titolo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Segnaposto immagine 12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42" b="7242"/>
          <a:stretch>
            <a:fillRect/>
          </a:stretch>
        </p:blipFill>
        <p:spPr/>
      </p:pic>
      <p:sp>
        <p:nvSpPr>
          <p:cNvPr id="11" name="Segnaposto testo 10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 smtClean="0"/>
              <a:t>Prendiamo due punti A e B, entrambi K-razionali ed appartenenti alla curva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177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olo 8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it-IT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t-IT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t-IT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r>
                  <a:rPr lang="it-IT" b="0" dirty="0" smtClean="0">
                    <a:solidFill>
                      <a:srgbClr val="FFC000"/>
                    </a:solidFill>
                  </a:rPr>
                  <a:t/>
                </a:r>
                <a:br>
                  <a:rPr lang="it-IT" b="0" dirty="0" smtClean="0">
                    <a:solidFill>
                      <a:srgbClr val="FFC000"/>
                    </a:solidFill>
                  </a:rPr>
                </a:br>
                <a:endParaRPr lang="it-IT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9" name="Titolo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egnaposto testo 10"/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r>
                  <a:rPr lang="it-IT" dirty="0" smtClean="0"/>
                  <a:t>Tracciamo la retta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b="0" dirty="0" smtClean="0"/>
                  <a:t>tra i due punti. Questa intersecherà la curva in un terzo punto</a:t>
                </a:r>
              </a:p>
            </p:txBody>
          </p:sp>
        </mc:Choice>
        <mc:Fallback xmlns="">
          <p:sp>
            <p:nvSpPr>
              <p:cNvPr id="11" name="Segnaposto testo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3"/>
                <a:stretch>
                  <a:fillRect l="-1333" r="-2222" b="-28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Segnaposto immagine 2"/>
          <p:cNvPicPr>
            <a:picLocks noGrp="1" noChangeAspect="1"/>
          </p:cNvPicPr>
          <p:nvPr>
            <p:ph type="pic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42" b="724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0000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olo 8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it-IT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t-IT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t-IT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r>
                  <a:rPr lang="it-IT" b="0" dirty="0" smtClean="0">
                    <a:solidFill>
                      <a:srgbClr val="FFC000"/>
                    </a:solidFill>
                  </a:rPr>
                  <a:t/>
                </a:r>
                <a:br>
                  <a:rPr lang="it-IT" b="0" dirty="0" smtClean="0">
                    <a:solidFill>
                      <a:srgbClr val="FFC000"/>
                    </a:solidFill>
                  </a:rPr>
                </a:br>
                <a:endParaRPr lang="it-IT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9" name="Titolo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egnaposto testo 10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 smtClean="0"/>
              <a:t>L’intersezione ottenuta è il punto C, anch’esso un punto K-Razionale</a:t>
            </a:r>
            <a:endParaRPr lang="it-IT" dirty="0"/>
          </a:p>
        </p:txBody>
      </p:sp>
      <p:pic>
        <p:nvPicPr>
          <p:cNvPr id="3" name="Segnaposto immagine 2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42" b="724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8889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olo 8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it-IT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t-IT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t-IT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r>
                  <a:rPr lang="it-IT" b="0" dirty="0" smtClean="0">
                    <a:solidFill>
                      <a:srgbClr val="FFC000"/>
                    </a:solidFill>
                  </a:rPr>
                  <a:t/>
                </a:r>
                <a:br>
                  <a:rPr lang="it-IT" b="0" dirty="0" smtClean="0">
                    <a:solidFill>
                      <a:srgbClr val="FFC000"/>
                    </a:solidFill>
                  </a:rPr>
                </a:br>
                <a:endParaRPr lang="it-IT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9" name="Titolo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egnaposto testo 10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 smtClean="0"/>
              <a:t>Dobbiamo ora simmetrizzare il punto C appena trovato</a:t>
            </a:r>
            <a:endParaRPr lang="it-IT" dirty="0"/>
          </a:p>
        </p:txBody>
      </p:sp>
      <p:pic>
        <p:nvPicPr>
          <p:cNvPr id="3" name="Segnaposto immagine 2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42" b="724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4016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olo 8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it-IT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t-IT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t-IT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r>
                  <a:rPr lang="it-IT" b="0" dirty="0" smtClean="0">
                    <a:solidFill>
                      <a:srgbClr val="FFC000"/>
                    </a:solidFill>
                  </a:rPr>
                  <a:t/>
                </a:r>
                <a:br>
                  <a:rPr lang="it-IT" b="0" dirty="0" smtClean="0">
                    <a:solidFill>
                      <a:srgbClr val="FFC000"/>
                    </a:solidFill>
                  </a:rPr>
                </a:br>
                <a:endParaRPr lang="it-IT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9" name="Titolo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egnaposto testo 10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 smtClean="0"/>
              <a:t>Il punto –C costituisce il risultato di A+B per una curva ellittica</a:t>
            </a:r>
            <a:endParaRPr lang="it-IT" dirty="0"/>
          </a:p>
        </p:txBody>
      </p:sp>
      <p:pic>
        <p:nvPicPr>
          <p:cNvPr id="3" name="Segnaposto immagine 2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42" b="724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8490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Point </a:t>
            </a:r>
            <a:r>
              <a:rPr lang="it-IT" dirty="0" err="1" smtClean="0"/>
              <a:t>Doubling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t-IT" dirty="0" smtClean="0"/>
                  <a:t>L’operazione del Point </a:t>
                </a:r>
                <a:r>
                  <a:rPr lang="it-IT" dirty="0" err="1" smtClean="0"/>
                  <a:t>Doubling</a:t>
                </a:r>
                <a:r>
                  <a:rPr lang="it-IT" dirty="0" smtClean="0"/>
                  <a:t> si effettua quando sommiamo un punto a sé stesso.</a:t>
                </a:r>
              </a:p>
              <a:p>
                <a:pPr marL="0" indent="0">
                  <a:buNone/>
                </a:pPr>
                <a:r>
                  <a:rPr lang="it-IT" dirty="0" smtClean="0"/>
                  <a:t>«</a:t>
                </a:r>
                <a:r>
                  <a:rPr lang="it-IT" sz="2000" i="1" dirty="0" smtClean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rPr>
                  <a:t>Dato un punto A, K-Razionale, di una curva ellittica, effettuare una Point </a:t>
                </a:r>
                <a:r>
                  <a:rPr lang="it-IT" sz="2000" i="1" dirty="0" err="1" smtClean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rPr>
                  <a:t>Doubling</a:t>
                </a:r>
                <a:r>
                  <a:rPr lang="it-IT" sz="2000" i="1" dirty="0" smtClean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rPr>
                  <a:t> significa tracciare la retta tangente alla curva nel punto A ed individuare un secondo punto C  sulla curva. Il suo simmetrico, -C, è il risultato della Point </a:t>
                </a:r>
                <a:r>
                  <a:rPr lang="it-IT" sz="2000" i="1" dirty="0" err="1" smtClean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rPr>
                  <a:t>Doubling</a:t>
                </a:r>
                <a:r>
                  <a:rPr lang="it-IT" dirty="0" smtClean="0"/>
                  <a:t>»</a:t>
                </a:r>
              </a:p>
              <a:p>
                <a:pPr marL="0" indent="0">
                  <a:buNone/>
                </a:pPr>
                <a:r>
                  <a:rPr lang="it-IT" sz="2000" dirty="0"/>
                  <a:t>Il punto </a:t>
                </a:r>
                <a14:m>
                  <m:oMath xmlns:m="http://schemas.openxmlformats.org/officeDocument/2006/math">
                    <m:r>
                      <a:rPr lang="it-IT" sz="2000" dirty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it-IT" sz="2000" b="0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it-IT" sz="20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it-IT" sz="20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</a:rPr>
                      <m:t>, −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000" dirty="0"/>
                  <a:t> viene calcolato come segue:</a:t>
                </a:r>
              </a:p>
              <a:p>
                <a:pPr marL="0" indent="0">
                  <a:buNone/>
                </a:pPr>
                <a:endParaRPr lang="it-IT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f>
                                <m:f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sSubSup>
                                    <m:sSubSupPr>
                                      <m:ctrlP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  <m:sup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          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           </m:t>
                              </m:r>
                            </m:e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7" t="-2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358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Point </a:t>
            </a:r>
            <a:r>
              <a:rPr lang="it-IT" dirty="0" err="1" smtClean="0"/>
              <a:t>Multiplication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 smtClean="0"/>
                  <a:t>Permette il calcolo di </a:t>
                </a:r>
                <a:r>
                  <a:rPr lang="it-IT" dirty="0" err="1" smtClean="0"/>
                  <a:t>nP</a:t>
                </a:r>
                <a:r>
                  <a:rPr lang="it-IT" dirty="0" smtClean="0"/>
                  <a:t>, dove </a:t>
                </a:r>
                <a:r>
                  <a:rPr lang="it-IT" i="1" dirty="0" smtClean="0"/>
                  <a:t>n</a:t>
                </a:r>
                <a:r>
                  <a:rPr lang="it-IT" dirty="0" smtClean="0"/>
                  <a:t> è un numero intero e P è il generico punto della curva ellittica</a:t>
                </a:r>
              </a:p>
              <a:p>
                <a:endParaRPr lang="it-IT" dirty="0" smtClean="0"/>
              </a:p>
              <a:p>
                <a:r>
                  <a:rPr lang="it-IT" dirty="0" smtClean="0"/>
                  <a:t>Esistono algoritmi per </a:t>
                </a:r>
                <a:r>
                  <a:rPr lang="it-IT" dirty="0" smtClean="0"/>
                  <a:t>la Point </a:t>
                </a:r>
                <a:r>
                  <a:rPr lang="it-IT" dirty="0" err="1" smtClean="0"/>
                  <a:t>Multiplication</a:t>
                </a:r>
                <a:r>
                  <a:rPr lang="it-IT" dirty="0" smtClean="0"/>
                  <a:t>: </a:t>
                </a:r>
                <a:r>
                  <a:rPr lang="it-IT" dirty="0" smtClean="0"/>
                  <a:t>la Montgomery </a:t>
                </a:r>
                <a:r>
                  <a:rPr lang="it-IT" dirty="0" err="1" smtClean="0"/>
                  <a:t>Ladder</a:t>
                </a:r>
                <a:r>
                  <a:rPr lang="it-IT" dirty="0" smtClean="0"/>
                  <a:t> permette la parallelizzazione su due </a:t>
                </a:r>
                <a:r>
                  <a:rPr lang="it-IT" dirty="0" smtClean="0"/>
                  <a:t>processori offrendo un tempo computazionale di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it-IT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it-IT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it-IT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func>
                  </m:oMath>
                </a14:m>
                <a:r>
                  <a:rPr lang="it-IT" dirty="0" smtClean="0"/>
                  <a:t> </a:t>
                </a:r>
                <a:r>
                  <a:rPr lang="it-IT" dirty="0" smtClean="0"/>
                  <a:t>e risulta immune da attacchi Side Channel</a:t>
                </a:r>
              </a:p>
              <a:p>
                <a:endParaRPr lang="it-IT" dirty="0" smtClean="0"/>
              </a:p>
              <a:p>
                <a:r>
                  <a:rPr lang="it-IT" dirty="0" smtClean="0"/>
                  <a:t>Fondamentale nelle applicazioni crittografiche</a:t>
                </a:r>
                <a:endParaRPr lang="it-IT" dirty="0"/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3" t="-2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303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 cosa trattiamo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it-IT" dirty="0"/>
              <a:t>L’algebra alla base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dirty="0"/>
              <a:t>Curve </a:t>
            </a:r>
            <a:r>
              <a:rPr lang="it-IT" dirty="0" smtClean="0"/>
              <a:t>Ellittiche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 smtClean="0"/>
              <a:t>Applicazioni </a:t>
            </a:r>
            <a:r>
              <a:rPr lang="it-IT" dirty="0" smtClean="0"/>
              <a:t>crittografiche</a:t>
            </a:r>
            <a:endParaRPr lang="it-IT" dirty="0" smtClean="0"/>
          </a:p>
          <a:p>
            <a:pPr marL="788670" lvl="1" indent="-514350">
              <a:buFont typeface="+mj-lt"/>
              <a:buAutoNum type="romanLcPeriod"/>
            </a:pPr>
            <a:r>
              <a:rPr lang="it-IT" dirty="0" smtClean="0"/>
              <a:t>Parametri crittografici</a:t>
            </a:r>
          </a:p>
          <a:p>
            <a:pPr marL="788670" lvl="1" indent="-514350">
              <a:buFont typeface="+mj-lt"/>
              <a:buAutoNum type="romanLcPeriod"/>
            </a:pPr>
            <a:r>
              <a:rPr lang="it-IT" dirty="0" smtClean="0"/>
              <a:t>Codifica </a:t>
            </a:r>
            <a:r>
              <a:rPr lang="it-IT" dirty="0"/>
              <a:t>del </a:t>
            </a:r>
            <a:r>
              <a:rPr lang="it-IT" dirty="0" smtClean="0"/>
              <a:t>messaggio</a:t>
            </a:r>
            <a:endParaRPr lang="it-IT" dirty="0" smtClean="0"/>
          </a:p>
          <a:p>
            <a:pPr marL="788670" lvl="1" indent="-514350">
              <a:buFont typeface="+mj-lt"/>
              <a:buAutoNum type="romanLcPeriod"/>
            </a:pPr>
            <a:r>
              <a:rPr lang="it-IT" dirty="0" smtClean="0"/>
              <a:t>Scambio </a:t>
            </a:r>
            <a:r>
              <a:rPr lang="it-IT" dirty="0" smtClean="0"/>
              <a:t>chiave</a:t>
            </a:r>
            <a:endParaRPr lang="it-IT" dirty="0"/>
          </a:p>
          <a:p>
            <a:pPr>
              <a:buFont typeface="Wingdings" panose="05000000000000000000" pitchFamily="2" charset="2"/>
              <a:buChar char="v"/>
            </a:pPr>
            <a:r>
              <a:rPr lang="it-IT" dirty="0"/>
              <a:t>Sicurezza offerta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927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Parametri crittografici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b="1" dirty="0" smtClean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it-IT" dirty="0" smtClean="0"/>
              <a:t> </a:t>
            </a:r>
            <a:r>
              <a:rPr lang="it-IT" dirty="0"/>
              <a:t>: </a:t>
            </a:r>
            <a:r>
              <a:rPr lang="it-IT" sz="2000" dirty="0"/>
              <a:t>definisce l’ordine del campo K sul quale studiare la curva</a:t>
            </a:r>
          </a:p>
          <a:p>
            <a:pPr marL="0" indent="0">
              <a:buNone/>
            </a:pPr>
            <a:endParaRPr lang="it-IT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it-IT" b="1" dirty="0" smtClean="0">
                <a:solidFill>
                  <a:schemeClr val="accent2">
                    <a:lumMod val="75000"/>
                  </a:schemeClr>
                </a:solidFill>
              </a:rPr>
              <a:t>a, b </a:t>
            </a:r>
            <a:r>
              <a:rPr lang="it-IT" dirty="0" smtClean="0"/>
              <a:t>: </a:t>
            </a:r>
            <a:r>
              <a:rPr lang="it-IT" sz="2000" dirty="0" smtClean="0"/>
              <a:t>parametri per determinare la curva ellittica E. Sul campo modulare K la curva assume cardinalità </a:t>
            </a:r>
            <a:r>
              <a:rPr lang="it-IT" sz="2000" b="1" dirty="0" smtClean="0"/>
              <a:t>#E</a:t>
            </a:r>
          </a:p>
          <a:p>
            <a:endParaRPr lang="it-IT" sz="2000" dirty="0" smtClean="0"/>
          </a:p>
          <a:p>
            <a:r>
              <a:rPr lang="it-IT" b="1" dirty="0" smtClean="0">
                <a:solidFill>
                  <a:schemeClr val="accent2">
                    <a:lumMod val="75000"/>
                  </a:schemeClr>
                </a:solidFill>
              </a:rPr>
              <a:t>G</a:t>
            </a:r>
            <a:r>
              <a:rPr lang="it-IT" sz="2000" dirty="0" smtClean="0"/>
              <a:t> : punto della curva detto Generatore. Questo genera un sottogruppo H di cardinalità </a:t>
            </a:r>
            <a:r>
              <a:rPr lang="it-IT" sz="2000" b="1" dirty="0" smtClean="0">
                <a:solidFill>
                  <a:schemeClr val="accent2">
                    <a:lumMod val="75000"/>
                  </a:schemeClr>
                </a:solidFill>
              </a:rPr>
              <a:t>n</a:t>
            </a:r>
            <a:endParaRPr lang="it-IT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Segnaposto contenuto 4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endParaRPr lang="it-IT" dirty="0" smtClean="0"/>
              </a:p>
              <a:p>
                <a:r>
                  <a:rPr lang="it-IT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n</a:t>
                </a:r>
                <a:r>
                  <a:rPr lang="it-IT" dirty="0" smtClean="0"/>
                  <a:t> : </a:t>
                </a:r>
                <a:r>
                  <a:rPr lang="it-IT" sz="2000" dirty="0" smtClean="0"/>
                  <a:t>cardinalità del sottogruppo H. Inoltre vale la relazione 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𝒏𝑮</m:t>
                      </m:r>
                      <m:r>
                        <a:rPr lang="it-IT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it-IT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𝓞</m:t>
                      </m:r>
                    </m:oMath>
                  </m:oMathPara>
                </a14:m>
                <a:endParaRPr lang="it-IT" b="1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it-IT" sz="2000" dirty="0"/>
              </a:p>
              <a:p>
                <a:r>
                  <a:rPr lang="it-IT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h </a:t>
                </a:r>
                <a:r>
                  <a:rPr lang="it-IT" sz="2000" dirty="0" smtClean="0"/>
                  <a:t>: numero naturale per il quale vale </a:t>
                </a:r>
                <a:endParaRPr lang="it-IT" sz="2800" b="1" dirty="0" smtClean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it-IT" b="1" dirty="0" err="1" smtClean="0">
                    <a:solidFill>
                      <a:schemeClr val="accent2">
                        <a:lumMod val="75000"/>
                      </a:schemeClr>
                    </a:solidFill>
                  </a:rPr>
                  <a:t>hn</a:t>
                </a:r>
                <a:r>
                  <a:rPr lang="it-IT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 = #E</a:t>
                </a:r>
                <a:endParaRPr lang="it-IT" sz="1800" dirty="0" smtClean="0"/>
              </a:p>
            </p:txBody>
          </p:sp>
        </mc:Choice>
        <mc:Fallback>
          <p:sp>
            <p:nvSpPr>
              <p:cNvPr id="5" name="Segnaposto contenut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93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95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Codifica di un messaggio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La crittografia mediante curve ellittiche prevede che ogni carattere di un messaggio venga rappresentato come punto della curva. Per il generico carattere </a:t>
            </a:r>
            <a:r>
              <a:rPr lang="it-IT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</a:t>
            </a:r>
            <a:r>
              <a:rPr lang="it-IT" dirty="0" smtClean="0"/>
              <a:t> di un messaggio possiamo:</a:t>
            </a:r>
          </a:p>
          <a:p>
            <a:r>
              <a:rPr lang="it-IT" dirty="0" smtClean="0"/>
              <a:t>Convertire il carattere nel suo codice ASCII decimale  </a:t>
            </a:r>
            <a:r>
              <a:rPr lang="it-IT" i="1" dirty="0" smtClean="0">
                <a:solidFill>
                  <a:schemeClr val="accent5">
                    <a:lumMod val="75000"/>
                  </a:schemeClr>
                </a:solidFill>
              </a:rPr>
              <a:t>d</a:t>
            </a:r>
          </a:p>
          <a:p>
            <a:r>
              <a:rPr lang="it-IT" dirty="0" smtClean="0"/>
              <a:t>Computare la Point </a:t>
            </a:r>
            <a:r>
              <a:rPr lang="it-IT" dirty="0" err="1" smtClean="0"/>
              <a:t>Multiplication</a:t>
            </a:r>
            <a:r>
              <a:rPr lang="it-IT" dirty="0" smtClean="0"/>
              <a:t> </a:t>
            </a:r>
            <a:r>
              <a:rPr lang="it-IT" dirty="0" err="1" smtClean="0">
                <a:solidFill>
                  <a:schemeClr val="accent5">
                    <a:lumMod val="75000"/>
                  </a:schemeClr>
                </a:solidFill>
              </a:rPr>
              <a:t>d</a:t>
            </a:r>
            <a:r>
              <a:rPr lang="it-IT" dirty="0" err="1" smtClean="0">
                <a:solidFill>
                  <a:schemeClr val="accent2">
                    <a:lumMod val="75000"/>
                  </a:schemeClr>
                </a:solidFill>
              </a:rPr>
              <a:t>G</a:t>
            </a:r>
            <a:r>
              <a:rPr lang="it-IT" dirty="0" smtClean="0"/>
              <a:t> ottenendo il punto </a:t>
            </a:r>
            <a:r>
              <a:rPr lang="it-IT" dirty="0" smtClean="0"/>
              <a:t>M </a:t>
            </a:r>
            <a:r>
              <a:rPr lang="it-IT" dirty="0" smtClean="0"/>
              <a:t>della curva</a:t>
            </a:r>
          </a:p>
          <a:p>
            <a:pPr marL="0" indent="0">
              <a:buNone/>
            </a:pPr>
            <a:r>
              <a:rPr lang="it-IT" dirty="0" smtClean="0"/>
              <a:t>Il punto </a:t>
            </a:r>
            <a:r>
              <a:rPr lang="it-IT" dirty="0" smtClean="0"/>
              <a:t>M </a:t>
            </a:r>
            <a:r>
              <a:rPr lang="it-IT" dirty="0" smtClean="0"/>
              <a:t>rappresenta la codifica del carattere </a:t>
            </a:r>
            <a:r>
              <a:rPr lang="it-IT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43813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smtClean="0"/>
              <a:t>Di cosa trattiamo </a:t>
            </a:r>
            <a:endParaRPr lang="it-IT" dirty="0"/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>
          <a:xfrm>
            <a:off x="1522412" y="2060848"/>
            <a:ext cx="9144000" cy="4236833"/>
          </a:xfrm>
        </p:spPr>
        <p:txBody>
          <a:bodyPr rtlCol="0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dirty="0" smtClean="0"/>
              <a:t>L’algebra alla base</a:t>
            </a:r>
          </a:p>
          <a:p>
            <a:pPr marL="788670" lvl="1" indent="-514350">
              <a:buFont typeface="+mj-lt"/>
              <a:buAutoNum type="romanLcPeriod"/>
            </a:pPr>
            <a:r>
              <a:rPr lang="it-IT" dirty="0" smtClean="0"/>
              <a:t>Spazio Proiettivo</a:t>
            </a:r>
          </a:p>
          <a:p>
            <a:pPr marL="788670" lvl="1" indent="-514350">
              <a:buFont typeface="+mj-lt"/>
              <a:buAutoNum type="romanLcPeriod"/>
            </a:pPr>
            <a:r>
              <a:rPr lang="it-IT" dirty="0" smtClean="0"/>
              <a:t>Campo K</a:t>
            </a:r>
          </a:p>
          <a:p>
            <a:pPr marL="788670" lvl="1" indent="-514350">
              <a:buFont typeface="+mj-lt"/>
              <a:buAutoNum type="romanLcPeriod"/>
            </a:pPr>
            <a:r>
              <a:rPr lang="it-IT" dirty="0" smtClean="0"/>
              <a:t>Gruppo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IT" dirty="0" smtClean="0"/>
              <a:t>Curve Ellittiche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IT" dirty="0" smtClean="0"/>
              <a:t>Applicazioni crittografiche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IT" dirty="0" smtClean="0"/>
              <a:t>Sicurezza offerta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ECDH – </a:t>
            </a:r>
            <a:r>
              <a:rPr lang="it-IT" b="1" dirty="0" err="1" smtClean="0"/>
              <a:t>E</a:t>
            </a:r>
            <a:r>
              <a:rPr lang="it-IT" dirty="0" err="1" smtClean="0"/>
              <a:t>lliptic</a:t>
            </a:r>
            <a:r>
              <a:rPr lang="it-IT" dirty="0" smtClean="0"/>
              <a:t> </a:t>
            </a:r>
            <a:r>
              <a:rPr lang="it-IT" b="1" dirty="0" smtClean="0"/>
              <a:t>C</a:t>
            </a:r>
            <a:r>
              <a:rPr lang="it-IT" dirty="0" smtClean="0"/>
              <a:t>urve </a:t>
            </a:r>
            <a:r>
              <a:rPr lang="it-IT" b="1" dirty="0" err="1" smtClean="0"/>
              <a:t>D</a:t>
            </a:r>
            <a:r>
              <a:rPr lang="it-IT" dirty="0" err="1" smtClean="0"/>
              <a:t>iffie-</a:t>
            </a:r>
            <a:r>
              <a:rPr lang="it-IT" b="1" dirty="0" err="1" smtClean="0"/>
              <a:t>H</a:t>
            </a:r>
            <a:r>
              <a:rPr lang="it-IT" dirty="0" err="1" smtClean="0"/>
              <a:t>ellman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 smtClean="0"/>
                  <a:t>Algoritmo a chiave pubblica (</a:t>
                </a:r>
                <a:r>
                  <a:rPr lang="it-IT" i="1" dirty="0" smtClean="0"/>
                  <a:t>crittografia asimmetrica</a:t>
                </a:r>
                <a:r>
                  <a:rPr lang="it-IT" dirty="0" smtClean="0"/>
                  <a:t>)</a:t>
                </a:r>
              </a:p>
              <a:p>
                <a:endParaRPr lang="it-IT" dirty="0" smtClean="0"/>
              </a:p>
              <a:p>
                <a:r>
                  <a:rPr lang="it-IT" dirty="0" smtClean="0"/>
                  <a:t>Analogo ad RSA ma basato sulla teoria delle curve ellittiche</a:t>
                </a:r>
              </a:p>
              <a:p>
                <a:endParaRPr lang="it-IT" dirty="0" smtClean="0"/>
              </a:p>
              <a:p>
                <a:r>
                  <a:rPr lang="it-IT" dirty="0" smtClean="0"/>
                  <a:t>I parametri necessari all’algoritmo sono nella sestupla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3" t="-2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584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Generazione chiavi crittografiche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it-IT" dirty="0" smtClean="0"/>
              <a:t>Alice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Segnaposto contenuto 5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it-IT" sz="2000" dirty="0" smtClean="0"/>
                  <a:t>Chiave privata</a:t>
                </a:r>
              </a:p>
              <a:p>
                <a:pPr marL="0" indent="0" algn="ctr">
                  <a:buNone/>
                </a:pP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∈[1,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−1]</m:t>
                    </m:r>
                  </m:oMath>
                </a14:m>
                <a:endParaRPr lang="it-IT" dirty="0" smtClean="0"/>
              </a:p>
              <a:p>
                <a:pPr marL="0" indent="0" algn="ctr">
                  <a:buNone/>
                </a:pPr>
                <a:endParaRPr lang="it-IT" dirty="0" smtClean="0"/>
              </a:p>
              <a:p>
                <a:r>
                  <a:rPr lang="it-IT" sz="2000" dirty="0" smtClean="0"/>
                  <a:t>Chiave pubblica</a:t>
                </a:r>
              </a:p>
              <a:p>
                <a:pPr marL="0" indent="0" algn="ctr">
                  <a:buNone/>
                </a:pP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it-IT" dirty="0"/>
              </a:p>
            </p:txBody>
          </p:sp>
        </mc:Choice>
        <mc:Fallback>
          <p:sp>
            <p:nvSpPr>
              <p:cNvPr id="6" name="Segnaposto contenuto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243" t="-18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egnaposto testo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it-IT" dirty="0" smtClean="0"/>
              <a:t>Bob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Segnaposto contenuto 7"/>
              <p:cNvSpPr>
                <a:spLocks noGrp="1"/>
              </p:cNvSpPr>
              <p:nvPr>
                <p:ph sz="half" idx="13"/>
              </p:nvPr>
            </p:nvSpPr>
            <p:spPr/>
            <p:txBody>
              <a:bodyPr/>
              <a:lstStyle/>
              <a:p>
                <a:r>
                  <a:rPr lang="it-IT" sz="2000" dirty="0" smtClean="0"/>
                  <a:t>Chiave privata</a:t>
                </a:r>
              </a:p>
              <a:p>
                <a:pPr marL="0" indent="0" algn="ctr">
                  <a:buNone/>
                </a:pP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∈[1, 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−1]</m:t>
                    </m:r>
                  </m:oMath>
                </a14:m>
                <a:endParaRPr lang="it-IT" dirty="0"/>
              </a:p>
              <a:p>
                <a:pPr marL="0" indent="0" algn="ctr">
                  <a:buNone/>
                </a:pPr>
                <a:endParaRPr lang="it-IT" dirty="0"/>
              </a:p>
              <a:p>
                <a:r>
                  <a:rPr lang="it-IT" sz="2000" dirty="0"/>
                  <a:t>Chiave pubblica</a:t>
                </a:r>
              </a:p>
              <a:p>
                <a:pPr marL="0" indent="0" algn="ctr">
                  <a:buNone/>
                </a:pP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>
          <p:sp>
            <p:nvSpPr>
              <p:cNvPr id="8" name="Segnaposto contenuto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3"/>
              </p:nvPr>
            </p:nvSpPr>
            <p:spPr>
              <a:blipFill>
                <a:blip r:embed="rId3"/>
                <a:stretch>
                  <a:fillRect l="-1241" t="-2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083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Scambio chiavi pubbliche…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it-IT" dirty="0" smtClean="0"/>
              <a:t>Alice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Segnaposto contenuto 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it-IT" dirty="0" smtClean="0"/>
                  <a:t>Conosce:</a:t>
                </a:r>
              </a:p>
              <a:p>
                <a:pPr lvl="1"/>
                <a:r>
                  <a:rPr lang="it-IT" dirty="0" smtClean="0"/>
                  <a:t>I parametri pubblici </a:t>
                </a:r>
                <a:r>
                  <a:rPr lang="it-IT" i="1" dirty="0" smtClean="0"/>
                  <a:t>t</a:t>
                </a:r>
              </a:p>
              <a:p>
                <a:pPr lvl="1"/>
                <a:r>
                  <a:rPr lang="it-IT" dirty="0" smtClean="0"/>
                  <a:t>La terna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</p:txBody>
          </p:sp>
        </mc:Choice>
        <mc:Fallback>
          <p:sp>
            <p:nvSpPr>
              <p:cNvPr id="5" name="Segnaposto contenut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934" t="-235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gnaposto testo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it-IT" dirty="0" smtClean="0"/>
              <a:t>Bob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Segnaposto contenuto 6"/>
              <p:cNvSpPr>
                <a:spLocks noGrp="1"/>
              </p:cNvSpPr>
              <p:nvPr>
                <p:ph sz="half" idx="13"/>
              </p:nvPr>
            </p:nvSpPr>
            <p:spPr/>
            <p:txBody>
              <a:bodyPr/>
              <a:lstStyle/>
              <a:p>
                <a:r>
                  <a:rPr lang="it-IT" dirty="0" smtClean="0"/>
                  <a:t>Conosce</a:t>
                </a:r>
                <a:r>
                  <a:rPr lang="it-IT" dirty="0"/>
                  <a:t>:</a:t>
                </a:r>
              </a:p>
              <a:p>
                <a:pPr lvl="1"/>
                <a:r>
                  <a:rPr lang="it-IT" dirty="0"/>
                  <a:t>I parametri pubblici </a:t>
                </a:r>
                <a:r>
                  <a:rPr lang="it-IT" i="1" dirty="0"/>
                  <a:t>t</a:t>
                </a:r>
              </a:p>
              <a:p>
                <a:pPr lvl="1"/>
                <a:r>
                  <a:rPr lang="it-IT" dirty="0"/>
                  <a:t>La terna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>
          <p:sp>
            <p:nvSpPr>
              <p:cNvPr id="7" name="Segnaposto contenut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3"/>
              </p:nvPr>
            </p:nvSpPr>
            <p:spPr>
              <a:blipFill>
                <a:blip r:embed="rId3"/>
                <a:stretch>
                  <a:fillRect l="-1793" t="-254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896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... e calcolo chiave simmetrica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it-IT" dirty="0" smtClean="0"/>
              <a:t>Alice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Segnaposto contenuto 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it-IT" dirty="0" smtClean="0"/>
                  <a:t>Conosce:</a:t>
                </a:r>
              </a:p>
              <a:p>
                <a:pPr lvl="1"/>
                <a:r>
                  <a:rPr lang="it-IT" dirty="0" smtClean="0"/>
                  <a:t>I parametri pubblici </a:t>
                </a:r>
                <a:r>
                  <a:rPr lang="it-IT" i="1" dirty="0" smtClean="0"/>
                  <a:t>t</a:t>
                </a:r>
              </a:p>
              <a:p>
                <a:pPr lvl="1"/>
                <a:r>
                  <a:rPr lang="it-IT" dirty="0" smtClean="0"/>
                  <a:t>La terna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 smtClean="0"/>
              </a:p>
              <a:p>
                <a:pPr lvl="1"/>
                <a:endParaRPr lang="it-IT" dirty="0"/>
              </a:p>
              <a:p>
                <a:r>
                  <a:rPr lang="it-IT" dirty="0" smtClean="0"/>
                  <a:t>Calcola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5" name="Segnaposto contenut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934" t="-235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gnaposto testo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it-IT" dirty="0" smtClean="0"/>
              <a:t>Bob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Segnaposto contenuto 6"/>
              <p:cNvSpPr>
                <a:spLocks noGrp="1"/>
              </p:cNvSpPr>
              <p:nvPr>
                <p:ph sz="half" idx="13"/>
              </p:nvPr>
            </p:nvSpPr>
            <p:spPr/>
            <p:txBody>
              <a:bodyPr/>
              <a:lstStyle/>
              <a:p>
                <a:r>
                  <a:rPr lang="it-IT" dirty="0" smtClean="0"/>
                  <a:t>Conosce</a:t>
                </a:r>
                <a:r>
                  <a:rPr lang="it-IT" dirty="0"/>
                  <a:t>:</a:t>
                </a:r>
              </a:p>
              <a:p>
                <a:pPr lvl="1"/>
                <a:r>
                  <a:rPr lang="it-IT" dirty="0"/>
                  <a:t>I parametri pubblici </a:t>
                </a:r>
                <a:r>
                  <a:rPr lang="it-IT" i="1" dirty="0"/>
                  <a:t>t</a:t>
                </a:r>
              </a:p>
              <a:p>
                <a:pPr lvl="1"/>
                <a:r>
                  <a:rPr lang="it-IT" dirty="0"/>
                  <a:t>La terna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 smtClean="0"/>
              </a:p>
              <a:p>
                <a:pPr lvl="1"/>
                <a:endParaRPr lang="it-IT" dirty="0" smtClean="0"/>
              </a:p>
              <a:p>
                <a:r>
                  <a:rPr lang="it-IT" dirty="0" smtClean="0"/>
                  <a:t>Calcola</a:t>
                </a:r>
                <a:endParaRPr lang="it-IT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it-IT" i="1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bSup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  <a:p>
                <a:endParaRPr lang="it-IT" dirty="0" smtClean="0"/>
              </a:p>
              <a:p>
                <a:endParaRPr lang="it-IT" dirty="0"/>
              </a:p>
            </p:txBody>
          </p:sp>
        </mc:Choice>
        <mc:Fallback>
          <p:sp>
            <p:nvSpPr>
              <p:cNvPr id="7" name="Segnaposto contenut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3"/>
              </p:nvPr>
            </p:nvSpPr>
            <p:spPr>
              <a:blipFill>
                <a:blip r:embed="rId3"/>
                <a:stretch>
                  <a:fillRect l="-1793" t="-254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523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... e calcolo chiave simmetrica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it-IT" dirty="0" smtClean="0"/>
              <a:t>Alice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Segnaposto contenuto 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it-IT" dirty="0" smtClean="0"/>
                  <a:t>Conosce:</a:t>
                </a:r>
              </a:p>
              <a:p>
                <a:pPr lvl="1"/>
                <a:r>
                  <a:rPr lang="it-IT" dirty="0" smtClean="0"/>
                  <a:t>I parametri pubblici </a:t>
                </a:r>
                <a:r>
                  <a:rPr lang="it-IT" i="1" dirty="0" smtClean="0"/>
                  <a:t>t</a:t>
                </a:r>
              </a:p>
              <a:p>
                <a:pPr lvl="1"/>
                <a:r>
                  <a:rPr lang="it-IT" dirty="0" smtClean="0"/>
                  <a:t>La terna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 smtClean="0"/>
              </a:p>
              <a:p>
                <a:pPr lvl="1"/>
                <a:endParaRPr lang="it-IT" dirty="0"/>
              </a:p>
              <a:p>
                <a:r>
                  <a:rPr lang="it-IT" dirty="0" smtClean="0"/>
                  <a:t>Calcola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5" name="Segnaposto contenut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934" t="-235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gnaposto testo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it-IT" dirty="0" smtClean="0"/>
              <a:t>Bob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Segnaposto contenuto 6"/>
              <p:cNvSpPr>
                <a:spLocks noGrp="1"/>
              </p:cNvSpPr>
              <p:nvPr>
                <p:ph sz="half" idx="13"/>
              </p:nvPr>
            </p:nvSpPr>
            <p:spPr/>
            <p:txBody>
              <a:bodyPr/>
              <a:lstStyle/>
              <a:p>
                <a:r>
                  <a:rPr lang="it-IT" dirty="0" smtClean="0"/>
                  <a:t>Conosce</a:t>
                </a:r>
                <a:r>
                  <a:rPr lang="it-IT" dirty="0"/>
                  <a:t>:</a:t>
                </a:r>
              </a:p>
              <a:p>
                <a:pPr lvl="1"/>
                <a:r>
                  <a:rPr lang="it-IT" dirty="0"/>
                  <a:t>I parametri pubblici </a:t>
                </a:r>
                <a:r>
                  <a:rPr lang="it-IT" i="1" dirty="0"/>
                  <a:t>t</a:t>
                </a:r>
              </a:p>
              <a:p>
                <a:pPr lvl="1"/>
                <a:r>
                  <a:rPr lang="it-IT" dirty="0"/>
                  <a:t>La terna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 smtClean="0"/>
              </a:p>
              <a:p>
                <a:pPr lvl="1"/>
                <a:endParaRPr lang="it-IT" dirty="0" smtClean="0"/>
              </a:p>
              <a:p>
                <a:r>
                  <a:rPr lang="it-IT" dirty="0" smtClean="0"/>
                  <a:t>Calcola</a:t>
                </a:r>
                <a:endParaRPr lang="it-IT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it-IT" i="1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bSup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  <a:p>
                <a:endParaRPr lang="it-IT" dirty="0" smtClean="0"/>
              </a:p>
              <a:p>
                <a:endParaRPr lang="it-IT" dirty="0"/>
              </a:p>
            </p:txBody>
          </p:sp>
        </mc:Choice>
        <mc:Fallback>
          <p:sp>
            <p:nvSpPr>
              <p:cNvPr id="7" name="Segnaposto contenut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3"/>
              </p:nvPr>
            </p:nvSpPr>
            <p:spPr>
              <a:blipFill>
                <a:blip r:embed="rId3"/>
                <a:stretch>
                  <a:fillRect l="-1793" t="-254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/>
              <p:cNvSpPr txBox="1"/>
              <p:nvPr/>
            </p:nvSpPr>
            <p:spPr>
              <a:xfrm>
                <a:off x="2766195" y="5725346"/>
                <a:ext cx="6660739" cy="446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2400" b="1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400" b="1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it-IT" sz="2400" b="1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  <m:sup>
                          <m:r>
                            <a:rPr lang="it-IT" sz="2400" b="1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sup>
                      </m:sSubSup>
                      <m:r>
                        <a:rPr lang="it-IT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sz="2400" b="1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400" b="1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it-IT" sz="2400" b="1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sub>
                        <m:sup>
                          <m:r>
                            <a:rPr lang="it-IT" sz="2400" b="1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p>
                      </m:sSubSup>
                    </m:oMath>
                  </m:oMathPara>
                </a14:m>
                <a:endParaRPr lang="it-IT" sz="2400" b="1" i="1" dirty="0"/>
              </a:p>
            </p:txBody>
          </p:sp>
        </mc:Choice>
        <mc:Fallback>
          <p:sp>
            <p:nvSpPr>
              <p:cNvPr id="3" name="CasellaDiTes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195" y="5725346"/>
                <a:ext cx="6660739" cy="446854"/>
              </a:xfrm>
              <a:prstGeom prst="rect">
                <a:avLst/>
              </a:prstGeom>
              <a:blipFill>
                <a:blip r:embed="rId4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026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Invio del messaggio 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 smtClean="0"/>
                  <a:t>Alice, che vuole mandare un messaggio a Bob, procede nella codifica del messaggio: per ogni carattere ne calcola il corrispondente punto della curva. </a:t>
                </a:r>
              </a:p>
              <a:p>
                <a:r>
                  <a:rPr lang="it-IT" dirty="0" smtClean="0"/>
                  <a:t>Il generico carattere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 smtClean="0"/>
                  <a:t>, codificato nel punto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 smtClean="0"/>
                  <a:t>, dovrà essere crittografato mediante la chiave simmetrica ottenendo: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it-IT" i="1" dirty="0" smtClean="0"/>
              </a:p>
              <a:p>
                <a:pPr>
                  <a:lnSpc>
                    <a:spcPct val="100000"/>
                  </a:lnSpc>
                </a:pPr>
                <a:r>
                  <a:rPr lang="it-IT" dirty="0" smtClean="0"/>
                  <a:t>Si inviano, in sequenza ordinata, tutti i punti crittografati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 smtClean="0"/>
                  <a:t> del messaggio iniziale</a:t>
                </a:r>
                <a:endParaRPr lang="it-IT" dirty="0"/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3" t="-2000" r="-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430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Decifratura e decodifica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t-IT" dirty="0" smtClean="0"/>
                  <a:t>Bob, ricevuto il punto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 smtClean="0"/>
                  <a:t>, lo decifra applicando la chiave simmetrica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it-IT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it-IT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Correttezza</a:t>
                </a:r>
                <a:r>
                  <a:rPr lang="it-IT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)−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it-IT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it-IT" sz="2000" dirty="0" smtClean="0"/>
                  <a:t>Il punto «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</m:oMath>
                </a14:m>
                <a:r>
                  <a:rPr lang="it-IT" sz="2000" dirty="0" smtClean="0"/>
                  <a:t>» è il simmetrico della chiave usata per la cifratura. Se le coordinate della chiave sono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000" dirty="0" smtClean="0"/>
                  <a:t>, allora abbiamo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  <m:r>
                      <a:rPr lang="it-IT" sz="20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2000" dirty="0" smtClean="0"/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it-IT" dirty="0" smtClean="0"/>
              </a:p>
              <a:p>
                <a:pPr marL="274320" lvl="1" indent="0">
                  <a:lnSpc>
                    <a:spcPct val="150000"/>
                  </a:lnSpc>
                  <a:buNone/>
                </a:pPr>
                <a:r>
                  <a:rPr lang="it-IT" sz="2400" dirty="0" smtClean="0"/>
                  <a:t>Infine Bob decodifica il punto trovato ottenendo il carattere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sz="2400" dirty="0" smtClean="0"/>
                  <a:t>.</a:t>
                </a:r>
              </a:p>
              <a:p>
                <a:pPr marL="274320" lvl="1" indent="0">
                  <a:lnSpc>
                    <a:spcPct val="150000"/>
                  </a:lnSpc>
                  <a:buNone/>
                </a:pPr>
                <a:endParaRPr lang="it-IT" dirty="0"/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7" t="-2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754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 cosa trattiamo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it-IT" dirty="0"/>
              <a:t>L’algebra alla base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dirty="0"/>
              <a:t>Curve Ellittiche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dirty="0"/>
              <a:t>Applicazioni </a:t>
            </a:r>
            <a:r>
              <a:rPr lang="it-IT" dirty="0" smtClean="0"/>
              <a:t>crittografiche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 smtClean="0"/>
              <a:t>Sicurezza offerta:</a:t>
            </a:r>
          </a:p>
          <a:p>
            <a:pPr marL="788670" lvl="1" indent="-514350">
              <a:buFont typeface="+mj-lt"/>
              <a:buAutoNum type="romanLcPeriod"/>
            </a:pPr>
            <a:r>
              <a:rPr lang="it-IT" dirty="0" smtClean="0"/>
              <a:t>Attacchi alle curve ellittiche</a:t>
            </a:r>
          </a:p>
          <a:p>
            <a:pPr marL="788670" lvl="1" indent="-514350">
              <a:buFont typeface="+mj-lt"/>
              <a:buAutoNum type="romanLcPeriod"/>
            </a:pPr>
            <a:r>
              <a:rPr lang="it-IT" dirty="0" smtClean="0"/>
              <a:t>Confronto con algoritmi in uso nella crittografia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7112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ECDLP – </a:t>
            </a:r>
            <a:r>
              <a:rPr lang="it-IT" sz="2400" b="1" dirty="0" err="1" smtClean="0"/>
              <a:t>E</a:t>
            </a:r>
            <a:r>
              <a:rPr lang="it-IT" sz="2400" dirty="0" err="1" smtClean="0"/>
              <a:t>lliptic</a:t>
            </a:r>
            <a:r>
              <a:rPr lang="it-IT" sz="2400" dirty="0" smtClean="0"/>
              <a:t> </a:t>
            </a:r>
            <a:r>
              <a:rPr lang="it-IT" sz="2400" b="1" dirty="0" smtClean="0"/>
              <a:t>C</a:t>
            </a:r>
            <a:r>
              <a:rPr lang="it-IT" sz="2400" dirty="0" smtClean="0"/>
              <a:t>urve </a:t>
            </a:r>
            <a:r>
              <a:rPr lang="it-IT" sz="2400" b="1" dirty="0" smtClean="0"/>
              <a:t>D</a:t>
            </a:r>
            <a:r>
              <a:rPr lang="it-IT" sz="2400" dirty="0" smtClean="0"/>
              <a:t>iscrete </a:t>
            </a:r>
            <a:r>
              <a:rPr lang="it-IT" sz="2400" b="1" dirty="0" err="1" smtClean="0"/>
              <a:t>L</a:t>
            </a:r>
            <a:r>
              <a:rPr lang="it-IT" sz="2400" dirty="0" err="1" smtClean="0"/>
              <a:t>ogarithm</a:t>
            </a:r>
            <a:r>
              <a:rPr lang="it-IT" sz="2400" dirty="0" smtClean="0"/>
              <a:t> </a:t>
            </a:r>
            <a:r>
              <a:rPr lang="it-IT" sz="2400" b="1" dirty="0" err="1" smtClean="0"/>
              <a:t>P</a:t>
            </a:r>
            <a:r>
              <a:rPr lang="it-IT" sz="2400" dirty="0" err="1" smtClean="0"/>
              <a:t>roblem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 smtClean="0"/>
                  <a:t>La sicurezza crittografia offerta dalla teoria dell</a:t>
                </a:r>
                <a:r>
                  <a:rPr lang="it-IT" dirty="0" smtClean="0"/>
                  <a:t>e curve ellittiche si fonda sul trovare la chiave </a:t>
                </a:r>
                <a:r>
                  <a:rPr lang="it-IT" b="1" dirty="0" smtClean="0"/>
                  <a:t>privata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it-IT" dirty="0" smtClean="0"/>
                  <a:t> a partire dall’equazione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𝑑𝐺</m:t>
                      </m:r>
                    </m:oMath>
                  </m:oMathPara>
                </a14:m>
                <a:endParaRPr lang="it-IT" dirty="0" smtClean="0"/>
              </a:p>
              <a:p>
                <a:pPr marL="274320" lvl="1" indent="0">
                  <a:lnSpc>
                    <a:spcPct val="150000"/>
                  </a:lnSpc>
                  <a:buNone/>
                </a:pPr>
                <a:r>
                  <a:rPr lang="it-IT" sz="2400" dirty="0"/>
                  <a:t>c</a:t>
                </a:r>
                <a:r>
                  <a:rPr lang="it-IT" sz="2400" dirty="0" smtClean="0"/>
                  <a:t>on l’ausilio dei parametri pubblici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2400" dirty="0" smtClean="0"/>
              </a:p>
              <a:p>
                <a:pPr marL="274320" lvl="1" indent="0">
                  <a:lnSpc>
                    <a:spcPct val="150000"/>
                  </a:lnSpc>
                  <a:buNone/>
                </a:pPr>
                <a:endParaRPr lang="it-IT" sz="2400" dirty="0"/>
              </a:p>
              <a:p>
                <a:pPr>
                  <a:lnSpc>
                    <a:spcPct val="150000"/>
                  </a:lnSpc>
                </a:pPr>
                <a:r>
                  <a:rPr lang="it-IT" dirty="0" smtClean="0"/>
                  <a:t>Questo problema è detto ECDLP in analogia al DLP sul quale si basano i più diffusi algoritmi di crittografia in uso oggi</a:t>
                </a: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3" t="-2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146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2414" y="260648"/>
            <a:ext cx="9143998" cy="1020762"/>
          </a:xfrm>
        </p:spPr>
        <p:txBody>
          <a:bodyPr/>
          <a:lstStyle/>
          <a:p>
            <a:r>
              <a:rPr lang="it-IT" dirty="0" smtClean="0"/>
              <a:t>Attacchi all’ECDLP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Segnaposto contenuto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62386992"/>
                  </p:ext>
                </p:extLst>
              </p:nvPr>
            </p:nvGraphicFramePr>
            <p:xfrm>
              <a:off x="1522412" y="1916832"/>
              <a:ext cx="9144000" cy="4320480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458297950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545253572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2356049826"/>
                        </a:ext>
                      </a:extLst>
                    </a:gridCol>
                  </a:tblGrid>
                  <a:tr h="392134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Attacco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Applicabilità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Operazioni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6125937"/>
                      </a:ext>
                    </a:extLst>
                  </a:tr>
                  <a:tr h="832002">
                    <a:tc>
                      <a:txBody>
                        <a:bodyPr/>
                        <a:lstStyle/>
                        <a:p>
                          <a:pPr algn="ctr"/>
                          <a:endParaRPr lang="it-IT" dirty="0" smtClean="0"/>
                        </a:p>
                        <a:p>
                          <a:pPr algn="ctr"/>
                          <a:r>
                            <a:rPr lang="it-IT" b="1" dirty="0" smtClean="0"/>
                            <a:t>Baby </a:t>
                          </a:r>
                          <a:r>
                            <a:rPr lang="it-IT" b="1" dirty="0" err="1" smtClean="0"/>
                            <a:t>Step</a:t>
                          </a:r>
                          <a:r>
                            <a:rPr lang="it-IT" b="1" dirty="0" smtClean="0"/>
                            <a:t>, </a:t>
                          </a:r>
                          <a:r>
                            <a:rPr lang="it-IT" b="1" dirty="0" err="1" smtClean="0"/>
                            <a:t>Giant</a:t>
                          </a:r>
                          <a:r>
                            <a:rPr lang="it-IT" b="1" dirty="0" smtClean="0"/>
                            <a:t> </a:t>
                          </a:r>
                          <a:r>
                            <a:rPr lang="it-IT" b="1" dirty="0" err="1" smtClean="0"/>
                            <a:t>Step</a:t>
                          </a:r>
                          <a:endParaRPr lang="it-IT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Wingdings" panose="05000000000000000000" pitchFamily="2" charset="2"/>
                            <a:buChar char="û"/>
                          </a:pPr>
                          <a:r>
                            <a:rPr lang="it-IT" sz="160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Necessita</a:t>
                          </a:r>
                          <a:r>
                            <a:rPr lang="it-IT" sz="1600" baseline="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 di una </a:t>
                          </a:r>
                          <a:r>
                            <a:rPr lang="it-IT" sz="1600" baseline="0" dirty="0" err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hash</a:t>
                          </a:r>
                          <a:r>
                            <a:rPr lang="it-IT" sz="1600" baseline="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it-IT" sz="1600" baseline="0" dirty="0" err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table</a:t>
                          </a:r>
                          <a:r>
                            <a:rPr lang="it-IT" sz="1600" baseline="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 in cui salvare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it-IT" sz="1600" b="1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it-IT" sz="1600" b="1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rad>
                            </m:oMath>
                          </a14:m>
                          <a:r>
                            <a:rPr lang="it-IT" sz="160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 punti</a:t>
                          </a:r>
                          <a:r>
                            <a:rPr lang="it-IT" sz="1600" baseline="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 della curva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it-IT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𝓞</m:t>
                                </m:r>
                                <m:r>
                                  <a:rPr lang="it-IT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 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it-IT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it-IT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rad>
                                <m:r>
                                  <a:rPr lang="it-IT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)</m:t>
                                </m:r>
                              </m:oMath>
                            </m:oMathPara>
                          </a14:m>
                          <a:endParaRPr lang="it-IT" b="1" i="1" dirty="0" smtClean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477583"/>
                      </a:ext>
                    </a:extLst>
                  </a:tr>
                  <a:tr h="1008112">
                    <a:tc>
                      <a:txBody>
                        <a:bodyPr/>
                        <a:lstStyle/>
                        <a:p>
                          <a:pPr algn="ctr"/>
                          <a:endParaRPr lang="it-IT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𝝆</m:t>
                              </m:r>
                            </m:oMath>
                          </a14:m>
                          <a:r>
                            <a:rPr lang="it-IT" b="1" dirty="0" smtClean="0">
                              <a:ea typeface="Cambria Math" panose="02040503050406030204" pitchFamily="18" charset="0"/>
                            </a:rPr>
                            <a:t> di </a:t>
                          </a:r>
                          <a:r>
                            <a:rPr lang="it-IT" b="1" dirty="0" err="1" smtClean="0">
                              <a:ea typeface="Cambria Math" panose="02040503050406030204" pitchFamily="18" charset="0"/>
                            </a:rPr>
                            <a:t>Pollard</a:t>
                          </a:r>
                          <a:endParaRPr lang="it-IT" b="1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Char char="ü"/>
                            <a:tabLst/>
                            <a:defRPr/>
                          </a:pPr>
                          <a:r>
                            <a:rPr lang="it-IT" sz="1800" dirty="0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sym typeface="Wingdings" panose="05000000000000000000" pitchFamily="2" charset="2"/>
                            </a:rPr>
                            <a:t>Parallelizzabile su M processori</a:t>
                          </a:r>
                          <a:endParaRPr lang="it-IT" sz="1800" dirty="0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</a:endParaRPr>
                        </a:p>
                        <a:p>
                          <a:pPr marL="285750" indent="-285750">
                            <a:buFont typeface="Wingdings" panose="05000000000000000000" pitchFamily="2" charset="2"/>
                            <a:buChar char="û"/>
                          </a:pPr>
                          <a:r>
                            <a:rPr lang="it-IT" sz="1600" baseline="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sym typeface="Wingdings" panose="05000000000000000000" pitchFamily="2" charset="2"/>
                            </a:rPr>
                            <a:t>Algoritmo probabilistico</a:t>
                          </a:r>
                          <a:r>
                            <a:rPr lang="it-IT" sz="1600" baseline="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𝓞</m:t>
                                </m:r>
                                <m:d>
                                  <m:dPr>
                                    <m:ctrlPr>
                                      <a:rPr lang="it-IT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it-IT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it-IT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num>
                                      <m:den>
                                        <m:r>
                                          <a:rPr lang="it-IT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𝑴</m:t>
                                        </m:r>
                                      </m:den>
                                    </m:f>
                                    <m:r>
                                      <a:rPr lang="it-IT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it-IT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f>
                                          <m:fPr>
                                            <m:ctrlPr>
                                              <a:rPr lang="it-IT" b="1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it-IT" b="1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𝝅</m:t>
                                            </m:r>
                                            <m:r>
                                              <a:rPr lang="it-IT" b="1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𝒏</m:t>
                                            </m:r>
                                          </m:num>
                                          <m:den>
                                            <m:r>
                                              <a:rPr lang="it-IT" b="1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den>
                                        </m:f>
                                      </m:e>
                                    </m:rad>
                                    <m:r>
                                      <a:rPr lang="it-IT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it-IT" b="1" i="1" dirty="0" smtClean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8153642"/>
                      </a:ext>
                    </a:extLst>
                  </a:tr>
                  <a:tr h="1072295">
                    <a:tc>
                      <a:txBody>
                        <a:bodyPr/>
                        <a:lstStyle/>
                        <a:p>
                          <a:pPr algn="ctr"/>
                          <a:endParaRPr lang="it-IT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𝝀</m:t>
                              </m:r>
                            </m:oMath>
                          </a14:m>
                          <a:r>
                            <a:rPr lang="it-IT" b="1" dirty="0" smtClean="0"/>
                            <a:t> di</a:t>
                          </a:r>
                          <a:r>
                            <a:rPr lang="it-IT" b="1" baseline="0" dirty="0" smtClean="0"/>
                            <a:t> </a:t>
                          </a:r>
                          <a:r>
                            <a:rPr lang="it-IT" b="1" baseline="0" dirty="0" err="1" smtClean="0"/>
                            <a:t>Pollard</a:t>
                          </a:r>
                          <a:endParaRPr lang="it-IT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  <a:defRPr/>
                          </a:pPr>
                          <a:r>
                            <a:rPr lang="it-IT" sz="1600" dirty="0" smtClean="0">
                              <a:solidFill>
                                <a:schemeClr val="bg1"/>
                              </a:solidFill>
                              <a:sym typeface="Wingdings" panose="05000000000000000000" pitchFamily="2" charset="2"/>
                            </a:rPr>
                            <a:t>Come la </a:t>
                          </a:r>
                          <a14:m>
                            <m:oMath xmlns:m="http://schemas.openxmlformats.org/officeDocument/2006/math">
                              <m:r>
                                <a:rPr lang="it-IT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oMath>
                          </a14:m>
                          <a:r>
                            <a:rPr lang="it-IT" sz="1600" dirty="0" smtClean="0">
                              <a:ea typeface="Cambria Math" panose="02040503050406030204" pitchFamily="18" charset="0"/>
                            </a:rPr>
                            <a:t> di </a:t>
                          </a:r>
                          <a:r>
                            <a:rPr lang="it-IT" sz="1600" dirty="0" err="1" smtClean="0">
                              <a:ea typeface="Cambria Math" panose="02040503050406030204" pitchFamily="18" charset="0"/>
                            </a:rPr>
                            <a:t>Pollard</a:t>
                          </a:r>
                          <a:endParaRPr lang="it-IT" sz="1600" baseline="0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sym typeface="Wingdings" panose="05000000000000000000" pitchFamily="2" charset="2"/>
                          </a:endParaRPr>
                        </a:p>
                        <a:p>
                          <a:pPr marL="285750" indent="-285750">
                            <a:buFont typeface="Wingdings" panose="05000000000000000000" pitchFamily="2" charset="2"/>
                            <a:buChar char="û"/>
                          </a:pPr>
                          <a:r>
                            <a:rPr lang="it-IT" sz="1600" baseline="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sym typeface="Wingdings" panose="05000000000000000000" pitchFamily="2" charset="2"/>
                            </a:rPr>
                            <a:t>Bisogna conoscere un intervallo in cui cercare la chiave privata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𝓞</m:t>
                                </m:r>
                                <m:d>
                                  <m:dPr>
                                    <m:ctrlPr>
                                      <a:rPr lang="it-IT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it-IT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it-IT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num>
                                      <m:den>
                                        <m:r>
                                          <a:rPr lang="it-IT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𝑴</m:t>
                                        </m:r>
                                      </m:den>
                                    </m:f>
                                    <m:r>
                                      <a:rPr lang="it-IT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it-IT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f>
                                          <m:fPr>
                                            <m:ctrlPr>
                                              <a:rPr lang="it-IT" b="1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it-IT" b="1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𝝅</m:t>
                                            </m:r>
                                            <m:r>
                                              <a:rPr lang="it-IT" b="1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𝒏</m:t>
                                            </m:r>
                                          </m:num>
                                          <m:den>
                                            <m:r>
                                              <a:rPr lang="it-IT" b="1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den>
                                        </m:f>
                                      </m:e>
                                    </m:rad>
                                    <m:r>
                                      <a:rPr lang="it-IT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7502363"/>
                      </a:ext>
                    </a:extLst>
                  </a:tr>
                  <a:tr h="10081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="1" dirty="0" err="1" smtClean="0"/>
                            <a:t>Pohlig-Hellman</a:t>
                          </a:r>
                          <a:endParaRPr lang="it-IT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Wingdings" panose="05000000000000000000" pitchFamily="2" charset="2"/>
                            <a:buChar char="û"/>
                          </a:pPr>
                          <a:r>
                            <a:rPr lang="it-IT" sz="1600" baseline="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sym typeface="Wingdings" panose="05000000000000000000" pitchFamily="2" charset="2"/>
                            </a:rPr>
                            <a:t>L’ordine n deve esser  facilmente fattorizzabile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𝓞</m:t>
                                </m:r>
                                <m:d>
                                  <m:dPr>
                                    <m:ctrlPr>
                                      <a:rPr lang="it-IT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it-IT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it-IT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  <m:r>
                                          <a:rPr lang="it-IT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it-IT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it-IT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𝒓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it-IT" b="1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 b="1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𝒆</m:t>
                                            </m:r>
                                          </m:e>
                                          <m:sub>
                                            <m:r>
                                              <a:rPr lang="it-IT" b="1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it-IT" b="1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it-IT" b="1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𝒍𝒐𝒈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it-IT" b="1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it-IT" b="1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𝒏</m:t>
                                                </m:r>
                                              </m:e>
                                            </m:d>
                                            <m:r>
                                              <a:rPr lang="it-IT" b="1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+ </m:t>
                                            </m:r>
                                            <m:rad>
                                              <m:radPr>
                                                <m:degHide m:val="on"/>
                                                <m:ctrlPr>
                                                  <a:rPr lang="it-IT" b="1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radPr>
                                              <m:deg/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it-IT" b="1" i="1" smtClean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it-IT" b="1" i="1" smtClean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𝒑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it-IT" b="1" i="1" smtClean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𝒊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rad>
                                            <m:r>
                                              <a:rPr lang="it-IT" b="1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</m:e>
                                        </m:d>
                                      </m:e>
                                    </m:nary>
                                  </m:e>
                                </m:d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588948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Segnaposto contenuto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62386992"/>
                  </p:ext>
                </p:extLst>
              </p:nvPr>
            </p:nvGraphicFramePr>
            <p:xfrm>
              <a:off x="1522412" y="1916832"/>
              <a:ext cx="9144000" cy="4320480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458297950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545253572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2356049826"/>
                        </a:ext>
                      </a:extLst>
                    </a:gridCol>
                  </a:tblGrid>
                  <a:tr h="392134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Attacco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Applicabilità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Operazioni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6125937"/>
                      </a:ext>
                    </a:extLst>
                  </a:tr>
                  <a:tr h="832002">
                    <a:tc>
                      <a:txBody>
                        <a:bodyPr/>
                        <a:lstStyle/>
                        <a:p>
                          <a:pPr algn="ctr"/>
                          <a:endParaRPr lang="it-IT" dirty="0" smtClean="0"/>
                        </a:p>
                        <a:p>
                          <a:pPr algn="ctr"/>
                          <a:r>
                            <a:rPr lang="it-IT" b="1" dirty="0" smtClean="0"/>
                            <a:t>Baby </a:t>
                          </a:r>
                          <a:r>
                            <a:rPr lang="it-IT" b="1" dirty="0" err="1" smtClean="0"/>
                            <a:t>Step</a:t>
                          </a:r>
                          <a:r>
                            <a:rPr lang="it-IT" b="1" dirty="0" smtClean="0"/>
                            <a:t>, </a:t>
                          </a:r>
                          <a:r>
                            <a:rPr lang="it-IT" b="1" dirty="0" err="1" smtClean="0"/>
                            <a:t>Giant</a:t>
                          </a:r>
                          <a:r>
                            <a:rPr lang="it-IT" b="1" dirty="0" smtClean="0"/>
                            <a:t> </a:t>
                          </a:r>
                          <a:r>
                            <a:rPr lang="it-IT" b="1" dirty="0" err="1" smtClean="0"/>
                            <a:t>Step</a:t>
                          </a:r>
                          <a:endParaRPr lang="it-IT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99800" t="-50365" r="-100200" b="-3729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200200" t="-50365" r="-400" b="-3729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477583"/>
                      </a:ext>
                    </a:extLst>
                  </a:tr>
                  <a:tr h="1015937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t="-123353" r="-200600" b="-2059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285750" marR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Char char="ü"/>
                            <a:tabLst/>
                            <a:defRPr/>
                          </a:pPr>
                          <a:r>
                            <a:rPr lang="it-IT" sz="1800" dirty="0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sym typeface="Wingdings" panose="05000000000000000000" pitchFamily="2" charset="2"/>
                            </a:rPr>
                            <a:t>Parallelizzabile su M processori</a:t>
                          </a:r>
                          <a:endParaRPr lang="it-IT" sz="1800" dirty="0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</a:endParaRPr>
                        </a:p>
                        <a:p>
                          <a:pPr marL="285750" indent="-285750">
                            <a:buFont typeface="Wingdings" panose="05000000000000000000" pitchFamily="2" charset="2"/>
                            <a:buChar char="û"/>
                          </a:pPr>
                          <a:r>
                            <a:rPr lang="it-IT" sz="1600" baseline="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sym typeface="Wingdings" panose="05000000000000000000" pitchFamily="2" charset="2"/>
                            </a:rPr>
                            <a:t>Algoritmo probabilistico</a:t>
                          </a:r>
                          <a:r>
                            <a:rPr lang="it-IT" sz="1600" baseline="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200200" t="-123353" r="-400" b="-2059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8153642"/>
                      </a:ext>
                    </a:extLst>
                  </a:tr>
                  <a:tr h="1072295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t="-211932" r="-200600" b="-9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99800" t="-211932" r="-100200" b="-9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200200" t="-211932" r="-400" b="-9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7502363"/>
                      </a:ext>
                    </a:extLst>
                  </a:tr>
                  <a:tr h="10081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="1" dirty="0" err="1" smtClean="0"/>
                            <a:t>Pohlig-Hellman</a:t>
                          </a:r>
                          <a:endParaRPr lang="it-IT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Wingdings" panose="05000000000000000000" pitchFamily="2" charset="2"/>
                            <a:buChar char="û"/>
                          </a:pPr>
                          <a:r>
                            <a:rPr lang="it-IT" sz="1600" baseline="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sym typeface="Wingdings" panose="05000000000000000000" pitchFamily="2" charset="2"/>
                            </a:rPr>
                            <a:t>L’ordine n deve esser  facilmente fattorizzabile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200200" t="-330723" r="-400" b="-12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588948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1562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Spazio Proiettivo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516" y="1772816"/>
            <a:ext cx="4788709" cy="4769203"/>
          </a:xfrm>
        </p:spPr>
      </p:pic>
      <p:sp>
        <p:nvSpPr>
          <p:cNvPr id="5" name="Rettangolo 4"/>
          <p:cNvSpPr/>
          <p:nvPr/>
        </p:nvSpPr>
        <p:spPr>
          <a:xfrm rot="4148174">
            <a:off x="5899487" y="3105835"/>
            <a:ext cx="3898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it-IT" dirty="0" smtClean="0"/>
          </a:p>
          <a:p>
            <a:pPr>
              <a:buFont typeface="Wingdings" panose="05000000000000000000" pitchFamily="2" charset="2"/>
              <a:buChar char="v"/>
            </a:pP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/>
              <p:cNvSpPr/>
              <p:nvPr/>
            </p:nvSpPr>
            <p:spPr>
              <a:xfrm>
                <a:off x="1522414" y="2280101"/>
                <a:ext cx="5364086" cy="4007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t-IT" dirty="0" smtClean="0"/>
                  <a:t>«</a:t>
                </a:r>
                <a:r>
                  <a:rPr lang="it-IT" i="1" dirty="0" smtClean="0">
                    <a:effectLst/>
                  </a:rPr>
                  <a:t>Dato uno spazio vettoriale V 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i="1">
                            <a:effectLst/>
                          </a:rPr>
                          <m:t>ℝ</m:t>
                        </m:r>
                        <m:r>
                          <m:rPr>
                            <m:nor/>
                          </m:rPr>
                          <a:rPr lang="it-IT" b="0" i="1" smtClean="0">
                            <a:effectLst/>
                          </a:rPr>
                          <m:t> </m:t>
                        </m:r>
                      </m:e>
                      <m:sup>
                        <m:r>
                          <a:rPr lang="it-IT" b="0" i="1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b="0" i="1" smtClean="0">
                            <a:effectLst/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it-IT" b="0" i="1" dirty="0" smtClean="0">
                    <a:effectLst/>
                  </a:rPr>
                  <a:t>, definiamo con </a:t>
                </a:r>
                <a:r>
                  <a:rPr lang="it-IT" i="1" dirty="0">
                    <a:effectLst/>
                  </a:rPr>
                  <a:t>ℙ </a:t>
                </a:r>
                <a:r>
                  <a:rPr lang="it-IT" i="1" dirty="0" smtClean="0">
                    <a:effectLst/>
                  </a:rPr>
                  <a:t>lo spazio proiettivo costituito </a:t>
                </a:r>
                <a:r>
                  <a:rPr lang="it-IT" i="1" dirty="0">
                    <a:effectLst/>
                  </a:rPr>
                  <a:t>dai </a:t>
                </a:r>
                <a:r>
                  <a:rPr lang="it-IT" i="1" dirty="0" smtClean="0">
                    <a:effectLst/>
                  </a:rPr>
                  <a:t>versori </a:t>
                </a:r>
                <a:r>
                  <a:rPr lang="it-IT" i="1" dirty="0">
                    <a:effectLst/>
                  </a:rPr>
                  <a:t>dei sottospazi vettoriali di </a:t>
                </a:r>
                <a:r>
                  <a:rPr lang="it-IT" i="1" dirty="0" smtClean="0">
                    <a:effectLst/>
                  </a:rPr>
                  <a:t>V</a:t>
                </a:r>
                <a:r>
                  <a:rPr lang="it-IT" dirty="0" smtClean="0"/>
                  <a:t>»</a:t>
                </a:r>
                <a:endParaRPr lang="it-IT" b="0" dirty="0" smtClean="0"/>
              </a:p>
              <a:p>
                <a:endParaRPr lang="it-IT" b="0" dirty="0" smtClean="0"/>
              </a:p>
              <a:p>
                <a:endParaRPr lang="it-IT" b="0" dirty="0" smtClean="0"/>
              </a:p>
              <a:p>
                <a:r>
                  <a:rPr lang="it-IT" dirty="0" smtClean="0"/>
                  <a:t>Il punto di c</a:t>
                </a:r>
                <a:r>
                  <a:rPr lang="it-IT" b="0" dirty="0" smtClean="0"/>
                  <a:t>oordinate proiettive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;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;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it-IT" b="0" dirty="0" smtClean="0"/>
                  <a:t> corrisponde al punto di coordinate cartesiane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b="0" dirty="0" smtClean="0"/>
              </a:p>
              <a:p>
                <a:endParaRPr lang="it-IT" b="0" dirty="0" smtClean="0"/>
              </a:p>
              <a:p>
                <a:endParaRPr lang="it-IT" b="0" dirty="0" smtClean="0"/>
              </a:p>
              <a:p>
                <a:r>
                  <a:rPr lang="it-IT" dirty="0" smtClean="0"/>
                  <a:t>Per ogni classe di rette parallele esiste un punto in comune detto </a:t>
                </a:r>
                <a:r>
                  <a:rPr lang="it-IT" b="1" dirty="0" smtClean="0"/>
                  <a:t>Punto all’infinito</a:t>
                </a:r>
                <a:r>
                  <a:rPr lang="it-IT" dirty="0" smtClean="0"/>
                  <a:t>. </a:t>
                </a:r>
                <a:endParaRPr lang="it-IT" dirty="0"/>
              </a:p>
              <a:p>
                <a:r>
                  <a:rPr lang="it-IT" dirty="0" smtClean="0"/>
                  <a:t>In coordinate proiettive:  </a:t>
                </a:r>
                <a14:m>
                  <m:oMath xmlns:m="http://schemas.openxmlformats.org/officeDocument/2006/math">
                    <m:r>
                      <a:rPr lang="it-IT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</m:oMath>
                </a14:m>
                <a:r>
                  <a:rPr lang="it-IT" sz="2000" b="1" dirty="0" smtClean="0">
                    <a:latin typeface="Script MT Bold" panose="03040602040607080904" pitchFamily="66" charset="0"/>
                  </a:rPr>
                  <a:t> </a:t>
                </a:r>
                <a:r>
                  <a:rPr lang="it-IT" b="1" dirty="0" smtClean="0">
                    <a:latin typeface="Script MT Bold" panose="03040602040607080904" pitchFamily="66" charset="0"/>
                  </a:rPr>
                  <a:t>= </a:t>
                </a:r>
                <a:r>
                  <a:rPr lang="it-IT" dirty="0" smtClean="0">
                    <a:latin typeface="+mj-lt"/>
                  </a:rPr>
                  <a:t>[0; 1; 0]</a:t>
                </a:r>
              </a:p>
              <a:p>
                <a:endParaRPr lang="it-IT" dirty="0" smtClean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6" name="Rettango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414" y="2280101"/>
                <a:ext cx="5364086" cy="4007315"/>
              </a:xfrm>
              <a:prstGeom prst="rect">
                <a:avLst/>
              </a:prstGeom>
              <a:blipFill>
                <a:blip r:embed="rId3"/>
                <a:stretch>
                  <a:fillRect l="-1023" t="-9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281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Attacchi all’ECDLP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Segnaposto contenuto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51241191"/>
                  </p:ext>
                </p:extLst>
              </p:nvPr>
            </p:nvGraphicFramePr>
            <p:xfrm>
              <a:off x="1522414" y="2060848"/>
              <a:ext cx="9746948" cy="3816424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2987822">
                      <a:extLst>
                        <a:ext uri="{9D8B030D-6E8A-4147-A177-3AD203B41FA5}">
                          <a16:colId xmlns:a16="http://schemas.microsoft.com/office/drawing/2014/main" val="458297950"/>
                        </a:ext>
                      </a:extLst>
                    </a:gridCol>
                    <a:gridCol w="6759126">
                      <a:extLst>
                        <a:ext uri="{9D8B030D-6E8A-4147-A177-3AD203B41FA5}">
                          <a16:colId xmlns:a16="http://schemas.microsoft.com/office/drawing/2014/main" val="545253572"/>
                        </a:ext>
                      </a:extLst>
                    </a:gridCol>
                  </a:tblGrid>
                  <a:tr h="17196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Attacco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Applicabilità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6125937"/>
                      </a:ext>
                    </a:extLst>
                  </a:tr>
                  <a:tr h="64235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it-IT" b="1" smtClean="0"/>
                            <a:t>Ricerca esaustiva</a:t>
                          </a:r>
                          <a:endParaRPr lang="it-IT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it-IT" sz="200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sym typeface="Wingdings" panose="05000000000000000000" pitchFamily="2" charset="2"/>
                            </a:rPr>
                            <a:t></a:t>
                          </a:r>
                          <a:r>
                            <a:rPr lang="it-IT" sz="1600" baseline="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it-IT" sz="160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Richiede </a:t>
                          </a:r>
                          <a:r>
                            <a:rPr lang="it-IT" sz="1600" i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d</a:t>
                          </a:r>
                          <a:r>
                            <a:rPr lang="it-IT" sz="1600" baseline="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 calcoli della Legge di Gruppo</a:t>
                          </a:r>
                          <a:endParaRPr lang="it-IT" sz="16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477583"/>
                      </a:ext>
                    </a:extLst>
                  </a:tr>
                  <a:tr h="1030336">
                    <a:tc>
                      <a:txBody>
                        <a:bodyPr/>
                        <a:lstStyle/>
                        <a:p>
                          <a:pPr algn="ctr"/>
                          <a:endParaRPr lang="it-IT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𝑴𝑶𝑽</m:t>
                                </m:r>
                              </m:oMath>
                            </m:oMathPara>
                          </a14:m>
                          <a:endParaRPr lang="it-IT" b="1" dirty="0" smtClean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Wingdings" panose="05000000000000000000" pitchFamily="2" charset="2"/>
                            <a:buChar char="û"/>
                          </a:pPr>
                          <a:r>
                            <a:rPr lang="it-IT" sz="1600" baseline="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sym typeface="Wingdings" panose="05000000000000000000" pitchFamily="2" charset="2"/>
                            </a:rPr>
                            <a:t>Richiede curve </a:t>
                          </a:r>
                          <a:r>
                            <a:rPr lang="it-IT" sz="1600" b="1" baseline="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sym typeface="Wingdings" panose="05000000000000000000" pitchFamily="2" charset="2"/>
                            </a:rPr>
                            <a:t>supersingolari</a:t>
                          </a:r>
                          <a:r>
                            <a:rPr lang="it-IT" sz="1800" baseline="0" dirty="0" smtClean="0">
                              <a:solidFill>
                                <a:schemeClr val="bg1">
                                  <a:lumMod val="65000"/>
                                  <a:lumOff val="35000"/>
                                </a:schemeClr>
                              </a:solidFill>
                              <a:sym typeface="Wingdings" panose="05000000000000000000" pitchFamily="2" charset="2"/>
                            </a:rPr>
                            <a:t>. </a:t>
                          </a:r>
                          <a:r>
                            <a:rPr lang="it-IT" sz="1600" baseline="0" dirty="0" smtClean="0">
                              <a:solidFill>
                                <a:schemeClr val="bg1">
                                  <a:lumMod val="65000"/>
                                  <a:lumOff val="35000"/>
                                </a:schemeClr>
                              </a:solidFill>
                              <a:sym typeface="Wingdings" panose="05000000000000000000" pitchFamily="2" charset="2"/>
                            </a:rPr>
                            <a:t>In un campo di ordine p, una curva ellittica E viene detta supersingolare se presenta cardinalità </a:t>
                          </a:r>
                          <a:r>
                            <a:rPr lang="it-IT" sz="1600" b="1" baseline="0" dirty="0" smtClean="0">
                              <a:solidFill>
                                <a:schemeClr val="bg1">
                                  <a:lumMod val="65000"/>
                                  <a:lumOff val="35000"/>
                                </a:schemeClr>
                              </a:solidFill>
                              <a:sym typeface="Wingdings" panose="05000000000000000000" pitchFamily="2" charset="2"/>
                            </a:rPr>
                            <a:t>#E = p+1</a:t>
                          </a:r>
                          <a:r>
                            <a:rPr lang="it-IT" sz="1600" baseline="0" dirty="0" smtClean="0">
                              <a:solidFill>
                                <a:schemeClr val="bg1">
                                  <a:lumMod val="65000"/>
                                  <a:lumOff val="35000"/>
                                </a:schemeClr>
                              </a:solidFill>
                              <a:sym typeface="Wingdings" panose="05000000000000000000" pitchFamily="2" charset="2"/>
                            </a:rPr>
                            <a:t>, analogamente se </a:t>
                          </a:r>
                          <a:r>
                            <a:rPr lang="it-IT" sz="1600" b="1" baseline="0" dirty="0" smtClean="0">
                              <a:solidFill>
                                <a:schemeClr val="bg1">
                                  <a:lumMod val="65000"/>
                                  <a:lumOff val="35000"/>
                                </a:schemeClr>
                              </a:solidFill>
                              <a:sym typeface="Wingdings" panose="05000000000000000000" pitchFamily="2" charset="2"/>
                            </a:rPr>
                            <a:t>#E = p+1+t</a:t>
                          </a:r>
                          <a:r>
                            <a:rPr lang="it-IT" sz="1600" baseline="0" dirty="0" smtClean="0">
                              <a:solidFill>
                                <a:schemeClr val="bg1">
                                  <a:lumMod val="65000"/>
                                  <a:lumOff val="35000"/>
                                </a:schemeClr>
                              </a:solidFill>
                              <a:sym typeface="Wingdings" panose="05000000000000000000" pitchFamily="2" charset="2"/>
                            </a:rPr>
                            <a:t>, dove </a:t>
                          </a:r>
                          <a14:m>
                            <m:oMath xmlns:m="http://schemas.openxmlformats.org/officeDocument/2006/math">
                              <m:r>
                                <a:rPr lang="it-IT" sz="1400" b="0" i="1" baseline="0" smtClean="0">
                                  <a:solidFill>
                                    <a:schemeClr val="bg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𝑡</m:t>
                              </m:r>
                              <m:r>
                                <a:rPr lang="it-IT" sz="1400" b="0" i="1" baseline="0" smtClean="0">
                                  <a:solidFill>
                                    <a:schemeClr val="bg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=0 </m:t>
                              </m:r>
                              <m:r>
                                <a:rPr lang="it-IT" sz="1400" b="0" i="1" baseline="0" smtClean="0">
                                  <a:solidFill>
                                    <a:schemeClr val="bg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𝑚𝑜𝑑</m:t>
                              </m:r>
                              <m:r>
                                <a:rPr lang="it-IT" sz="1400" b="0" i="1" baseline="0" smtClean="0">
                                  <a:solidFill>
                                    <a:schemeClr val="bg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(</m:t>
                              </m:r>
                              <m:r>
                                <a:rPr lang="it-IT" sz="1400" b="0" i="1" baseline="0" smtClean="0">
                                  <a:solidFill>
                                    <a:schemeClr val="bg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𝑝</m:t>
                              </m:r>
                              <m:r>
                                <a:rPr lang="it-IT" sz="1400" b="0" i="1" baseline="0" smtClean="0">
                                  <a:solidFill>
                                    <a:schemeClr val="bg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)</m:t>
                              </m:r>
                            </m:oMath>
                          </a14:m>
                          <a:endParaRPr lang="it-IT" sz="1600" dirty="0">
                            <a:solidFill>
                              <a:schemeClr val="bg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8153642"/>
                      </a:ext>
                    </a:extLst>
                  </a:tr>
                  <a:tr h="79942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it-IT" b="1" dirty="0" smtClean="0"/>
                            <a:t>Smart</a:t>
                          </a:r>
                          <a:endParaRPr lang="it-IT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Wingdings" panose="05000000000000000000" pitchFamily="2" charset="2"/>
                            <a:buChar char="û"/>
                          </a:pPr>
                          <a:r>
                            <a:rPr lang="it-IT" sz="160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Richiede curve </a:t>
                          </a:r>
                          <a:r>
                            <a:rPr lang="it-IT" sz="1600" b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anomale</a:t>
                          </a:r>
                          <a:r>
                            <a:rPr lang="it-IT" sz="160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.</a:t>
                          </a:r>
                          <a:r>
                            <a:rPr lang="it-IT" sz="1600" baseline="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it-IT" sz="1600" baseline="0" dirty="0" smtClean="0">
                              <a:solidFill>
                                <a:schemeClr val="bg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In un campo di ordine p, una curva ellittica E viene detta anomala se presenta cardinalità </a:t>
                          </a:r>
                          <a:r>
                            <a:rPr lang="it-IT" sz="1600" b="1" baseline="0" dirty="0" smtClean="0">
                              <a:solidFill>
                                <a:schemeClr val="bg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#E = p</a:t>
                          </a:r>
                          <a:endParaRPr lang="it-IT" sz="1600" b="1" dirty="0">
                            <a:solidFill>
                              <a:schemeClr val="bg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0728668"/>
                      </a:ext>
                    </a:extLst>
                  </a:tr>
                  <a:tr h="978548">
                    <a:tc>
                      <a:txBody>
                        <a:bodyPr/>
                        <a:lstStyle/>
                        <a:p>
                          <a:pPr algn="ctr"/>
                          <a:endParaRPr lang="it-IT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it-IT" b="1" dirty="0" smtClean="0"/>
                            <a:t>Side</a:t>
                          </a:r>
                          <a:r>
                            <a:rPr lang="it-IT" b="1" baseline="0" dirty="0" smtClean="0"/>
                            <a:t> Channel</a:t>
                          </a:r>
                          <a:endParaRPr lang="it-IT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342900" indent="-342900">
                            <a:buFont typeface="Wingdings" panose="05000000000000000000" pitchFamily="2" charset="2"/>
                            <a:buChar char="ü"/>
                          </a:pPr>
                          <a:r>
                            <a:rPr lang="it-IT" sz="1800" b="0" dirty="0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sym typeface="Wingdings" panose="05000000000000000000" pitchFamily="2" charset="2"/>
                            </a:rPr>
                            <a:t>Attacco non intrusivo, difficile da notare</a:t>
                          </a:r>
                        </a:p>
                        <a:p>
                          <a:pPr marL="0" indent="0">
                            <a:buFont typeface="Wingdings" panose="05000000000000000000" pitchFamily="2" charset="2"/>
                            <a:buNone/>
                          </a:pPr>
                          <a:r>
                            <a:rPr lang="it-IT" sz="200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sym typeface="Wingdings" panose="05000000000000000000" pitchFamily="2" charset="2"/>
                            </a:rPr>
                            <a:t></a:t>
                          </a:r>
                          <a:r>
                            <a:rPr lang="it-IT" sz="2000" baseline="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it-IT" sz="1600" baseline="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sym typeface="Wingdings" panose="05000000000000000000" pitchFamily="2" charset="2"/>
                            </a:rPr>
                            <a:t>Inefficace se le Point </a:t>
                          </a:r>
                          <a:r>
                            <a:rPr lang="it-IT" sz="1600" baseline="0" dirty="0" err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sym typeface="Wingdings" panose="05000000000000000000" pitchFamily="2" charset="2"/>
                            </a:rPr>
                            <a:t>Multiplication</a:t>
                          </a:r>
                          <a:r>
                            <a:rPr lang="it-IT" sz="1600" baseline="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sym typeface="Wingdings" panose="05000000000000000000" pitchFamily="2" charset="2"/>
                            </a:rPr>
                            <a:t> vengono effettuate tramite Montgomery </a:t>
                          </a:r>
                          <a:r>
                            <a:rPr lang="it-IT" sz="1600" baseline="0" dirty="0" err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sym typeface="Wingdings" panose="05000000000000000000" pitchFamily="2" charset="2"/>
                            </a:rPr>
                            <a:t>Ladder</a:t>
                          </a:r>
                          <a:endParaRPr lang="it-IT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750236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Segnaposto contenuto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51241191"/>
                  </p:ext>
                </p:extLst>
              </p:nvPr>
            </p:nvGraphicFramePr>
            <p:xfrm>
              <a:off x="1522414" y="2060848"/>
              <a:ext cx="9746948" cy="3816424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2987822">
                      <a:extLst>
                        <a:ext uri="{9D8B030D-6E8A-4147-A177-3AD203B41FA5}">
                          <a16:colId xmlns:a16="http://schemas.microsoft.com/office/drawing/2014/main" val="458297950"/>
                        </a:ext>
                      </a:extLst>
                    </a:gridCol>
                    <a:gridCol w="6759126">
                      <a:extLst>
                        <a:ext uri="{9D8B030D-6E8A-4147-A177-3AD203B41FA5}">
                          <a16:colId xmlns:a16="http://schemas.microsoft.com/office/drawing/2014/main" val="54525357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Attacco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 smtClean="0"/>
                            <a:t>Applicabilità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6125937"/>
                      </a:ext>
                    </a:extLst>
                  </a:tr>
                  <a:tr h="64235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it-IT" b="1" smtClean="0"/>
                            <a:t>Ricerca esaustiva</a:t>
                          </a:r>
                          <a:endParaRPr lang="it-IT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it-IT" sz="200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sym typeface="Wingdings" panose="05000000000000000000" pitchFamily="2" charset="2"/>
                            </a:rPr>
                            <a:t></a:t>
                          </a:r>
                          <a:r>
                            <a:rPr lang="it-IT" sz="1600" baseline="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it-IT" sz="160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Richiede </a:t>
                          </a:r>
                          <a:r>
                            <a:rPr lang="it-IT" sz="1600" i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d</a:t>
                          </a:r>
                          <a:r>
                            <a:rPr lang="it-IT" sz="1600" baseline="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 calcoli della Legge di Gruppo</a:t>
                          </a:r>
                          <a:endParaRPr lang="it-IT" sz="16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477583"/>
                      </a:ext>
                    </a:extLst>
                  </a:tr>
                  <a:tr h="1030336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t="-101183" r="-226939" b="-1739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44144" t="-101183" r="-180" b="-1739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8153642"/>
                      </a:ext>
                    </a:extLst>
                  </a:tr>
                  <a:tr h="79942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it-IT" b="1" dirty="0" smtClean="0"/>
                            <a:t>Smart</a:t>
                          </a:r>
                          <a:endParaRPr lang="it-IT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Wingdings" panose="05000000000000000000" pitchFamily="2" charset="2"/>
                            <a:buChar char="û"/>
                          </a:pPr>
                          <a:r>
                            <a:rPr lang="it-IT" sz="160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Richiede curve </a:t>
                          </a:r>
                          <a:r>
                            <a:rPr lang="it-IT" sz="1600" b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anomale</a:t>
                          </a:r>
                          <a:r>
                            <a:rPr lang="it-IT" sz="160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.</a:t>
                          </a:r>
                          <a:r>
                            <a:rPr lang="it-IT" sz="1600" baseline="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it-IT" sz="1600" baseline="0" dirty="0" smtClean="0">
                              <a:solidFill>
                                <a:schemeClr val="bg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In un campo di ordine p, una curva ellittica E viene detta anomala se presenta cardinalità </a:t>
                          </a:r>
                          <a:r>
                            <a:rPr lang="it-IT" sz="1600" b="1" baseline="0" dirty="0" smtClean="0">
                              <a:solidFill>
                                <a:schemeClr val="bg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#E = p</a:t>
                          </a:r>
                          <a:endParaRPr lang="it-IT" sz="1600" b="1" dirty="0">
                            <a:solidFill>
                              <a:schemeClr val="bg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0728668"/>
                      </a:ext>
                    </a:extLst>
                  </a:tr>
                  <a:tr h="978548">
                    <a:tc>
                      <a:txBody>
                        <a:bodyPr/>
                        <a:lstStyle/>
                        <a:p>
                          <a:pPr algn="ctr"/>
                          <a:endParaRPr lang="it-IT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it-IT" b="1" dirty="0" smtClean="0"/>
                            <a:t>Side</a:t>
                          </a:r>
                          <a:r>
                            <a:rPr lang="it-IT" b="1" baseline="0" dirty="0" smtClean="0"/>
                            <a:t> Channel</a:t>
                          </a:r>
                          <a:endParaRPr lang="it-IT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342900" indent="-342900">
                            <a:buFont typeface="Wingdings" panose="05000000000000000000" pitchFamily="2" charset="2"/>
                            <a:buChar char="ü"/>
                          </a:pPr>
                          <a:r>
                            <a:rPr lang="it-IT" sz="1800" b="0" dirty="0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sym typeface="Wingdings" panose="05000000000000000000" pitchFamily="2" charset="2"/>
                            </a:rPr>
                            <a:t>Attacco non intrusivo, difficile da notare</a:t>
                          </a:r>
                        </a:p>
                        <a:p>
                          <a:pPr marL="0" indent="0">
                            <a:buFont typeface="Wingdings" panose="05000000000000000000" pitchFamily="2" charset="2"/>
                            <a:buNone/>
                          </a:pPr>
                          <a:r>
                            <a:rPr lang="it-IT" sz="200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sym typeface="Wingdings" panose="05000000000000000000" pitchFamily="2" charset="2"/>
                            </a:rPr>
                            <a:t></a:t>
                          </a:r>
                          <a:r>
                            <a:rPr lang="it-IT" sz="2000" baseline="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it-IT" sz="1600" baseline="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sym typeface="Wingdings" panose="05000000000000000000" pitchFamily="2" charset="2"/>
                            </a:rPr>
                            <a:t>Inefficace se le Point </a:t>
                          </a:r>
                          <a:r>
                            <a:rPr lang="it-IT" sz="1600" baseline="0" dirty="0" err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sym typeface="Wingdings" panose="05000000000000000000" pitchFamily="2" charset="2"/>
                            </a:rPr>
                            <a:t>Multiplication</a:t>
                          </a:r>
                          <a:r>
                            <a:rPr lang="it-IT" sz="1600" baseline="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sym typeface="Wingdings" panose="05000000000000000000" pitchFamily="2" charset="2"/>
                            </a:rPr>
                            <a:t> vengono effettuate tramite Montgomery </a:t>
                          </a:r>
                          <a:r>
                            <a:rPr lang="it-IT" sz="1600" baseline="0" dirty="0" err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sym typeface="Wingdings" panose="05000000000000000000" pitchFamily="2" charset="2"/>
                            </a:rPr>
                            <a:t>Ladder</a:t>
                          </a:r>
                          <a:endParaRPr lang="it-IT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750236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3177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16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179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392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26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705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smtClean="0"/>
              <a:t>Layout titolo e contenuto con grafico</a:t>
            </a:r>
            <a:endParaRPr lang="it-IT" dirty="0"/>
          </a:p>
        </p:txBody>
      </p:sp>
      <p:graphicFrame>
        <p:nvGraphicFramePr>
          <p:cNvPr id="6" name="Segnaposto contenuto 5" descr="Istogramma che mostra i valori di 3 serie per 4 categorie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5045796"/>
              </p:ext>
            </p:extLst>
          </p:nvPr>
        </p:nvGraphicFramePr>
        <p:xfrm>
          <a:off x="1522413" y="19050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smtClean="0"/>
              <a:t>Layout due contenuti con tabella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it-IT" dirty="0" smtClean="0"/>
              <a:t>Primo punto elenco qui</a:t>
            </a:r>
          </a:p>
          <a:p>
            <a:pPr rtl="0"/>
            <a:r>
              <a:rPr lang="it-IT" dirty="0" smtClean="0"/>
              <a:t>Secondo punto elenco qui</a:t>
            </a:r>
          </a:p>
          <a:p>
            <a:pPr rtl="0"/>
            <a:r>
              <a:rPr lang="it-IT" dirty="0" smtClean="0"/>
              <a:t>Terzo punto elenco qui</a:t>
            </a:r>
            <a:endParaRPr lang="it-IT" dirty="0"/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81203655"/>
              </p:ext>
            </p:extLst>
          </p:nvPr>
        </p:nvGraphicFramePr>
        <p:xfrm>
          <a:off x="6246813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it-IT" dirty="0" smtClean="0"/>
                        <a:t>Classe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 smtClean="0"/>
                        <a:t>Gruppo A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 smtClean="0"/>
                        <a:t>Gruppo B</a:t>
                      </a:r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it-IT" dirty="0" smtClean="0"/>
                        <a:t>Classe 1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 smtClean="0"/>
                        <a:t>82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 smtClean="0"/>
                        <a:t>95</a:t>
                      </a:r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it-IT" dirty="0" smtClean="0"/>
                        <a:t>Classe 2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 smtClean="0"/>
                        <a:t>76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 smtClean="0"/>
                        <a:t>88</a:t>
                      </a:r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it-IT" dirty="0" smtClean="0"/>
                        <a:t>Classe 3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 smtClean="0"/>
                        <a:t>84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 smtClean="0"/>
                        <a:t>90</a:t>
                      </a:r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smtClean="0"/>
              <a:t>Layout due contenuti con </a:t>
            </a:r>
            <a:r>
              <a:rPr lang="it-IT" dirty="0" err="1" smtClean="0"/>
              <a:t>SmartArt</a:t>
            </a:r>
            <a:endParaRPr lang="it-IT" dirty="0"/>
          </a:p>
        </p:txBody>
      </p:sp>
      <p:graphicFrame>
        <p:nvGraphicFramePr>
          <p:cNvPr id="4" name="Segnaposto contenuto 3" descr="Elenco puntato verticale che mostra 3 gruppi disposti uno sotto l'altro, con punti elenco al di sotto di ogni gruppo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98420432"/>
              </p:ext>
            </p:extLst>
          </p:nvPr>
        </p:nvGraphicFramePr>
        <p:xfrm>
          <a:off x="1522413" y="1905000"/>
          <a:ext cx="441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egnaposto contenuto 5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it-IT" dirty="0" smtClean="0"/>
              <a:t>Primo punto elenco qui</a:t>
            </a:r>
          </a:p>
          <a:p>
            <a:pPr rtl="0"/>
            <a:r>
              <a:rPr lang="it-IT" dirty="0" smtClean="0"/>
              <a:t>Secondo punto elenco qui</a:t>
            </a:r>
          </a:p>
          <a:p>
            <a:pPr rtl="0"/>
            <a:r>
              <a:rPr lang="it-IT" dirty="0" smtClean="0"/>
              <a:t>Terzo punto elenco qui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smtClean="0"/>
              <a:t>Aggiungere un titolo di diapositiva - 1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Campo </a:t>
            </a:r>
            <a:r>
              <a:rPr lang="it-IT" i="1" dirty="0" smtClean="0"/>
              <a:t>K</a:t>
            </a:r>
            <a:endParaRPr lang="it-IT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519801" y="1988840"/>
                <a:ext cx="9144000" cy="42672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it-IT" sz="2200" b="1" dirty="0" smtClean="0"/>
                  <a:t>Campo modulare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lang="it-IT" sz="2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it-IT" sz="2000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</m:sub>
                    </m:sSub>
                    <m:r>
                      <a:rPr lang="it-IT" sz="2000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it-IT" sz="20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20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it-IT" sz="2000" b="1" i="0" smtClean="0">
                            <a:latin typeface="Cambria Math" panose="02040503050406030204" pitchFamily="18" charset="0"/>
                          </a:rPr>
                          <m:t>, …, </m:t>
                        </m:r>
                        <m:r>
                          <a:rPr lang="it-IT" sz="2000" b="1" i="0" smtClean="0">
                            <a:latin typeface="Cambria Math" panose="02040503050406030204" pitchFamily="18" charset="0"/>
                          </a:rPr>
                          <m:t>𝐧</m:t>
                        </m:r>
                        <m:r>
                          <a:rPr lang="it-IT" sz="2000" b="1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20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it-IT" sz="2000" b="1" i="0" smtClean="0"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r>
                  <a:rPr lang="it-IT" sz="2200" i="1" dirty="0" smtClean="0"/>
                  <a:t>con «n» un numero primo, «m» un numero naturale diverso da </a:t>
                </a:r>
                <a:r>
                  <a:rPr lang="it-IT" sz="2200" i="1" dirty="0" smtClean="0">
                    <a:latin typeface="+mj-lt"/>
                  </a:rPr>
                  <a:t>0</a:t>
                </a:r>
                <a:r>
                  <a:rPr lang="it-IT" sz="2200" i="1" dirty="0" smtClean="0"/>
                  <a:t>; l’ordine del campo è «n»</a:t>
                </a:r>
              </a:p>
              <a:p>
                <a:pPr marL="0" indent="0">
                  <a:buNone/>
                </a:pPr>
                <a:endParaRPr lang="it-IT" sz="2200" b="1" dirty="0"/>
              </a:p>
              <a:p>
                <a:pPr marL="0" indent="0">
                  <a:buNone/>
                </a:pPr>
                <a:r>
                  <a:rPr lang="it-IT" sz="2200" b="1" dirty="0" smtClean="0"/>
                  <a:t>Caratteristica </a:t>
                </a:r>
                <a:r>
                  <a:rPr lang="it-IT" sz="2200" b="1" dirty="0" err="1" smtClean="0"/>
                  <a:t>char</a:t>
                </a:r>
                <a:r>
                  <a:rPr lang="it-IT" sz="2200" b="1" dirty="0" smtClean="0"/>
                  <a:t>(K)</a:t>
                </a:r>
                <a:r>
                  <a:rPr lang="it-IT" sz="2200" dirty="0" smtClean="0"/>
                  <a:t>: </a:t>
                </a:r>
                <a:r>
                  <a:rPr lang="it-IT" sz="2200" i="1" dirty="0" smtClean="0"/>
                  <a:t>il minimo numero di </a:t>
                </a:r>
                <a:r>
                  <a:rPr lang="it-IT" sz="2200" i="1" dirty="0"/>
                  <a:t>volte che l'elemento </a:t>
                </a:r>
                <a:r>
                  <a:rPr lang="it-IT" sz="2200" i="1" dirty="0" smtClean="0"/>
                  <a:t>identità </a:t>
                </a:r>
                <a:r>
                  <a:rPr lang="it-IT" sz="2200" i="1" dirty="0"/>
                  <a:t>della somma </a:t>
                </a:r>
                <a:r>
                  <a:rPr lang="it-IT" sz="2200" i="1" dirty="0" smtClean="0"/>
                  <a:t>(</a:t>
                </a:r>
                <a:r>
                  <a:rPr lang="it-IT" sz="2200" b="1" i="1" dirty="0" smtClean="0"/>
                  <a:t>1</a:t>
                </a:r>
                <a:r>
                  <a:rPr lang="it-IT" sz="2200" i="1" dirty="0" smtClean="0"/>
                  <a:t>) deve </a:t>
                </a:r>
                <a:r>
                  <a:rPr lang="it-IT" sz="2200" i="1" dirty="0"/>
                  <a:t>essere sommato a se stesso per ottenere l'elemento </a:t>
                </a:r>
                <a:r>
                  <a:rPr lang="it-IT" sz="2200" i="1" dirty="0" smtClean="0"/>
                  <a:t>identità </a:t>
                </a:r>
                <a:r>
                  <a:rPr lang="it-IT" sz="2200" i="1" dirty="0"/>
                  <a:t>della </a:t>
                </a:r>
                <a:r>
                  <a:rPr lang="it-IT" sz="2200" i="1" dirty="0" smtClean="0"/>
                  <a:t>moltiplicazione (</a:t>
                </a:r>
                <a:r>
                  <a:rPr lang="it-IT" sz="2200" b="1" i="1" dirty="0" smtClean="0">
                    <a:latin typeface="+mj-lt"/>
                  </a:rPr>
                  <a:t>0</a:t>
                </a:r>
                <a:r>
                  <a:rPr lang="it-IT" sz="2200" i="1" dirty="0" smtClean="0"/>
                  <a:t>). In un campo modulare la caratteristica coincide con l’ordine.</a:t>
                </a:r>
              </a:p>
              <a:p>
                <a:pPr marL="0" indent="0">
                  <a:buNone/>
                </a:pPr>
                <a:endParaRPr lang="it-IT" sz="2200" dirty="0" smtClean="0"/>
              </a:p>
              <a:p>
                <a:pPr marL="0" indent="0">
                  <a:buNone/>
                </a:pPr>
                <a:r>
                  <a:rPr lang="it-IT" sz="2200" b="1" dirty="0" smtClean="0"/>
                  <a:t>Punto </a:t>
                </a:r>
                <a:r>
                  <a:rPr lang="it-IT" sz="2200" b="1" i="1" dirty="0" smtClean="0"/>
                  <a:t>K</a:t>
                </a:r>
                <a:r>
                  <a:rPr lang="it-IT" sz="2200" b="1" dirty="0" smtClean="0"/>
                  <a:t>-Razionale</a:t>
                </a:r>
                <a:r>
                  <a:rPr lang="it-IT" sz="2200" dirty="0" smtClean="0"/>
                  <a:t>: </a:t>
                </a:r>
                <a:r>
                  <a:rPr lang="it-IT" sz="2200" i="1" dirty="0" smtClean="0"/>
                  <a:t>un punto P di coordinate (x, y) viene detto </a:t>
                </a:r>
                <a:r>
                  <a:rPr lang="it-IT" sz="2200" dirty="0" smtClean="0"/>
                  <a:t>K-Razionale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𝑒𝑛𝑡𝑟𝑎𝑚𝑏𝑒</m:t>
                    </m:r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</m:t>
                    </m:r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𝑠𝑢𝑒</m:t>
                    </m:r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𝑐𝑜𝑜𝑟𝑑𝑖𝑛𝑎𝑡𝑒</m:t>
                    </m:r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𝑠𝑜𝑛𝑜</m:t>
                    </m:r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𝑟𝑎𝑧𝑖𝑜𝑛𝑎𝑙𝑖</m:t>
                    </m:r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𝑒𝑑</m:t>
                    </m:r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𝑎𝑝𝑝𝑎𝑟𝑡𝑒𝑛𝑔𝑜𝑛𝑜</m:t>
                    </m:r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𝑎𝑙</m:t>
                    </m:r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𝑐𝑎𝑚𝑝𝑜</m:t>
                    </m:r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it-IT" sz="2200" i="1" dirty="0" smtClean="0"/>
                  <a:t>. </a:t>
                </a:r>
              </a:p>
              <a:p>
                <a:pPr marL="0" indent="0">
                  <a:buNone/>
                </a:pPr>
                <a:r>
                  <a:rPr lang="it-IT" sz="2200" i="1" dirty="0" smtClean="0"/>
                  <a:t>Un particolare punto K-razionale è il punto all’infinito</a:t>
                </a:r>
                <a:r>
                  <a:rPr lang="it-IT" sz="2000" i="1" dirty="0" smtClean="0"/>
                  <a:t>.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19801" y="1988840"/>
                <a:ext cx="9144000" cy="4267200"/>
              </a:xfrm>
              <a:blipFill>
                <a:blip r:embed="rId2"/>
                <a:stretch>
                  <a:fillRect l="-667" t="-142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870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smtClean="0"/>
              <a:t>Aggiungere un titolo di diapositiva - 2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/>
        <p:txBody>
          <a:bodyPr rtlCol="0">
            <a:normAutofit/>
          </a:bodyPr>
          <a:lstStyle/>
          <a:p>
            <a:pPr rtl="0"/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294967295"/>
          </p:nvPr>
        </p:nvSpPr>
        <p:spPr>
          <a:xfrm>
            <a:off x="6249860" y="2819399"/>
            <a:ext cx="4416552" cy="3352801"/>
          </a:xfrm>
        </p:spPr>
        <p:txBody>
          <a:bodyPr rtlCol="0">
            <a:normAutofit/>
          </a:bodyPr>
          <a:lstStyle/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smtClean="0"/>
              <a:t>Aggiungere un titolo di diapositiva - 3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smtClean="0"/>
              <a:t>Aggiungere un titolo di diapositiva - 4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/>
        <p:txBody>
          <a:bodyPr rtlCol="0">
            <a:normAutofit/>
          </a:bodyPr>
          <a:lstStyle/>
          <a:p>
            <a:pPr rtl="0"/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smtClean="0"/>
              <a:t>Aggiungere un titolo di diapositiva - 5</a:t>
            </a:r>
            <a:endParaRPr lang="it-IT" dirty="0"/>
          </a:p>
        </p:txBody>
      </p:sp>
      <p:sp>
        <p:nvSpPr>
          <p:cNvPr id="6" name="Segnaposto immagine 5" descr="Segnaposto vuoto per aggiungere un'immagine. Fare clic sul segnaposto e selezionare l'immagine che si vuole aggiungere."/>
          <p:cNvSpPr>
            <a:spLocks noGrp="1"/>
          </p:cNvSpPr>
          <p:nvPr>
            <p:ph type="pic" idx="1"/>
          </p:nvPr>
        </p:nvSpPr>
        <p:spPr/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Gruppo </a:t>
            </a:r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marL="0" indent="0">
              <a:buNone/>
            </a:pPr>
            <a:r>
              <a:rPr lang="it-IT" sz="2000" dirty="0" smtClean="0"/>
              <a:t>Dati: insieme </a:t>
            </a:r>
            <a:r>
              <a:rPr lang="it-IT" sz="2000" i="1" dirty="0" smtClean="0"/>
              <a:t>G</a:t>
            </a:r>
            <a:r>
              <a:rPr lang="it-IT" sz="2000" dirty="0" smtClean="0"/>
              <a:t>, operazione •, elementi «</a:t>
            </a:r>
            <a:r>
              <a:rPr lang="it-IT" sz="2000" i="1" dirty="0" smtClean="0"/>
              <a:t>a</a:t>
            </a:r>
            <a:r>
              <a:rPr lang="it-IT" sz="2000" dirty="0" smtClean="0"/>
              <a:t>», «</a:t>
            </a:r>
            <a:r>
              <a:rPr lang="it-IT" sz="2000" i="1" dirty="0" smtClean="0"/>
              <a:t>b</a:t>
            </a:r>
            <a:r>
              <a:rPr lang="it-IT" sz="2000" dirty="0" smtClean="0"/>
              <a:t>», «</a:t>
            </a:r>
            <a:r>
              <a:rPr lang="it-IT" sz="2000" i="1" dirty="0" smtClean="0"/>
              <a:t>c</a:t>
            </a:r>
            <a:r>
              <a:rPr lang="it-IT" sz="2000" dirty="0" smtClean="0"/>
              <a:t>» dell’insieme 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i="1" dirty="0" smtClean="0"/>
              <a:t>Legge di Gruppo</a:t>
            </a:r>
          </a:p>
          <a:p>
            <a:pPr marL="274320" lvl="1" indent="0">
              <a:buNone/>
            </a:pPr>
            <a:r>
              <a:rPr lang="it-IT" sz="1800" dirty="0" smtClean="0"/>
              <a:t>Operazione binaria chiusa rispetto l’insieme G</a:t>
            </a:r>
          </a:p>
          <a:p>
            <a:pPr marL="274320" lvl="1" indent="0" algn="ctr">
              <a:buNone/>
            </a:pPr>
            <a:r>
              <a:rPr lang="it-IT" sz="1800" dirty="0" smtClean="0"/>
              <a:t>(a, b)</a:t>
            </a:r>
            <a:r>
              <a:rPr lang="it-IT" sz="1800" i="1" dirty="0"/>
              <a:t> </a:t>
            </a:r>
            <a:r>
              <a:rPr lang="it-IT" sz="1800" dirty="0" smtClean="0"/>
              <a:t>→ a • b : G x G → 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i="1" dirty="0" smtClean="0"/>
              <a:t>Assiomi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sz="1800" dirty="0" smtClean="0"/>
              <a:t>Associatività    </a:t>
            </a:r>
            <a:r>
              <a:rPr lang="pt-BR" sz="1800" dirty="0"/>
              <a:t>(a • b) • c = a • (b • c), ∀(a, b, c) ∈ G</a:t>
            </a:r>
            <a:endParaRPr lang="it-IT" sz="1800" dirty="0" smtClean="0"/>
          </a:p>
          <a:p>
            <a:pPr marL="617220" lvl="1" indent="-342900">
              <a:buFont typeface="+mj-lt"/>
              <a:buAutoNum type="arabicPeriod"/>
            </a:pPr>
            <a:r>
              <a:rPr lang="it-IT" sz="1800" dirty="0" smtClean="0"/>
              <a:t>Esistenza dell’elemento identità</a:t>
            </a:r>
            <a:r>
              <a:rPr lang="it-IT" sz="1800" dirty="0"/>
              <a:t> </a:t>
            </a:r>
            <a:r>
              <a:rPr lang="it-IT" sz="1800" dirty="0" smtClean="0"/>
              <a:t>   ∃</a:t>
            </a:r>
            <a:r>
              <a:rPr lang="it-IT" sz="1800" dirty="0"/>
              <a:t>!e ∈ G | e • a = a • e = a; </a:t>
            </a:r>
            <a:endParaRPr lang="it-IT" sz="1800" dirty="0" smtClean="0"/>
          </a:p>
          <a:p>
            <a:pPr marL="617220" lvl="1" indent="-342900">
              <a:buFont typeface="+mj-lt"/>
              <a:buAutoNum type="arabicPeriod"/>
            </a:pPr>
            <a:r>
              <a:rPr lang="it-IT" sz="1800" dirty="0" smtClean="0"/>
              <a:t>Esistenza dell’elemento inverso   </a:t>
            </a:r>
            <a:r>
              <a:rPr lang="pt-BR" sz="1800" dirty="0" smtClean="0"/>
              <a:t> </a:t>
            </a:r>
            <a:r>
              <a:rPr lang="pt-BR" sz="1800" dirty="0"/>
              <a:t>∃b ∈ G | a • b = b • a = e</a:t>
            </a:r>
            <a:endParaRPr lang="it-IT" sz="1800" dirty="0" smtClean="0"/>
          </a:p>
          <a:p>
            <a:pPr marL="617220" lvl="1" indent="-342900">
              <a:buFont typeface="+mj-lt"/>
              <a:buAutoNum type="arabicPeriod"/>
            </a:pPr>
            <a:endParaRPr lang="it-IT" dirty="0"/>
          </a:p>
          <a:p>
            <a:pPr marL="617220" lvl="1" indent="-342900">
              <a:buFont typeface="+mj-lt"/>
              <a:buAutoNum type="arabicPeriod"/>
            </a:pPr>
            <a:r>
              <a:rPr lang="it-IT" sz="1800" b="1" dirty="0" smtClean="0"/>
              <a:t>Commutatività    </a:t>
            </a:r>
            <a:r>
              <a:rPr lang="it-IT" sz="1800" dirty="0" smtClean="0"/>
              <a:t>a </a:t>
            </a:r>
            <a:r>
              <a:rPr lang="it-IT" sz="1800" dirty="0"/>
              <a:t>• b = b • a, ∀a, b ∈ G</a:t>
            </a:r>
            <a:r>
              <a:rPr lang="it-IT" sz="1800" b="1" dirty="0" smtClean="0"/>
              <a:t>.</a:t>
            </a:r>
          </a:p>
          <a:p>
            <a:pPr marL="274320" lvl="1" indent="0">
              <a:buNone/>
            </a:pPr>
            <a:r>
              <a:rPr lang="it-IT" sz="1800" i="1" dirty="0" smtClean="0"/>
              <a:t>Se vale anche la commutatività il gruppo è detto </a:t>
            </a:r>
            <a:r>
              <a:rPr lang="it-IT" sz="1800" b="1" i="1" dirty="0" smtClean="0"/>
              <a:t>Abeliano</a:t>
            </a:r>
          </a:p>
        </p:txBody>
      </p:sp>
    </p:spTree>
    <p:extLst>
      <p:ext uri="{BB962C8B-B14F-4D97-AF65-F5344CB8AC3E}">
        <p14:creationId xmlns:p14="http://schemas.microsoft.com/office/powerpoint/2010/main" val="332426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Gruppo 2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it-IT" dirty="0" smtClean="0"/>
                  <a:t>Dato un gruppo G, con Legge definita come «somma», questo viene definito </a:t>
                </a:r>
                <a:r>
                  <a:rPr lang="it-IT" b="1" i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ciclico</a:t>
                </a:r>
                <a:r>
                  <a:rPr lang="it-IT" dirty="0" smtClean="0"/>
                  <a:t> se generato da un suo singolo elemento </a:t>
                </a:r>
                <a:r>
                  <a:rPr lang="it-IT" i="1" dirty="0" smtClean="0">
                    <a:solidFill>
                      <a:srgbClr val="FFC000"/>
                    </a:solidFill>
                  </a:rPr>
                  <a:t>g</a:t>
                </a:r>
                <a:r>
                  <a:rPr lang="it-IT" i="1" dirty="0" smtClean="0"/>
                  <a:t>∈ G </a:t>
                </a:r>
                <a:r>
                  <a:rPr lang="it-IT" dirty="0" smtClean="0"/>
                  <a:t>e se viene rispettata la relazione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={0, 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2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…,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it-IT" dirty="0" smtClean="0"/>
                  <a:t> </a:t>
                </a:r>
              </a:p>
              <a:p>
                <a:pPr marL="0" indent="0">
                  <a:buNone/>
                </a:pPr>
                <a:r>
                  <a:rPr lang="it-IT" dirty="0" smtClean="0"/>
                  <a:t>L’ elemento </a:t>
                </a:r>
                <a:r>
                  <a:rPr lang="it-IT" i="1" dirty="0" smtClean="0">
                    <a:solidFill>
                      <a:srgbClr val="FFC000"/>
                    </a:solidFill>
                  </a:rPr>
                  <a:t>g</a:t>
                </a:r>
                <a:r>
                  <a:rPr lang="it-IT" dirty="0" smtClean="0"/>
                  <a:t> viene detto </a:t>
                </a:r>
                <a:r>
                  <a:rPr lang="it-IT" dirty="0" smtClean="0">
                    <a:solidFill>
                      <a:srgbClr val="FFC000"/>
                    </a:solidFill>
                  </a:rPr>
                  <a:t>Generatore</a:t>
                </a:r>
                <a:r>
                  <a:rPr lang="it-IT" dirty="0" smtClean="0"/>
                  <a:t> del Gruppo.</a:t>
                </a:r>
              </a:p>
              <a:p>
                <a:pPr marL="0" indent="0">
                  <a:buNone/>
                </a:pPr>
                <a:endParaRPr lang="it-IT" dirty="0" smtClean="0"/>
              </a:p>
              <a:p>
                <a:pPr marL="0" indent="0">
                  <a:buNone/>
                </a:pPr>
                <a:r>
                  <a:rPr lang="it-IT" dirty="0" smtClean="0"/>
                  <a:t>L’ordine del generatore è n. Per tale valore si verifica che 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𝑛𝑔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7" t="-2000" r="-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35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 cosa trattiamo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it-IT" dirty="0"/>
              <a:t>L’algebra alla </a:t>
            </a:r>
            <a:r>
              <a:rPr lang="it-IT" dirty="0" smtClean="0"/>
              <a:t>base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 smtClean="0"/>
              <a:t>Curve Ellittiche</a:t>
            </a:r>
          </a:p>
          <a:p>
            <a:pPr marL="788670" lvl="1" indent="-514350">
              <a:buFont typeface="+mj-lt"/>
              <a:buAutoNum type="romanLcPeriod"/>
            </a:pPr>
            <a:r>
              <a:rPr lang="it-IT" dirty="0" smtClean="0"/>
              <a:t>Equazione della curva</a:t>
            </a:r>
          </a:p>
          <a:p>
            <a:pPr marL="788670" lvl="1" indent="-514350">
              <a:buFont typeface="+mj-lt"/>
              <a:buAutoNum type="romanLcPeriod"/>
            </a:pPr>
            <a:r>
              <a:rPr lang="it-IT" dirty="0" smtClean="0"/>
              <a:t>Legge di Gruppo</a:t>
            </a:r>
          </a:p>
          <a:p>
            <a:pPr marL="788670" lvl="1" indent="-514350">
              <a:buFont typeface="+mj-lt"/>
              <a:buAutoNum type="romanLcPeriod"/>
            </a:pPr>
            <a:r>
              <a:rPr lang="it-IT" dirty="0" smtClean="0"/>
              <a:t>Point </a:t>
            </a:r>
            <a:r>
              <a:rPr lang="it-IT" dirty="0" err="1" smtClean="0"/>
              <a:t>Doubling</a:t>
            </a:r>
            <a:endParaRPr lang="it-IT" dirty="0" smtClean="0"/>
          </a:p>
          <a:p>
            <a:pPr marL="788670" lvl="1" indent="-514350">
              <a:buFont typeface="+mj-lt"/>
              <a:buAutoNum type="romanLcPeriod"/>
            </a:pPr>
            <a:r>
              <a:rPr lang="it-IT" dirty="0" smtClean="0"/>
              <a:t>Montgomery </a:t>
            </a:r>
            <a:r>
              <a:rPr lang="it-IT" dirty="0" err="1" smtClean="0"/>
              <a:t>Ladder</a:t>
            </a:r>
            <a:endParaRPr lang="it-IT" dirty="0"/>
          </a:p>
          <a:p>
            <a:pPr>
              <a:buFont typeface="Wingdings" panose="05000000000000000000" pitchFamily="2" charset="2"/>
              <a:buChar char="v"/>
            </a:pPr>
            <a:r>
              <a:rPr lang="it-IT" dirty="0"/>
              <a:t>Applicazioni crittografiche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IT" dirty="0"/>
              <a:t>Sicurezza </a:t>
            </a:r>
            <a:r>
              <a:rPr lang="it-IT" dirty="0" smtClean="0"/>
              <a:t>offerta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313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Curve Ellittiche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it-IT" i="1" dirty="0" smtClean="0">
                    <a:solidFill>
                      <a:schemeClr val="accent4"/>
                    </a:solidFill>
                  </a:rPr>
                  <a:t>Una curva ellittica viene definita </a:t>
                </a:r>
                <a:r>
                  <a:rPr lang="it-IT" i="1" dirty="0">
                    <a:solidFill>
                      <a:schemeClr val="accent4"/>
                    </a:solidFill>
                  </a:rPr>
                  <a:t>su di un campo </a:t>
                </a:r>
                <a:r>
                  <a:rPr lang="it-IT" i="1" dirty="0" smtClean="0">
                    <a:solidFill>
                      <a:schemeClr val="accent4"/>
                    </a:solidFill>
                  </a:rPr>
                  <a:t>K, </a:t>
                </a:r>
                <a:r>
                  <a:rPr lang="it-IT" i="1" dirty="0">
                    <a:solidFill>
                      <a:schemeClr val="accent4"/>
                    </a:solidFill>
                  </a:rPr>
                  <a:t>è una curva</a:t>
                </a:r>
                <a:r>
                  <a:rPr lang="it-IT" i="1" dirty="0" smtClean="0">
                    <a:solidFill>
                      <a:schemeClr val="accent4"/>
                    </a:solidFill>
                  </a:rPr>
                  <a:t> cubica, liscia ed avente un punto K-razionale. </a:t>
                </a:r>
              </a:p>
              <a:p>
                <a:pPr marL="0" indent="0">
                  <a:buNone/>
                </a:pPr>
                <a:r>
                  <a:rPr lang="it-IT" sz="2000" i="1" dirty="0" smtClean="0"/>
                  <a:t>Se il campo K ha caratteristica diversa da 2 e da 3 è possibile scrivere la forma proiettiva estesa di Tate-</a:t>
                </a:r>
                <a:r>
                  <a:rPr lang="it-IT" sz="2000" i="1" dirty="0" err="1" smtClean="0"/>
                  <a:t>Weierstrass</a:t>
                </a:r>
                <a:r>
                  <a:rPr lang="it-IT" i="1" dirty="0" smtClean="0"/>
                  <a:t>:</a:t>
                </a:r>
              </a:p>
              <a:p>
                <a:pPr marL="0" indent="0">
                  <a:buNone/>
                </a:pPr>
                <a:endParaRPr lang="it-IT" sz="1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𝑋𝑌𝑍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𝑌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it-IT" b="0" dirty="0" smtClean="0"/>
              </a:p>
              <a:p>
                <a:pPr marL="0" indent="0">
                  <a:buNone/>
                </a:pPr>
                <a:endParaRPr lang="it-IT" b="0" dirty="0" smtClean="0"/>
              </a:p>
              <a:p>
                <a:pPr marL="0" indent="0">
                  <a:buNone/>
                </a:pPr>
                <a:r>
                  <a:rPr lang="it-IT" sz="2000" dirty="0"/>
                  <a:t>Tramite dei cambi di variabile è possibile ottenere la forma breve</a:t>
                </a:r>
                <a:r>
                  <a:rPr lang="it-IT" dirty="0" smtClean="0"/>
                  <a:t>:</a:t>
                </a:r>
              </a:p>
              <a:p>
                <a:pPr marL="0" indent="0" algn="ctr">
                  <a:buNone/>
                </a:pPr>
                <a:r>
                  <a:rPr lang="it-IT" dirty="0"/>
                  <a:t/>
                </a:r>
                <a:br>
                  <a:rPr lang="it-IT" dirty="0"/>
                </a:br>
                <a:r>
                  <a:rPr lang="it-IT" dirty="0"/>
                  <a:t/>
                </a:r>
                <a:br>
                  <a:rPr lang="it-IT" dirty="0"/>
                </a:br>
                <a:r>
                  <a:rPr lang="it-IT" sz="2000" i="1" dirty="0"/>
                  <a:t>Equazione di </a:t>
                </a:r>
                <a:r>
                  <a:rPr lang="it-IT" sz="2000" i="1" dirty="0" err="1"/>
                  <a:t>Weierstrass</a:t>
                </a:r>
                <a:r>
                  <a:rPr lang="it-IT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𝑎𝑥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≠27</m:t>
                            </m:r>
                            <m:sSup>
                              <m:sSup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eqArr>
                      </m:e>
                    </m:d>
                  </m:oMath>
                </a14:m>
                <a:r>
                  <a:rPr lang="it-IT" dirty="0"/>
                  <a:t> 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 {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it-IT" b="0" dirty="0" smtClean="0"/>
              </a:p>
              <a:p>
                <a:pPr marL="0" indent="0">
                  <a:buNone/>
                </a:pPr>
                <a:endParaRPr lang="it-IT" dirty="0" smtClean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67" t="-3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982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Legge di Gruppo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it-IT" sz="2000" dirty="0" smtClean="0"/>
                  <a:t>I punti di una curva ellittica formano un </a:t>
                </a:r>
                <a:r>
                  <a:rPr lang="it-IT" sz="2000" b="1" dirty="0" smtClean="0">
                    <a:solidFill>
                      <a:srgbClr val="FFFF00"/>
                    </a:solidFill>
                  </a:rPr>
                  <a:t>Gruppo Abeliano </a:t>
                </a:r>
                <a:r>
                  <a:rPr lang="it-IT" sz="2000" dirty="0" smtClean="0"/>
                  <a:t>avente la Legge definita come </a:t>
                </a:r>
              </a:p>
              <a:p>
                <a:pPr marL="0" indent="0">
                  <a:buNone/>
                </a:pPr>
                <a:r>
                  <a:rPr lang="it-IT" dirty="0" smtClean="0"/>
                  <a:t>«</a:t>
                </a:r>
                <a:r>
                  <a:rPr lang="it-IT" i="1" dirty="0" smtClean="0">
                    <a:solidFill>
                      <a:schemeClr val="accent4"/>
                    </a:solidFill>
                  </a:rPr>
                  <a:t>Dati due punti A e B, K-razionali, di una curva ellittica, la retta per questi punti intercetta un terzo punto C sulla curva. Il suo simmetrico, -C, è il risultato della Legge</a:t>
                </a:r>
                <a:r>
                  <a:rPr lang="it-IT" dirty="0" smtClean="0"/>
                  <a:t>»</a:t>
                </a:r>
              </a:p>
              <a:p>
                <a:pPr marL="0" indent="0">
                  <a:buNone/>
                </a:pPr>
                <a:r>
                  <a:rPr lang="it-IT" sz="2200" dirty="0" smtClean="0"/>
                  <a:t>Il punto </a:t>
                </a:r>
                <a14:m>
                  <m:oMath xmlns:m="http://schemas.openxmlformats.org/officeDocument/2006/math">
                    <m:r>
                      <a:rPr lang="it-IT" sz="2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sz="22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it-IT" sz="22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it-IT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it-IT" sz="2200" b="0" i="1" smtClean="0">
                        <a:latin typeface="Cambria Math" panose="02040503050406030204" pitchFamily="18" charset="0"/>
                      </a:rPr>
                      <m:t>, −</m:t>
                    </m:r>
                    <m:sSub>
                      <m:sSubPr>
                        <m:ctrlPr>
                          <a:rPr lang="it-IT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2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it-IT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200" dirty="0" smtClean="0"/>
                  <a:t> viene calcolato come segue</a:t>
                </a:r>
                <a:r>
                  <a:rPr lang="it-IT" dirty="0" smtClean="0"/>
                  <a:t>:</a:t>
                </a:r>
              </a:p>
              <a:p>
                <a:pPr marL="0" indent="0">
                  <a:buNone/>
                </a:pPr>
                <a:endParaRPr lang="it-IT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f>
                                <m:f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          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7" t="-2143" r="-6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499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avagna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77_TF02804846_TF02804846.potx" id="{3D20F840-C1CB-49AA-9B99-D1664C5D7955}" vid="{BDD8EBD5-EB77-4377-AE48-333448456E57}"/>
    </a:ext>
  </a:extLst>
</a:theme>
</file>

<file path=ppt/theme/theme2.xml><?xml version="1.0" encoding="utf-8"?>
<a:theme xmlns:a="http://schemas.openxmlformats.org/drawingml/2006/main" name="Tema di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didattica su lavagna (widescreen)</Template>
  <TotalTime>499</TotalTime>
  <Words>1247</Words>
  <Application>Microsoft Office PowerPoint</Application>
  <PresentationFormat>Personalizzato</PresentationFormat>
  <Paragraphs>282</Paragraphs>
  <Slides>44</Slides>
  <Notes>11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44</vt:i4>
      </vt:variant>
    </vt:vector>
  </HeadingPairs>
  <TitlesOfParts>
    <vt:vector size="52" baseType="lpstr">
      <vt:lpstr>Arial</vt:lpstr>
      <vt:lpstr>Cambria Math</vt:lpstr>
      <vt:lpstr>Consolas</vt:lpstr>
      <vt:lpstr>Corbel</vt:lpstr>
      <vt:lpstr>Script MT Bold</vt:lpstr>
      <vt:lpstr>Wingdings</vt:lpstr>
      <vt:lpstr>Lavagna 16x9</vt:lpstr>
      <vt:lpstr>Equation</vt:lpstr>
      <vt:lpstr>Crittografia Ellittica</vt:lpstr>
      <vt:lpstr>Di cosa trattiamo </vt:lpstr>
      <vt:lpstr>Spazio Proiettivo</vt:lpstr>
      <vt:lpstr>Campo K</vt:lpstr>
      <vt:lpstr>Gruppo 1</vt:lpstr>
      <vt:lpstr>Gruppo 2</vt:lpstr>
      <vt:lpstr>Di cosa trattiamo </vt:lpstr>
      <vt:lpstr>Curve Ellittiche</vt:lpstr>
      <vt:lpstr>Legge di Gruppo</vt:lpstr>
      <vt:lpstr>y^2=x^3-x+4 </vt:lpstr>
      <vt:lpstr>y^2=x^3-x+4 </vt:lpstr>
      <vt:lpstr>y^2=x^3-x+4 </vt:lpstr>
      <vt:lpstr>y^2=x^3-x+4 </vt:lpstr>
      <vt:lpstr>y^2=x^3-x+4 </vt:lpstr>
      <vt:lpstr>Point Doubling</vt:lpstr>
      <vt:lpstr>Point Multiplication</vt:lpstr>
      <vt:lpstr>Di cosa trattiamo </vt:lpstr>
      <vt:lpstr>Parametri crittografici</vt:lpstr>
      <vt:lpstr>Codifica di un messaggio</vt:lpstr>
      <vt:lpstr>ECDH – Elliptic Curve Diffie-Hellman</vt:lpstr>
      <vt:lpstr>Generazione chiavi crittografiche</vt:lpstr>
      <vt:lpstr>Scambio chiavi pubbliche…</vt:lpstr>
      <vt:lpstr>... e calcolo chiave simmetrica</vt:lpstr>
      <vt:lpstr>... e calcolo chiave simmetrica</vt:lpstr>
      <vt:lpstr>Invio del messaggio </vt:lpstr>
      <vt:lpstr>Decifratura e decodifica</vt:lpstr>
      <vt:lpstr>Di cosa trattiamo </vt:lpstr>
      <vt:lpstr>ECDLP – Elliptic Curve Discrete Logarithm Problem</vt:lpstr>
      <vt:lpstr>Attacchi all’ECDLP</vt:lpstr>
      <vt:lpstr>Attacchi all’ECDLP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Layout titolo e contenuto con grafico</vt:lpstr>
      <vt:lpstr>Layout due contenuti con tabella</vt:lpstr>
      <vt:lpstr>Layout due contenuti con SmartArt</vt:lpstr>
      <vt:lpstr>Aggiungere un titolo di diapositiva - 1</vt:lpstr>
      <vt:lpstr>Aggiungere un titolo di diapositiva - 2</vt:lpstr>
      <vt:lpstr>Aggiungere un titolo di diapositiva - 3</vt:lpstr>
      <vt:lpstr>Presentazione standard di PowerPoint</vt:lpstr>
      <vt:lpstr>Aggiungere un titolo di diapositiva - 4</vt:lpstr>
      <vt:lpstr>Aggiungere un titolo di diapositiva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Crittografia Ellittica</dc:title>
  <dc:creator>Marco Carolla</dc:creator>
  <cp:lastModifiedBy>Marco Carolla</cp:lastModifiedBy>
  <cp:revision>54</cp:revision>
  <dcterms:created xsi:type="dcterms:W3CDTF">2017-06-21T08:31:11Z</dcterms:created>
  <dcterms:modified xsi:type="dcterms:W3CDTF">2017-07-05T10:44:05Z</dcterms:modified>
</cp:coreProperties>
</file>