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70" r:id="rId4"/>
    <p:sldId id="282" r:id="rId5"/>
    <p:sldId id="287" r:id="rId6"/>
    <p:sldId id="271" r:id="rId7"/>
    <p:sldId id="288" r:id="rId8"/>
    <p:sldId id="289" r:id="rId9"/>
    <p:sldId id="290" r:id="rId10"/>
    <p:sldId id="291" r:id="rId11"/>
    <p:sldId id="294" r:id="rId12"/>
    <p:sldId id="293" r:id="rId13"/>
    <p:sldId id="292" r:id="rId14"/>
    <p:sldId id="274" r:id="rId15"/>
    <p:sldId id="295" r:id="rId16"/>
    <p:sldId id="272" r:id="rId17"/>
    <p:sldId id="296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7" r:id="rId27"/>
    <p:sldId id="268" r:id="rId28"/>
    <p:sldId id="269" r:id="rId29"/>
    <p:sldId id="258" r:id="rId30"/>
    <p:sldId id="260" r:id="rId31"/>
    <p:sldId id="261" r:id="rId32"/>
    <p:sldId id="262" r:id="rId33"/>
    <p:sldId id="263" r:id="rId34"/>
    <p:sldId id="266" r:id="rId3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6" autoAdjust="0"/>
    <p:restoredTop sz="94599" autoAdjust="0"/>
  </p:normalViewPr>
  <p:slideViewPr>
    <p:cSldViewPr>
      <p:cViewPr varScale="1">
        <p:scale>
          <a:sx n="78" d="100"/>
          <a:sy n="78" d="100"/>
        </p:scale>
        <p:origin x="276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it-IT" noProof="0" dirty="0" smtClean="0"/>
            <a:t>Gruppo A</a:t>
          </a:r>
          <a:endParaRPr lang="it-IT" noProof="0" dirty="0"/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it-IT" noProof="0" dirty="0" smtClean="0"/>
            <a:t>Attività 1</a:t>
          </a:r>
          <a:endParaRPr lang="it-IT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it-IT" noProof="0" dirty="0" smtClean="0"/>
            <a:t>Attività 2</a:t>
          </a:r>
          <a:endParaRPr lang="it-IT" noProof="0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it-IT" noProof="0" dirty="0" smtClean="0"/>
            <a:t>Gruppo B</a:t>
          </a:r>
          <a:endParaRPr lang="it-IT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it-IT" noProof="0" dirty="0" smtClean="0"/>
            <a:t>Attività 1</a:t>
          </a:r>
          <a:endParaRPr lang="it-IT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it-IT" noProof="0" dirty="0" smtClean="0"/>
            <a:t>Attività 2</a:t>
          </a:r>
          <a:endParaRPr lang="it-IT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it-IT" noProof="0" dirty="0" smtClean="0"/>
            <a:t>Gruppo C</a:t>
          </a:r>
          <a:endParaRPr lang="it-IT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it-IT" noProof="0" dirty="0" smtClean="0"/>
            <a:t>Attività 1</a:t>
          </a:r>
          <a:endParaRPr lang="it-IT" noProof="0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noProof="0" dirty="0" smtClean="0"/>
            <a:t>Gruppo A</a:t>
          </a:r>
          <a:endParaRPr lang="it-IT" sz="3000" kern="1200" noProof="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1</a:t>
          </a:r>
          <a:endParaRPr lang="it-IT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2</a:t>
          </a:r>
          <a:endParaRPr lang="it-IT" sz="2300" kern="1200" noProof="0" dirty="0"/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noProof="0" dirty="0" smtClean="0"/>
            <a:t>Gruppo B</a:t>
          </a:r>
          <a:endParaRPr lang="it-IT" sz="3000" kern="1200" noProof="0" dirty="0"/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1</a:t>
          </a:r>
          <a:endParaRPr lang="it-IT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2</a:t>
          </a:r>
          <a:endParaRPr lang="it-IT" sz="2300" kern="1200" noProof="0" dirty="0"/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noProof="0" dirty="0" smtClean="0"/>
            <a:t>Gruppo C</a:t>
          </a:r>
          <a:endParaRPr lang="it-IT" sz="3000" kern="1200" noProof="0" dirty="0"/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1</a:t>
          </a:r>
          <a:endParaRPr lang="it-IT" sz="2300" kern="1200" noProof="0" dirty="0"/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7F2705-E656-4786-A776-A7DBCF120BFF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2593E-48E8-4A78-BBF9-B0B31497B875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392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261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7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675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955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916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017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921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399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439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77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6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9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igura a mano libera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812DCB-13CC-4BA8-AC92-DC8283ABE320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C6AC3-A024-4ECA-B42E-7BC52F31A7CF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2EEAC-C6C8-403B-9501-61F2E6F99A74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5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7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B7593-7344-4804-B1F7-4D6E3D57FD22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8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15938-F2B5-4C3A-8F80-A5F06BB3C4D6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0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igura a mano libera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4188F6-4358-4B59-8D53-DB71264C9325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5" name="Segnaposto contenut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6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8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9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4BA44-79B0-459D-A931-40A416E3AABF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6B0899-3B81-4955-8184-211BEE128D75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grpSp>
        <p:nvGrpSpPr>
          <p:cNvPr id="615" name="cornice" descr="Elemento grafico casell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08412-227E-4B4A-B883-726E67A2A05D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grpSp>
        <p:nvGrpSpPr>
          <p:cNvPr id="614" name="cornice" descr="Elemento grafico casell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igura a mano libera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igura a mano libera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igura a mano libera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igura a mano libera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42B24-F30D-4E7C-93B5-C744ACB2FB1B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3AD8FC-EAA1-4B24-804B-21C98F7AE93D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Crittografia Ellittica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 smtClean="0"/>
              <a:t>Analisi e </a:t>
            </a:r>
            <a:r>
              <a:rPr lang="it-IT" dirty="0"/>
              <a:t>confronto della sicurezza offerta in rapporto </a:t>
            </a:r>
            <a:r>
              <a:rPr lang="it-IT" dirty="0" smtClean="0"/>
              <a:t>agli algoritmi più utilizzati nella crittografia moderna</a:t>
            </a: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2661"/>
              </p:ext>
            </p:extLst>
          </p:nvPr>
        </p:nvGraphicFramePr>
        <p:xfrm>
          <a:off x="4191000" y="248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248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testo 10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Tracciamo la retta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 smtClean="0"/>
                  <a:t>tra i due punti. Questa intersecherà la curva in un terzo punto</a:t>
                </a:r>
              </a:p>
            </p:txBody>
          </p:sp>
        </mc:Choice>
        <mc:Fallback xmlns="">
          <p:sp>
            <p:nvSpPr>
              <p:cNvPr id="11" name="Segnaposto testo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33" r="-2222" b="-2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00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L’intersezione ottenuta è il punto C, anch’esso un punto K-Razionale</a:t>
            </a:r>
            <a:endParaRPr lang="it-IT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889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Dobbiamo ora simmetrizzare il punto C appena trovato</a:t>
            </a:r>
            <a:endParaRPr lang="it-IT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01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Il punto –C costituisce il risultato di A+B per una curva ellittica</a:t>
            </a:r>
            <a:endParaRPr lang="it-IT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49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Point </a:t>
            </a:r>
            <a:r>
              <a:rPr lang="it-IT" dirty="0" err="1" smtClean="0"/>
              <a:t>Doubling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L’operazione del Point </a:t>
                </a:r>
                <a:r>
                  <a:rPr lang="it-IT" dirty="0" err="1" smtClean="0"/>
                  <a:t>Doubling</a:t>
                </a:r>
                <a:r>
                  <a:rPr lang="it-IT" dirty="0" smtClean="0"/>
                  <a:t> si effettua quando sommiamo un punto a sé stesso.</a:t>
                </a:r>
              </a:p>
              <a:p>
                <a:pPr marL="0" indent="0">
                  <a:buNone/>
                </a:pPr>
                <a:r>
                  <a:rPr lang="it-IT" dirty="0" smtClean="0"/>
                  <a:t>«</a:t>
                </a:r>
                <a:r>
                  <a:rPr lang="it-IT" sz="2000" i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Dato un punto A, K-Razionale, di una curva ellittica, effettuare una Point </a:t>
                </a:r>
                <a:r>
                  <a:rPr lang="it-IT" sz="2000" i="1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Doubling</a:t>
                </a:r>
                <a:r>
                  <a:rPr lang="it-IT" sz="2000" i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significa tracciare la retta tangente alla curva nel punto A ed individuare un secondo punto C  sulla curva. Il suo simmetrico, -C, è il risultato della Point </a:t>
                </a:r>
                <a:r>
                  <a:rPr lang="it-IT" sz="2000" i="1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Doubling</a:t>
                </a:r>
                <a:r>
                  <a:rPr lang="it-IT" dirty="0" smtClean="0"/>
                  <a:t>»</a:t>
                </a:r>
              </a:p>
              <a:p>
                <a:pPr marL="0" indent="0">
                  <a:buNone/>
                </a:pPr>
                <a:r>
                  <a:rPr lang="it-IT" sz="2000" dirty="0"/>
                  <a:t>Il punto </a:t>
                </a:r>
                <a14:m>
                  <m:oMath xmlns:m="http://schemas.openxmlformats.org/officeDocument/2006/math">
                    <m:r>
                      <a:rPr lang="it-IT" sz="2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it-IT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viene calcolato come segue: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58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Point </a:t>
            </a:r>
            <a:r>
              <a:rPr lang="it-IT" dirty="0" err="1" smtClean="0"/>
              <a:t>Multiplication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Permette il calcolo di </a:t>
            </a:r>
            <a:r>
              <a:rPr lang="it-IT" dirty="0" err="1" smtClean="0"/>
              <a:t>nP</a:t>
            </a:r>
            <a:r>
              <a:rPr lang="it-IT" dirty="0" smtClean="0"/>
              <a:t>, dove n è un numero intero e P è il generico punto della curva ellittica</a:t>
            </a:r>
          </a:p>
          <a:p>
            <a:endParaRPr lang="it-IT" dirty="0" smtClean="0"/>
          </a:p>
          <a:p>
            <a:r>
              <a:rPr lang="it-IT" dirty="0" smtClean="0"/>
              <a:t>Esistono algoritmi per il calcolo di </a:t>
            </a:r>
            <a:r>
              <a:rPr lang="it-IT" dirty="0" err="1" smtClean="0"/>
              <a:t>nP</a:t>
            </a:r>
            <a:r>
              <a:rPr lang="it-IT" dirty="0" smtClean="0"/>
              <a:t>: la Montgomery </a:t>
            </a:r>
            <a:r>
              <a:rPr lang="it-IT" dirty="0" err="1" smtClean="0"/>
              <a:t>Ladder</a:t>
            </a:r>
            <a:r>
              <a:rPr lang="it-IT" dirty="0" smtClean="0"/>
              <a:t> permette la parallelizzazione su due processori e risulta immune da attacchi Side Channel</a:t>
            </a:r>
          </a:p>
          <a:p>
            <a:endParaRPr lang="it-IT" dirty="0" smtClean="0"/>
          </a:p>
          <a:p>
            <a:r>
              <a:rPr lang="it-IT" dirty="0" smtClean="0"/>
              <a:t>Fondamentale nelle applicazioni crittografiche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30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trattiamo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L’algebra alla 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Curve </a:t>
            </a:r>
            <a:r>
              <a:rPr lang="it-IT" dirty="0" smtClean="0"/>
              <a:t>Ellittiche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Applicazioni crittografiche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Codifica del messaggio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Scambio chiave</a:t>
            </a: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Sicurezza offerta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2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Codifica di un messaggio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La crittografia mediante curve ellittiche prevede che ogni carattere di un messaggio venga rappresentato come punto della curva. Per il generico carattere </a:t>
            </a:r>
            <a:r>
              <a:rPr lang="it-IT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r>
              <a:rPr lang="it-IT" dirty="0" smtClean="0"/>
              <a:t> di un messaggio possiamo:</a:t>
            </a:r>
          </a:p>
          <a:p>
            <a:r>
              <a:rPr lang="it-IT" dirty="0" smtClean="0"/>
              <a:t>Convertire il carattere nel suo codice ASCII decimale  </a:t>
            </a:r>
            <a:r>
              <a:rPr lang="it-IT" i="1" dirty="0" smtClean="0">
                <a:solidFill>
                  <a:srgbClr val="FF0000"/>
                </a:solidFill>
              </a:rPr>
              <a:t>d</a:t>
            </a:r>
          </a:p>
          <a:p>
            <a:r>
              <a:rPr lang="it-IT" dirty="0" smtClean="0"/>
              <a:t>Computare la Point </a:t>
            </a:r>
            <a:r>
              <a:rPr lang="it-IT" dirty="0" err="1" smtClean="0"/>
              <a:t>Multiplication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FF0000"/>
                </a:solidFill>
              </a:rPr>
              <a:t>d</a:t>
            </a:r>
            <a:r>
              <a:rPr lang="it-IT" dirty="0" err="1" smtClean="0"/>
              <a:t>G</a:t>
            </a:r>
            <a:r>
              <a:rPr lang="it-IT" dirty="0" smtClean="0"/>
              <a:t> ottenendo il punto Q della curva</a:t>
            </a:r>
          </a:p>
          <a:p>
            <a:pPr marL="0" indent="0">
              <a:buNone/>
            </a:pPr>
            <a:r>
              <a:rPr lang="it-IT" dirty="0" smtClean="0"/>
              <a:t>Il punto Q rappresenta la codifica del carattere </a:t>
            </a:r>
            <a:r>
              <a:rPr lang="it-IT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81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trattiamo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L’algebra alla 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Curve Ellittiche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Applicazioni </a:t>
            </a:r>
            <a:r>
              <a:rPr lang="it-IT" dirty="0" smtClean="0"/>
              <a:t>crittografiche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Sicurezza offerta: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Attacchi alle curve ellittiche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Confronto con algoritmi in uso nella crittografia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11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46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Di cosa trattiamo 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22412" y="2060848"/>
            <a:ext cx="9144000" cy="4236833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L’algebra alla base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Spazio Proiettivo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Campo K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Gruppo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Curve Ellittiche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Applicazioni crittografiche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Sicurezza offerta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6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79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9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titolo e contenuto con grafico</a:t>
            </a:r>
            <a:endParaRPr lang="it-IT" dirty="0"/>
          </a:p>
        </p:txBody>
      </p:sp>
      <p:graphicFrame>
        <p:nvGraphicFramePr>
          <p:cNvPr id="6" name="Segnaposto contenuto 5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45796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due contenuti con tabella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Primo punto elenco qui</a:t>
            </a:r>
          </a:p>
          <a:p>
            <a:pPr rtl="0"/>
            <a:r>
              <a:rPr lang="it-IT" dirty="0" smtClean="0"/>
              <a:t>Secondo punto elenco qui</a:t>
            </a:r>
          </a:p>
          <a:p>
            <a:pPr rtl="0"/>
            <a:r>
              <a:rPr lang="it-IT" dirty="0" smtClean="0"/>
              <a:t>Terzo punto elenco qui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1203655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Gruppo A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Gruppo B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95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76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88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3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84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90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due contenuti con </a:t>
            </a:r>
            <a:r>
              <a:rPr lang="it-IT" dirty="0" err="1" smtClean="0"/>
              <a:t>SmartArt</a:t>
            </a:r>
            <a:endParaRPr lang="it-IT" dirty="0"/>
          </a:p>
        </p:txBody>
      </p:sp>
      <p:graphicFrame>
        <p:nvGraphicFramePr>
          <p:cNvPr id="4" name="Segnaposto contenuto 3" descr="Elenco puntato verticale che mostra 3 gruppi disposti uno sotto l'altro, con punti elenco al di sotto di ogni grup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842043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Primo punto elenco qui</a:t>
            </a:r>
          </a:p>
          <a:p>
            <a:pPr rtl="0"/>
            <a:r>
              <a:rPr lang="it-IT" dirty="0" smtClean="0"/>
              <a:t>Secondo punto elenco qui</a:t>
            </a:r>
          </a:p>
          <a:p>
            <a:pPr rtl="0"/>
            <a:r>
              <a:rPr lang="it-IT" dirty="0" smtClean="0"/>
              <a:t>Terzo punto elenco qui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Spazio Proiettivo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1772816"/>
            <a:ext cx="4788709" cy="4769203"/>
          </a:xfrm>
        </p:spPr>
      </p:pic>
      <p:sp>
        <p:nvSpPr>
          <p:cNvPr id="5" name="Rettangolo 4"/>
          <p:cNvSpPr/>
          <p:nvPr/>
        </p:nvSpPr>
        <p:spPr>
          <a:xfrm rot="4148174">
            <a:off x="5899487" y="3105835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522414" y="2280101"/>
                <a:ext cx="5364086" cy="4007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/>
                  <a:t>«</a:t>
                </a:r>
                <a:r>
                  <a:rPr lang="it-IT" i="1" dirty="0" smtClean="0">
                    <a:effectLst/>
                  </a:rPr>
                  <a:t>Dato uno spazio vettoriale V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i="1">
                            <a:effectLst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it-IT" b="0" i="1" smtClean="0">
                            <a:effectLst/>
                          </a:rPr>
                          <m:t> </m:t>
                        </m:r>
                      </m:e>
                      <m:sup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it-IT" b="0" i="1" dirty="0" smtClean="0">
                    <a:effectLst/>
                  </a:rPr>
                  <a:t>, definiamo con </a:t>
                </a:r>
                <a:r>
                  <a:rPr lang="it-IT" i="1" dirty="0">
                    <a:effectLst/>
                  </a:rPr>
                  <a:t>ℙ </a:t>
                </a:r>
                <a:r>
                  <a:rPr lang="it-IT" i="1" dirty="0" smtClean="0">
                    <a:effectLst/>
                  </a:rPr>
                  <a:t>lo spazio proiettivo costituito </a:t>
                </a:r>
                <a:r>
                  <a:rPr lang="it-IT" i="1" dirty="0">
                    <a:effectLst/>
                  </a:rPr>
                  <a:t>dai </a:t>
                </a:r>
                <a:r>
                  <a:rPr lang="it-IT" i="1" dirty="0" smtClean="0">
                    <a:effectLst/>
                  </a:rPr>
                  <a:t>versori </a:t>
                </a:r>
                <a:r>
                  <a:rPr lang="it-IT" i="1" dirty="0">
                    <a:effectLst/>
                  </a:rPr>
                  <a:t>dei sottospazi vettoriali di </a:t>
                </a:r>
                <a:r>
                  <a:rPr lang="it-IT" i="1" dirty="0" smtClean="0">
                    <a:effectLst/>
                  </a:rPr>
                  <a:t>V</a:t>
                </a:r>
                <a:r>
                  <a:rPr lang="it-IT" dirty="0" smtClean="0"/>
                  <a:t>»</a:t>
                </a:r>
                <a:endParaRPr lang="it-IT" b="0" dirty="0" smtClean="0"/>
              </a:p>
              <a:p>
                <a:endParaRPr lang="it-IT" b="0" dirty="0" smtClean="0"/>
              </a:p>
              <a:p>
                <a:endParaRPr lang="it-IT" b="0" dirty="0" smtClean="0"/>
              </a:p>
              <a:p>
                <a:r>
                  <a:rPr lang="it-IT" dirty="0" smtClean="0"/>
                  <a:t>Il punto di c</a:t>
                </a:r>
                <a:r>
                  <a:rPr lang="it-IT" b="0" dirty="0" smtClean="0"/>
                  <a:t>oordinate proiettive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b="0" dirty="0" smtClean="0"/>
                  <a:t> corrisponde al punto di coordinate cartesiane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0" dirty="0" smtClean="0"/>
              </a:p>
              <a:p>
                <a:endParaRPr lang="it-IT" b="0" dirty="0" smtClean="0"/>
              </a:p>
              <a:p>
                <a:endParaRPr lang="it-IT" b="0" dirty="0" smtClean="0"/>
              </a:p>
              <a:p>
                <a:r>
                  <a:rPr lang="it-IT" dirty="0" smtClean="0"/>
                  <a:t>Per ogni classe di rette parallele esiste un punto in comune detto </a:t>
                </a:r>
                <a:r>
                  <a:rPr lang="it-IT" b="1" dirty="0" smtClean="0"/>
                  <a:t>Punto all’infinito</a:t>
                </a:r>
                <a:r>
                  <a:rPr lang="it-IT" dirty="0" smtClean="0"/>
                  <a:t>. </a:t>
                </a:r>
                <a:endParaRPr lang="it-IT" dirty="0"/>
              </a:p>
              <a:p>
                <a:r>
                  <a:rPr lang="it-IT" dirty="0" smtClean="0"/>
                  <a:t>In coordinate proiettive: 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it-IT" sz="2000" b="1" dirty="0" smtClean="0">
                    <a:latin typeface="Script MT Bold" panose="03040602040607080904" pitchFamily="66" charset="0"/>
                  </a:rPr>
                  <a:t> </a:t>
                </a:r>
                <a:r>
                  <a:rPr lang="it-IT" b="1" dirty="0" smtClean="0">
                    <a:latin typeface="Script MT Bold" panose="03040602040607080904" pitchFamily="66" charset="0"/>
                  </a:rPr>
                  <a:t>= </a:t>
                </a:r>
                <a:r>
                  <a:rPr lang="it-IT" dirty="0" smtClean="0">
                    <a:latin typeface="+mj-lt"/>
                  </a:rPr>
                  <a:t>[0; 1; 0]</a:t>
                </a:r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2280101"/>
                <a:ext cx="5364086" cy="4007315"/>
              </a:xfrm>
              <a:prstGeom prst="rect">
                <a:avLst/>
              </a:prstGeom>
              <a:blipFill>
                <a:blip r:embed="rId3"/>
                <a:stretch>
                  <a:fillRect l="-1023" t="-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8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- 2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- 4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- 5</a:t>
            </a:r>
            <a:endParaRPr lang="it-IT" dirty="0"/>
          </a:p>
        </p:txBody>
      </p:sp>
      <p:sp>
        <p:nvSpPr>
          <p:cNvPr id="6" name="Segnaposto immagine 5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Campo </a:t>
            </a:r>
            <a:r>
              <a:rPr lang="it-IT" i="1" dirty="0" smtClean="0"/>
              <a:t>K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519801" y="1988840"/>
                <a:ext cx="9144000" cy="4267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sz="2200" b="1" dirty="0" smtClean="0"/>
                  <a:t>Campo modulare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  <m:r>
                      <a:rPr lang="it-IT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2000" b="1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it-IT" sz="2200" i="1" dirty="0" smtClean="0"/>
                  <a:t>con «n» un numero primo, «m» un numero naturale diverso da </a:t>
                </a:r>
                <a:r>
                  <a:rPr lang="it-IT" sz="2200" i="1" dirty="0" smtClean="0">
                    <a:latin typeface="+mj-lt"/>
                  </a:rPr>
                  <a:t>0</a:t>
                </a:r>
                <a:r>
                  <a:rPr lang="it-IT" sz="2200" i="1" dirty="0" smtClean="0"/>
                  <a:t>; l’ordine del campo è «n»</a:t>
                </a:r>
              </a:p>
              <a:p>
                <a:pPr marL="0" indent="0">
                  <a:buNone/>
                </a:pPr>
                <a:endParaRPr lang="it-IT" sz="2200" b="1" dirty="0"/>
              </a:p>
              <a:p>
                <a:pPr marL="0" indent="0">
                  <a:buNone/>
                </a:pPr>
                <a:r>
                  <a:rPr lang="it-IT" sz="2200" b="1" dirty="0" smtClean="0"/>
                  <a:t>Caratteristica </a:t>
                </a:r>
                <a:r>
                  <a:rPr lang="it-IT" sz="2200" b="1" dirty="0" err="1" smtClean="0"/>
                  <a:t>char</a:t>
                </a:r>
                <a:r>
                  <a:rPr lang="it-IT" sz="2200" b="1" dirty="0" smtClean="0"/>
                  <a:t>(K)</a:t>
                </a:r>
                <a:r>
                  <a:rPr lang="it-IT" sz="2200" dirty="0" smtClean="0"/>
                  <a:t>: </a:t>
                </a:r>
                <a:r>
                  <a:rPr lang="it-IT" sz="2200" i="1" dirty="0" smtClean="0"/>
                  <a:t>il minimo numero di </a:t>
                </a:r>
                <a:r>
                  <a:rPr lang="it-IT" sz="2200" i="1" dirty="0"/>
                  <a:t>volte che l'elemento </a:t>
                </a:r>
                <a:r>
                  <a:rPr lang="it-IT" sz="2200" i="1" dirty="0" smtClean="0"/>
                  <a:t>identità </a:t>
                </a:r>
                <a:r>
                  <a:rPr lang="it-IT" sz="2200" i="1" dirty="0"/>
                  <a:t>della somma </a:t>
                </a:r>
                <a:r>
                  <a:rPr lang="it-IT" sz="2200" i="1" dirty="0" smtClean="0"/>
                  <a:t>(</a:t>
                </a:r>
                <a:r>
                  <a:rPr lang="it-IT" sz="2200" b="1" i="1" dirty="0" smtClean="0"/>
                  <a:t>1</a:t>
                </a:r>
                <a:r>
                  <a:rPr lang="it-IT" sz="2200" i="1" dirty="0" smtClean="0"/>
                  <a:t>) deve </a:t>
                </a:r>
                <a:r>
                  <a:rPr lang="it-IT" sz="2200" i="1" dirty="0"/>
                  <a:t>essere sommato a se stesso per ottenere l'elemento </a:t>
                </a:r>
                <a:r>
                  <a:rPr lang="it-IT" sz="2200" i="1" dirty="0" smtClean="0"/>
                  <a:t>identità </a:t>
                </a:r>
                <a:r>
                  <a:rPr lang="it-IT" sz="2200" i="1" dirty="0"/>
                  <a:t>della </a:t>
                </a:r>
                <a:r>
                  <a:rPr lang="it-IT" sz="2200" i="1" dirty="0" smtClean="0"/>
                  <a:t>moltiplicazione (</a:t>
                </a:r>
                <a:r>
                  <a:rPr lang="it-IT" sz="2200" b="1" i="1" dirty="0" smtClean="0">
                    <a:latin typeface="+mj-lt"/>
                  </a:rPr>
                  <a:t>0</a:t>
                </a:r>
                <a:r>
                  <a:rPr lang="it-IT" sz="2200" i="1" dirty="0" smtClean="0"/>
                  <a:t>). In un campo modulare la caratteristica coincide con l’ordine.</a:t>
                </a:r>
              </a:p>
              <a:p>
                <a:pPr marL="0" indent="0">
                  <a:buNone/>
                </a:pPr>
                <a:endParaRPr lang="it-IT" sz="2200" dirty="0" smtClean="0"/>
              </a:p>
              <a:p>
                <a:pPr marL="0" indent="0">
                  <a:buNone/>
                </a:pPr>
                <a:r>
                  <a:rPr lang="it-IT" sz="2200" b="1" dirty="0" smtClean="0"/>
                  <a:t>Punto </a:t>
                </a:r>
                <a:r>
                  <a:rPr lang="it-IT" sz="2200" b="1" i="1" dirty="0" smtClean="0"/>
                  <a:t>K</a:t>
                </a:r>
                <a:r>
                  <a:rPr lang="it-IT" sz="2200" b="1" dirty="0" smtClean="0"/>
                  <a:t>-Razionale</a:t>
                </a:r>
                <a:r>
                  <a:rPr lang="it-IT" sz="2200" dirty="0" smtClean="0"/>
                  <a:t>: </a:t>
                </a:r>
                <a:r>
                  <a:rPr lang="it-IT" sz="2200" i="1" dirty="0" smtClean="0"/>
                  <a:t>un punto P di coordinate (x, y) viene detto </a:t>
                </a:r>
                <a:r>
                  <a:rPr lang="it-IT" sz="2200" dirty="0" smtClean="0"/>
                  <a:t>K-Razionale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𝑒𝑛𝑡𝑟𝑎𝑚𝑏𝑒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𝑐𝑜𝑜𝑟𝑑𝑖𝑛𝑎𝑡𝑒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𝑠𝑜𝑛𝑜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𝑟𝑎𝑧𝑖𝑜𝑛𝑎𝑙𝑖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𝑎𝑝𝑝𝑎𝑟𝑡𝑒𝑛𝑔𝑜𝑛𝑜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𝑐𝑎𝑚𝑝𝑜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t-IT" sz="2200" i="1" dirty="0" smtClean="0"/>
                  <a:t>. </a:t>
                </a:r>
              </a:p>
              <a:p>
                <a:pPr marL="0" indent="0">
                  <a:buNone/>
                </a:pPr>
                <a:r>
                  <a:rPr lang="it-IT" sz="2200" i="1" dirty="0" smtClean="0"/>
                  <a:t>Un particolare punto K-razionale è il punto all’infinito</a:t>
                </a:r>
                <a:r>
                  <a:rPr lang="it-IT" sz="2000" i="1" dirty="0" smtClean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9801" y="1988840"/>
                <a:ext cx="9144000" cy="4267200"/>
              </a:xfrm>
              <a:blipFill>
                <a:blip r:embed="rId2"/>
                <a:stretch>
                  <a:fillRect l="-667" t="-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7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it-IT" sz="2000" dirty="0" smtClean="0"/>
              <a:t>Dati: insieme </a:t>
            </a:r>
            <a:r>
              <a:rPr lang="it-IT" sz="2000" i="1" dirty="0" smtClean="0"/>
              <a:t>G</a:t>
            </a:r>
            <a:r>
              <a:rPr lang="it-IT" sz="2000" dirty="0" smtClean="0"/>
              <a:t>, operazione •, elementi «</a:t>
            </a:r>
            <a:r>
              <a:rPr lang="it-IT" sz="2000" i="1" dirty="0" smtClean="0"/>
              <a:t>a</a:t>
            </a:r>
            <a:r>
              <a:rPr lang="it-IT" sz="2000" dirty="0" smtClean="0"/>
              <a:t>», «</a:t>
            </a:r>
            <a:r>
              <a:rPr lang="it-IT" sz="2000" i="1" dirty="0" smtClean="0"/>
              <a:t>b</a:t>
            </a:r>
            <a:r>
              <a:rPr lang="it-IT" sz="2000" dirty="0" smtClean="0"/>
              <a:t>», «</a:t>
            </a:r>
            <a:r>
              <a:rPr lang="it-IT" sz="2000" i="1" dirty="0" smtClean="0"/>
              <a:t>c</a:t>
            </a:r>
            <a:r>
              <a:rPr lang="it-IT" sz="2000" dirty="0" smtClean="0"/>
              <a:t>» dell’insieme 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i="1" dirty="0" smtClean="0"/>
              <a:t>Legge di Gruppo</a:t>
            </a:r>
          </a:p>
          <a:p>
            <a:pPr marL="274320" lvl="1" indent="0">
              <a:buNone/>
            </a:pPr>
            <a:r>
              <a:rPr lang="it-IT" sz="1800" dirty="0" smtClean="0"/>
              <a:t>Operazione binaria chiusa rispetto l’insieme G</a:t>
            </a:r>
          </a:p>
          <a:p>
            <a:pPr marL="274320" lvl="1" indent="0" algn="ctr">
              <a:buNone/>
            </a:pPr>
            <a:r>
              <a:rPr lang="it-IT" sz="1800" dirty="0" smtClean="0"/>
              <a:t>(a, b)</a:t>
            </a:r>
            <a:r>
              <a:rPr lang="it-IT" sz="1800" i="1" dirty="0"/>
              <a:t> </a:t>
            </a:r>
            <a:r>
              <a:rPr lang="it-IT" sz="1800" dirty="0" smtClean="0"/>
              <a:t>→ a • b : G x G → 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i="1" dirty="0" smtClean="0"/>
              <a:t>Assiomi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800" dirty="0" smtClean="0"/>
              <a:t>Associatività    </a:t>
            </a:r>
            <a:r>
              <a:rPr lang="pt-BR" sz="1800" dirty="0"/>
              <a:t>(a • b) • c = a • (b • c), ∀(a, b, c) ∈ G</a:t>
            </a:r>
            <a:endParaRPr lang="it-IT" sz="1800" dirty="0" smtClean="0"/>
          </a:p>
          <a:p>
            <a:pPr marL="617220" lvl="1" indent="-342900">
              <a:buFont typeface="+mj-lt"/>
              <a:buAutoNum type="arabicPeriod"/>
            </a:pPr>
            <a:r>
              <a:rPr lang="it-IT" sz="1800" dirty="0" smtClean="0"/>
              <a:t>Esistenza dell’elemento identità</a:t>
            </a:r>
            <a:r>
              <a:rPr lang="it-IT" sz="1800" dirty="0"/>
              <a:t> </a:t>
            </a:r>
            <a:r>
              <a:rPr lang="it-IT" sz="1800" dirty="0" smtClean="0"/>
              <a:t>   ∃</a:t>
            </a:r>
            <a:r>
              <a:rPr lang="it-IT" sz="1800" dirty="0"/>
              <a:t>!e ∈ G | e • a = a • e = a; </a:t>
            </a:r>
            <a:endParaRPr lang="it-IT" sz="1800" dirty="0" smtClean="0"/>
          </a:p>
          <a:p>
            <a:pPr marL="617220" lvl="1" indent="-342900">
              <a:buFont typeface="+mj-lt"/>
              <a:buAutoNum type="arabicPeriod"/>
            </a:pPr>
            <a:r>
              <a:rPr lang="it-IT" sz="1800" dirty="0" smtClean="0"/>
              <a:t>Esistenza dell’elemento inverso   </a:t>
            </a:r>
            <a:r>
              <a:rPr lang="pt-BR" sz="1800" dirty="0" smtClean="0"/>
              <a:t> </a:t>
            </a:r>
            <a:r>
              <a:rPr lang="pt-BR" sz="1800" dirty="0"/>
              <a:t>∃b ∈ G | a • b = b • a = e</a:t>
            </a:r>
            <a:endParaRPr lang="it-IT" sz="1800" dirty="0" smtClean="0"/>
          </a:p>
          <a:p>
            <a:pPr marL="617220" lvl="1" indent="-342900">
              <a:buFont typeface="+mj-lt"/>
              <a:buAutoNum type="arabicPeriod"/>
            </a:pPr>
            <a:endParaRPr lang="it-IT" dirty="0"/>
          </a:p>
          <a:p>
            <a:pPr marL="617220" lvl="1" indent="-342900">
              <a:buFont typeface="+mj-lt"/>
              <a:buAutoNum type="arabicPeriod"/>
            </a:pPr>
            <a:r>
              <a:rPr lang="it-IT" sz="1800" b="1" dirty="0" smtClean="0"/>
              <a:t>Commutatività    </a:t>
            </a:r>
            <a:r>
              <a:rPr lang="it-IT" sz="1800" dirty="0" smtClean="0"/>
              <a:t>a </a:t>
            </a:r>
            <a:r>
              <a:rPr lang="it-IT" sz="1800" dirty="0"/>
              <a:t>• b = b • a, ∀a, b ∈ G</a:t>
            </a:r>
            <a:r>
              <a:rPr lang="it-IT" sz="1800" b="1" dirty="0" smtClean="0"/>
              <a:t>.</a:t>
            </a:r>
          </a:p>
          <a:p>
            <a:pPr marL="274320" lvl="1" indent="0">
              <a:buNone/>
            </a:pPr>
            <a:r>
              <a:rPr lang="it-IT" sz="1800" i="1" dirty="0" smtClean="0"/>
              <a:t>Se vale anche la commutatività il gruppo è detto </a:t>
            </a:r>
            <a:r>
              <a:rPr lang="it-IT" sz="1800" b="1" i="1" dirty="0" smtClean="0"/>
              <a:t>Abeliano</a:t>
            </a:r>
          </a:p>
        </p:txBody>
      </p:sp>
    </p:spTree>
    <p:extLst>
      <p:ext uri="{BB962C8B-B14F-4D97-AF65-F5344CB8AC3E}">
        <p14:creationId xmlns:p14="http://schemas.microsoft.com/office/powerpoint/2010/main" val="33242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trattiamo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L’algebra alla </a:t>
            </a:r>
            <a:r>
              <a:rPr lang="it-IT" dirty="0" smtClean="0"/>
              <a:t>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Curve Ellittiche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Equazione della curva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Legge di Gruppo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Point </a:t>
            </a:r>
            <a:r>
              <a:rPr lang="it-IT" dirty="0" err="1" smtClean="0"/>
              <a:t>Doubling</a:t>
            </a:r>
            <a:endParaRPr lang="it-IT" dirty="0" smtClean="0"/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Montgomery </a:t>
            </a:r>
            <a:r>
              <a:rPr lang="it-IT" dirty="0" err="1" smtClean="0"/>
              <a:t>Ladder</a:t>
            </a: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Applicazioni crittografiche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Sicurezza </a:t>
            </a:r>
            <a:r>
              <a:rPr lang="it-IT" dirty="0" smtClean="0"/>
              <a:t>offerta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1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Curve Ellittiche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t-IT" i="1" dirty="0" smtClean="0">
                    <a:solidFill>
                      <a:schemeClr val="accent4"/>
                    </a:solidFill>
                  </a:rPr>
                  <a:t>Una curva ellittica viene definita </a:t>
                </a:r>
                <a:r>
                  <a:rPr lang="it-IT" i="1" dirty="0">
                    <a:solidFill>
                      <a:schemeClr val="accent4"/>
                    </a:solidFill>
                  </a:rPr>
                  <a:t>su di un campo </a:t>
                </a:r>
                <a:r>
                  <a:rPr lang="it-IT" i="1" dirty="0" smtClean="0">
                    <a:solidFill>
                      <a:schemeClr val="accent4"/>
                    </a:solidFill>
                  </a:rPr>
                  <a:t>K, </a:t>
                </a:r>
                <a:r>
                  <a:rPr lang="it-IT" i="1" dirty="0">
                    <a:solidFill>
                      <a:schemeClr val="accent4"/>
                    </a:solidFill>
                  </a:rPr>
                  <a:t>è una curva</a:t>
                </a:r>
                <a:r>
                  <a:rPr lang="it-IT" i="1" dirty="0" smtClean="0">
                    <a:solidFill>
                      <a:schemeClr val="accent4"/>
                    </a:solidFill>
                  </a:rPr>
                  <a:t> cubica, liscia ed avente un punto K-razionale. </a:t>
                </a:r>
              </a:p>
              <a:p>
                <a:pPr marL="0" indent="0">
                  <a:buNone/>
                </a:pPr>
                <a:r>
                  <a:rPr lang="it-IT" sz="2000" i="1" dirty="0" smtClean="0"/>
                  <a:t>Se il campo K ha caratteristica diversa da 2 e da 3 è possibile scrivere la forma proiettiva estesa di Tate-</a:t>
                </a:r>
                <a:r>
                  <a:rPr lang="it-IT" sz="2000" i="1" dirty="0" err="1" smtClean="0"/>
                  <a:t>Weierstrass</a:t>
                </a:r>
                <a:r>
                  <a:rPr lang="it-IT" i="1" dirty="0" smtClean="0"/>
                  <a:t>:</a:t>
                </a:r>
              </a:p>
              <a:p>
                <a:pPr marL="0" indent="0">
                  <a:buNone/>
                </a:pPr>
                <a:endParaRPr lang="it-IT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𝑋𝑌𝑍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it-IT" b="0" dirty="0" smtClean="0"/>
              </a:p>
              <a:p>
                <a:pPr marL="0" indent="0">
                  <a:buNone/>
                </a:pPr>
                <a:endParaRPr lang="it-IT" b="0" dirty="0" smtClean="0"/>
              </a:p>
              <a:p>
                <a:pPr marL="0" indent="0">
                  <a:buNone/>
                </a:pPr>
                <a:r>
                  <a:rPr lang="it-IT" sz="2000" dirty="0"/>
                  <a:t>Tramite dei cambi di variabile è possibile ottenere la forma breve</a:t>
                </a:r>
                <a:r>
                  <a:rPr lang="it-IT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sz="2000" i="1" dirty="0"/>
                  <a:t>Equazione di </a:t>
                </a:r>
                <a:r>
                  <a:rPr lang="it-IT" sz="2000" i="1" dirty="0" err="1"/>
                  <a:t>Weierstrass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≠27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{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b="0" dirty="0" smtClean="0"/>
              </a:p>
              <a:p>
                <a:pPr marL="0" indent="0">
                  <a:buNone/>
                </a:pP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8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Legge di Gruppo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sz="2000" dirty="0" smtClean="0"/>
                  <a:t>I punti di una curva ellittica formano un gruppo avente la Legge definita come </a:t>
                </a:r>
              </a:p>
              <a:p>
                <a:pPr marL="0" indent="0">
                  <a:buNone/>
                </a:pPr>
                <a:r>
                  <a:rPr lang="it-IT" dirty="0" smtClean="0"/>
                  <a:t>«</a:t>
                </a:r>
                <a:r>
                  <a:rPr lang="it-IT" i="1" dirty="0" smtClean="0">
                    <a:solidFill>
                      <a:schemeClr val="accent4"/>
                    </a:solidFill>
                  </a:rPr>
                  <a:t>Dati due punti A e B, K-razionali, di una curva ellittica, la retta per questi punti intercetta un terzo punto C sulla curva. Il suo simmetrico, -C, è il risultato della Legge</a:t>
                </a:r>
                <a:r>
                  <a:rPr lang="it-IT" dirty="0" smtClean="0"/>
                  <a:t>»</a:t>
                </a:r>
              </a:p>
              <a:p>
                <a:pPr marL="0" indent="0">
                  <a:buNone/>
                </a:pPr>
                <a:r>
                  <a:rPr lang="it-IT" sz="2200" dirty="0" smtClean="0"/>
                  <a:t>Il punto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200" dirty="0" smtClean="0"/>
                  <a:t> viene calcolato come segue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1571" r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Segnaposto immagine 1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Prendiamo due punti A e B, entrambi K-razionali ed appartenenti alla curva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7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vagn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7_TF02804846_TF02804846.potx" id="{3D20F840-C1CB-49AA-9B99-D1664C5D7955}" vid="{BDD8EBD5-EB77-4377-AE48-333448456E57}"/>
    </a:ext>
  </a:extLst>
</a:theme>
</file>

<file path=ppt/theme/theme2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su lavagna (widescreen)</Template>
  <TotalTime>341</TotalTime>
  <Words>713</Words>
  <Application>Microsoft Office PowerPoint</Application>
  <PresentationFormat>Personalizzato</PresentationFormat>
  <Paragraphs>148</Paragraphs>
  <Slides>34</Slides>
  <Notes>11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2" baseType="lpstr">
      <vt:lpstr>Arial</vt:lpstr>
      <vt:lpstr>Cambria Math</vt:lpstr>
      <vt:lpstr>Consolas</vt:lpstr>
      <vt:lpstr>Corbel</vt:lpstr>
      <vt:lpstr>Script MT Bold</vt:lpstr>
      <vt:lpstr>Wingdings</vt:lpstr>
      <vt:lpstr>Lavagna 16x9</vt:lpstr>
      <vt:lpstr>Equation</vt:lpstr>
      <vt:lpstr>Crittografia Ellittica</vt:lpstr>
      <vt:lpstr>Di cosa trattiamo </vt:lpstr>
      <vt:lpstr>Spazio Proiettivo</vt:lpstr>
      <vt:lpstr>Campo K</vt:lpstr>
      <vt:lpstr>Gruppo</vt:lpstr>
      <vt:lpstr>Di cosa trattiamo </vt:lpstr>
      <vt:lpstr>Curve Ellittiche</vt:lpstr>
      <vt:lpstr>Legge di Gruppo</vt:lpstr>
      <vt:lpstr>y^2=x^3-x+4 </vt:lpstr>
      <vt:lpstr>y^2=x^3-x+4 </vt:lpstr>
      <vt:lpstr>y^2=x^3-x+4 </vt:lpstr>
      <vt:lpstr>y^2=x^3-x+4 </vt:lpstr>
      <vt:lpstr>y^2=x^3-x+4 </vt:lpstr>
      <vt:lpstr>Point Doubling</vt:lpstr>
      <vt:lpstr>Point Multiplication</vt:lpstr>
      <vt:lpstr>Di cosa trattiamo </vt:lpstr>
      <vt:lpstr>Codifica di un messaggio</vt:lpstr>
      <vt:lpstr>Di cosa trattiamo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Layout titolo e contenuto con grafico</vt:lpstr>
      <vt:lpstr>Layout due contenuti con tabella</vt:lpstr>
      <vt:lpstr>Layout due contenuti con SmartArt</vt:lpstr>
      <vt:lpstr>Aggiungere un titolo di diapositiva - 1</vt:lpstr>
      <vt:lpstr>Aggiungere un titolo di diapositiva - 2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Crittografia Ellittica</dc:title>
  <dc:creator>Marco Carolla</dc:creator>
  <cp:lastModifiedBy>Marco Carolla</cp:lastModifiedBy>
  <cp:revision>36</cp:revision>
  <dcterms:created xsi:type="dcterms:W3CDTF">2017-06-21T08:31:11Z</dcterms:created>
  <dcterms:modified xsi:type="dcterms:W3CDTF">2017-07-05T08:05:34Z</dcterms:modified>
</cp:coreProperties>
</file>