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70" r:id="rId4"/>
    <p:sldId id="282" r:id="rId5"/>
    <p:sldId id="287" r:id="rId6"/>
    <p:sldId id="297" r:id="rId7"/>
    <p:sldId id="271" r:id="rId8"/>
    <p:sldId id="288" r:id="rId9"/>
    <p:sldId id="310" r:id="rId10"/>
    <p:sldId id="311" r:id="rId11"/>
    <p:sldId id="289" r:id="rId12"/>
    <p:sldId id="290" r:id="rId13"/>
    <p:sldId id="291" r:id="rId14"/>
    <p:sldId id="294" r:id="rId15"/>
    <p:sldId id="293" r:id="rId16"/>
    <p:sldId id="292" r:id="rId17"/>
    <p:sldId id="274" r:id="rId18"/>
    <p:sldId id="295" r:id="rId19"/>
    <p:sldId id="272" r:id="rId20"/>
    <p:sldId id="298" r:id="rId21"/>
    <p:sldId id="296" r:id="rId22"/>
    <p:sldId id="299" r:id="rId23"/>
    <p:sldId id="300" r:id="rId24"/>
    <p:sldId id="301" r:id="rId25"/>
    <p:sldId id="307" r:id="rId26"/>
    <p:sldId id="308" r:id="rId27"/>
    <p:sldId id="302" r:id="rId28"/>
    <p:sldId id="303" r:id="rId29"/>
    <p:sldId id="273" r:id="rId30"/>
    <p:sldId id="275" r:id="rId31"/>
    <p:sldId id="276" r:id="rId32"/>
    <p:sldId id="309" r:id="rId33"/>
    <p:sldId id="277" r:id="rId34"/>
    <p:sldId id="278" r:id="rId35"/>
    <p:sldId id="279" r:id="rId36"/>
    <p:sldId id="280" r:id="rId37"/>
    <p:sldId id="312" r:id="rId38"/>
    <p:sldId id="313" r:id="rId39"/>
    <p:sldId id="314" r:id="rId40"/>
    <p:sldId id="281" r:id="rId41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B0BCF0D-C185-455B-ABA3-89E2EDBF0E2D}">
          <p14:sldIdLst>
            <p14:sldId id="256"/>
            <p14:sldId id="257"/>
            <p14:sldId id="270"/>
            <p14:sldId id="282"/>
            <p14:sldId id="287"/>
            <p14:sldId id="297"/>
            <p14:sldId id="271"/>
            <p14:sldId id="288"/>
            <p14:sldId id="310"/>
            <p14:sldId id="311"/>
            <p14:sldId id="289"/>
            <p14:sldId id="290"/>
            <p14:sldId id="291"/>
            <p14:sldId id="294"/>
            <p14:sldId id="293"/>
            <p14:sldId id="292"/>
            <p14:sldId id="274"/>
            <p14:sldId id="295"/>
            <p14:sldId id="272"/>
            <p14:sldId id="298"/>
            <p14:sldId id="296"/>
            <p14:sldId id="299"/>
            <p14:sldId id="300"/>
            <p14:sldId id="301"/>
            <p14:sldId id="307"/>
            <p14:sldId id="308"/>
            <p14:sldId id="302"/>
            <p14:sldId id="303"/>
            <p14:sldId id="273"/>
            <p14:sldId id="275"/>
            <p14:sldId id="276"/>
            <p14:sldId id="309"/>
            <p14:sldId id="277"/>
            <p14:sldId id="278"/>
            <p14:sldId id="279"/>
            <p14:sldId id="280"/>
            <p14:sldId id="312"/>
            <p14:sldId id="313"/>
            <p14:sldId id="314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6" autoAdjust="0"/>
    <p:restoredTop sz="94599" autoAdjust="0"/>
  </p:normalViewPr>
  <p:slideViewPr>
    <p:cSldViewPr>
      <p:cViewPr varScale="1">
        <p:scale>
          <a:sx n="78" d="100"/>
          <a:sy n="78" d="100"/>
        </p:scale>
        <p:origin x="276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298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7F2705-E656-4786-A776-A7DBCF120BFF}" type="datetime1">
              <a:rPr lang="it-IT" smtClean="0"/>
              <a:t>10/07/2017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62593E-48E8-4A78-BBF9-B0B31497B875}" type="datetime1">
              <a:rPr lang="it-IT" smtClean="0"/>
              <a:t>10/07/2017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239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67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256" name="linea" descr="Elemento grafico line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igura a mano libera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8" name="Figura a mano libera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9" name="Figura a mano libera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0" name="Figura a mano libera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1" name="Figura a mano libera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2" name="Figura a mano libera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3" name="Figura a mano libera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4" name="Figura a mano libera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5" name="Figura a mano libera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6" name="Figura a mano libera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7" name="Figura a mano libera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8" name="Figura a mano libera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9" name="Figura a mano libera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0" name="Figura a mano libera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1" name="Figura a mano libera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2" name="Figura a mano libera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3" name="Figura a mano libera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4" name="Figura a mano libera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5" name="Figura a mano libera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6" name="Figura a mano libera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7" name="Figura a mano libera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8" name="Figura a mano libera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9" name="Figura a mano libera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0" name="Figura a mano libera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1" name="Figura a mano libera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2" name="Figura a mano libera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3" name="Figura a mano libera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4" name="Figura a mano libera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5" name="Figura a mano libera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6" name="Figura a mano libera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7" name="Figura a mano libera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8" name="Figura a mano libera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9" name="Figura a mano libera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0" name="Figura a mano libera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1" name="Figura a mano libera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2" name="Figura a mano libera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3" name="Figura a mano libera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4" name="Figura a mano libera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5" name="Figura a mano libera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6" name="Figura a mano libera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7" name="Figura a mano libera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8" name="Figura a mano libera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9" name="Figura a mano libera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0" name="Figura a mano libera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1" name="Figura a mano libera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2" name="Figura a mano libera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3" name="Figura a mano libera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4" name="Figura a mano libera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5" name="Figura a mano libera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6" name="Figura a mano libera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7" name="Figura a mano libera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8" name="Figura a mano libera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9" name="Figura a mano libera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0" name="Figura a mano libera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1" name="Figura a mano libera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2" name="Figura a mano libera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3" name="Figura a mano libera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4" name="Figura a mano libera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5" name="Figura a mano libera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6" name="Figura a mano libera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7" name="Figura a mano libera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8" name="Figura a mano libera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9" name="Figura a mano libera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0" name="Figura a mano libera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1" name="Figura a mano libera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2" name="Figura a mano libera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3" name="Figura a mano libera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4" name="Figura a mano libera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5" name="Figura a mano libera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6" name="Figura a mano libera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7" name="Figura a mano libera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8" name="Figura a mano libera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9" name="Figura a mano libera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0" name="Figura a mano libera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1" name="Figura a mano libera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2" name="Figura a mano libera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3" name="Figura a mano libera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4" name="Figura a mano libera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5" name="Figura a mano libera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6" name="Figura a mano libera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7" name="Figura a mano libera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8" name="Figura a mano libera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9" name="Figura a mano libera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0" name="Figura a mano libera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1" name="Figura a mano libera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2" name="Figura a mano libera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3" name="Figura a mano libera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4" name="Figura a mano libera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5" name="Figura a mano libera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6" name="Figura a mano libera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7" name="Figura a mano libera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8" name="Figura a mano libera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9" name="Figura a mano libera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0" name="Figura a mano libera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1" name="Figura a mano libera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2" name="Figura a mano libera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3" name="Figura a mano libera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4" name="Figura a mano libera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5" name="Figura a mano libera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6" name="Figura a mano libera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7" name="Figura a mano libera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8" name="Figura a mano libera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9" name="Figura a mano libera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0" name="Figura a mano libera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1" name="Figura a mano libera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2" name="Figura a mano libera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3" name="Figura a mano libera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4" name="Figura a mano libera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5" name="Figura a mano libera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6" name="Figura a mano libera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7" name="Figura a mano libera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8" name="Figura a mano libera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9" name="Figura a mano libera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0" name="Figura a mano libera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1" name="Figura a mano libera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2" name="Figura a mano libera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3" name="Figura a mano libera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4" name="Figura a mano libera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5" name="Figura a mano libera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6" name="Figura a mano libera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7" name="Figura a mano libera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8" name="Figura a mano libera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9" name="Figura a mano libera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7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igura a mano libera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9" name="Figura a mano libera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0" name="Figura a mano libera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812DCB-13CC-4BA8-AC92-DC8283ABE320}" type="datetime1">
              <a:rPr lang="it-IT" smtClean="0"/>
              <a:t>10/07/2017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7" name="linea" descr="Elemento grafico linea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9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0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C6AC3-A024-4ECA-B42E-7BC52F31A7CF}" type="datetime1">
              <a:rPr lang="it-IT" smtClean="0"/>
              <a:t>10/07/2017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67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42EEAC-C6C8-403B-9501-61F2E6F99A74}" type="datetime1">
              <a:rPr lang="it-IT" smtClean="0"/>
              <a:t>10/07/2017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255" name="linea" descr="Elemento grafico line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igura a mano libera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7" name="Figura a mano libera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8" name="Figura a mano libera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9" name="Figura a mano libera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0" name="Figura a mano libera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1" name="Figura a mano libera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2" name="Figura a mano libera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3" name="Figura a mano libera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4" name="Figura a mano libera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5" name="Figura a mano libera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6" name="Figura a mano libera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7" name="Figura a mano libera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8" name="Figura a mano libera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9" name="Figura a mano libera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0" name="Figura a mano libera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1" name="Figura a mano libera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2" name="Figura a mano libera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3" name="Figura a mano libera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4" name="Figura a mano libera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5" name="Figura a mano libera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6" name="Figura a mano libera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7" name="Figura a mano libera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8" name="Figura a mano libera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9" name="Figura a mano libera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0" name="Figura a mano libera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1" name="Figura a mano libera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2" name="Figura a mano libera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3" name="Figura a mano libera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4" name="Figura a mano libera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5" name="Figura a mano libera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6" name="Figura a mano libera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7" name="Figura a mano libera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8" name="Figura a mano libera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9" name="Figura a mano libera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0" name="Figura a mano libera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1" name="Figura a mano libera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2" name="Figura a mano libera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3" name="Figura a mano libera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4" name="Figura a mano libera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5" name="Figura a mano libera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6" name="Figura a mano libera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7" name="Figura a mano libera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8" name="Figura a mano libera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9" name="Figura a mano libera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0" name="Figura a mano libera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1" name="Figura a mano libera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2" name="Figura a mano libera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3" name="Figura a mano libera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4" name="Figura a mano libera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5" name="Figura a mano libera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6" name="Figura a mano libera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7" name="Figura a mano libera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8" name="Figura a mano libera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9" name="Figura a mano libera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0" name="Figura a mano libera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1" name="Figura a mano libera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2" name="Figura a mano libera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3" name="Figura a mano libera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4" name="Figura a mano libera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5" name="Figura a mano libera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6" name="Figura a mano libera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7" name="Figura a mano libera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8" name="Figura a mano libera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9" name="Figura a mano libera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0" name="Figura a mano libera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1" name="Figura a mano libera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2" name="Figura a mano libera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3" name="Figura a mano libera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4" name="Figura a mano libera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5" name="Figura a mano libera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6" name="Figura a mano libera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7" name="Figura a mano libera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8" name="Figura a mano libera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9" name="Figura a mano libera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0" name="Figura a mano libera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1" name="Figura a mano libera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2" name="Figura a mano libera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3" name="Figura a mano libera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4" name="Figura a mano libera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5" name="Figura a mano libera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6" name="Figura a mano libera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7" name="Figura a mano libera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8" name="Figura a mano libera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9" name="Figura a mano libera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0" name="Figura a mano libera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1" name="Figura a mano libera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2" name="Figura a mano libera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3" name="Figura a mano libera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4" name="Figura a mano libera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5" name="Figura a mano libera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6" name="Figura a mano libera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7" name="Figura a mano libera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8" name="Figura a mano libera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9" name="Figura a mano libera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0" name="Figura a mano libera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1" name="Figura a mano libera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2" name="Figura a mano libera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3" name="Figura a mano libera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4" name="Figura a mano libera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5" name="Figura a mano libera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6" name="Figura a mano libera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7" name="Figura a mano libera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8" name="Figura a mano libera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9" name="Figura a mano libera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0" name="Figura a mano libera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1" name="Figura a mano libera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2" name="Figura a mano libera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3" name="Figura a mano libera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4" name="Figura a mano libera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5" name="Figura a mano libera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6" name="Figura a mano libera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7" name="Figura a mano libera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8" name="Figura a mano libera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9" name="Figura a mano libera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0" name="Figura a mano libera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1" name="Figura a mano libera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2" name="Figura a mano libera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3" name="Figura a mano libera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4" name="Figura a mano libera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5" name="Figura a mano libera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6" name="Figura a mano libera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7" name="Figura a mano libera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8" name="Figura a mano libera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B7593-7344-4804-B1F7-4D6E3D57FD22}" type="datetime1">
              <a:rPr lang="it-IT" smtClean="0"/>
              <a:t>10/07/2017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58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0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1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2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3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4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5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6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7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8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1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2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15938-F2B5-4C3A-8F80-A5F06BB3C4D6}" type="datetime1">
              <a:rPr lang="it-IT" smtClean="0"/>
              <a:t>10/07/2017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60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igura a mano libera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2" name="Figura a mano libera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3" name="Figura a mano libera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4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5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6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7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8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1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2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3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4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4188F6-4358-4B59-8D53-DB71264C9325}" type="datetime1">
              <a:rPr lang="it-IT" smtClean="0"/>
              <a:t>10/07/2017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5" name="Segnaposto contenut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56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8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9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0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1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2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3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4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5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6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7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8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4BA44-79B0-459D-A931-40A416E3AABF}" type="datetime1">
              <a:rPr lang="it-IT" smtClean="0"/>
              <a:t>10/07/2017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6B0899-3B81-4955-8184-211BEE128D75}" type="datetime1">
              <a:rPr lang="it-IT" smtClean="0"/>
              <a:t>10/07/2017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grpSp>
        <p:nvGrpSpPr>
          <p:cNvPr id="615" name="cornice" descr="Elemento grafico casell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igura a mano libera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igura a mano libera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igura a mano libera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igura a mano libera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igura a mano libera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igura a mano libera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igura a mano libera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igura a mano libera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igura a mano libera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igura a mano libera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igura a mano libera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igura a mano libera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08412-227E-4B4A-B883-726E67A2A05D}" type="datetime1">
              <a:rPr lang="it-IT" smtClean="0"/>
              <a:t>10/07/2017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smtClean="0"/>
              <a:t>Fare clic sull'icona per inserire un'immagine</a:t>
            </a:r>
            <a:endParaRPr lang="it-IT" dirty="0"/>
          </a:p>
        </p:txBody>
      </p:sp>
      <p:grpSp>
        <p:nvGrpSpPr>
          <p:cNvPr id="614" name="cornice" descr="Elemento grafico casell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igura a mano libera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igura a mano libera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igura a mano libera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igura a mano libera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igura a mano libera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igura a mano libera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igura a mano libera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igura a mano libera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igura a mano libera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igura a mano libera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igura a mano libera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igura a mano libera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igura a mano libera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igura a mano libera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igura a mano libera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igura a mano libera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igura a mano libera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igura a mano libera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igura a mano libera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igura a mano libera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igura a mano libera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igura a mano libera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igura a mano libera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igura a mano libera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igura a mano libera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igura a mano libera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igura a mano libera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igura a mano libera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igura a mano libera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igura a mano libera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igura a mano libera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igura a mano libera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igura a mano libera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igura a mano libera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igura a mano libera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igura a mano libera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igura a mano libera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igura a mano libera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igura a mano libera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igura a mano libera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igura a mano libera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igura a mano libera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igura a mano libera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igura a mano libera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igura a mano libera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igura a mano libera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igura a mano libera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igura a mano libera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igura a mano libera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igura a mano libera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igura a mano libera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igura a mano libera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igura a mano libera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igura a mano libera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igura a mano libera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igura a mano libera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igura a mano libera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igura a mano libera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igura a mano libera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igura a mano libera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igura a mano libera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igura a mano libera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igura a mano libera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igura a mano libera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igura a mano libera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igura a mano libera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igura a mano libera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igura a mano libera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igura a mano libera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igura a mano libera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igura a mano libera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igura a mano libera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igura a mano libera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igura a mano libera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igura a mano libera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igura a mano libera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igura a mano libera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igura a mano libera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igura a mano libera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igura a mano libera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igura a mano libera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igura a mano libera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igura a mano libera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42B24-F30D-4E7C-93B5-C744ACB2FB1B}" type="datetime1">
              <a:rPr lang="it-IT" smtClean="0"/>
              <a:t>10/07/2017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3AD8FC-EAA1-4B24-804B-21C98F7AE93D}" type="datetime1">
              <a:rPr lang="it-IT" smtClean="0"/>
              <a:t>10/07/2017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Crittografia Ellittica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it-IT" dirty="0" smtClean="0"/>
              <a:t>Analisi e </a:t>
            </a:r>
            <a:r>
              <a:rPr lang="it-IT" dirty="0"/>
              <a:t>confronto della sicurezza offerta in rapporto </a:t>
            </a:r>
            <a:r>
              <a:rPr lang="it-IT" dirty="0" smtClean="0"/>
              <a:t>agli algoritmi più utilizzati nella crittografia moderna</a:t>
            </a:r>
            <a:endParaRPr lang="it-IT" dirty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32661"/>
              </p:ext>
            </p:extLst>
          </p:nvPr>
        </p:nvGraphicFramePr>
        <p:xfrm>
          <a:off x="4191000" y="248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0" y="248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olo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r>
                  <a:rPr lang="it-IT" b="0" dirty="0" smtClean="0"/>
                  <a:t/>
                </a:r>
                <a:br>
                  <a:rPr lang="it-IT" b="0" dirty="0" smtClean="0"/>
                </a:br>
                <a:endParaRPr lang="it-IT" dirty="0"/>
              </a:p>
            </p:txBody>
          </p:sp>
        </mc:Choice>
        <mc:Fallback xmlns="">
          <p:sp>
            <p:nvSpPr>
              <p:cNvPr id="8" name="Titolo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1905000"/>
            <a:ext cx="6400800" cy="4267200"/>
          </a:xfrm>
        </p:spPr>
      </p:pic>
    </p:spTree>
    <p:extLst>
      <p:ext uri="{BB962C8B-B14F-4D97-AF65-F5344CB8AC3E}">
        <p14:creationId xmlns:p14="http://schemas.microsoft.com/office/powerpoint/2010/main" val="391951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Legge di Gruppo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sz="2000" dirty="0" smtClean="0"/>
                  <a:t>I punti di una curva ellittica formano un </a:t>
                </a:r>
                <a:r>
                  <a:rPr lang="it-IT" sz="2000" b="1" dirty="0" smtClean="0">
                    <a:solidFill>
                      <a:srgbClr val="FFFF00"/>
                    </a:solidFill>
                  </a:rPr>
                  <a:t>Gruppo Abeliano </a:t>
                </a:r>
                <a:r>
                  <a:rPr lang="it-IT" sz="2000" dirty="0" smtClean="0"/>
                  <a:t>avente la Legge definita come </a:t>
                </a:r>
              </a:p>
              <a:p>
                <a:pPr marL="0" indent="0">
                  <a:buNone/>
                </a:pPr>
                <a:r>
                  <a:rPr lang="it-IT" dirty="0" smtClean="0"/>
                  <a:t>«</a:t>
                </a:r>
                <a:r>
                  <a:rPr lang="it-IT" i="1" dirty="0" smtClean="0">
                    <a:solidFill>
                      <a:schemeClr val="accent4"/>
                    </a:solidFill>
                  </a:rPr>
                  <a:t>Dati due punti A e B, K-razionali, di una curva ellittica, la retta per questi punti intercetta un terzo punto C sulla curva. Il suo simmetrico, -C, è il risultato della Legge</a:t>
                </a:r>
                <a:r>
                  <a:rPr lang="it-IT" dirty="0" smtClean="0"/>
                  <a:t>»</a:t>
                </a:r>
              </a:p>
              <a:p>
                <a:pPr marL="0" indent="0">
                  <a:buNone/>
                </a:pPr>
                <a:r>
                  <a:rPr lang="it-IT" sz="2200" dirty="0" smtClean="0"/>
                  <a:t>Il punto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200" dirty="0" smtClean="0"/>
                  <a:t> viene calcolato come segue</a:t>
                </a:r>
                <a:r>
                  <a:rPr lang="it-IT" dirty="0" smtClean="0"/>
                  <a:t>:</a:t>
                </a:r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143" r="-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996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olo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r>
                  <a:rPr lang="it-IT" b="0" dirty="0" smtClean="0">
                    <a:solidFill>
                      <a:schemeClr val="tx1"/>
                    </a:solidFill>
                  </a:rPr>
                  <a:t/>
                </a:r>
                <a:br>
                  <a:rPr lang="it-IT" b="0" dirty="0" smtClean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itol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Segnaposto immagine 1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b="7242"/>
          <a:stretch>
            <a:fillRect/>
          </a:stretch>
        </p:blipFill>
        <p:spPr/>
      </p:pic>
      <p:sp>
        <p:nvSpPr>
          <p:cNvPr id="11" name="Segnaposto tes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Prendiamo due punti A e B, entrambi K-razionali ed appartenenti alla curva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77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olo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r>
                  <a:rPr lang="it-IT" b="0" dirty="0" smtClean="0">
                    <a:solidFill>
                      <a:srgbClr val="FFC000"/>
                    </a:solidFill>
                  </a:rPr>
                  <a:t/>
                </a:r>
                <a:br>
                  <a:rPr lang="it-IT" b="0" dirty="0" smtClean="0">
                    <a:solidFill>
                      <a:srgbClr val="FFC000"/>
                    </a:solidFill>
                  </a:rPr>
                </a:br>
                <a:endParaRPr lang="it-I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itol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gnaposto testo 10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it-IT" dirty="0" smtClean="0"/>
                  <a:t>Tracciamo la retta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dirty="0" smtClean="0"/>
                  <a:t>tra i due punti. Questa intersecherà la curva in un terzo punto</a:t>
                </a:r>
              </a:p>
            </p:txBody>
          </p:sp>
        </mc:Choice>
        <mc:Fallback xmlns="">
          <p:sp>
            <p:nvSpPr>
              <p:cNvPr id="11" name="Segnaposto testo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33" r="-2222" b="-2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b="7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000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olo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r>
                  <a:rPr lang="it-IT" b="0" dirty="0" smtClean="0">
                    <a:solidFill>
                      <a:srgbClr val="FFC000"/>
                    </a:solidFill>
                  </a:rPr>
                  <a:t/>
                </a:r>
                <a:br>
                  <a:rPr lang="it-IT" b="0" dirty="0" smtClean="0">
                    <a:solidFill>
                      <a:srgbClr val="FFC000"/>
                    </a:solidFill>
                  </a:rPr>
                </a:br>
                <a:endParaRPr lang="it-I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itol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gnaposto tes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L’intersezione ottenuta è il punto C, anch’esso un punto K-Razionale</a:t>
            </a:r>
            <a:endParaRPr lang="it-IT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b="7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889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olo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r>
                  <a:rPr lang="it-IT" b="0" dirty="0" smtClean="0">
                    <a:solidFill>
                      <a:srgbClr val="FFC000"/>
                    </a:solidFill>
                  </a:rPr>
                  <a:t/>
                </a:r>
                <a:br>
                  <a:rPr lang="it-IT" b="0" dirty="0" smtClean="0">
                    <a:solidFill>
                      <a:srgbClr val="FFC000"/>
                    </a:solidFill>
                  </a:rPr>
                </a:br>
                <a:endParaRPr lang="it-I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itol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gnaposto tes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Dobbiamo ora simmetrizzare il punto C appena trovato</a:t>
            </a:r>
            <a:endParaRPr lang="it-IT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b="7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016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olo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r>
                  <a:rPr lang="it-IT" b="0" dirty="0" smtClean="0">
                    <a:solidFill>
                      <a:srgbClr val="FFC000"/>
                    </a:solidFill>
                  </a:rPr>
                  <a:t/>
                </a:r>
                <a:br>
                  <a:rPr lang="it-IT" b="0" dirty="0" smtClean="0">
                    <a:solidFill>
                      <a:srgbClr val="FFC000"/>
                    </a:solidFill>
                  </a:rPr>
                </a:br>
                <a:endParaRPr lang="it-I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itol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gnaposto tes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Il punto –C costituisce il risultato di A+B per una curva ellittica</a:t>
            </a:r>
            <a:endParaRPr lang="it-IT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b="7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490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Point </a:t>
            </a:r>
            <a:r>
              <a:rPr lang="it-IT" dirty="0" err="1" smtClean="0"/>
              <a:t>Doubling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 smtClean="0"/>
                  <a:t>L’operazione del Point </a:t>
                </a:r>
                <a:r>
                  <a:rPr lang="it-IT" dirty="0" err="1" smtClean="0"/>
                  <a:t>Doubling</a:t>
                </a:r>
                <a:r>
                  <a:rPr lang="it-IT" dirty="0" smtClean="0"/>
                  <a:t> si effettua quando sommiamo un punto a sé stesso.</a:t>
                </a:r>
              </a:p>
              <a:p>
                <a:pPr marL="0" indent="0">
                  <a:buNone/>
                </a:pPr>
                <a:r>
                  <a:rPr lang="it-IT" dirty="0" smtClean="0"/>
                  <a:t>«</a:t>
                </a:r>
                <a:r>
                  <a:rPr lang="it-IT" sz="2000" i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Dato un punto A, K-Razionale, di una curva ellittica, effettuare una Point </a:t>
                </a:r>
                <a:r>
                  <a:rPr lang="it-IT" sz="2000" i="1" dirty="0" err="1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Doubling</a:t>
                </a:r>
                <a:r>
                  <a:rPr lang="it-IT" sz="2000" i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significa tracciare la retta tangente alla curva nel punto A ed individuare un secondo punto C  sulla curva. Il suo simmetrico, -C, è il risultato della Point </a:t>
                </a:r>
                <a:r>
                  <a:rPr lang="it-IT" sz="2000" i="1" dirty="0" err="1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Doubling</a:t>
                </a:r>
                <a:r>
                  <a:rPr lang="it-IT" dirty="0" smtClean="0"/>
                  <a:t>»</a:t>
                </a:r>
              </a:p>
              <a:p>
                <a:pPr marL="0" indent="0">
                  <a:buNone/>
                </a:pPr>
                <a:r>
                  <a:rPr lang="it-IT" sz="2000" dirty="0"/>
                  <a:t>Il punto </a:t>
                </a:r>
                <a14:m>
                  <m:oMath xmlns:m="http://schemas.openxmlformats.org/officeDocument/2006/math">
                    <m:r>
                      <a:rPr lang="it-IT" sz="2000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it-IT" sz="20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viene calcolato come segue:</a:t>
                </a:r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Sup>
                                    <m:sSubSup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5895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Point </a:t>
            </a:r>
            <a:r>
              <a:rPr lang="it-IT" dirty="0" err="1" smtClean="0"/>
              <a:t>Multiplication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Permette il calcolo di </a:t>
                </a:r>
                <a:r>
                  <a:rPr lang="it-IT" dirty="0" err="1" smtClean="0"/>
                  <a:t>nP</a:t>
                </a:r>
                <a:r>
                  <a:rPr lang="it-IT" dirty="0" smtClean="0"/>
                  <a:t>, dove </a:t>
                </a:r>
                <a:r>
                  <a:rPr lang="it-IT" i="1" dirty="0" smtClean="0"/>
                  <a:t>n</a:t>
                </a:r>
                <a:r>
                  <a:rPr lang="it-IT" dirty="0" smtClean="0"/>
                  <a:t> è un numero intero e P è il generico punto della curva ellittica</a:t>
                </a:r>
              </a:p>
              <a:p>
                <a:endParaRPr lang="it-IT" dirty="0" smtClean="0"/>
              </a:p>
              <a:p>
                <a:r>
                  <a:rPr lang="it-IT" dirty="0" smtClean="0"/>
                  <a:t>Esistono algoritmi per la Point </a:t>
                </a:r>
                <a:r>
                  <a:rPr lang="it-IT" dirty="0" err="1" smtClean="0"/>
                  <a:t>Multiplication</a:t>
                </a:r>
                <a:r>
                  <a:rPr lang="it-IT" dirty="0" smtClean="0"/>
                  <a:t>: la Montgomery </a:t>
                </a:r>
                <a:r>
                  <a:rPr lang="it-IT" dirty="0" err="1" smtClean="0"/>
                  <a:t>Ladder</a:t>
                </a:r>
                <a:r>
                  <a:rPr lang="it-IT" dirty="0" smtClean="0"/>
                  <a:t> permette la parallelizzazione su due processori offrendo un tempo computazionale di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it-IT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it-IT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it-IT" dirty="0" smtClean="0"/>
                  <a:t> e risulta immune da attacchi Side Channel</a:t>
                </a:r>
              </a:p>
              <a:p>
                <a:endParaRPr lang="it-IT" dirty="0" smtClean="0"/>
              </a:p>
              <a:p>
                <a:r>
                  <a:rPr lang="it-IT" dirty="0" smtClean="0"/>
                  <a:t>Fondamentale nelle applicazioni crittografiche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0389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cosa trattiamo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L’algebra alla 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Curve </a:t>
            </a:r>
            <a:r>
              <a:rPr lang="it-IT" dirty="0" smtClean="0"/>
              <a:t>Ellittiche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Applicazioni crittografiche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Parametri crittografici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Codifica </a:t>
            </a:r>
            <a:r>
              <a:rPr lang="it-IT" dirty="0"/>
              <a:t>del </a:t>
            </a:r>
            <a:r>
              <a:rPr lang="it-IT" dirty="0" smtClean="0"/>
              <a:t>messaggio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Scambio chiave</a:t>
            </a: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Sicurezza offerta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9272883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Di cosa trattiamo 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22412" y="2060848"/>
            <a:ext cx="9144000" cy="4236833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L’algebra alla base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Spazio Proiettivo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Campo K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Gruppo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Curve Ellittiche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Applicazioni crittografiche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Sicurezza offerta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Parametri crittografici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it-IT" dirty="0" smtClean="0"/>
              <a:t> </a:t>
            </a:r>
            <a:r>
              <a:rPr lang="it-IT" dirty="0"/>
              <a:t>: </a:t>
            </a:r>
            <a:r>
              <a:rPr lang="it-IT" sz="2000" dirty="0"/>
              <a:t>definisce l’ordine del campo K sul quale studiare la curva</a:t>
            </a:r>
          </a:p>
          <a:p>
            <a:pPr marL="0" indent="0">
              <a:buNone/>
            </a:pP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a, b </a:t>
            </a:r>
            <a:r>
              <a:rPr lang="it-IT" dirty="0" smtClean="0"/>
              <a:t>: </a:t>
            </a:r>
            <a:r>
              <a:rPr lang="it-IT" sz="2000" dirty="0" smtClean="0"/>
              <a:t>parametri per determinare la curva ellittica E. Sul campo modulare K la curva assume cardinalità </a:t>
            </a:r>
            <a:r>
              <a:rPr lang="it-IT" sz="2000" b="1" dirty="0" smtClean="0"/>
              <a:t>#E</a:t>
            </a:r>
          </a:p>
          <a:p>
            <a:endParaRPr lang="it-IT" sz="2000" dirty="0" smtClean="0"/>
          </a:p>
          <a:p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it-IT" sz="2000" dirty="0" smtClean="0"/>
              <a:t> : punto della curva detto Generatore. Questo genera un sottogruppo H di cardinalità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endParaRPr lang="it-IT" dirty="0" smtClean="0"/>
              </a:p>
              <a:p>
                <a:r>
                  <a:rPr lang="it-IT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r>
                  <a:rPr lang="it-IT" dirty="0" smtClean="0"/>
                  <a:t> : </a:t>
                </a:r>
                <a:r>
                  <a:rPr lang="it-IT" sz="2000" dirty="0" smtClean="0"/>
                  <a:t>cardinalità del sottogruppo H. Inoltre vale la relazione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𝒏𝑮</m:t>
                      </m:r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𝓞</m:t>
                      </m:r>
                    </m:oMath>
                  </m:oMathPara>
                </a14:m>
                <a:endParaRPr lang="it-IT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it-IT" sz="2000" dirty="0"/>
              </a:p>
              <a:p>
                <a:r>
                  <a:rPr lang="it-IT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h </a:t>
                </a:r>
                <a:r>
                  <a:rPr lang="it-IT" sz="2000" dirty="0" smtClean="0"/>
                  <a:t>: numero naturale per il quale vale </a:t>
                </a:r>
                <a:endParaRPr lang="it-IT" sz="28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it-IT" sz="18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18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18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it-IT" sz="18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it-IT" sz="1800" b="1" dirty="0" smtClean="0"/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50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Codifica di un messaggio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La crittografia mediante curve ellittiche prevede che ogni carattere di un messaggio venga rappresentato come punto della curva. Per il generico carattere </a:t>
            </a:r>
            <a:r>
              <a:rPr lang="it-IT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  <a:r>
              <a:rPr lang="it-IT" dirty="0" smtClean="0"/>
              <a:t> di un messaggio possiamo:</a:t>
            </a:r>
          </a:p>
          <a:p>
            <a:r>
              <a:rPr lang="it-IT" dirty="0" smtClean="0"/>
              <a:t>Convertire il carattere nel suo codice ASCII decimale  </a:t>
            </a:r>
            <a:r>
              <a:rPr lang="it-IT" i="1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</a:p>
          <a:p>
            <a:r>
              <a:rPr lang="it-IT" dirty="0" smtClean="0"/>
              <a:t>Computare la Point </a:t>
            </a:r>
            <a:r>
              <a:rPr lang="it-IT" dirty="0" err="1" smtClean="0"/>
              <a:t>Multiplication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it-IT" dirty="0" smtClean="0"/>
              <a:t> ottenendo il punto </a:t>
            </a:r>
            <a:r>
              <a:rPr lang="it-IT" b="1" dirty="0" smtClean="0">
                <a:solidFill>
                  <a:schemeClr val="accent1"/>
                </a:solidFill>
              </a:rPr>
              <a:t>M</a:t>
            </a:r>
            <a:r>
              <a:rPr lang="it-IT" dirty="0" smtClean="0"/>
              <a:t> della curva</a:t>
            </a:r>
          </a:p>
          <a:p>
            <a:pPr marL="0" indent="0">
              <a:buNone/>
            </a:pPr>
            <a:r>
              <a:rPr lang="it-IT" dirty="0" smtClean="0"/>
              <a:t>Il punto </a:t>
            </a:r>
            <a:r>
              <a:rPr lang="it-IT" b="1" dirty="0" smtClean="0">
                <a:solidFill>
                  <a:schemeClr val="accent1"/>
                </a:solidFill>
              </a:rPr>
              <a:t>M</a:t>
            </a:r>
            <a:r>
              <a:rPr lang="it-IT" dirty="0" smtClean="0"/>
              <a:t> rappresenta la codifica del carattere </a:t>
            </a:r>
            <a:r>
              <a:rPr lang="it-IT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381314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ECDH – </a:t>
            </a:r>
            <a:r>
              <a:rPr lang="it-IT" b="1" dirty="0" err="1" smtClean="0"/>
              <a:t>E</a:t>
            </a:r>
            <a:r>
              <a:rPr lang="it-IT" dirty="0" err="1" smtClean="0"/>
              <a:t>lliptic</a:t>
            </a:r>
            <a:r>
              <a:rPr lang="it-IT" dirty="0" smtClean="0"/>
              <a:t> </a:t>
            </a:r>
            <a:r>
              <a:rPr lang="it-IT" b="1" dirty="0" smtClean="0"/>
              <a:t>C</a:t>
            </a:r>
            <a:r>
              <a:rPr lang="it-IT" dirty="0" smtClean="0"/>
              <a:t>urve </a:t>
            </a:r>
            <a:r>
              <a:rPr lang="it-IT" b="1" dirty="0" err="1" smtClean="0"/>
              <a:t>D</a:t>
            </a:r>
            <a:r>
              <a:rPr lang="it-IT" dirty="0" err="1" smtClean="0"/>
              <a:t>iffie-</a:t>
            </a:r>
            <a:r>
              <a:rPr lang="it-IT" b="1" dirty="0" err="1" smtClean="0"/>
              <a:t>H</a:t>
            </a:r>
            <a:r>
              <a:rPr lang="it-IT" dirty="0" err="1" smtClean="0"/>
              <a:t>ellman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Algoritmo a chiave pubblica (</a:t>
                </a:r>
                <a:r>
                  <a:rPr lang="it-IT" i="1" dirty="0" smtClean="0"/>
                  <a:t>crittografia asimmetrica</a:t>
                </a:r>
                <a:r>
                  <a:rPr lang="it-IT" dirty="0" smtClean="0"/>
                  <a:t>)</a:t>
                </a:r>
              </a:p>
              <a:p>
                <a:endParaRPr lang="it-IT" dirty="0" smtClean="0"/>
              </a:p>
              <a:p>
                <a:r>
                  <a:rPr lang="it-IT" dirty="0" smtClean="0"/>
                  <a:t>Analogo ad RSA ma basato sulla teoria delle curve ellittiche</a:t>
                </a:r>
              </a:p>
              <a:p>
                <a:endParaRPr lang="it-IT" dirty="0" smtClean="0"/>
              </a:p>
              <a:p>
                <a:r>
                  <a:rPr lang="it-IT" dirty="0" smtClean="0"/>
                  <a:t>I parametri necessari all’algoritmo sono nella sestupla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8461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Generazione chiavi crittografiche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smtClean="0"/>
              <a:t>Alice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it-IT" sz="2000" dirty="0" smtClean="0"/>
                  <a:t>Chiave privata</a:t>
                </a:r>
              </a:p>
              <a:p>
                <a:pPr marL="0" indent="0" algn="ctr">
                  <a:buNone/>
                </a:pP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it-IT" dirty="0" smtClean="0"/>
              </a:p>
              <a:p>
                <a:pPr marL="0" indent="0" algn="ctr">
                  <a:buNone/>
                </a:pPr>
                <a:endParaRPr lang="it-IT" dirty="0" smtClean="0"/>
              </a:p>
              <a:p>
                <a:r>
                  <a:rPr lang="it-IT" sz="2000" dirty="0" smtClean="0"/>
                  <a:t>Chiave pubblica</a:t>
                </a:r>
              </a:p>
              <a:p>
                <a:pPr marL="0" indent="0" algn="ctr">
                  <a:buNone/>
                </a:pP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" name="Segnaposto contenu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43" t="-18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tes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smtClean="0"/>
              <a:t>Bob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7"/>
              <p:cNvSpPr>
                <a:spLocks noGrp="1"/>
              </p:cNvSpPr>
              <p:nvPr>
                <p:ph sz="half" idx="13"/>
              </p:nvPr>
            </p:nvSpPr>
            <p:spPr/>
            <p:txBody>
              <a:bodyPr/>
              <a:lstStyle/>
              <a:p>
                <a:r>
                  <a:rPr lang="it-IT" sz="2000" dirty="0" smtClean="0"/>
                  <a:t>Chiave privata</a:t>
                </a:r>
              </a:p>
              <a:p>
                <a:pPr marL="0" indent="0" algn="ctr">
                  <a:buNone/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it-IT" dirty="0"/>
              </a:p>
              <a:p>
                <a:pPr marL="0" indent="0" algn="ctr">
                  <a:buNone/>
                </a:pPr>
                <a:endParaRPr lang="it-IT" dirty="0"/>
              </a:p>
              <a:p>
                <a:r>
                  <a:rPr lang="it-IT" sz="2000" dirty="0"/>
                  <a:t>Chiave pubblica</a:t>
                </a:r>
              </a:p>
              <a:p>
                <a:pPr marL="0" indent="0" algn="ctr">
                  <a:buNone/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Segnaposto contenuto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blipFill>
                <a:blip r:embed="rId3"/>
                <a:stretch>
                  <a:fillRect l="-1241" t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834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Scambio chiavi pubbliche…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smtClean="0"/>
              <a:t>Alice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it-IT" dirty="0" smtClean="0"/>
                  <a:t>Conosce:</a:t>
                </a:r>
              </a:p>
              <a:p>
                <a:pPr lvl="1"/>
                <a:r>
                  <a:rPr lang="it-IT" dirty="0" smtClean="0"/>
                  <a:t>I parametri pubblici </a:t>
                </a:r>
                <a:r>
                  <a:rPr lang="it-IT" i="1" dirty="0" smtClean="0"/>
                  <a:t>t</a:t>
                </a:r>
              </a:p>
              <a:p>
                <a:pPr lvl="1"/>
                <a:r>
                  <a:rPr lang="it-IT" dirty="0" smtClean="0"/>
                  <a:t>La terna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34" t="-23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smtClean="0"/>
              <a:t>Bob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sz="half" idx="13"/>
              </p:nvPr>
            </p:nvSpPr>
            <p:spPr/>
            <p:txBody>
              <a:bodyPr/>
              <a:lstStyle/>
              <a:p>
                <a:r>
                  <a:rPr lang="it-IT" dirty="0" smtClean="0"/>
                  <a:t>Conosce</a:t>
                </a:r>
                <a:r>
                  <a:rPr lang="it-IT" dirty="0"/>
                  <a:t>:</a:t>
                </a:r>
              </a:p>
              <a:p>
                <a:pPr lvl="1"/>
                <a:r>
                  <a:rPr lang="it-IT" dirty="0"/>
                  <a:t>I parametri pubblici </a:t>
                </a:r>
                <a:r>
                  <a:rPr lang="it-IT" i="1" dirty="0"/>
                  <a:t>t</a:t>
                </a:r>
              </a:p>
              <a:p>
                <a:pPr lvl="1"/>
                <a:r>
                  <a:rPr lang="it-IT" dirty="0"/>
                  <a:t>La terna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blipFill>
                <a:blip r:embed="rId3"/>
                <a:stretch>
                  <a:fillRect l="-1793" t="-2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9639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... e calcolo chiave simmetrica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smtClean="0"/>
              <a:t>Alice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it-IT" dirty="0" smtClean="0"/>
                  <a:t>Conosce:</a:t>
                </a:r>
              </a:p>
              <a:p>
                <a:pPr lvl="1"/>
                <a:r>
                  <a:rPr lang="it-IT" dirty="0" smtClean="0"/>
                  <a:t>I parametri pubblici </a:t>
                </a:r>
                <a:r>
                  <a:rPr lang="it-IT" i="1" dirty="0" smtClean="0"/>
                  <a:t>t</a:t>
                </a:r>
              </a:p>
              <a:p>
                <a:pPr lvl="1"/>
                <a:r>
                  <a:rPr lang="it-IT" dirty="0" smtClean="0"/>
                  <a:t>La terna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pPr lvl="1"/>
                <a:endParaRPr lang="it-IT" dirty="0"/>
              </a:p>
              <a:p>
                <a:r>
                  <a:rPr lang="it-IT" dirty="0" smtClean="0"/>
                  <a:t>Calcola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34" t="-23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smtClean="0"/>
              <a:t>Bob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sz="half" idx="13"/>
              </p:nvPr>
            </p:nvSpPr>
            <p:spPr/>
            <p:txBody>
              <a:bodyPr/>
              <a:lstStyle/>
              <a:p>
                <a:r>
                  <a:rPr lang="it-IT" dirty="0" smtClean="0"/>
                  <a:t>Conosce</a:t>
                </a:r>
                <a:r>
                  <a:rPr lang="it-IT" dirty="0"/>
                  <a:t>:</a:t>
                </a:r>
              </a:p>
              <a:p>
                <a:pPr lvl="1"/>
                <a:r>
                  <a:rPr lang="it-IT" dirty="0"/>
                  <a:t>I parametri pubblici </a:t>
                </a:r>
                <a:r>
                  <a:rPr lang="it-IT" i="1" dirty="0"/>
                  <a:t>t</a:t>
                </a:r>
              </a:p>
              <a:p>
                <a:pPr lvl="1"/>
                <a:r>
                  <a:rPr lang="it-IT" dirty="0"/>
                  <a:t>La terna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pPr lvl="1"/>
                <a:endParaRPr lang="it-IT" dirty="0" smtClean="0"/>
              </a:p>
              <a:p>
                <a:r>
                  <a:rPr lang="it-IT" dirty="0" smtClean="0"/>
                  <a:t>Calcola</a:t>
                </a:r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endParaRPr lang="it-IT" dirty="0" smtClean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blipFill>
                <a:blip r:embed="rId3"/>
                <a:stretch>
                  <a:fillRect l="-1793" t="-2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2373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... e calcolo chiave simmetrica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smtClean="0"/>
              <a:t>Alice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it-IT" dirty="0" smtClean="0"/>
                  <a:t>Conosce:</a:t>
                </a:r>
              </a:p>
              <a:p>
                <a:pPr lvl="1"/>
                <a:r>
                  <a:rPr lang="it-IT" dirty="0" smtClean="0"/>
                  <a:t>I parametri pubblici </a:t>
                </a:r>
                <a:r>
                  <a:rPr lang="it-IT" i="1" dirty="0" smtClean="0"/>
                  <a:t>t</a:t>
                </a:r>
              </a:p>
              <a:p>
                <a:pPr lvl="1"/>
                <a:r>
                  <a:rPr lang="it-IT" dirty="0" smtClean="0"/>
                  <a:t>La terna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pPr lvl="1"/>
                <a:endParaRPr lang="it-IT" dirty="0"/>
              </a:p>
              <a:p>
                <a:r>
                  <a:rPr lang="it-IT" dirty="0" smtClean="0"/>
                  <a:t>Calcola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34" t="-23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smtClean="0"/>
              <a:t>Bob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sz="half" idx="13"/>
              </p:nvPr>
            </p:nvSpPr>
            <p:spPr/>
            <p:txBody>
              <a:bodyPr/>
              <a:lstStyle/>
              <a:p>
                <a:r>
                  <a:rPr lang="it-IT" dirty="0" smtClean="0"/>
                  <a:t>Conosce</a:t>
                </a:r>
                <a:r>
                  <a:rPr lang="it-IT" dirty="0"/>
                  <a:t>:</a:t>
                </a:r>
              </a:p>
              <a:p>
                <a:pPr lvl="1"/>
                <a:r>
                  <a:rPr lang="it-IT" dirty="0"/>
                  <a:t>I parametri pubblici </a:t>
                </a:r>
                <a:r>
                  <a:rPr lang="it-IT" i="1" dirty="0"/>
                  <a:t>t</a:t>
                </a:r>
              </a:p>
              <a:p>
                <a:pPr lvl="1"/>
                <a:r>
                  <a:rPr lang="it-IT" dirty="0"/>
                  <a:t>La terna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pPr lvl="1"/>
                <a:endParaRPr lang="it-IT" dirty="0" smtClean="0"/>
              </a:p>
              <a:p>
                <a:r>
                  <a:rPr lang="it-IT" dirty="0" smtClean="0"/>
                  <a:t>Calcola</a:t>
                </a:r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endParaRPr lang="it-IT" dirty="0" smtClean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blipFill>
                <a:blip r:embed="rId3"/>
                <a:stretch>
                  <a:fillRect l="-1793" t="-2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2766195" y="5725346"/>
                <a:ext cx="6660739" cy="44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1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sz="2400" b="1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it-IT" sz="2400" b="1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bSup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r>
                            <a:rPr lang="it-IT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it-IT" sz="2400" b="1" i="1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195" y="5725346"/>
                <a:ext cx="6660739" cy="446854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2678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Invio del messaggio 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Alice, che vuole mandare un messaggio a Bob, procede nella codifica del messaggio: per ogni carattere ne calcola il corrispondente punto della curva. </a:t>
                </a:r>
              </a:p>
              <a:p>
                <a:r>
                  <a:rPr lang="it-IT" dirty="0" smtClean="0"/>
                  <a:t>Il generico carattere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, codificato nel punto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, dovrà essere crittografato mediante la chiave simmetrica ottenendo: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it-IT" i="1" dirty="0" smtClean="0"/>
              </a:p>
              <a:p>
                <a:pPr>
                  <a:lnSpc>
                    <a:spcPct val="100000"/>
                  </a:lnSpc>
                </a:pPr>
                <a:r>
                  <a:rPr lang="it-IT" dirty="0" smtClean="0"/>
                  <a:t>Si inviano, in sequenza ordinata, tutti i punti crittografati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del messaggio iniziale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 r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307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Decifratura e decodifica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 smtClean="0"/>
                  <a:t>Bob, ricevuto il punto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, lo decifra applicando la chiave simmetrica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it-IT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Correttezza</a:t>
                </a:r>
                <a:r>
                  <a:rPr lang="it-IT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000" dirty="0" smtClean="0"/>
                  <a:t>Il punto «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it-IT" sz="2000" dirty="0" smtClean="0"/>
                  <a:t>» è il simmetrico della chiave usata per la cifratura. Se le coordinate della chiave sono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 smtClean="0"/>
                  <a:t>, allora abbiamo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it-IT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it-IT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it-IT" sz="2400" dirty="0" smtClean="0"/>
                  <a:t>Infine Bob decodifica il punto trovato ottenendo il carattere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 smtClean="0"/>
                  <a:t>.</a:t>
                </a: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5485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cosa trattiamo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L’algebra alla 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Curve Ellittiche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Applicazioni </a:t>
            </a:r>
            <a:r>
              <a:rPr lang="it-IT" dirty="0" smtClean="0"/>
              <a:t>crittografiche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Sicurezza offerta: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Attacchi alle curve ellittiche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Confronto con algoritmi in uso nella crittografia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1121464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Spazio Proiettivo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1772816"/>
            <a:ext cx="4788709" cy="4769203"/>
          </a:xfrm>
          <a:effectLst>
            <a:outerShdw blurRad="50800" dist="50800" dir="5400000" sx="1000" sy="1000" algn="ctr" rotWithShape="0">
              <a:schemeClr val="tx1"/>
            </a:outerShdw>
          </a:effectLst>
        </p:spPr>
      </p:pic>
      <p:sp>
        <p:nvSpPr>
          <p:cNvPr id="5" name="Rettangolo 4"/>
          <p:cNvSpPr/>
          <p:nvPr/>
        </p:nvSpPr>
        <p:spPr>
          <a:xfrm rot="4148174">
            <a:off x="5899487" y="3105835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1522414" y="2280101"/>
                <a:ext cx="5364086" cy="4007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/>
                  <a:t>«</a:t>
                </a:r>
                <a:r>
                  <a:rPr lang="it-IT" i="1" dirty="0" smtClean="0">
                    <a:effectLst/>
                  </a:rPr>
                  <a:t>Dato uno spazio vettoriale V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i="1">
                            <a:effectLst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it-IT" b="0" i="1" smtClean="0">
                            <a:effectLst/>
                          </a:rPr>
                          <m:t> </m:t>
                        </m:r>
                      </m:e>
                      <m:sup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it-IT" b="0" i="1" dirty="0" smtClean="0">
                    <a:effectLst/>
                  </a:rPr>
                  <a:t>, definiamo con </a:t>
                </a:r>
                <a:r>
                  <a:rPr lang="it-IT" i="1" dirty="0">
                    <a:effectLst/>
                  </a:rPr>
                  <a:t>ℙ </a:t>
                </a:r>
                <a:r>
                  <a:rPr lang="it-IT" i="1" dirty="0" smtClean="0">
                    <a:effectLst/>
                  </a:rPr>
                  <a:t>lo spazio proiettivo costituito </a:t>
                </a:r>
                <a:r>
                  <a:rPr lang="it-IT" i="1" dirty="0">
                    <a:effectLst/>
                  </a:rPr>
                  <a:t>dai </a:t>
                </a:r>
                <a:r>
                  <a:rPr lang="it-IT" i="1" dirty="0" smtClean="0">
                    <a:effectLst/>
                  </a:rPr>
                  <a:t>versori </a:t>
                </a:r>
                <a:r>
                  <a:rPr lang="it-IT" i="1" dirty="0">
                    <a:effectLst/>
                  </a:rPr>
                  <a:t>dei sottospazi vettoriali di </a:t>
                </a:r>
                <a:r>
                  <a:rPr lang="it-IT" i="1" dirty="0" smtClean="0">
                    <a:effectLst/>
                  </a:rPr>
                  <a:t>V</a:t>
                </a:r>
                <a:r>
                  <a:rPr lang="it-IT" dirty="0" smtClean="0"/>
                  <a:t>»</a:t>
                </a:r>
                <a:endParaRPr lang="it-IT" b="0" dirty="0" smtClean="0"/>
              </a:p>
              <a:p>
                <a:endParaRPr lang="it-IT" b="0" dirty="0" smtClean="0"/>
              </a:p>
              <a:p>
                <a:endParaRPr lang="it-IT" b="0" dirty="0" smtClean="0"/>
              </a:p>
              <a:p>
                <a:r>
                  <a:rPr lang="it-IT" dirty="0" smtClean="0"/>
                  <a:t>Il punto di c</a:t>
                </a:r>
                <a:r>
                  <a:rPr lang="it-IT" b="0" dirty="0" smtClean="0"/>
                  <a:t>oordinate proiettive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b="0" dirty="0" smtClean="0"/>
                  <a:t> corrisponde al punto di coordinate cartesiane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b="0" dirty="0" smtClean="0"/>
              </a:p>
              <a:p>
                <a:endParaRPr lang="it-IT" b="0" dirty="0" smtClean="0"/>
              </a:p>
              <a:p>
                <a:endParaRPr lang="it-IT" b="0" dirty="0" smtClean="0"/>
              </a:p>
              <a:p>
                <a:r>
                  <a:rPr lang="it-IT" dirty="0" smtClean="0"/>
                  <a:t>Per ogni classe di rette parallele esiste un punto in comune detto </a:t>
                </a:r>
                <a:r>
                  <a:rPr lang="it-IT" b="1" dirty="0" smtClean="0"/>
                  <a:t>Punto all’infinito</a:t>
                </a:r>
                <a:r>
                  <a:rPr lang="it-IT" dirty="0" smtClean="0"/>
                  <a:t>. </a:t>
                </a:r>
                <a:endParaRPr lang="it-IT" dirty="0"/>
              </a:p>
              <a:p>
                <a:r>
                  <a:rPr lang="it-IT" dirty="0" smtClean="0"/>
                  <a:t>In coordinate proiettive: 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it-IT" sz="2000" b="1" dirty="0" smtClean="0">
                    <a:latin typeface="Script MT Bold" panose="03040602040607080904" pitchFamily="66" charset="0"/>
                  </a:rPr>
                  <a:t> </a:t>
                </a:r>
                <a:r>
                  <a:rPr lang="it-IT" b="1" dirty="0" smtClean="0">
                    <a:latin typeface="Script MT Bold" panose="03040602040607080904" pitchFamily="66" charset="0"/>
                  </a:rPr>
                  <a:t>= </a:t>
                </a:r>
                <a:r>
                  <a:rPr lang="it-IT" dirty="0" smtClean="0">
                    <a:latin typeface="+mj-lt"/>
                  </a:rPr>
                  <a:t>[0; 1; 0]</a:t>
                </a:r>
              </a:p>
              <a:p>
                <a:endParaRPr lang="it-IT" dirty="0" smtClean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2280101"/>
                <a:ext cx="5364086" cy="4007315"/>
              </a:xfrm>
              <a:prstGeom prst="rect">
                <a:avLst/>
              </a:prstGeom>
              <a:blipFill>
                <a:blip r:embed="rId3"/>
                <a:stretch>
                  <a:fillRect l="-1023" t="-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81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ECDLP – </a:t>
            </a:r>
            <a:r>
              <a:rPr lang="it-IT" sz="2400" b="1" dirty="0" err="1" smtClean="0"/>
              <a:t>E</a:t>
            </a:r>
            <a:r>
              <a:rPr lang="it-IT" sz="2400" dirty="0" err="1" smtClean="0"/>
              <a:t>lliptic</a:t>
            </a:r>
            <a:r>
              <a:rPr lang="it-IT" sz="2400" dirty="0" smtClean="0"/>
              <a:t> </a:t>
            </a:r>
            <a:r>
              <a:rPr lang="it-IT" sz="2400" b="1" dirty="0" smtClean="0"/>
              <a:t>C</a:t>
            </a:r>
            <a:r>
              <a:rPr lang="it-IT" sz="2400" dirty="0" smtClean="0"/>
              <a:t>urve </a:t>
            </a:r>
            <a:r>
              <a:rPr lang="it-IT" sz="2400" b="1" dirty="0" smtClean="0"/>
              <a:t>D</a:t>
            </a:r>
            <a:r>
              <a:rPr lang="it-IT" sz="2400" dirty="0" smtClean="0"/>
              <a:t>iscrete </a:t>
            </a:r>
            <a:r>
              <a:rPr lang="it-IT" sz="2400" b="1" dirty="0" err="1" smtClean="0"/>
              <a:t>L</a:t>
            </a:r>
            <a:r>
              <a:rPr lang="it-IT" sz="2400" dirty="0" err="1" smtClean="0"/>
              <a:t>ogarithm</a:t>
            </a:r>
            <a:r>
              <a:rPr lang="it-IT" sz="2400" dirty="0" smtClean="0"/>
              <a:t> </a:t>
            </a:r>
            <a:r>
              <a:rPr lang="it-IT" sz="2400" b="1" dirty="0" err="1" smtClean="0"/>
              <a:t>P</a:t>
            </a:r>
            <a:r>
              <a:rPr lang="it-IT" sz="2400" dirty="0" err="1" smtClean="0"/>
              <a:t>roblem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La sicurezza crittografia offerta dalla teoria delle curve ellittiche si fonda sul trovare la chiave </a:t>
                </a:r>
                <a:r>
                  <a:rPr lang="it-IT" b="1" dirty="0" smtClean="0"/>
                  <a:t>privata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 smtClean="0"/>
                  <a:t> a partire dall’equazione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𝑑𝐺</m:t>
                      </m:r>
                    </m:oMath>
                  </m:oMathPara>
                </a14:m>
                <a:endParaRPr lang="it-IT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it-IT" sz="2400" dirty="0"/>
                  <a:t>c</a:t>
                </a:r>
                <a:r>
                  <a:rPr lang="it-IT" sz="2400" dirty="0" smtClean="0"/>
                  <a:t>on l’ausilio dei parametri pubblici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400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it-IT" sz="2400" dirty="0"/>
              </a:p>
              <a:p>
                <a:pPr>
                  <a:lnSpc>
                    <a:spcPct val="150000"/>
                  </a:lnSpc>
                </a:pPr>
                <a:r>
                  <a:rPr lang="it-IT" dirty="0" smtClean="0"/>
                  <a:t>Questo problema è detto ECDLP in analogia al DLP sul quale si basano i più diffusi algoritmi di crittografia in uso oggi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649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60648"/>
            <a:ext cx="9143998" cy="1020762"/>
          </a:xfrm>
        </p:spPr>
        <p:txBody>
          <a:bodyPr/>
          <a:lstStyle/>
          <a:p>
            <a:r>
              <a:rPr lang="it-IT" dirty="0" smtClean="0"/>
              <a:t>Attacchi all’ECDLP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1167426"/>
                  </p:ext>
                </p:extLst>
              </p:nvPr>
            </p:nvGraphicFramePr>
            <p:xfrm>
              <a:off x="1522412" y="1916832"/>
              <a:ext cx="9144000" cy="432048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5829795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54525357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356049826"/>
                        </a:ext>
                      </a:extLst>
                    </a:gridCol>
                  </a:tblGrid>
                  <a:tr h="392134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Attacco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Applicabilità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Operazioni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125937"/>
                      </a:ext>
                    </a:extLst>
                  </a:tr>
                  <a:tr h="832002">
                    <a:tc>
                      <a:txBody>
                        <a:bodyPr/>
                        <a:lstStyle/>
                        <a:p>
                          <a:pPr algn="ctr"/>
                          <a:endParaRPr lang="it-IT" dirty="0" smtClean="0"/>
                        </a:p>
                        <a:p>
                          <a:pPr algn="ctr"/>
                          <a:r>
                            <a:rPr lang="it-IT" b="1" dirty="0" smtClean="0"/>
                            <a:t>Baby </a:t>
                          </a:r>
                          <a:r>
                            <a:rPr lang="it-IT" b="1" dirty="0" err="1" smtClean="0"/>
                            <a:t>Step</a:t>
                          </a:r>
                          <a:r>
                            <a:rPr lang="it-IT" b="1" dirty="0" smtClean="0"/>
                            <a:t>, </a:t>
                          </a:r>
                          <a:r>
                            <a:rPr lang="it-IT" b="1" dirty="0" err="1" smtClean="0"/>
                            <a:t>Giant</a:t>
                          </a:r>
                          <a:r>
                            <a:rPr lang="it-IT" b="1" dirty="0" smtClean="0"/>
                            <a:t> </a:t>
                          </a:r>
                          <a:r>
                            <a:rPr lang="it-IT" b="1" dirty="0" err="1" smtClean="0"/>
                            <a:t>Step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Necessita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di una </a:t>
                          </a:r>
                          <a:r>
                            <a:rPr lang="it-IT" sz="1600" baseline="0" dirty="0" err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hash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it-IT" sz="1600" baseline="0" dirty="0" err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table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in cui salvare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it-IT" sz="1600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it-IT" sz="1600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oMath>
                          </a14:m>
                          <a:r>
                            <a:rPr lang="it-IT" sz="16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punti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della curva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it-IT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rad>
                                <m:r>
                                  <a:rPr lang="it-IT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)</m:t>
                                </m:r>
                              </m:oMath>
                            </m:oMathPara>
                          </a14:m>
                          <a:endParaRPr lang="it-IT" b="1" i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77583"/>
                      </a:ext>
                    </a:extLst>
                  </a:tr>
                  <a:tr h="1008112">
                    <a:tc>
                      <a:txBody>
                        <a:bodyPr/>
                        <a:lstStyle/>
                        <a:p>
                          <a:pPr algn="ctr"/>
                          <a:endPara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𝝆</m:t>
                              </m:r>
                            </m:oMath>
                          </a14:m>
                          <a:r>
                            <a:rPr lang="it-IT" b="1" dirty="0" smtClean="0">
                              <a:ea typeface="Cambria Math" panose="02040503050406030204" pitchFamily="18" charset="0"/>
                            </a:rPr>
                            <a:t> di </a:t>
                          </a:r>
                          <a:r>
                            <a:rPr lang="it-IT" b="1" dirty="0" err="1" smtClean="0">
                              <a:ea typeface="Cambria Math" panose="02040503050406030204" pitchFamily="18" charset="0"/>
                            </a:rPr>
                            <a:t>Pollard</a:t>
                          </a:r>
                          <a:endParaRPr lang="it-IT" b="1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it-IT" sz="1800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Parallelizzabile su M processori</a:t>
                          </a:r>
                          <a:endParaRPr lang="it-IT" sz="1800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Algoritmo probabilistico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𝑴</m:t>
                                        </m:r>
                                      </m:den>
                                    </m:f>
                                    <m: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∙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𝝅</m:t>
                                            </m:r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num>
                                          <m:den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b="1" i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153642"/>
                      </a:ext>
                    </a:extLst>
                  </a:tr>
                  <a:tr h="1072295">
                    <a:tc>
                      <a:txBody>
                        <a:bodyPr/>
                        <a:lstStyle/>
                        <a:p>
                          <a:pPr algn="ctr"/>
                          <a:endPara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r>
                            <a:rPr lang="it-IT" b="1" dirty="0" smtClean="0"/>
                            <a:t> di</a:t>
                          </a:r>
                          <a:r>
                            <a:rPr lang="it-IT" b="1" baseline="0" dirty="0" smtClean="0"/>
                            <a:t> </a:t>
                          </a:r>
                          <a:r>
                            <a:rPr lang="it-IT" b="1" baseline="0" dirty="0" err="1" smtClean="0"/>
                            <a:t>Pollard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it-IT" sz="1600" dirty="0" smtClean="0">
                              <a:solidFill>
                                <a:schemeClr val="bg1"/>
                              </a:solidFill>
                              <a:sym typeface="Wingdings" panose="05000000000000000000" pitchFamily="2" charset="2"/>
                            </a:rPr>
                            <a:t>Come la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it-IT" sz="1600" dirty="0" smtClean="0">
                              <a:ea typeface="Cambria Math" panose="02040503050406030204" pitchFamily="18" charset="0"/>
                            </a:rPr>
                            <a:t> di </a:t>
                          </a:r>
                          <a:r>
                            <a:rPr lang="it-IT" sz="1600" dirty="0" err="1" smtClean="0">
                              <a:ea typeface="Cambria Math" panose="02040503050406030204" pitchFamily="18" charset="0"/>
                            </a:rPr>
                            <a:t>Pollard</a:t>
                          </a:r>
                          <a:endParaRPr lang="it-IT" sz="1600" baseline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sym typeface="Wingdings" panose="05000000000000000000" pitchFamily="2" charset="2"/>
                          </a:endParaRPr>
                        </a:p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Bisogna conoscere un intervallo in cui cercare la chiave privata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𝑴</m:t>
                                        </m:r>
                                      </m:den>
                                    </m:f>
                                    <m: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∙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𝝅</m:t>
                                            </m:r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num>
                                          <m:den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502363"/>
                      </a:ext>
                    </a:extLst>
                  </a:tr>
                  <a:tr h="1008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err="1" smtClean="0"/>
                            <a:t>Pohlig-Hellman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L’ordine n deve esser  facilmente fattorizzabile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e>
                                          <m:sub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𝒍𝒐𝒈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it-IT" b="1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it-IT" b="1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𝒏</m:t>
                                                </m:r>
                                              </m:e>
                                            </m:d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 </m:t>
                                            </m:r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it-IT" b="1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it-IT" b="1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it-IT" b="1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it-IT" b="1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𝒊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rad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8894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1167426"/>
                  </p:ext>
                </p:extLst>
              </p:nvPr>
            </p:nvGraphicFramePr>
            <p:xfrm>
              <a:off x="1522412" y="1916832"/>
              <a:ext cx="9144000" cy="432048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5829795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54525357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356049826"/>
                        </a:ext>
                      </a:extLst>
                    </a:gridCol>
                  </a:tblGrid>
                  <a:tr h="392134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Attacco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Applicabilità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Operazioni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125937"/>
                      </a:ext>
                    </a:extLst>
                  </a:tr>
                  <a:tr h="832002">
                    <a:tc>
                      <a:txBody>
                        <a:bodyPr/>
                        <a:lstStyle/>
                        <a:p>
                          <a:pPr algn="ctr"/>
                          <a:endParaRPr lang="it-IT" dirty="0" smtClean="0"/>
                        </a:p>
                        <a:p>
                          <a:pPr algn="ctr"/>
                          <a:r>
                            <a:rPr lang="it-IT" b="1" dirty="0" smtClean="0"/>
                            <a:t>Baby </a:t>
                          </a:r>
                          <a:r>
                            <a:rPr lang="it-IT" b="1" dirty="0" err="1" smtClean="0"/>
                            <a:t>Step</a:t>
                          </a:r>
                          <a:r>
                            <a:rPr lang="it-IT" b="1" dirty="0" smtClean="0"/>
                            <a:t>, </a:t>
                          </a:r>
                          <a:r>
                            <a:rPr lang="it-IT" b="1" dirty="0" err="1" smtClean="0"/>
                            <a:t>Giant</a:t>
                          </a:r>
                          <a:r>
                            <a:rPr lang="it-IT" b="1" dirty="0" smtClean="0"/>
                            <a:t> </a:t>
                          </a:r>
                          <a:r>
                            <a:rPr lang="it-IT" b="1" dirty="0" err="1" smtClean="0"/>
                            <a:t>Step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99800" t="-50365" r="-100200" b="-3729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0200" t="-50365" r="-400" b="-3729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77583"/>
                      </a:ext>
                    </a:extLst>
                  </a:tr>
                  <a:tr h="101593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t="-123353" r="-200600" b="-2059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it-IT" sz="1800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Parallelizzabile su M processori</a:t>
                          </a:r>
                          <a:endParaRPr lang="it-IT" sz="1800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Algoritmo probabilistico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0200" t="-123353" r="-400" b="-2059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153642"/>
                      </a:ext>
                    </a:extLst>
                  </a:tr>
                  <a:tr h="107229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t="-211932" r="-200600" b="-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99800" t="-211932" r="-100200" b="-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0200" t="-211932" r="-400" b="-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502363"/>
                      </a:ext>
                    </a:extLst>
                  </a:tr>
                  <a:tr h="1008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err="1" smtClean="0"/>
                            <a:t>Pohlig-Hellman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L’ordine n 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deve 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esser  facilmente fattorizzabile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0200" t="-330723" r="-400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8894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56249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Attacchi all’ECDLP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5143325"/>
                  </p:ext>
                </p:extLst>
              </p:nvPr>
            </p:nvGraphicFramePr>
            <p:xfrm>
              <a:off x="1522414" y="2060848"/>
              <a:ext cx="9746948" cy="3816424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2987822">
                      <a:extLst>
                        <a:ext uri="{9D8B030D-6E8A-4147-A177-3AD203B41FA5}">
                          <a16:colId xmlns:a16="http://schemas.microsoft.com/office/drawing/2014/main" val="458297950"/>
                        </a:ext>
                      </a:extLst>
                    </a:gridCol>
                    <a:gridCol w="6759126">
                      <a:extLst>
                        <a:ext uri="{9D8B030D-6E8A-4147-A177-3AD203B41FA5}">
                          <a16:colId xmlns:a16="http://schemas.microsoft.com/office/drawing/2014/main" val="545253572"/>
                        </a:ext>
                      </a:extLst>
                    </a:gridCol>
                  </a:tblGrid>
                  <a:tr h="17196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Attacco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Applicabilità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125937"/>
                      </a:ext>
                    </a:extLst>
                  </a:tr>
                  <a:tr h="6423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b="1" dirty="0" smtClean="0"/>
                            <a:t>Ricerca esaustiva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lnSpc>
                              <a:spcPct val="150000"/>
                            </a:lnSpc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Richiede </a:t>
                          </a:r>
                          <a:r>
                            <a:rPr lang="it-IT" sz="160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d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calcoli della Legge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77583"/>
                      </a:ext>
                    </a:extLst>
                  </a:tr>
                  <a:tr h="1030336">
                    <a:tc>
                      <a:txBody>
                        <a:bodyPr/>
                        <a:lstStyle/>
                        <a:p>
                          <a:pPr algn="ctr"/>
                          <a:endPara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𝐌𝐎𝐕</m:t>
                                </m:r>
                              </m:oMath>
                            </m:oMathPara>
                          </a14:m>
                          <a:endParaRPr lang="it-IT" b="1" i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Richiede curve </a:t>
                          </a:r>
                          <a:r>
                            <a:rPr lang="it-IT" sz="1600" b="1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supersingolari</a:t>
                          </a:r>
                          <a:r>
                            <a:rPr lang="it-IT" sz="1800" baseline="0" dirty="0" smtClean="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. </a:t>
                          </a:r>
                          <a:r>
                            <a:rPr lang="it-IT" sz="1600" baseline="0" dirty="0" smtClean="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In un campo di ordine p, una curva ellittica E viene detta supersingolare se presenta cardinalità </a:t>
                          </a:r>
                          <a:r>
                            <a:rPr lang="it-IT" sz="1600" b="1" baseline="0" dirty="0" smtClean="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#E = p+1</a:t>
                          </a:r>
                          <a:r>
                            <a:rPr lang="it-IT" sz="1600" baseline="0" dirty="0" smtClean="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, analogamente se </a:t>
                          </a:r>
                          <a:r>
                            <a:rPr lang="it-IT" sz="1600" b="1" baseline="0" dirty="0" smtClean="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#E = p+1+t</a:t>
                          </a:r>
                          <a:r>
                            <a:rPr lang="it-IT" sz="1600" baseline="0" dirty="0" smtClean="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, dove </a:t>
                          </a:r>
                          <a14:m>
                            <m:oMath xmlns:m="http://schemas.openxmlformats.org/officeDocument/2006/math">
                              <m:r>
                                <a:rPr lang="it-IT" sz="1400" b="0" i="1" baseline="0" smtClean="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  <m:r>
                                <a:rPr lang="it-IT" sz="1400" b="0" i="1" baseline="0" smtClean="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=0 </m:t>
                              </m:r>
                              <m:r>
                                <a:rPr lang="it-IT" sz="1400" b="0" i="1" baseline="0" smtClean="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𝑚𝑜𝑑</m:t>
                              </m:r>
                              <m:r>
                                <a:rPr lang="it-IT" sz="1400" b="0" i="1" baseline="0" smtClean="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it-IT" sz="1400" b="0" i="1" baseline="0" smtClean="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𝑝</m:t>
                              </m:r>
                              <m:r>
                                <a:rPr lang="it-IT" sz="1400" b="0" i="1" baseline="0" smtClean="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endParaRPr lang="it-IT" sz="1600" dirty="0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153642"/>
                      </a:ext>
                    </a:extLst>
                  </a:tr>
                  <a:tr h="7994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it-IT" b="1" dirty="0" smtClean="0"/>
                            <a:t>Smart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Richiede curve </a:t>
                          </a:r>
                          <a:r>
                            <a:rPr lang="it-IT" sz="16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anomale</a:t>
                          </a:r>
                          <a:r>
                            <a:rPr lang="it-IT" sz="16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.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it-IT" sz="1600" baseline="0" dirty="0" smtClean="0">
                              <a:solidFill>
                                <a:schemeClr val="bg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In un campo di ordine p, una curva ellittica E viene detta anomala se presenta cardinalità </a:t>
                          </a:r>
                          <a:r>
                            <a:rPr lang="it-IT" sz="1600" b="1" baseline="0" dirty="0" smtClean="0">
                              <a:solidFill>
                                <a:schemeClr val="bg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#E = p</a:t>
                          </a:r>
                          <a:endParaRPr lang="it-IT" sz="1600" b="1" dirty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0728668"/>
                      </a:ext>
                    </a:extLst>
                  </a:tr>
                  <a:tr h="978548">
                    <a:tc>
                      <a:txBody>
                        <a:bodyPr/>
                        <a:lstStyle/>
                        <a:p>
                          <a:pPr algn="ctr"/>
                          <a:endPara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it-IT" b="1" dirty="0" smtClean="0"/>
                            <a:t>Side</a:t>
                          </a:r>
                          <a:r>
                            <a:rPr lang="it-IT" b="1" baseline="0" dirty="0" smtClean="0"/>
                            <a:t> Channel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it-IT" sz="1800" b="0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Attacco non intrusivo, difficile da notare</a:t>
                          </a:r>
                        </a:p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Inefficace se le Point </a:t>
                          </a:r>
                          <a:r>
                            <a:rPr lang="it-IT" sz="1600" baseline="0" dirty="0" err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Multiplication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 vengono effettuate tramite Montgomery </a:t>
                          </a:r>
                          <a:r>
                            <a:rPr lang="it-IT" sz="1600" baseline="0" dirty="0" err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Ladder</a:t>
                          </a:r>
                          <a:endParaRPr lang="it-IT" sz="1600" baseline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sym typeface="Wingdings" panose="05000000000000000000" pitchFamily="2" charset="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5023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5143325"/>
                  </p:ext>
                </p:extLst>
              </p:nvPr>
            </p:nvGraphicFramePr>
            <p:xfrm>
              <a:off x="1522414" y="2060848"/>
              <a:ext cx="9746948" cy="3816424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2987822">
                      <a:extLst>
                        <a:ext uri="{9D8B030D-6E8A-4147-A177-3AD203B41FA5}">
                          <a16:colId xmlns:a16="http://schemas.microsoft.com/office/drawing/2014/main" val="458297950"/>
                        </a:ext>
                      </a:extLst>
                    </a:gridCol>
                    <a:gridCol w="6759126">
                      <a:extLst>
                        <a:ext uri="{9D8B030D-6E8A-4147-A177-3AD203B41FA5}">
                          <a16:colId xmlns:a16="http://schemas.microsoft.com/office/drawing/2014/main" val="54525357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Attacco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Applicabilità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125937"/>
                      </a:ext>
                    </a:extLst>
                  </a:tr>
                  <a:tr h="6423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b="1" dirty="0" smtClean="0"/>
                            <a:t>Ricerca esaustiva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lnSpc>
                              <a:spcPct val="150000"/>
                            </a:lnSpc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Richiede </a:t>
                          </a:r>
                          <a:r>
                            <a:rPr lang="it-IT" sz="160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d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calcoli della Legge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77583"/>
                      </a:ext>
                    </a:extLst>
                  </a:tr>
                  <a:tr h="103033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t="-101183" r="-226939" b="-1739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44144" t="-101183" r="-180" b="-1739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153642"/>
                      </a:ext>
                    </a:extLst>
                  </a:tr>
                  <a:tr h="7994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it-IT" b="1" dirty="0" smtClean="0"/>
                            <a:t>Smart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Richiede curve </a:t>
                          </a:r>
                          <a:r>
                            <a:rPr lang="it-IT" sz="16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anomale</a:t>
                          </a:r>
                          <a:r>
                            <a:rPr lang="it-IT" sz="16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.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it-IT" sz="1600" baseline="0" dirty="0" smtClean="0">
                              <a:solidFill>
                                <a:schemeClr val="bg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In un campo di ordine p, una curva ellittica E viene detta anomala se presenta cardinalità </a:t>
                          </a:r>
                          <a:r>
                            <a:rPr lang="it-IT" sz="1600" b="1" baseline="0" dirty="0" smtClean="0">
                              <a:solidFill>
                                <a:schemeClr val="bg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#E = p</a:t>
                          </a:r>
                          <a:endParaRPr lang="it-IT" sz="1600" b="1" dirty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0728668"/>
                      </a:ext>
                    </a:extLst>
                  </a:tr>
                  <a:tr h="978548">
                    <a:tc>
                      <a:txBody>
                        <a:bodyPr/>
                        <a:lstStyle/>
                        <a:p>
                          <a:pPr algn="ctr"/>
                          <a:endPara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it-IT" b="1" dirty="0" smtClean="0"/>
                            <a:t>Side</a:t>
                          </a:r>
                          <a:r>
                            <a:rPr lang="it-IT" b="1" baseline="0" dirty="0" smtClean="0"/>
                            <a:t> Channel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it-IT" sz="1800" b="0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Attacco non intrusivo, difficile da notare</a:t>
                          </a:r>
                        </a:p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Inefficace se le Point </a:t>
                          </a:r>
                          <a:r>
                            <a:rPr lang="it-IT" sz="1600" baseline="0" dirty="0" err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Multiplication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 vengono effettuate tramite Montgomery </a:t>
                          </a:r>
                          <a:r>
                            <a:rPr lang="it-IT" sz="1600" baseline="0" dirty="0" err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Ladder</a:t>
                          </a:r>
                          <a:endParaRPr lang="it-IT" sz="1600" baseline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sym typeface="Wingdings" panose="05000000000000000000" pitchFamily="2" charset="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5023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177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522414" y="274638"/>
            <a:ext cx="4416551" cy="778098"/>
          </a:xfrm>
        </p:spPr>
        <p:txBody>
          <a:bodyPr numCol="1"/>
          <a:lstStyle/>
          <a:p>
            <a:pPr algn="ctr"/>
            <a:r>
              <a:rPr lang="it-IT" dirty="0" smtClean="0"/>
              <a:t>ECDLP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smtClean="0"/>
              <a:t>P = </a:t>
            </a:r>
            <a:r>
              <a:rPr lang="it-IT" dirty="0" err="1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it-IT" dirty="0" err="1" smtClean="0"/>
              <a:t>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it-IT" dirty="0" smtClean="0"/>
                  <a:t>L’algoritmo più efficace per risulta essere la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it-IT" dirty="0" smtClean="0"/>
                  <a:t> di </a:t>
                </a:r>
                <a:r>
                  <a:rPr lang="it-IT" dirty="0" err="1" smtClean="0"/>
                  <a:t>Pollard</a:t>
                </a:r>
                <a:r>
                  <a:rPr lang="it-IT" dirty="0" smtClean="0"/>
                  <a:t> con una complessità temporale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it-IT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it-IT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den>
                          </m:f>
                          <m:r>
                            <a:rPr lang="it-IT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rad>
                            <m:radPr>
                              <m:degHide m:val="on"/>
                              <m:ctrlPr>
                                <a:rPr lang="it-IT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it-IT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it-IT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it-IT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rad>
                          <m:r>
                            <a:rPr lang="it-IT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Segnaposto contenu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34" t="-2359" r="-26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6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Segnaposto tes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7"/>
              <p:cNvSpPr>
                <a:spLocks noGrp="1"/>
              </p:cNvSpPr>
              <p:nvPr>
                <p:ph sz="half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 smtClean="0"/>
                  <a:t>L’algoritmo più veloce per trovare il segreto </a:t>
                </a:r>
                <a:r>
                  <a:rPr lang="it-IT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x</a:t>
                </a:r>
                <a:r>
                  <a:rPr lang="it-IT" dirty="0" smtClean="0"/>
                  <a:t> presenta complessità temporale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ad>
                                <m:radPr>
                                  <m:ctrlPr>
                                    <a:rPr lang="it-IT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it-IT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it-IT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𝒍𝒏</m:t>
                                  </m:r>
                                  <m:d>
                                    <m:dPr>
                                      <m:ctrlPr>
                                        <a:rPr lang="it-IT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d>
                                  <m:r>
                                    <a:rPr lang="it-IT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it-IT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𝒍𝒏</m:t>
                                  </m:r>
                                  <m:d>
                                    <m:dPr>
                                      <m:ctrlPr>
                                        <a:rPr lang="it-IT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𝒍𝒏</m:t>
                                      </m:r>
                                      <m:d>
                                        <m:dPr>
                                          <m:ctrlPr>
                                            <a:rPr lang="it-IT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rad>
                            </m:sup>
                          </m:sSup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Segnaposto contenuto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blipFill>
                <a:blip r:embed="rId4"/>
                <a:stretch>
                  <a:fillRect l="-1793" t="-2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/>
          <p:cNvSpPr txBox="1"/>
          <p:nvPr/>
        </p:nvSpPr>
        <p:spPr>
          <a:xfrm>
            <a:off x="6278300" y="517205"/>
            <a:ext cx="43559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it-IT" sz="3200" dirty="0" smtClean="0">
                <a:latin typeface="+mj-lt"/>
              </a:rPr>
              <a:t>DLP</a:t>
            </a:r>
          </a:p>
        </p:txBody>
      </p:sp>
    </p:spTree>
    <p:extLst>
      <p:ext uri="{BB962C8B-B14F-4D97-AF65-F5344CB8AC3E}">
        <p14:creationId xmlns:p14="http://schemas.microsoft.com/office/powerpoint/2010/main" val="1381688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Confronto: ECDLP, DLP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904999"/>
            <a:ext cx="9143997" cy="4431753"/>
          </a:xfrm>
        </p:spPr>
      </p:pic>
    </p:spTree>
    <p:extLst>
      <p:ext uri="{BB962C8B-B14F-4D97-AF65-F5344CB8AC3E}">
        <p14:creationId xmlns:p14="http://schemas.microsoft.com/office/powerpoint/2010/main" val="34517955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Livelli di sicurezza </a:t>
            </a:r>
            <a:r>
              <a:rPr lang="it-IT" b="1" dirty="0" smtClean="0"/>
              <a:t>k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522412" y="1708212"/>
                <a:ext cx="9144000" cy="803920"/>
              </a:xfrm>
            </p:spPr>
            <p:txBody>
              <a:bodyPr>
                <a:noAutofit/>
              </a:bodyPr>
              <a:lstStyle/>
              <a:p>
                <a:r>
                  <a:rPr lang="it-IT" sz="2200" dirty="0" smtClean="0"/>
                  <a:t>Un generico algoritmo crittografico presenta un </a:t>
                </a:r>
                <a:r>
                  <a:rPr lang="it-IT" sz="2200" i="1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livello di sicurezza </a:t>
                </a:r>
                <a:r>
                  <a:rPr lang="it-IT" sz="2200" b="1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k</a:t>
                </a:r>
                <a:r>
                  <a:rPr lang="it-IT" sz="2200" dirty="0" smtClean="0"/>
                  <a:t>, espresso in bit, se l’attacco più veloce conosciuto impiega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it-IT" sz="2200" dirty="0" smtClean="0"/>
                  <a:t> operazioni per romperlo . </a:t>
                </a:r>
                <a:endParaRPr lang="it-IT" sz="22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2" y="1708212"/>
                <a:ext cx="9144000" cy="803920"/>
              </a:xfrm>
              <a:blipFill>
                <a:blip r:embed="rId2"/>
                <a:stretch>
                  <a:fillRect l="-800" t="-9848" r="-800" b="-401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03928"/>
              </p:ext>
            </p:extLst>
          </p:nvPr>
        </p:nvGraphicFramePr>
        <p:xfrm>
          <a:off x="1522414" y="2924944"/>
          <a:ext cx="9144000" cy="34563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60448257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8559965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6871211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89928315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 smtClean="0"/>
                        <a:t>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 smtClean="0"/>
                        <a:t>Chiave RSA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i="0" dirty="0" smtClean="0"/>
                        <a:t>Chiave ECC</a:t>
                      </a:r>
                      <a:endParaRPr lang="it-IT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dirty="0" smtClean="0"/>
                        <a:t>ECC / RSA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2461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80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1024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160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15%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8871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112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2048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224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10%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88709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128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3072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256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8%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8866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192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7680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384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5%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0609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256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15360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512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dirty="0" smtClean="0">
                          <a:latin typeface="Kartika" panose="02020503030404060203" pitchFamily="18" charset="0"/>
                          <a:cs typeface="Kartika" panose="02020503030404060203" pitchFamily="18" charset="0"/>
                        </a:rPr>
                        <a:t>3%</a:t>
                      </a:r>
                      <a:endParaRPr lang="it-IT" sz="1800" dirty="0">
                        <a:latin typeface="Kartika" panose="02020503030404060203" pitchFamily="18" charset="0"/>
                        <a:cs typeface="Kartika" panose="0202050303040406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9204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livello a 128 bit di sicurezza (1)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 smtClean="0"/>
                  <a:t>La crittografia ellittica presenta chiavi crittografiche lunghe solo l’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it-IT" dirty="0" smtClean="0"/>
                  <a:t>di quelle usate con RSA</a:t>
                </a:r>
              </a:p>
              <a:p>
                <a:pPr marL="0" indent="0">
                  <a:buNone/>
                </a:pPr>
                <a:r>
                  <a:rPr lang="it-IT" dirty="0" smtClean="0"/>
                  <a:t>Il </a:t>
                </a:r>
                <a:r>
                  <a:rPr lang="it-IT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DLP</a:t>
                </a:r>
                <a:r>
                  <a:rPr lang="it-IT" dirty="0" smtClean="0"/>
                  <a:t> viene risolto in circa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.2</m:t>
                    </m:r>
                    <m:r>
                      <a:rPr lang="it-IT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/>
                  <a:t>operazioni, l’</a:t>
                </a:r>
                <a:r>
                  <a:rPr lang="it-IT" dirty="0" smtClean="0">
                    <a:solidFill>
                      <a:schemeClr val="accent5"/>
                    </a:solidFill>
                  </a:rPr>
                  <a:t>ECDLP</a:t>
                </a:r>
                <a:r>
                  <a:rPr lang="it-IT" dirty="0" smtClean="0"/>
                  <a:t> in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4.3</m:t>
                    </m:r>
                    <m:r>
                      <a:rPr lang="it-IT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</m:t>
                        </m:r>
                      </m:sup>
                    </m:sSup>
                  </m:oMath>
                </a14:m>
                <a:r>
                  <a:rPr lang="it-IT" dirty="0" smtClean="0"/>
                  <a:t> operazioni tramite la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it-IT" dirty="0" smtClean="0"/>
                  <a:t> di </a:t>
                </a:r>
                <a:r>
                  <a:rPr lang="it-IT" dirty="0" err="1" smtClean="0"/>
                  <a:t>Pollard</a:t>
                </a:r>
                <a:r>
                  <a:rPr lang="it-IT" dirty="0" smtClean="0"/>
                  <a:t> non parallelizzata</a:t>
                </a:r>
              </a:p>
              <a:p>
                <a:pPr marL="0" indent="0">
                  <a:buNone/>
                </a:pPr>
                <a:r>
                  <a:rPr lang="it-IT" dirty="0" smtClean="0"/>
                  <a:t>Per il problema ellittico sarebbero necessari circa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8.2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it-IT" dirty="0" smtClean="0"/>
                  <a:t> processori attivi simultaneamente al fine di eguagliare i tempi di calcolo con il DLP</a:t>
                </a:r>
              </a:p>
              <a:p>
                <a:pPr marL="0" indent="0">
                  <a:buNone/>
                </a:pPr>
                <a:r>
                  <a:rPr lang="it-IT" dirty="0" smtClean="0"/>
                  <a:t>I tempi di elaborazione, in anni MIPS, sono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1.6</m:t>
                    </m:r>
                    <m:r>
                      <a:rPr lang="it-IT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it-IT" dirty="0" smtClean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1.3</m:t>
                    </m:r>
                    <m:r>
                      <a:rPr lang="it-IT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it-IT" dirty="0" smtClean="0"/>
                  <a:t> rispettivamente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 r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64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livello a 128 bit di sicurezza (2)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smtClean="0"/>
              <a:t>RSA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 smtClean="0"/>
                  <a:t>Richiede il calcolo di due numeri primi tali che il loro prodotto abbia lunghezza pari 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3072 </m:t>
                    </m:r>
                  </m:oMath>
                </a14:m>
                <a:r>
                  <a:rPr lang="it-IT" dirty="0" smtClean="0"/>
                  <a:t>bit</a:t>
                </a:r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i="1" dirty="0" smtClean="0"/>
                  <a:t>Deprecato a partire dal 31 Dicembre 2017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10" t="-23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smtClean="0"/>
              <a:t>ECC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/>
              <p:cNvSpPr>
                <a:spLocks noGrp="1"/>
              </p:cNvSpPr>
              <p:nvPr>
                <p:ph sz="half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 smtClean="0"/>
                  <a:t>Si sceglie la chiave privata nell’intervallo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it-IT" dirty="0" smtClean="0"/>
                  <a:t>da </a:t>
                </a:r>
                <a14:m>
                  <m:oMath xmlns:m="http://schemas.openxmlformats.org/officeDocument/2006/math">
                    <m:r>
                      <a:rPr lang="it-IT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it-IT" dirty="0" smtClean="0"/>
                  <a:t> a circa</a:t>
                </a:r>
                <a:r>
                  <a:rPr lang="it-IT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𝟕𝟕</m:t>
                        </m:r>
                      </m:sup>
                    </m:sSup>
                  </m:oMath>
                </a14:m>
                <a:endParaRPr lang="it-IT" b="1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it-IT" b="1" dirty="0"/>
              </a:p>
              <a:p>
                <a:pPr marL="0" indent="0">
                  <a:buNone/>
                </a:pPr>
                <a:r>
                  <a:rPr lang="it-IT" i="1" dirty="0" smtClean="0"/>
                  <a:t>Fornisce algoritmi più sicuri ed al tempo stesso più performanti </a:t>
                </a:r>
                <a:endParaRPr lang="it-IT" i="1" dirty="0"/>
              </a:p>
            </p:txBody>
          </p:sp>
        </mc:Choice>
        <mc:Fallback>
          <p:sp>
            <p:nvSpPr>
              <p:cNvPr id="6" name="Segnaposto contenu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blipFill>
                <a:blip r:embed="rId3"/>
                <a:stretch>
                  <a:fillRect l="-2069" t="-2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0234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Curve25519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 smtClean="0"/>
                  <a:t>La Curve25519, ideata dal professor Daniel Bernstein, è una curva ellittica utilizzata in algoritmi quali ECDH. La sua equazione è data nella forma di Montgomery: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+486662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255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−19)</m:t>
                      </m:r>
                    </m:oMath>
                  </m:oMathPara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dirty="0"/>
                  <a:t>La curva è </a:t>
                </a:r>
                <a:r>
                  <a:rPr lang="it-IT" i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prima</a:t>
                </a:r>
                <a:r>
                  <a:rPr lang="it-IT" i="1" dirty="0"/>
                  <a:t>  </a:t>
                </a:r>
                <a:r>
                  <a:rPr lang="it-IT" dirty="0"/>
                  <a:t>ovvero il suo ordine </a:t>
                </a:r>
                <a:r>
                  <a:rPr lang="it-IT" i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n</a:t>
                </a:r>
                <a:r>
                  <a:rPr lang="it-IT" dirty="0"/>
                  <a:t> è un numero primo. Gli attacchi di Smart, MOV e </a:t>
                </a:r>
                <a:r>
                  <a:rPr lang="it-IT" dirty="0" err="1"/>
                  <a:t>Pohligh-Hellman</a:t>
                </a:r>
                <a:r>
                  <a:rPr lang="it-IT" dirty="0"/>
                  <a:t> risultano inefficaci</a:t>
                </a:r>
              </a:p>
              <a:p>
                <a:pPr marL="0" indent="0">
                  <a:buNone/>
                </a:pPr>
                <a:r>
                  <a:rPr lang="it-IT" dirty="0"/>
                  <a:t>Le operazioni sulla curva sono svolte tramite Montgomery </a:t>
                </a:r>
                <a:r>
                  <a:rPr lang="it-IT" dirty="0" err="1"/>
                  <a:t>Ladder</a:t>
                </a:r>
                <a:r>
                  <a:rPr lang="it-IT" dirty="0"/>
                  <a:t>: gli attacchi Side-Channel non sono possibili</a:t>
                </a:r>
              </a:p>
            </p:txBody>
          </p:sp>
        </mc:Choice>
        <mc:Fallback>
          <p:sp>
            <p:nvSpPr>
              <p:cNvPr id="10" name="Segnaposto contenuto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 r="-1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3912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Curve25519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it-IT" dirty="0" smtClean="0"/>
              <a:t>I </a:t>
            </a:r>
            <a:r>
              <a:rPr lang="it-IT" dirty="0"/>
              <a:t>punti della curva sono espressi mediante coordinate da 32 </a:t>
            </a:r>
            <a:r>
              <a:rPr lang="it-IT" dirty="0" err="1"/>
              <a:t>bytes</a:t>
            </a:r>
            <a:r>
              <a:rPr lang="it-IT" dirty="0"/>
              <a:t>; le curve standardizzate dal NIST richiedono 48 </a:t>
            </a:r>
            <a:r>
              <a:rPr lang="it-IT" dirty="0" err="1"/>
              <a:t>bytes</a:t>
            </a:r>
            <a:r>
              <a:rPr lang="it-IT" dirty="0"/>
              <a:t> di memoria.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La chiave pubblica calcolata su questa curva permette il calcolo della sola ascissa </a:t>
            </a:r>
            <a:r>
              <a:rPr lang="it-IT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it-IT" dirty="0"/>
              <a:t>: l’impiego di memoria e le operazioni nella Point </a:t>
            </a:r>
            <a:r>
              <a:rPr lang="it-IT" dirty="0" err="1"/>
              <a:t>Multiplication</a:t>
            </a:r>
            <a:r>
              <a:rPr lang="it-IT" dirty="0"/>
              <a:t> sono notevolmente </a:t>
            </a:r>
            <a:r>
              <a:rPr lang="it-IT" dirty="0" smtClean="0"/>
              <a:t>ridotti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 smtClean="0"/>
              <a:t>La curva presenta anche tempi di calcoli ridotti rispetto alle curve del NIST, </a:t>
            </a:r>
            <a:r>
              <a:rPr lang="it-IT" dirty="0" err="1" smtClean="0"/>
              <a:t>Certicom</a:t>
            </a:r>
            <a:r>
              <a:rPr lang="it-IT" dirty="0" smtClean="0"/>
              <a:t> e </a:t>
            </a:r>
            <a:r>
              <a:rPr lang="it-IT" dirty="0" err="1" smtClean="0"/>
              <a:t>Brainpool</a:t>
            </a:r>
            <a:r>
              <a:rPr lang="it-IT" dirty="0" smtClean="0"/>
              <a:t> che non sono resistenti ad attacchi Side-Channel. In aggiunta, per la Curve25519 vengono svolte operazioni di validazione della chiave: altre curve accettano solo chiavi precedentemente validate.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915109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Campo </a:t>
            </a:r>
            <a:r>
              <a:rPr lang="it-IT" i="1" dirty="0" smtClean="0"/>
              <a:t>K</a:t>
            </a:r>
            <a:endParaRPr lang="it-IT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519801" y="1988840"/>
                <a:ext cx="9144000" cy="4267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it-IT" sz="2200" b="1" dirty="0" smtClean="0"/>
                  <a:t>Campo modulare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  <m:r>
                      <a:rPr lang="it-IT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t-IT" sz="2000" b="1" i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it-IT" sz="2200" i="1" dirty="0" smtClean="0"/>
                  <a:t>con «n» un numero primo, «m» un numero naturale diverso da </a:t>
                </a:r>
                <a:r>
                  <a:rPr lang="it-IT" sz="2200" i="1" dirty="0" smtClean="0">
                    <a:latin typeface="+mj-lt"/>
                  </a:rPr>
                  <a:t>0</a:t>
                </a:r>
                <a:r>
                  <a:rPr lang="it-IT" sz="2200" i="1" dirty="0" smtClean="0"/>
                  <a:t>; l’ordine del campo è «n»</a:t>
                </a:r>
              </a:p>
              <a:p>
                <a:pPr marL="0" indent="0">
                  <a:buNone/>
                </a:pPr>
                <a:endParaRPr lang="it-IT" sz="2200" b="1" dirty="0"/>
              </a:p>
              <a:p>
                <a:pPr marL="0" indent="0">
                  <a:buNone/>
                </a:pPr>
                <a:r>
                  <a:rPr lang="it-IT" sz="2200" b="1" dirty="0" smtClean="0"/>
                  <a:t>Caratteristica </a:t>
                </a:r>
                <a:r>
                  <a:rPr lang="it-IT" sz="2200" b="1" dirty="0" err="1" smtClean="0"/>
                  <a:t>char</a:t>
                </a:r>
                <a:r>
                  <a:rPr lang="it-IT" sz="2200" b="1" dirty="0" smtClean="0"/>
                  <a:t>(K)</a:t>
                </a:r>
                <a:r>
                  <a:rPr lang="it-IT" sz="2200" dirty="0" smtClean="0"/>
                  <a:t>: </a:t>
                </a:r>
                <a:r>
                  <a:rPr lang="it-IT" sz="2200" i="1" dirty="0" smtClean="0"/>
                  <a:t>il minimo numero di </a:t>
                </a:r>
                <a:r>
                  <a:rPr lang="it-IT" sz="2200" i="1" dirty="0"/>
                  <a:t>volte che l'elemento </a:t>
                </a:r>
                <a:r>
                  <a:rPr lang="it-IT" sz="2200" i="1" dirty="0" smtClean="0"/>
                  <a:t>identità </a:t>
                </a:r>
                <a:r>
                  <a:rPr lang="it-IT" sz="2200" i="1" dirty="0"/>
                  <a:t>della somma </a:t>
                </a:r>
                <a:r>
                  <a:rPr lang="it-IT" sz="2200" i="1" dirty="0" smtClean="0"/>
                  <a:t>(</a:t>
                </a:r>
                <a:r>
                  <a:rPr lang="it-IT" sz="2200" b="1" i="1" dirty="0" smtClean="0"/>
                  <a:t>1</a:t>
                </a:r>
                <a:r>
                  <a:rPr lang="it-IT" sz="2200" i="1" dirty="0" smtClean="0"/>
                  <a:t>) deve </a:t>
                </a:r>
                <a:r>
                  <a:rPr lang="it-IT" sz="2200" i="1" dirty="0"/>
                  <a:t>essere sommato a se stesso per ottenere l'elemento </a:t>
                </a:r>
                <a:r>
                  <a:rPr lang="it-IT" sz="2200" i="1" dirty="0" smtClean="0"/>
                  <a:t>identità </a:t>
                </a:r>
                <a:r>
                  <a:rPr lang="it-IT" sz="2200" i="1" dirty="0"/>
                  <a:t>della </a:t>
                </a:r>
                <a:r>
                  <a:rPr lang="it-IT" sz="2200" i="1" dirty="0" smtClean="0"/>
                  <a:t>moltiplicazione (</a:t>
                </a:r>
                <a:r>
                  <a:rPr lang="it-IT" sz="2200" b="1" i="1" dirty="0" smtClean="0">
                    <a:latin typeface="+mj-lt"/>
                  </a:rPr>
                  <a:t>0</a:t>
                </a:r>
                <a:r>
                  <a:rPr lang="it-IT" sz="2200" i="1" dirty="0" smtClean="0"/>
                  <a:t>). In un campo modulare la caratteristica coincide con l’ordine.</a:t>
                </a:r>
              </a:p>
              <a:p>
                <a:pPr marL="0" indent="0">
                  <a:buNone/>
                </a:pPr>
                <a:endParaRPr lang="it-IT" sz="2200" dirty="0" smtClean="0"/>
              </a:p>
              <a:p>
                <a:pPr marL="0" indent="0">
                  <a:buNone/>
                </a:pPr>
                <a:r>
                  <a:rPr lang="it-IT" sz="2200" b="1" dirty="0" smtClean="0"/>
                  <a:t>Punto </a:t>
                </a:r>
                <a:r>
                  <a:rPr lang="it-IT" sz="2200" b="1" i="1" dirty="0" smtClean="0"/>
                  <a:t>K</a:t>
                </a:r>
                <a:r>
                  <a:rPr lang="it-IT" sz="2200" b="1" dirty="0" smtClean="0"/>
                  <a:t>-Razionale</a:t>
                </a:r>
                <a:r>
                  <a:rPr lang="it-IT" sz="2200" dirty="0" smtClean="0"/>
                  <a:t>: </a:t>
                </a:r>
                <a:r>
                  <a:rPr lang="it-IT" sz="2200" i="1" dirty="0" smtClean="0"/>
                  <a:t>un punto P di coordinate (x, y) viene detto </a:t>
                </a:r>
                <a:r>
                  <a:rPr lang="it-IT" sz="2200" dirty="0" smtClean="0"/>
                  <a:t>K-Razionale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𝑒𝑛𝑡𝑟𝑎𝑚𝑏𝑒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𝑐𝑜𝑜𝑟𝑑𝑖𝑛𝑎𝑡𝑒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𝑠𝑜𝑛𝑜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𝑟𝑎𝑧𝑖𝑜𝑛𝑎𝑙𝑖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𝑒𝑑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𝑎𝑝𝑝𝑎𝑟𝑡𝑒𝑛𝑔𝑜𝑛𝑜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𝑐𝑎𝑚𝑝𝑜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t-IT" sz="2200" i="1" dirty="0" smtClean="0"/>
                  <a:t>. </a:t>
                </a:r>
              </a:p>
              <a:p>
                <a:pPr marL="0" indent="0">
                  <a:buNone/>
                </a:pPr>
                <a:r>
                  <a:rPr lang="it-IT" sz="2200" i="1" dirty="0" smtClean="0"/>
                  <a:t>Un particolare punto K-razionale è il punto all’infinito</a:t>
                </a:r>
                <a:r>
                  <a:rPr lang="it-IT" sz="2000" i="1" dirty="0" smtClean="0"/>
                  <a:t>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9801" y="1988840"/>
                <a:ext cx="9144000" cy="4267200"/>
              </a:xfrm>
              <a:blipFill>
                <a:blip r:embed="rId2"/>
                <a:stretch>
                  <a:fillRect l="-667" t="-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7083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425781" y="3216634"/>
            <a:ext cx="7337265" cy="7017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just">
              <a:lnSpc>
                <a:spcPct val="90000"/>
              </a:lnSpc>
              <a:tabLst>
                <a:tab pos="108000" algn="ctr"/>
              </a:tabLst>
            </a:pPr>
            <a:r>
              <a:rPr lang="it-IT" sz="4400" dirty="0" smtClean="0">
                <a:latin typeface="+mj-lt"/>
              </a:rPr>
              <a:t>Grazie per l’attenzione</a:t>
            </a:r>
            <a:endParaRPr lang="it-IT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7051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Gruppo </a:t>
            </a:r>
            <a:r>
              <a:rPr lang="it-IT" dirty="0" smtClean="0"/>
              <a:t>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it-IT" sz="2000" dirty="0" smtClean="0"/>
              <a:t>Dati: insieme </a:t>
            </a:r>
            <a:r>
              <a:rPr lang="it-IT" sz="2000" i="1" dirty="0" smtClean="0"/>
              <a:t>G</a:t>
            </a:r>
            <a:r>
              <a:rPr lang="it-IT" sz="2000" dirty="0" smtClean="0"/>
              <a:t>, operazione •, elementi «</a:t>
            </a:r>
            <a:r>
              <a:rPr lang="it-IT" sz="2000" i="1" dirty="0" smtClean="0"/>
              <a:t>a</a:t>
            </a:r>
            <a:r>
              <a:rPr lang="it-IT" sz="2000" dirty="0" smtClean="0"/>
              <a:t>», «</a:t>
            </a:r>
            <a:r>
              <a:rPr lang="it-IT" sz="2000" i="1" dirty="0" smtClean="0"/>
              <a:t>b</a:t>
            </a:r>
            <a:r>
              <a:rPr lang="it-IT" sz="2000" dirty="0" smtClean="0"/>
              <a:t>», «</a:t>
            </a:r>
            <a:r>
              <a:rPr lang="it-IT" sz="2000" i="1" dirty="0" smtClean="0"/>
              <a:t>c</a:t>
            </a:r>
            <a:r>
              <a:rPr lang="it-IT" sz="2000" dirty="0" smtClean="0"/>
              <a:t>» dell’insieme 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i="1" dirty="0" smtClean="0"/>
              <a:t>Legge di Gruppo</a:t>
            </a:r>
          </a:p>
          <a:p>
            <a:pPr marL="274320" lvl="1" indent="0">
              <a:buNone/>
            </a:pPr>
            <a:r>
              <a:rPr lang="it-IT" sz="1800" dirty="0" smtClean="0"/>
              <a:t>Operazione binaria chiusa rispetto l’insieme G</a:t>
            </a:r>
          </a:p>
          <a:p>
            <a:pPr marL="274320" lvl="1" indent="0" algn="ctr">
              <a:buNone/>
            </a:pPr>
            <a:r>
              <a:rPr lang="it-IT" sz="1800" dirty="0" smtClean="0"/>
              <a:t>(a, b)</a:t>
            </a:r>
            <a:r>
              <a:rPr lang="it-IT" sz="1800" i="1" dirty="0"/>
              <a:t> </a:t>
            </a:r>
            <a:r>
              <a:rPr lang="it-IT" sz="1800" dirty="0" smtClean="0"/>
              <a:t>→ a • b : G x G → 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i="1" dirty="0" smtClean="0"/>
              <a:t>Assiomi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800" dirty="0" smtClean="0"/>
              <a:t>Associatività    </a:t>
            </a:r>
            <a:r>
              <a:rPr lang="pt-BR" sz="1800" dirty="0"/>
              <a:t>(a • b) • c = a • (b • c), ∀(a, b, c) ∈ G</a:t>
            </a:r>
            <a:endParaRPr lang="it-IT" sz="1800" dirty="0" smtClean="0"/>
          </a:p>
          <a:p>
            <a:pPr marL="617220" lvl="1" indent="-342900">
              <a:buFont typeface="+mj-lt"/>
              <a:buAutoNum type="arabicPeriod"/>
            </a:pPr>
            <a:r>
              <a:rPr lang="it-IT" sz="1800" dirty="0" smtClean="0"/>
              <a:t>Esistenza dell’elemento identità</a:t>
            </a:r>
            <a:r>
              <a:rPr lang="it-IT" sz="1800" dirty="0"/>
              <a:t> </a:t>
            </a:r>
            <a:r>
              <a:rPr lang="it-IT" sz="1800" dirty="0" smtClean="0"/>
              <a:t>   ∃</a:t>
            </a:r>
            <a:r>
              <a:rPr lang="it-IT" sz="1800" dirty="0"/>
              <a:t>!e ∈ G | e • a = a • e = a; </a:t>
            </a:r>
            <a:endParaRPr lang="it-IT" sz="1800" dirty="0" smtClean="0"/>
          </a:p>
          <a:p>
            <a:pPr marL="617220" lvl="1" indent="-342900">
              <a:buFont typeface="+mj-lt"/>
              <a:buAutoNum type="arabicPeriod"/>
            </a:pPr>
            <a:r>
              <a:rPr lang="it-IT" sz="1800" dirty="0" smtClean="0"/>
              <a:t>Esistenza dell’elemento inverso   </a:t>
            </a:r>
            <a:r>
              <a:rPr lang="pt-BR" sz="1800" dirty="0" smtClean="0"/>
              <a:t> </a:t>
            </a:r>
            <a:r>
              <a:rPr lang="pt-BR" sz="1800" dirty="0"/>
              <a:t>∃b ∈ G | a • b = b • a = e</a:t>
            </a:r>
            <a:endParaRPr lang="it-IT" sz="1800" dirty="0" smtClean="0"/>
          </a:p>
          <a:p>
            <a:pPr marL="617220" lvl="1" indent="-342900">
              <a:buFont typeface="+mj-lt"/>
              <a:buAutoNum type="arabicPeriod"/>
            </a:pPr>
            <a:endParaRPr lang="it-IT" dirty="0"/>
          </a:p>
          <a:p>
            <a:pPr marL="617220" lvl="1" indent="-342900">
              <a:buFont typeface="+mj-lt"/>
              <a:buAutoNum type="arabicPeriod"/>
            </a:pPr>
            <a:r>
              <a:rPr lang="it-IT" sz="1800" b="1" dirty="0" smtClean="0"/>
              <a:t>Commutatività    </a:t>
            </a:r>
            <a:r>
              <a:rPr lang="it-IT" sz="1800" dirty="0" smtClean="0"/>
              <a:t>a </a:t>
            </a:r>
            <a:r>
              <a:rPr lang="it-IT" sz="1800" dirty="0"/>
              <a:t>• b = b • a, ∀a, b ∈ G</a:t>
            </a:r>
            <a:r>
              <a:rPr lang="it-IT" sz="1800" b="1" dirty="0" smtClean="0"/>
              <a:t>.</a:t>
            </a:r>
          </a:p>
          <a:p>
            <a:pPr marL="274320" lvl="1" indent="0">
              <a:buNone/>
            </a:pPr>
            <a:r>
              <a:rPr lang="it-IT" sz="1800" i="1" dirty="0" smtClean="0"/>
              <a:t>Se vale anche la commutatività il gruppo è detto </a:t>
            </a:r>
            <a:r>
              <a:rPr lang="it-IT" sz="1800" b="1" i="1" dirty="0" smtClean="0"/>
              <a:t>Abeliano</a:t>
            </a:r>
          </a:p>
        </p:txBody>
      </p:sp>
    </p:spTree>
    <p:extLst>
      <p:ext uri="{BB962C8B-B14F-4D97-AF65-F5344CB8AC3E}">
        <p14:creationId xmlns:p14="http://schemas.microsoft.com/office/powerpoint/2010/main" val="33242612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Gruppo </a:t>
            </a:r>
            <a:r>
              <a:rPr lang="it-IT" dirty="0" smtClean="0"/>
              <a:t>(2)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 smtClean="0"/>
                  <a:t>Dato un gruppo G, con Legge definita come «somma», questo viene definito </a:t>
                </a:r>
                <a:r>
                  <a:rPr lang="it-IT" b="1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ciclico</a:t>
                </a:r>
                <a:r>
                  <a:rPr lang="it-IT" dirty="0" smtClean="0"/>
                  <a:t> se generato da un suo singolo elemento </a:t>
                </a:r>
                <a:r>
                  <a:rPr lang="it-IT" i="1" dirty="0" smtClean="0">
                    <a:solidFill>
                      <a:srgbClr val="FFC000"/>
                    </a:solidFill>
                  </a:rPr>
                  <a:t>g</a:t>
                </a:r>
                <a:r>
                  <a:rPr lang="it-IT" i="1" dirty="0" smtClean="0"/>
                  <a:t>∈ G </a:t>
                </a:r>
                <a:r>
                  <a:rPr lang="it-IT" dirty="0" smtClean="0"/>
                  <a:t>e se viene rispettata la relazione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={0,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dirty="0" smtClean="0"/>
                  <a:t> </a:t>
                </a:r>
              </a:p>
              <a:p>
                <a:pPr marL="0" indent="0">
                  <a:buNone/>
                </a:pPr>
                <a:r>
                  <a:rPr lang="it-IT" dirty="0" smtClean="0"/>
                  <a:t>L’ elemento </a:t>
                </a:r>
                <a:r>
                  <a:rPr lang="it-IT" i="1" dirty="0" smtClean="0">
                    <a:solidFill>
                      <a:srgbClr val="FFC000"/>
                    </a:solidFill>
                  </a:rPr>
                  <a:t>g</a:t>
                </a:r>
                <a:r>
                  <a:rPr lang="it-IT" dirty="0" smtClean="0"/>
                  <a:t> viene detto </a:t>
                </a:r>
                <a:r>
                  <a:rPr lang="it-IT" dirty="0" smtClean="0">
                    <a:solidFill>
                      <a:srgbClr val="FFC000"/>
                    </a:solidFill>
                  </a:rPr>
                  <a:t>Generatore</a:t>
                </a:r>
                <a:r>
                  <a:rPr lang="it-IT" dirty="0" smtClean="0"/>
                  <a:t> del Gruppo.</a:t>
                </a:r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>
                  <a:buNone/>
                </a:pPr>
                <a:r>
                  <a:rPr lang="it-IT" dirty="0" smtClean="0"/>
                  <a:t>L’ordine del generatore è n. Per tale valore si verifica che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 r="-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558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cosa trattiamo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L’algebra alla </a:t>
            </a:r>
            <a:r>
              <a:rPr lang="it-IT" dirty="0" smtClean="0"/>
              <a:t>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Curve Ellittiche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Equazione della curva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Legge di Gruppo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Point </a:t>
            </a:r>
            <a:r>
              <a:rPr lang="it-IT" dirty="0" err="1" smtClean="0"/>
              <a:t>Doubling</a:t>
            </a:r>
            <a:endParaRPr lang="it-IT" dirty="0" smtClean="0"/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Montgomery </a:t>
            </a:r>
            <a:r>
              <a:rPr lang="it-IT" dirty="0" err="1" smtClean="0"/>
              <a:t>Ladder</a:t>
            </a: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Applicazioni crittografiche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Sicurezza </a:t>
            </a:r>
            <a:r>
              <a:rPr lang="it-IT" dirty="0" smtClean="0"/>
              <a:t>offerta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139787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Curve Ellittiche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it-IT" i="1" dirty="0" smtClean="0">
                    <a:solidFill>
                      <a:schemeClr val="accent4"/>
                    </a:solidFill>
                  </a:rPr>
                  <a:t>Una curva ellittica viene definita </a:t>
                </a:r>
                <a:r>
                  <a:rPr lang="it-IT" i="1" dirty="0">
                    <a:solidFill>
                      <a:schemeClr val="accent4"/>
                    </a:solidFill>
                  </a:rPr>
                  <a:t>su di un campo </a:t>
                </a:r>
                <a:r>
                  <a:rPr lang="it-IT" i="1" dirty="0" smtClean="0">
                    <a:solidFill>
                      <a:schemeClr val="accent4"/>
                    </a:solidFill>
                  </a:rPr>
                  <a:t>K, </a:t>
                </a:r>
                <a:r>
                  <a:rPr lang="it-IT" i="1" dirty="0">
                    <a:solidFill>
                      <a:schemeClr val="accent4"/>
                    </a:solidFill>
                  </a:rPr>
                  <a:t>è una curva</a:t>
                </a:r>
                <a:r>
                  <a:rPr lang="it-IT" i="1" dirty="0" smtClean="0">
                    <a:solidFill>
                      <a:schemeClr val="accent4"/>
                    </a:solidFill>
                  </a:rPr>
                  <a:t> cubica, liscia ed avente un punto K-razionale. </a:t>
                </a:r>
              </a:p>
              <a:p>
                <a:pPr marL="0" indent="0">
                  <a:buNone/>
                </a:pPr>
                <a:r>
                  <a:rPr lang="it-IT" sz="2000" i="1" dirty="0" smtClean="0"/>
                  <a:t>Se il campo K ha caratteristica diversa da 2 e da 3 è possibile scrivere la forma proiettiva estesa di Tate-</a:t>
                </a:r>
                <a:r>
                  <a:rPr lang="it-IT" sz="2000" i="1" dirty="0" err="1" smtClean="0"/>
                  <a:t>Weierstrass</a:t>
                </a:r>
                <a:r>
                  <a:rPr lang="it-IT" i="1" dirty="0" smtClean="0"/>
                  <a:t>:</a:t>
                </a:r>
              </a:p>
              <a:p>
                <a:pPr marL="0" indent="0">
                  <a:buNone/>
                </a:pPr>
                <a:endParaRPr lang="it-IT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𝑋𝑌𝑍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it-IT" b="0" dirty="0" smtClean="0"/>
              </a:p>
              <a:p>
                <a:pPr marL="0" indent="0">
                  <a:buNone/>
                </a:pPr>
                <a:endParaRPr lang="it-IT" b="0" dirty="0" smtClean="0"/>
              </a:p>
              <a:p>
                <a:pPr marL="0" indent="0">
                  <a:buNone/>
                </a:pPr>
                <a:r>
                  <a:rPr lang="it-IT" sz="2000" dirty="0"/>
                  <a:t>Tramite dei cambi di variabile è possibile ottenere la forma breve</a:t>
                </a:r>
                <a:r>
                  <a:rPr lang="it-IT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it-IT" dirty="0"/>
                  <a:t/>
                </a:r>
                <a:br>
                  <a:rPr lang="it-IT" dirty="0"/>
                </a:br>
                <a:r>
                  <a:rPr lang="it-IT" dirty="0"/>
                  <a:t/>
                </a:r>
                <a:br>
                  <a:rPr lang="it-IT" dirty="0"/>
                </a:br>
                <a:r>
                  <a:rPr lang="it-IT" sz="2000" i="1" dirty="0"/>
                  <a:t>Equazione di </a:t>
                </a:r>
                <a:r>
                  <a:rPr lang="it-IT" sz="2000" i="1" dirty="0" err="1"/>
                  <a:t>Weierstrass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≠27</m:t>
                            </m:r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{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it-IT" b="0" dirty="0" smtClean="0"/>
              </a:p>
              <a:p>
                <a:pPr marL="0" indent="0">
                  <a:buNone/>
                </a:pP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7" t="-3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8241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olo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r>
                  <a:rPr lang="it-IT" b="0" dirty="0" smtClean="0"/>
                  <a:t/>
                </a:r>
                <a:br>
                  <a:rPr lang="it-IT" b="0" dirty="0" smtClean="0"/>
                </a:br>
                <a:endParaRPr lang="it-IT" dirty="0"/>
              </a:p>
            </p:txBody>
          </p:sp>
        </mc:Choice>
        <mc:Fallback xmlns="">
          <p:sp>
            <p:nvSpPr>
              <p:cNvPr id="8" name="Titolo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1905000"/>
            <a:ext cx="6400800" cy="4267200"/>
          </a:xfrm>
        </p:spPr>
      </p:pic>
    </p:spTree>
    <p:extLst>
      <p:ext uri="{BB962C8B-B14F-4D97-AF65-F5344CB8AC3E}">
        <p14:creationId xmlns:p14="http://schemas.microsoft.com/office/powerpoint/2010/main" val="33841156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vagna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7_TF02804846_TF02804846.potx" id="{3D20F840-C1CB-49AA-9B99-D1664C5D7955}" vid="{BDD8EBD5-EB77-4377-AE48-333448456E57}"/>
    </a:ext>
  </a:extLst>
</a:theme>
</file>

<file path=ppt/theme/theme2.xml><?xml version="1.0" encoding="utf-8"?>
<a:theme xmlns:a="http://schemas.openxmlformats.org/drawingml/2006/main" name="Tema di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didattica su lavagna (widescreen)</Template>
  <TotalTime>804</TotalTime>
  <Words>1438</Words>
  <Application>Microsoft Office PowerPoint</Application>
  <PresentationFormat>Personalizzato</PresentationFormat>
  <Paragraphs>301</Paragraphs>
  <Slides>40</Slides>
  <Notes>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9" baseType="lpstr">
      <vt:lpstr>Arial</vt:lpstr>
      <vt:lpstr>Cambria Math</vt:lpstr>
      <vt:lpstr>Consolas</vt:lpstr>
      <vt:lpstr>Corbel</vt:lpstr>
      <vt:lpstr>Kartika</vt:lpstr>
      <vt:lpstr>Script MT Bold</vt:lpstr>
      <vt:lpstr>Wingdings</vt:lpstr>
      <vt:lpstr>Lavagna 16x9</vt:lpstr>
      <vt:lpstr>Equation</vt:lpstr>
      <vt:lpstr>Crittografia Ellittica</vt:lpstr>
      <vt:lpstr>Di cosa trattiamo </vt:lpstr>
      <vt:lpstr>Spazio Proiettivo</vt:lpstr>
      <vt:lpstr>Campo K</vt:lpstr>
      <vt:lpstr>Gruppo (1)</vt:lpstr>
      <vt:lpstr>Gruppo (2)</vt:lpstr>
      <vt:lpstr>Di cosa trattiamo </vt:lpstr>
      <vt:lpstr>Curve Ellittiche</vt:lpstr>
      <vt:lpstr>y^2=x^3-4x+2 </vt:lpstr>
      <vt:lpstr>y^2=x^3-4x+5 </vt:lpstr>
      <vt:lpstr>Legge di Gruppo</vt:lpstr>
      <vt:lpstr>y^2=x^3-x+4 </vt:lpstr>
      <vt:lpstr>y^2=x^3-x+4 </vt:lpstr>
      <vt:lpstr>y^2=x^3-x+4 </vt:lpstr>
      <vt:lpstr>y^2=x^3-x+4 </vt:lpstr>
      <vt:lpstr>y^2=x^3-x+4 </vt:lpstr>
      <vt:lpstr>Point Doubling</vt:lpstr>
      <vt:lpstr>Point Multiplication</vt:lpstr>
      <vt:lpstr>Di cosa trattiamo </vt:lpstr>
      <vt:lpstr>Parametri crittografici</vt:lpstr>
      <vt:lpstr>Codifica di un messaggio</vt:lpstr>
      <vt:lpstr>ECDH – Elliptic Curve Diffie-Hellman</vt:lpstr>
      <vt:lpstr>Generazione chiavi crittografiche</vt:lpstr>
      <vt:lpstr>Scambio chiavi pubbliche…</vt:lpstr>
      <vt:lpstr>... e calcolo chiave simmetrica</vt:lpstr>
      <vt:lpstr>... e calcolo chiave simmetrica</vt:lpstr>
      <vt:lpstr>Invio del messaggio </vt:lpstr>
      <vt:lpstr>Decifratura e decodifica</vt:lpstr>
      <vt:lpstr>Di cosa trattiamo </vt:lpstr>
      <vt:lpstr>ECDLP – Elliptic Curve Discrete Logarithm Problem</vt:lpstr>
      <vt:lpstr>Attacchi all’ECDLP</vt:lpstr>
      <vt:lpstr>Attacchi all’ECDLP</vt:lpstr>
      <vt:lpstr>ECDLP</vt:lpstr>
      <vt:lpstr>Confronto: ECDLP, DLP</vt:lpstr>
      <vt:lpstr>Livelli di sicurezza k</vt:lpstr>
      <vt:lpstr>Il livello a 128 bit di sicurezza (1)</vt:lpstr>
      <vt:lpstr>Il livello a 128 bit di sicurezza (2)</vt:lpstr>
      <vt:lpstr>Curve25519</vt:lpstr>
      <vt:lpstr>Curve25519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Crittografia Ellittica</dc:title>
  <dc:creator>Marco Carolla</dc:creator>
  <cp:lastModifiedBy>Marco Carolla</cp:lastModifiedBy>
  <cp:revision>80</cp:revision>
  <dcterms:created xsi:type="dcterms:W3CDTF">2017-06-21T08:31:11Z</dcterms:created>
  <dcterms:modified xsi:type="dcterms:W3CDTF">2017-07-10T14:19:22Z</dcterms:modified>
</cp:coreProperties>
</file>