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Proxima Nov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60" autoAdjust="0"/>
  </p:normalViewPr>
  <p:slideViewPr>
    <p:cSldViewPr snapToGrid="0">
      <p:cViewPr varScale="1">
        <p:scale>
          <a:sx n="145" d="100"/>
          <a:sy n="145" d="100"/>
        </p:scale>
        <p:origin x="46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f91372d7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f91372d7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f91372d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0f91372d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efcaedb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efcaedb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1a1422a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1a1422a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0f91372d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0f91372d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15bcf4a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15bcf4a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0f91372d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0f91372d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f91372d7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0f91372d7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0f91372d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0f91372d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0f91372d7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0f91372d7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0f91372d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0f91372d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5650cea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15650cea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0f91372d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0f91372d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e10d53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e10d53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f91372d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f91372d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2b5ca32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2b5ca32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f91372d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f91372d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f91372d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0f91372d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ecc08946f630feb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ecc08946f630feb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On a post-quantum SIDH-based Oblivious Transfer and its implementation</a:t>
            </a:r>
            <a:endParaRPr sz="30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1685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IT" dirty="0"/>
              <a:t>Marco Carolla</a:t>
            </a:r>
          </a:p>
          <a:p>
            <a:pPr marL="0" lvl="0" indent="0"/>
            <a:endParaRPr lang="it-IT" dirty="0"/>
          </a:p>
          <a:p>
            <a:pPr marL="0" lvl="0" indent="0" algn="r"/>
            <a:r>
              <a:rPr lang="it-IT" i="1" dirty="0"/>
              <a:t>Relatore:   Riccardo Aragona</a:t>
            </a:r>
          </a:p>
          <a:p>
            <a:pPr marL="0" lvl="0" indent="0" algn="r"/>
            <a:r>
              <a:rPr lang="it-IT" i="1" dirty="0"/>
              <a:t>Correlatore: Federico Pintore</a:t>
            </a: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48" y="228425"/>
            <a:ext cx="929507" cy="11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5031" y="228425"/>
            <a:ext cx="848519" cy="11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protocol  -  Alice (3)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now has to find the integers            and            such that: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She can now compute two curves and their corresponding j-invariants: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She encrypts her two secrets and send them to Bob as: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 </a:t>
            </a:r>
            <a:endParaRPr/>
          </a:p>
        </p:txBody>
      </p:sp>
      <p:pic>
        <p:nvPicPr>
          <p:cNvPr id="144" name="Google Shape;144;p22" descr="\color{black}{x_0, \, y_0 }" title="MathEquation,#616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465" y="1337550"/>
            <a:ext cx="557804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 descr="\phi_{A,0}(\color{#ad033b}{T_0})=\color{black}{x_0}U_0+\color{black}{y_0}V_0" title="MathEquation,#616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825" y="1576900"/>
            <a:ext cx="2010834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 descr="\phi_{A,1}(\color{#ad033b}{T_1})=\color{black}{x_1}U_1+\color{black}{y_1}V_1" title="MathEquation,#616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825" y="1882375"/>
            <a:ext cx="2010834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 descr="F_0 = E_B'\big/\left \langle &#10;&#10;\color{black}{x_0}\color{#ba4f09}{U_k'}&#10;+&#10;\color{black}{y_0}\color{#ba4f09}{V_k'}&#10;&#10; \right \rangle, \, &#10;\color{#2c914b}{j_0} = j(F_0)" title="MathEquation,#6161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0825" y="2633675"/>
            <a:ext cx="2881194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 descr="F_1 = E_B'\big/\left \langle &#10;&#10;\color{black}{x_1}\color{#ba4f09}{U_k'}&#10;+&#10;\color{black}{y_1}\color{#ba4f09}{V_k'}&#10;&#10; \right \rangle, \, &#10;\color{#2c914b}{j_1} = j(F_1)" title="MathEquation,#6161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0825" y="2930900"/>
            <a:ext cx="2881194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 descr="\color{#02530e}{S_0}&#10;= Enc(s_0, \, KDF(&#10;\color{#2c914b}{j_0}&#10;))" title="MathEquation,#6161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0825" y="3756500"/>
            <a:ext cx="2193636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 descr="\color{#02530e}{S_1} = Enc(s_1, \, KDF(&#10;\color{#2c914b}{j_1}&#10;))" title="MathEquation,#6161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0825" y="4078475"/>
            <a:ext cx="2193636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 descr="\color{black}{x_1, \, y_1 }" title="MathEquation,#61616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28850" y="1337550"/>
            <a:ext cx="557804" cy="1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protocol  -  Bob (4)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last step, Bob decrypts his chosen </a:t>
            </a:r>
            <a:r>
              <a:rPr lang="en" i="1">
                <a:solidFill>
                  <a:srgbClr val="BA4F09"/>
                </a:solidFill>
              </a:rPr>
              <a:t>k</a:t>
            </a:r>
            <a:r>
              <a:rPr lang="en"/>
              <a:t>-th secret as: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8" name="Google Shape;158;p23" descr="s_\color{#ba4f09}{k} = Enc^{-1}(\color{#02530e}{S}_\color{#ba4f09}{k}, \, KDF(\color{#2a4cde}{j_B}))" title="MathEquation,#616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75" y="1775050"/>
            <a:ext cx="2218850" cy="2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265500" y="534275"/>
            <a:ext cx="40452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Correctness</a:t>
            </a:r>
            <a:endParaRPr sz="2800"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1"/>
          </p:nvPr>
        </p:nvSpPr>
        <p:spPr>
          <a:xfrm>
            <a:off x="265500" y="1134650"/>
            <a:ext cx="40452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Bob is able to decrypt Alice </a:t>
            </a:r>
            <a:r>
              <a:rPr lang="en" sz="1800" i="1">
                <a:solidFill>
                  <a:srgbClr val="BA4F09"/>
                </a:solidFill>
              </a:rPr>
              <a:t>k</a:t>
            </a:r>
            <a:r>
              <a:rPr lang="en" sz="1800"/>
              <a:t>-th secret since his       curve is </a:t>
            </a:r>
            <a:r>
              <a:rPr lang="en" sz="1800">
                <a:solidFill>
                  <a:schemeClr val="accent2"/>
                </a:solidFill>
              </a:rPr>
              <a:t>isomorphic</a:t>
            </a:r>
            <a:r>
              <a:rPr lang="en" sz="1800"/>
              <a:t> to Alice’s      . Consequently, the two curves share the </a:t>
            </a:r>
            <a:r>
              <a:rPr lang="en" sz="1800">
                <a:solidFill>
                  <a:schemeClr val="dk2"/>
                </a:solidFill>
              </a:rPr>
              <a:t>same j-invariant</a:t>
            </a:r>
            <a:r>
              <a:rPr lang="en" sz="1800"/>
              <a:t>!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will consider </a:t>
            </a:r>
            <a:r>
              <a:rPr lang="en" sz="1800" i="1">
                <a:solidFill>
                  <a:srgbClr val="BA4F09"/>
                </a:solidFill>
              </a:rPr>
              <a:t>k = 0</a:t>
            </a:r>
            <a:r>
              <a:rPr lang="en" sz="1800"/>
              <a:t> for simplicity and without loss of generality.</a:t>
            </a:r>
            <a:endParaRPr sz="1800"/>
          </a:p>
        </p:txBody>
      </p:sp>
      <p:pic>
        <p:nvPicPr>
          <p:cNvPr id="165" name="Google Shape;165;p24" descr="E_B" title="MathEquation,#616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225" y="1546275"/>
            <a:ext cx="314768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 descr="F_\color{#ba4f09}k" title="MathEquation,#616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675" y="1807900"/>
            <a:ext cx="254354" cy="22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 descr="F_\color{#ba4f09}0 = E_B'\big/\left \langle x_\color{#ba4f09}0U_\color{#ba4f09}0'+y_\color{#ba4f09}0V_\color{#ba4f09}0' \right \rangle \\&#10;&#10;\quad \,  = E_B'\big/\left \langle x_\color{#ba4f09}0\phi_B'(U_\color{#ba4f09}0)+y_\color{#ba4f09}0\phi_B'(V_\color{#ba4f09}0) \right \rangle \\&#10;&#10;\quad \,  = E_B'\big/\left \langle \phi_B'(x_\color{#ba4f09}0U_\color{#ba4f09}0+y_\color{#ba4f09}0V_\color{#ba4f09}0) \right \rangle  \\&#10;&#10;\quad \,  = E_B'\big/\left \langle \phi_B'(\phi_{A,\color{#ba4f09}0}(\color{#ad033b}{T_0})) \right \rangle \\&#10;&#10;\quad \,  =  \left(E_{A, \color{#ba4f09}0}\big/\left \langle P_\color{#ba4f09}0+bQ_\color{#ba4f09}0 \right \rangle\right) \big/\left \langle \phi_B'(\phi_{A,\color{#ba4f09}0}(\color{#ad033b}{T_0})) \right \rangle\\&#10;&#10;\quad \,  =  E_{A, \color{#ba4f09}0}\big/\left \langle P_\color{#ba4f09}0+bQ_\color{#ba4f09}0 , \, \phi_{A,0}(\color{#ad033b}{T_0}) \right \rangle\\&#10;&#10;\quad \,  =  E_{A, \color{#ba4f09}0}\big/\left \langle \phi_{A,\color{#ba4f09}0}(P +b Q) , \, \phi_{A,\color{#ba4f09}0}(\color{#ad033b}{T_0}) \right \rangle \\&#10;&#10;\quad \,  =  \left(E \big / \left \langle \color{#b21eb7}{R_0} \right \rangle \right) \big/\left \langle \phi_{A,\color{#ba4f09}0}(P +b Q) , \, \phi_{A,0}(\color{#ad033b}{T_0}) \right \rangle \\&#10;&#10;\quad \,  =  E \big / \left \langle \color{#b21eb7}{R_0} , \, P +b Q , \, \color{#ad033b}{T_0} \right \rangle\\&#10;&#10;\quad \,  \simeq \left(E \big / \left \langle \color{#b21eb7}{R_0} , \color{#ad033b}{T_0} \right \rangle \right ) \big / \left \langle P +b Q \right \rangle \\&#10;&#10;\quad \,  = \left(E \big / E[2^n] \right ) \big/\left \langle P+bQ \right \rangle\\&#10;&#10;\quad \,  = E \big/\left \langle P+bQ \right \rangle \\&#10;&#10;\quad \,  = E_B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4450" y="534275"/>
            <a:ext cx="3440180" cy="38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SIDH-based OT security guarantees that a malicious Alice should not be able to know Bob’s chosen secret </a:t>
            </a:r>
            <a:r>
              <a:rPr lang="en" i="1">
                <a:solidFill>
                  <a:srgbClr val="BA4F09"/>
                </a:solidFill>
              </a:rPr>
              <a:t>k</a:t>
            </a:r>
            <a:r>
              <a:rPr lang="en"/>
              <a:t>. On the other side, a malicious Bob should not be able to recover Alice’s secrets other than her     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These security (</a:t>
            </a:r>
            <a:r>
              <a:rPr lang="en" i="1"/>
              <a:t>semantical/computational</a:t>
            </a:r>
            <a:r>
              <a:rPr lang="en"/>
              <a:t>) requirements are reached assuming the quantum-hardness of some </a:t>
            </a:r>
            <a:r>
              <a:rPr lang="en">
                <a:solidFill>
                  <a:schemeClr val="accent1"/>
                </a:solidFill>
              </a:rPr>
              <a:t>isogeny-based mathematical problems</a:t>
            </a:r>
            <a:r>
              <a:rPr lang="en"/>
              <a:t>. </a:t>
            </a:r>
            <a:endParaRPr/>
          </a:p>
        </p:txBody>
      </p:sp>
      <p:pic>
        <p:nvPicPr>
          <p:cNvPr id="174" name="Google Shape;174;p25" descr="s_\color{#ba4f09}{k} " title="MathEquation,#616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750" y="1952425"/>
            <a:ext cx="236650" cy="1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implementation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implementation is based on SIKE’s library, submitted to NIST’s </a:t>
            </a:r>
            <a:r>
              <a:rPr lang="en" i="1">
                <a:solidFill>
                  <a:schemeClr val="accent1"/>
                </a:solidFill>
              </a:rPr>
              <a:t>Post-Quantum-Cryptography Standardization Challenge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entire protocol required </a:t>
            </a:r>
            <a:r>
              <a:rPr lang="en" i="1">
                <a:solidFill>
                  <a:schemeClr val="dk2"/>
                </a:solidFill>
              </a:rPr>
              <a:t>less than 100 lines of code</a:t>
            </a:r>
            <a:r>
              <a:rPr lang="en"/>
              <a:t>. Many functions have been adapted from SIKE’s library and many others implemented anew.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implementation </a:t>
            </a:r>
            <a:r>
              <a:rPr lang="en" i="1">
                <a:solidFill>
                  <a:schemeClr val="dk2"/>
                </a:solidFill>
              </a:rPr>
              <a:t>works with all quantum security levels</a:t>
            </a:r>
            <a:r>
              <a:rPr lang="en"/>
              <a:t>, and supports all curves provided in the library.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choices</a:t>
            </a:r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body" idx="1"/>
          </p:nvPr>
        </p:nvSpPr>
        <p:spPr>
          <a:xfrm>
            <a:off x="311700" y="1119450"/>
            <a:ext cx="8520600" cy="3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SIKE’s library</a:t>
            </a:r>
            <a:endParaRPr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➢"/>
            </a:pPr>
            <a:r>
              <a:rPr lang="en" sz="1600" i="1"/>
              <a:t>Supersingular Isogeny Key Exchange, </a:t>
            </a:r>
            <a:r>
              <a:rPr lang="en" sz="1600"/>
              <a:t>a variation of SIDH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>
                <a:solidFill>
                  <a:schemeClr val="accent1"/>
                </a:solidFill>
              </a:rPr>
              <a:t>C language implementation</a:t>
            </a:r>
            <a:endParaRPr sz="1600">
              <a:solidFill>
                <a:schemeClr val="accen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>
                <a:solidFill>
                  <a:schemeClr val="accent1"/>
                </a:solidFill>
              </a:rPr>
              <a:t>x64</a:t>
            </a:r>
            <a:r>
              <a:rPr lang="en" sz="1600"/>
              <a:t> target platforms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Timing and cache attacks protection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 i="1">
                <a:solidFill>
                  <a:schemeClr val="dk2"/>
                </a:solidFill>
              </a:rPr>
              <a:t>Optimised</a:t>
            </a:r>
            <a:r>
              <a:rPr lang="en" sz="1600"/>
              <a:t> implementation with </a:t>
            </a:r>
            <a:r>
              <a:rPr lang="en" sz="1600" i="1">
                <a:solidFill>
                  <a:schemeClr val="dk2"/>
                </a:solidFill>
              </a:rPr>
              <a:t>compressed</a:t>
            </a:r>
            <a:r>
              <a:rPr lang="en" sz="1600"/>
              <a:t> parameters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Prime fields       with                      where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 i="1"/>
              <a:t>Bases</a:t>
            </a:r>
            <a:r>
              <a:rPr lang="en"/>
              <a:t> are fixed to              and            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 i="1"/>
              <a:t>Exponents</a:t>
            </a:r>
            <a:r>
              <a:rPr lang="en"/>
              <a:t> are chosen such that                   and      chosen in [100, 500] accordingly to the security level required.</a:t>
            </a:r>
            <a:endParaRPr sz="1400"/>
          </a:p>
        </p:txBody>
      </p:sp>
      <p:pic>
        <p:nvPicPr>
          <p:cNvPr id="187" name="Google Shape;187;p27" descr="\mathbb{F}_p" title="MathEquation,#616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200" y="3145550"/>
            <a:ext cx="218494" cy="22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 descr="p = l_A^{n}l_B^{m}\pm1" title="MathEquation,#616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1450" y="3145550"/>
            <a:ext cx="1051034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 descr="l_A = 2" title="MathEquation,#616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9275" y="3418025"/>
            <a:ext cx="49218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 descr="l_B = 3" title="MathEquation,#6161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1200" y="3418025"/>
            <a:ext cx="49218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 descr="n" title="MathEquation,#6161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5323" y="3676153"/>
            <a:ext cx="125856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 descr="2^{n} \approx 3^{m}" title="MathEquation,#6161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18589" y="3648900"/>
            <a:ext cx="700690" cy="1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Optimisation choices</a:t>
            </a:r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1"/>
          </p:nvPr>
        </p:nvSpPr>
        <p:spPr>
          <a:xfrm>
            <a:off x="311700" y="1127725"/>
            <a:ext cx="8520600" cy="3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>
                <a:solidFill>
                  <a:schemeClr val="accent2"/>
                </a:solidFill>
              </a:rPr>
              <a:t>Montgomery curves</a:t>
            </a:r>
            <a:r>
              <a:rPr lang="en" sz="1600"/>
              <a:t> with affine form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 i="1"/>
              <a:t>Reduced number of operations</a:t>
            </a:r>
            <a:r>
              <a:rPr lang="en"/>
              <a:t> for the group law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 i="1"/>
              <a:t>Only x-coordinates</a:t>
            </a:r>
            <a:r>
              <a:rPr lang="en"/>
              <a:t> computations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 i="1"/>
              <a:t>Differential Addition</a:t>
            </a:r>
            <a:r>
              <a:rPr lang="en"/>
              <a:t> to further improve the group law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" sz="1600">
                <a:solidFill>
                  <a:schemeClr val="accent2"/>
                </a:solidFill>
              </a:rPr>
              <a:t>Projective coordinates</a:t>
            </a:r>
            <a:endParaRPr sz="1600">
              <a:solidFill>
                <a:schemeClr val="accent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Montgomery projective form: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 i="1"/>
              <a:t>Minimised</a:t>
            </a:r>
            <a:r>
              <a:rPr lang="en"/>
              <a:t> “</a:t>
            </a:r>
            <a:r>
              <a:rPr lang="en" i="1"/>
              <a:t>inversion”</a:t>
            </a:r>
            <a:r>
              <a:rPr lang="en"/>
              <a:t> operations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 i="1"/>
              <a:t>Faster arithmetics</a:t>
            </a:r>
            <a:r>
              <a:rPr lang="en"/>
              <a:t> by ignoring the </a:t>
            </a:r>
            <a:r>
              <a:rPr lang="en" i="1"/>
              <a:t>Y</a:t>
            </a:r>
            <a:r>
              <a:rPr lang="en"/>
              <a:t> projective coordinate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 i="1"/>
              <a:t>Faster and more efficient isogeny arithmetic</a:t>
            </a:r>
            <a:r>
              <a:rPr lang="en"/>
              <a:t> by ignoring the curve coefficient </a:t>
            </a:r>
            <a:r>
              <a:rPr lang="en" i="1"/>
              <a:t>B</a:t>
            </a:r>
            <a:endParaRPr i="1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" sz="1600">
                <a:solidFill>
                  <a:schemeClr val="accent2"/>
                </a:solidFill>
              </a:rPr>
              <a:t>Projective isogenies</a:t>
            </a:r>
            <a:r>
              <a:rPr lang="en" sz="1600"/>
              <a:t> of </a:t>
            </a:r>
            <a:r>
              <a:rPr lang="en" sz="1600" i="1"/>
              <a:t>3- </a:t>
            </a:r>
            <a:r>
              <a:rPr lang="en" sz="1600"/>
              <a:t>and </a:t>
            </a:r>
            <a:r>
              <a:rPr lang="en" sz="1600" i="1"/>
              <a:t>4-degree</a:t>
            </a:r>
            <a:endParaRPr sz="1600"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 i="1"/>
              <a:t>Isogeny trees</a:t>
            </a:r>
            <a:r>
              <a:rPr lang="en"/>
              <a:t>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1000"/>
              </a:spcAft>
              <a:buSzPts val="1400"/>
              <a:buChar char="➤"/>
            </a:pPr>
            <a:r>
              <a:rPr lang="en" i="1"/>
              <a:t>Traversing strategies</a:t>
            </a:r>
            <a:endParaRPr i="1"/>
          </a:p>
        </p:txBody>
      </p:sp>
      <p:pic>
        <p:nvPicPr>
          <p:cNvPr id="199" name="Google Shape;199;p28" descr="M_{A, B} : By^2 = x(x^2 + Ax +1)" title="MathEquation,#616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750" y="1271400"/>
            <a:ext cx="1935238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 descr="M_{A, B} : BY^2Z = X(X^2 + AXZ +Z^2)" title="MathEquation,#616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7000" y="2670825"/>
            <a:ext cx="2274626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functions implemented</a:t>
            </a:r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Generation of     -order basis in projective short form</a:t>
            </a:r>
            <a:endParaRPr sz="16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Weil pairing computation of order    , reduced from previous order </a:t>
            </a:r>
            <a:endParaRPr sz="16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Elliptic curve arithmetic</a:t>
            </a:r>
            <a:r>
              <a:rPr lang="en"/>
              <a:t>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 i="1"/>
              <a:t>Point addition</a:t>
            </a:r>
            <a:r>
              <a:rPr lang="en" sz="1400"/>
              <a:t> in both affine and projective coordinates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 i="1"/>
              <a:t>Point difference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 i="1"/>
              <a:t>Projective Y</a:t>
            </a:r>
            <a:r>
              <a:rPr lang="en" sz="1400"/>
              <a:t> computation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Conversions</a:t>
            </a:r>
            <a:r>
              <a:rPr lang="en" sz="1600"/>
              <a:t>:</a:t>
            </a:r>
            <a:endParaRPr sz="16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Affine point </a:t>
            </a:r>
            <a:r>
              <a:rPr lang="en" sz="1400" i="1"/>
              <a:t>P = (x, y)</a:t>
            </a:r>
            <a:r>
              <a:rPr lang="en" sz="1400"/>
              <a:t> to its projective </a:t>
            </a:r>
            <a:r>
              <a:rPr lang="en" sz="1400" i="1"/>
              <a:t>short</a:t>
            </a:r>
            <a:r>
              <a:rPr lang="en" sz="1400"/>
              <a:t> form </a:t>
            </a:r>
            <a:r>
              <a:rPr lang="en" sz="1400" i="1"/>
              <a:t>P = (X : Z) </a:t>
            </a:r>
            <a:r>
              <a:rPr lang="en" sz="1400"/>
              <a:t>with </a:t>
            </a:r>
            <a:r>
              <a:rPr lang="en" sz="1400" i="1"/>
              <a:t>X = x, Z = 1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Affine point </a:t>
            </a:r>
            <a:r>
              <a:rPr lang="en" sz="1400" i="1"/>
              <a:t>P = (x, y)</a:t>
            </a:r>
            <a:r>
              <a:rPr lang="en" sz="1400"/>
              <a:t> to its projective </a:t>
            </a:r>
            <a:r>
              <a:rPr lang="en" sz="1400" i="1"/>
              <a:t>full</a:t>
            </a:r>
            <a:r>
              <a:rPr lang="en" sz="1400"/>
              <a:t> form </a:t>
            </a:r>
            <a:r>
              <a:rPr lang="en" sz="1400" i="1"/>
              <a:t>P = (X : Y : Z) </a:t>
            </a:r>
            <a:r>
              <a:rPr lang="en" sz="1400"/>
              <a:t>with </a:t>
            </a:r>
            <a:r>
              <a:rPr lang="en" sz="1400" i="1"/>
              <a:t>X = x, Y = y, Z = 1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Projective </a:t>
            </a:r>
            <a:r>
              <a:rPr lang="en" sz="1400" i="1"/>
              <a:t>short</a:t>
            </a:r>
            <a:r>
              <a:rPr lang="en" sz="1400"/>
              <a:t> form to projective </a:t>
            </a:r>
            <a:r>
              <a:rPr lang="en" sz="1400" i="1"/>
              <a:t>full</a:t>
            </a:r>
            <a:r>
              <a:rPr lang="en" sz="1400"/>
              <a:t> form</a:t>
            </a:r>
            <a:endParaRPr sz="1400">
              <a:solidFill>
                <a:schemeClr val="accent1"/>
              </a:solidFill>
            </a:endParaRPr>
          </a:p>
        </p:txBody>
      </p:sp>
      <p:pic>
        <p:nvPicPr>
          <p:cNvPr id="207" name="Google Shape;207;p29" descr="2^n" title="MathEquation,#3537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147" y="1260047"/>
            <a:ext cx="221472" cy="20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 descr="2^n" title="MathEquation,#3537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377" y="1748398"/>
            <a:ext cx="221472" cy="20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 descr="2" title="MathEquation,#3537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727" y="1748398"/>
            <a:ext cx="115210" cy="20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complex algorithms</a:t>
            </a: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adapted the SIKE’s algorithm for the </a:t>
            </a:r>
            <a:r>
              <a:rPr lang="en" i="1"/>
              <a:t>2-isogeny</a:t>
            </a:r>
            <a:r>
              <a:rPr lang="en"/>
              <a:t> computation and coded </a:t>
            </a:r>
            <a:r>
              <a:rPr lang="en">
                <a:solidFill>
                  <a:schemeClr val="accent1"/>
                </a:solidFill>
              </a:rPr>
              <a:t>three </a:t>
            </a:r>
            <a:r>
              <a:rPr lang="en">
                <a:solidFill>
                  <a:schemeClr val="dk2"/>
                </a:solidFill>
              </a:rPr>
              <a:t>ad-hoc functions</a:t>
            </a:r>
            <a:r>
              <a:rPr lang="en"/>
              <a:t> to better meet our requirements. Similarly for the </a:t>
            </a:r>
            <a:r>
              <a:rPr lang="en" i="1"/>
              <a:t>3-isogeny </a:t>
            </a:r>
            <a:r>
              <a:rPr lang="en"/>
              <a:t>computation.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Alice’s second step, specific linear combination are required. Our momentary solution relies on a </a:t>
            </a:r>
            <a:r>
              <a:rPr lang="en">
                <a:solidFill>
                  <a:schemeClr val="accent1"/>
                </a:solidFill>
              </a:rPr>
              <a:t>random guessing</a:t>
            </a:r>
            <a:r>
              <a:rPr lang="en"/>
              <a:t> function (given our current knowledge the problem has </a:t>
            </a:r>
            <a:r>
              <a:rPr lang="en">
                <a:solidFill>
                  <a:schemeClr val="accent5"/>
                </a:solidFill>
              </a:rPr>
              <a:t>exponential complexity</a:t>
            </a:r>
            <a:r>
              <a:rPr lang="en"/>
              <a:t>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chemeClr val="accent1"/>
                </a:solidFill>
              </a:rPr>
              <a:t>Enc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/>
              <a:t>and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i="1">
                <a:solidFill>
                  <a:schemeClr val="accent1"/>
                </a:solidFill>
              </a:rPr>
              <a:t>KDF</a:t>
            </a:r>
            <a:r>
              <a:rPr lang="en"/>
              <a:t> functions are based on </a:t>
            </a:r>
            <a:r>
              <a:rPr lang="en" i="1"/>
              <a:t>shake256</a:t>
            </a:r>
            <a:r>
              <a:rPr lang="en"/>
              <a:t> library from a NIST publication regarding SHA3. The </a:t>
            </a:r>
            <a:r>
              <a:rPr lang="en" i="1">
                <a:solidFill>
                  <a:schemeClr val="accent1"/>
                </a:solidFill>
              </a:rPr>
              <a:t>Enc</a:t>
            </a:r>
            <a:r>
              <a:rPr lang="en"/>
              <a:t> function does not perform</a:t>
            </a:r>
            <a:r>
              <a:rPr lang="en" i="1"/>
              <a:t> one-time-pad encryption</a:t>
            </a:r>
            <a:r>
              <a:rPr lang="en"/>
              <a:t> but trims the encryption key to the message’s length.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future developments</a:t>
            </a:r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studied and implemented a recent post-quantum protocol providing its first implementation, under </a:t>
            </a:r>
            <a:r>
              <a:rPr lang="en" i="1">
                <a:solidFill>
                  <a:schemeClr val="dk2"/>
                </a:solidFill>
              </a:rPr>
              <a:t>GNU Licence</a:t>
            </a:r>
            <a:r>
              <a:rPr lang="en"/>
              <a:t>. We chose to implement it exploiting an </a:t>
            </a:r>
            <a:r>
              <a:rPr lang="en">
                <a:solidFill>
                  <a:schemeClr val="accent2"/>
                </a:solidFill>
              </a:rPr>
              <a:t>optimised library</a:t>
            </a:r>
            <a:r>
              <a:rPr lang="en"/>
              <a:t> with </a:t>
            </a:r>
            <a:r>
              <a:rPr lang="en">
                <a:solidFill>
                  <a:schemeClr val="accent2"/>
                </a:solidFill>
              </a:rPr>
              <a:t>compressed parameters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future developments we hope to see an efficient computation for Alice’s linear combinations, standardised point coordinates, less variable conversions between methods and other minor improvements.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Finally it would be interesting to </a:t>
            </a:r>
            <a:r>
              <a:rPr lang="en">
                <a:solidFill>
                  <a:schemeClr val="accent2"/>
                </a:solidFill>
              </a:rPr>
              <a:t>implement</a:t>
            </a:r>
            <a:r>
              <a:rPr lang="en"/>
              <a:t> different post-quantum OT protocols and </a:t>
            </a:r>
            <a:r>
              <a:rPr lang="en">
                <a:solidFill>
                  <a:schemeClr val="accent2"/>
                </a:solidFill>
              </a:rPr>
              <a:t>benchmark</a:t>
            </a:r>
            <a:r>
              <a:rPr lang="en"/>
              <a:t> them.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Post-Quantum cryptography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Isogeny-based cryptography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Oblivious Transfers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SIDH-based OT 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Security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Implementation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Conclusions and future developments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 you for your attention</a:t>
            </a:r>
            <a:endParaRPr sz="4200"/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Questions?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one we are considering is a </a:t>
            </a:r>
            <a:r>
              <a:rPr lang="en" i="1">
                <a:solidFill>
                  <a:schemeClr val="dk2"/>
                </a:solidFill>
              </a:rPr>
              <a:t>post-quantum</a:t>
            </a:r>
            <a:r>
              <a:rPr lang="en"/>
              <a:t> cryptographic protocol designed by Vanessa Vitse in 2019.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proposed algorithm relies on the </a:t>
            </a:r>
            <a:r>
              <a:rPr lang="en" i="1">
                <a:solidFill>
                  <a:schemeClr val="accent1"/>
                </a:solidFill>
              </a:rPr>
              <a:t>Computational Supersingular Isogeny Problem</a:t>
            </a:r>
            <a:r>
              <a:rPr lang="en"/>
              <a:t>, which is supposed to be quantum resistant, for its security.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worked on the </a:t>
            </a:r>
            <a:r>
              <a:rPr lang="en" i="1">
                <a:solidFill>
                  <a:schemeClr val="dk2"/>
                </a:solidFill>
              </a:rPr>
              <a:t>first Open Source implementation</a:t>
            </a:r>
            <a:r>
              <a:rPr lang="en"/>
              <a:t> for this protocol.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Post-Quantum cryptography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accent1"/>
                </a:solidFill>
              </a:rPr>
              <a:t>Quantum computers</a:t>
            </a:r>
            <a:r>
              <a:rPr lang="en"/>
              <a:t> pose a threat to classical cryptography: </a:t>
            </a:r>
            <a:r>
              <a:rPr lang="en" i="1">
                <a:solidFill>
                  <a:schemeClr val="accent1"/>
                </a:solidFill>
              </a:rPr>
              <a:t>Shor’s quantum algorithm</a:t>
            </a:r>
            <a:r>
              <a:rPr lang="en"/>
              <a:t> can solve both the Integer Factorisation and the Discrete Logarithm Problem in polynomial time.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/>
              <a:t>Post-quantum cryptography</a:t>
            </a:r>
            <a:r>
              <a:rPr lang="en"/>
              <a:t>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Cryptography's branch aiming at protecting information from </a:t>
            </a:r>
            <a:r>
              <a:rPr lang="en">
                <a:solidFill>
                  <a:schemeClr val="dk2"/>
                </a:solidFill>
              </a:rPr>
              <a:t>both classical and quantum attacks</a:t>
            </a:r>
            <a:r>
              <a:rPr lang="en"/>
              <a:t>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Its schemes are designed </a:t>
            </a:r>
            <a:r>
              <a:rPr lang="en">
                <a:solidFill>
                  <a:schemeClr val="dk2"/>
                </a:solidFill>
              </a:rPr>
              <a:t>for classical computers</a:t>
            </a:r>
            <a:r>
              <a:rPr lang="en"/>
              <a:t>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Provides </a:t>
            </a:r>
            <a:r>
              <a:rPr lang="en">
                <a:solidFill>
                  <a:schemeClr val="accent5"/>
                </a:solidFill>
              </a:rPr>
              <a:t>lighter confidence </a:t>
            </a:r>
            <a:r>
              <a:rPr lang="en"/>
              <a:t>compared to classic alternatives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Isogeny-based cryptography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Isogeny-based cryptography is a very young field, born in the second half of 2010. It is based on the </a:t>
            </a:r>
            <a:r>
              <a:rPr lang="en" i="1">
                <a:solidFill>
                  <a:schemeClr val="accent1"/>
                </a:solidFill>
              </a:rPr>
              <a:t>Computational Supersingular Isogeny Problem</a:t>
            </a:r>
            <a:r>
              <a:rPr lang="en"/>
              <a:t> for which does not exists any efficient quantum attack.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Computational Supersingular Isogeny Problem: “</a:t>
            </a:r>
            <a:r>
              <a:rPr lang="en" i="1">
                <a:solidFill>
                  <a:schemeClr val="accent1"/>
                </a:solidFill>
              </a:rPr>
              <a:t>Given two isogenous supersingular elliptic curves E, and E′, find an isogeny 𝜙 such that 𝜙 : E → E′, if it exists</a:t>
            </a:r>
            <a:r>
              <a:rPr lang="en"/>
              <a:t>”.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Oblivious Transfers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known problem in cryptography is to send </a:t>
            </a:r>
            <a:r>
              <a:rPr lang="en" i="1"/>
              <a:t>one</a:t>
            </a:r>
            <a:r>
              <a:rPr lang="en"/>
              <a:t> </a:t>
            </a:r>
            <a:r>
              <a:rPr lang="en" i="1"/>
              <a:t>out of many</a:t>
            </a:r>
            <a:r>
              <a:rPr lang="en"/>
              <a:t> pieces of information to a party B while the sender, A, has no knowledge about which piece has been sent. The Oblivious Transfer (OT) scheme solves this problem.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common variation, proposed by Even, Goldreich and Lempel, is called “</a:t>
            </a:r>
            <a:r>
              <a:rPr lang="en" i="1">
                <a:solidFill>
                  <a:schemeClr val="accent1"/>
                </a:solidFill>
              </a:rPr>
              <a:t>1-out-of-2 Oblivious Transfer</a:t>
            </a:r>
            <a:r>
              <a:rPr lang="en"/>
              <a:t>” and can be generalised to a “</a:t>
            </a:r>
            <a:r>
              <a:rPr lang="en" i="1">
                <a:solidFill>
                  <a:schemeClr val="accent1"/>
                </a:solidFill>
              </a:rPr>
              <a:t>1-out-of-n Oblivious Transfer</a:t>
            </a:r>
            <a:r>
              <a:rPr lang="en"/>
              <a:t>”.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025" y="3178225"/>
            <a:ext cx="34099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SIDH-based OT protocol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by Vanessa Vitse, the SIDH-based OT is an oblivious transfer based on a variation of the Supersingular Isogeny Diffie-Hellman scheme.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protocol initially requires both parties to agree upon a common </a:t>
            </a:r>
            <a:r>
              <a:rPr lang="en" i="1">
                <a:solidFill>
                  <a:schemeClr val="accent2"/>
                </a:solidFill>
              </a:rPr>
              <a:t>supersingular elliptic curve</a:t>
            </a:r>
            <a:r>
              <a:rPr lang="en"/>
              <a:t> </a:t>
            </a:r>
            <a:r>
              <a:rPr lang="en" i="1"/>
              <a:t>  </a:t>
            </a:r>
            <a:r>
              <a:rPr lang="en"/>
              <a:t>  defined over       where </a:t>
            </a:r>
            <a:r>
              <a:rPr lang="en" i="1"/>
              <a:t>   </a:t>
            </a:r>
            <a:r>
              <a:rPr lang="en"/>
              <a:t> is a prime of the form        </a:t>
            </a:r>
            <a:r>
              <a:rPr lang="en" i="1"/>
              <a:t>      ,</a:t>
            </a:r>
            <a:r>
              <a:rPr lang="en"/>
              <a:t> on a </a:t>
            </a:r>
            <a:r>
              <a:rPr lang="en" i="1">
                <a:solidFill>
                  <a:schemeClr val="accent2"/>
                </a:solidFill>
              </a:rPr>
              <a:t>basis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of          , an encryption function </a:t>
            </a:r>
            <a:r>
              <a:rPr lang="en" i="1">
                <a:solidFill>
                  <a:schemeClr val="accent2"/>
                </a:solidFill>
              </a:rPr>
              <a:t>Enc</a:t>
            </a:r>
            <a:r>
              <a:rPr lang="en"/>
              <a:t> and a Key Derivation Function </a:t>
            </a:r>
            <a:r>
              <a:rPr lang="en" i="1">
                <a:solidFill>
                  <a:schemeClr val="accent2"/>
                </a:solidFill>
              </a:rPr>
              <a:t>KDF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simplicity we consider a standard “</a:t>
            </a:r>
            <a:r>
              <a:rPr lang="en" i="1">
                <a:solidFill>
                  <a:schemeClr val="accent1"/>
                </a:solidFill>
              </a:rPr>
              <a:t>1-out-of-2 Oblivious Transfer</a:t>
            </a:r>
            <a:r>
              <a:rPr lang="en"/>
              <a:t>” with Alice secrets being </a:t>
            </a:r>
            <a:r>
              <a:rPr lang="en" i="1"/>
              <a:t>     </a:t>
            </a:r>
            <a:r>
              <a:rPr lang="en"/>
              <a:t>and </a:t>
            </a:r>
            <a:r>
              <a:rPr lang="en" i="1"/>
              <a:t>    </a:t>
            </a:r>
            <a:r>
              <a:rPr lang="en"/>
              <a:t>.</a:t>
            </a:r>
            <a:endParaRPr/>
          </a:p>
        </p:txBody>
      </p:sp>
      <p:pic>
        <p:nvPicPr>
          <p:cNvPr id="100" name="Google Shape;100;p19" descr="E" title="MathEquation,#616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575" y="2457450"/>
            <a:ext cx="154106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 descr="\mathbb{F}_{p^2}" title="MathEquation,#616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900" y="2457450"/>
            <a:ext cx="270132" cy="22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 descr="2^n 3^m \pm 1" title="MathEquation,#616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5350" y="2457450"/>
            <a:ext cx="748632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 descr="(P, Q)" title="MathEquation,#6161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075" y="2746375"/>
            <a:ext cx="537882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 descr="E[3^m]" title="MathEquation,#6161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69800" y="2746375"/>
            <a:ext cx="49427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 descr="s_0" title="MathEquation,#6161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34400" y="3735550"/>
            <a:ext cx="21454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 descr="s_1" title="MathEquation,#6161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59375" y="3735550"/>
            <a:ext cx="21454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 descr="p" title="MathEquation,#61616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67425" y="2482850"/>
            <a:ext cx="116974" cy="1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protocol  -  Alice (1)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protocol begins with Alice computing: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Two basis for          namely                          ;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Two curves and two isogenies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      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Two pairs of points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Finally she sends Bob the two tuples: </a:t>
            </a:r>
            <a:endParaRPr/>
          </a:p>
        </p:txBody>
      </p:sp>
      <p:pic>
        <p:nvPicPr>
          <p:cNvPr id="114" name="Google Shape;114;p20" descr="(\color{#b21eb7}{R_0}, \color{#ad033b}{T_0}), &#10;(\color{#b21eb7}{R_1}, \color{#ad033b}{T_1})" title="MathEquation,#616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075" y="1816325"/>
            <a:ext cx="14400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 descr="E[2^n]" title="MathEquation,#616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175" y="1816325"/>
            <a:ext cx="45606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 descr="E_{A,0} = E \big / \left \langle \color{#b21eb7}{R_0} \right \rangle, \; \phi _{A,0} : E \to E_{A,0}" title="MathEquation,#616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5975" y="2513950"/>
            <a:ext cx="24384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 descr="E_{A,1} = E \big / \left \langle \color{#b21eb7}{R_1} \right \rangle, \; \phi _{A,1} : E \to E_{A,1}" title="MathEquation,#6161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5975" y="2773375"/>
            <a:ext cx="24384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 descr="P_0=\phi_{A,0}(P), \; Q_0=\phi_{A,0}(Q)" title="MathEquation,#6161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85975" y="3458000"/>
            <a:ext cx="22860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 descr="P_1=\phi_{A,1}(P), \; Q_1=\phi_{A,1}(Q)" title="MathEquation,#6161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5975" y="3730425"/>
            <a:ext cx="22860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 descr="\{E_{A,0}, \, P_0, \, Q_0\}, \: \{E_{A,1}, \, P_1, \, Q_1\}" title="MathEquation,#6161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85775" y="4176275"/>
            <a:ext cx="25400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protocol  -  Bob (2)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 chooses a bit                and the integer                 , and computes: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 The curve and its j-invariant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 curve and the isogeny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 The bases              for              and             for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➤"/>
            </a:pPr>
            <a:r>
              <a:rPr lang="en"/>
              <a:t>All bases must have the same Weil pairing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 points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 sends Alice                    and the bases</a:t>
            </a:r>
            <a:endParaRPr/>
          </a:p>
        </p:txBody>
      </p:sp>
      <p:pic>
        <p:nvPicPr>
          <p:cNvPr id="127" name="Google Shape;127;p21" descr="\color{#ba4f09}{k \in \{0, 1\}}" title="MathEquation,#ba4f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675" y="1296175"/>
            <a:ext cx="816428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 descr="\color{#2a4cde}{b \in \mathbb{Z}\big /3^m\mathbb{Z}}" title="MathEquation,#2a4cd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975" y="1283475"/>
            <a:ext cx="89911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 descr="E_B = E\big/\left \langle P+\color{#2a4cde}{b}Q \right \rangle, \, \color{#2a4cde}{j_B} = j(E_B)" title="MathEquation,#616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8027" y="1803225"/>
            <a:ext cx="2605128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 descr="(U_0, \, V_0)" title="MathEquation,#6161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30975" y="2415239"/>
            <a:ext cx="692728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 descr="E_{A,0}[2^n]" title="MathEquation,#6161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5862" y="2434219"/>
            <a:ext cx="68454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 descr="(U_1, \, V_1)" title="MathEquation,#6161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91650" y="2415239"/>
            <a:ext cx="692728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 descr="E_{A,1}[2^n]" title="MathEquation,#6161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41425" y="2434231"/>
            <a:ext cx="68454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 descr="E_B' \simeq E_{A, \color{#ba4f09}{k}}\big/\left \langle P_\color{#ba4f09}{k}+\color{#2a4cde}{b}Q_\color{#ba4f09}{k} \right \rangle , \, \phi_B' = E_{A, \color{#ba4f09}{k}} \to E_B'" title="MathEquation,#61616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73544" y="2106075"/>
            <a:ext cx="3444068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 descr="\color{#ba4f09}{U_k'}=\phi_B'(U_\color{#ba4f09}{k}), \; &#10;&#10;\color{#ba4f09}{V_k'}=\phi_B'(V_\color{#ba4f09}{k})" title="MathEquation,#61616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97925" y="3001925"/>
            <a:ext cx="2203374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 descr="\{E_B', \, \color{#ba4f09}{U_k'}, \, \color{#ba4f09}{V_k'}\}" title="MathEquation,#61616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31875" y="3499175"/>
            <a:ext cx="1088572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 descr="(U_0, \, V_0) , \, (U_1, \, V_1)" title="MathEquation,#61616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514575" y="3499175"/>
            <a:ext cx="1511404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</Words>
  <Application>Microsoft Office PowerPoint</Application>
  <PresentationFormat>Presentazione su schermo (16:9)</PresentationFormat>
  <Paragraphs>122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3" baseType="lpstr">
      <vt:lpstr>Proxima Nova</vt:lpstr>
      <vt:lpstr>Arial</vt:lpstr>
      <vt:lpstr>Spearmint</vt:lpstr>
      <vt:lpstr>On a post-quantum SIDH-based Oblivious Transfer and its implementation</vt:lpstr>
      <vt:lpstr>Index</vt:lpstr>
      <vt:lpstr>Introduction</vt:lpstr>
      <vt:lpstr>Post-Quantum cryptography</vt:lpstr>
      <vt:lpstr>Isogeny-based cryptography</vt:lpstr>
      <vt:lpstr>Oblivious Transfers</vt:lpstr>
      <vt:lpstr>The SIDH-based OT protocol</vt:lpstr>
      <vt:lpstr>The protocol  -  Alice (1)</vt:lpstr>
      <vt:lpstr>The protocol  -  Bob (2)</vt:lpstr>
      <vt:lpstr>The protocol  -  Alice (3)</vt:lpstr>
      <vt:lpstr>The protocol  -  Bob (4)</vt:lpstr>
      <vt:lpstr>Correctness</vt:lpstr>
      <vt:lpstr>Security</vt:lpstr>
      <vt:lpstr>The implementation</vt:lpstr>
      <vt:lpstr>Implementation choices</vt:lpstr>
      <vt:lpstr>Optimisation choices</vt:lpstr>
      <vt:lpstr>Basic functions implemented</vt:lpstr>
      <vt:lpstr>More complex algorithms</vt:lpstr>
      <vt:lpstr>Conclusions and future developments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a post-quantum SIDH-based Oblivious Transfer and its implementation</dc:title>
  <cp:lastModifiedBy>Marco Carolla</cp:lastModifiedBy>
  <cp:revision>2</cp:revision>
  <dcterms:modified xsi:type="dcterms:W3CDTF">2020-04-17T10:29:44Z</dcterms:modified>
</cp:coreProperties>
</file>