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B524C0-477D-4402-95CC-997E21803104}">
  <a:tblStyle styleId="{BFB524C0-477D-4402-95CC-997E21803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9c4c05b3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9c4c05b3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9c4c05b3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9c4c05b3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9c4c05b3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9c4c05b3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9c4c05b3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9c4c05b3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c4c05b3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c4c05b3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c4c05b3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c4c05b3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9ca76dc0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9ca76dc0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9c4c05b3c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9c4c05b3c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9c4c05b3c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9c4c05b3c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c4c05b3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c4c05b3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c4c05b3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c4c05b3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9c4c05b3c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9c4c05b3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c4c05b3c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c4c05b3c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9c4c05b3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9c4c05b3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c4c05b3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c4c05b3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c4c05b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c4c05b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c4c05b3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c4c05b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9c4c05b3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9c4c05b3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c4c05b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9c4c05b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9c4c05b3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9c4c05b3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c4c05b3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c4c05b3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74776" y="490700"/>
            <a:ext cx="7209300" cy="10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Find your crowd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029850" y="2622200"/>
            <a:ext cx="30081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Members</a:t>
            </a:r>
            <a:r>
              <a:rPr lang="en" sz="2400"/>
              <a:t>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 Akritov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Narine Levonyan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Julietta Ghazaryan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Hripsime Smbatyan</a:t>
            </a:r>
            <a:endParaRPr sz="2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425"/>
            <a:ext cx="5428400" cy="30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8" y="653448"/>
            <a:ext cx="5574350" cy="4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/>
        </p:nvSpPr>
        <p:spPr>
          <a:xfrm>
            <a:off x="5989575" y="1007225"/>
            <a:ext cx="29277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High correlation between country and currency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671475" y="222550"/>
            <a:ext cx="80040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Significant variables based on logit</a:t>
            </a:r>
            <a:endParaRPr sz="3600"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625025" y="1369800"/>
            <a:ext cx="60969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●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Backers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●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Usd_goal_real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●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Days_to_deadline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●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Main_category (categorical)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●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Country 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(categorical)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2752950" y="159725"/>
            <a:ext cx="38604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0" y="1086725"/>
            <a:ext cx="4266700" cy="35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 txBox="1"/>
          <p:nvPr/>
        </p:nvSpPr>
        <p:spPr>
          <a:xfrm>
            <a:off x="4317025" y="1773250"/>
            <a:ext cx="47556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Significant if P-value &lt; 0.05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Example: backers, days_to_deadline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771125" y="108725"/>
            <a:ext cx="6025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 and linearity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50" y="1260300"/>
            <a:ext cx="7223850" cy="37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3048925" y="302625"/>
            <a:ext cx="24519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Rainbow test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739950" y="1520525"/>
            <a:ext cx="76641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Reject the null hypothesis so the model is linear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63" y="3178900"/>
            <a:ext cx="4950475" cy="8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600950" y="149525"/>
            <a:ext cx="59421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assumption is violated</a:t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50" y="1193100"/>
            <a:ext cx="6768775" cy="38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0" y="77225"/>
            <a:ext cx="91440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hyperparameters for logit and decision tree</a:t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3821700" y="1322375"/>
            <a:ext cx="53223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Our computers couldn’t handle the number of observations we had, so: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 we sampled the data into fewer observations,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tuned hyperparameters,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use them for models.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50" y="1099175"/>
            <a:ext cx="2640575" cy="31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423300" y="397775"/>
            <a:ext cx="35157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Best parameters for logistic regression</a:t>
            </a:r>
            <a:endParaRPr sz="3000"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145350" y="2499725"/>
            <a:ext cx="37935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‘C’ 0.45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class-weight=balanced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penalty=l1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4788050" y="2268100"/>
            <a:ext cx="4248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class-weight=None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criterion= gini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max-depth=5 min_simple_leaf=170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29"/>
          <p:cNvSpPr txBox="1"/>
          <p:nvPr>
            <p:ph type="title"/>
          </p:nvPr>
        </p:nvSpPr>
        <p:spPr>
          <a:xfrm>
            <a:off x="5039575" y="397775"/>
            <a:ext cx="35157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Best parameters for decision tree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2973300" y="243300"/>
            <a:ext cx="31974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Neural network</a:t>
            </a:r>
            <a:endParaRPr sz="3000"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216400" y="1460825"/>
            <a:ext cx="85725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Maven Pro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keras deep learning library (Sequential model)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network with three hidden layers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with rectified linear activation function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In output layer - sigmoid activation function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ven Pro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In compiler - adam optimizer, binary cross-entropy as loss and accuracy as metric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according to all the tree models are 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2199675" y="2005500"/>
            <a:ext cx="48903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backers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usd_goal_real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days_to_deadline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87000" y="1586800"/>
            <a:ext cx="16608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050" y="845325"/>
            <a:ext cx="6847651" cy="41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2982475" y="477725"/>
            <a:ext cx="33696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results</a:t>
            </a:r>
            <a:endParaRPr sz="3600"/>
          </a:p>
        </p:txBody>
      </p:sp>
      <p:graphicFrame>
        <p:nvGraphicFramePr>
          <p:cNvPr id="396" name="Google Shape;396;p32"/>
          <p:cNvGraphicFramePr/>
          <p:nvPr/>
        </p:nvGraphicFramePr>
        <p:xfrm>
          <a:off x="776388" y="153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{BFB524C0-477D-4402-95CC-997E21803104}</a:tableStyleId>
              </a:tblPr>
              <a:tblGrid>
                <a:gridCol w="1556350"/>
                <a:gridCol w="1556350"/>
                <a:gridCol w="1556350"/>
                <a:gridCol w="1556350"/>
                <a:gridCol w="1556350"/>
              </a:tblGrid>
              <a:tr h="82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Logistic Regression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Decision Tree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Random Forest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Gradient Boosting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ROC_AUC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74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92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75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92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</a:tr>
              <a:tr h="5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Recall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65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88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</a:tr>
              <a:tr h="5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Train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75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92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94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</a:tr>
              <a:tr h="5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75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92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rgbClr val="FFFFFF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 b="1" sz="2000">
                        <a:highlight>
                          <a:srgbClr val="FFFFFF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54775" y="1383125"/>
            <a:ext cx="85680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75% of logistic regression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92% of decision tree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89% of random forest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93% of gradient boosting 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In total were predicted correctly</a:t>
            </a:r>
            <a:endParaRPr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2" name="Google Shape;402;p33"/>
          <p:cNvSpPr txBox="1"/>
          <p:nvPr>
            <p:ph type="title"/>
          </p:nvPr>
        </p:nvSpPr>
        <p:spPr>
          <a:xfrm>
            <a:off x="1964675" y="349150"/>
            <a:ext cx="46659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 results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90150" y="1386025"/>
            <a:ext cx="89637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Char char="➢"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Train and test scores are more or less the same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Char char="➢"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No overfitting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Char char="➢"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Decision tree has highest recall 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Char char="➢"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Gradient boosting has the highest accuracy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Char char="➢"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Gradient boosting has the highest overall performance 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8" name="Google Shape;408;p34"/>
          <p:cNvSpPr txBox="1"/>
          <p:nvPr>
            <p:ph type="title"/>
          </p:nvPr>
        </p:nvSpPr>
        <p:spPr>
          <a:xfrm>
            <a:off x="2887200" y="245775"/>
            <a:ext cx="33696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results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018300" y="300925"/>
            <a:ext cx="2875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Models</a:t>
            </a:r>
            <a:endParaRPr sz="36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57200" y="1606900"/>
            <a:ext cx="83532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</a:t>
            </a: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ogistic regression, 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Decision tree, Random forest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Gradient boosting classifiers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Neural network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Linear regression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702575" y="1193900"/>
            <a:ext cx="36192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campaign</a:t>
            </a:r>
            <a:endParaRPr sz="3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" y="2941500"/>
            <a:ext cx="8681550" cy="15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50" y="4381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2323300" y="523750"/>
            <a:ext cx="42639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Average performance</a:t>
            </a:r>
            <a:endParaRPr sz="30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285750" y="1881175"/>
            <a:ext cx="87510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Average pledged money in projects: 9058.92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Average goal in projects: 45454.4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Average backers in projects: 105.62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Average duration of projects: 32.9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❖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Average pledged money per backer: 64.58 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750500" y="147725"/>
            <a:ext cx="564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Categories of “state” variable</a:t>
            </a:r>
            <a:endParaRPr sz="300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506150" y="1266925"/>
            <a:ext cx="61317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failed             52.21 %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successful      35.38 %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canceled        10.24 %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undefined        0.94 %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live                  0.74 %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ven Pro"/>
              <a:buChar char="➢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suspended       0.49 %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63" y="456600"/>
            <a:ext cx="8760675" cy="43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50" y="203775"/>
            <a:ext cx="8901301" cy="47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38" y="207413"/>
            <a:ext cx="5796875" cy="47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