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1FEC148-993E-4C76-94C6-8525B077E07B}">
  <a:tblStyle styleId="{D1FEC148-993E-4C76-94C6-8525B077E0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D41EEDA-85F5-4849-B44B-54E2A45D84D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9090756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9090756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9090756a_1_2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9090756a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9d7a7739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9d7a7739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9090756a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9090756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9d7a7739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9d7a7739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9d7a7739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9d7a7739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5b09a965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5b09a96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9d7a7739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9d7a7739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91e1f37e_1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91e1f37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9d9170f9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9d9170f9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3674ad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73674ad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73674adf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73674adf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73674adf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73674adf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9d7a7739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9d7a7739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9d7a7739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9d7a7739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9d7a7739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9d7a7739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3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type="title"/>
          </p:nvPr>
        </p:nvSpPr>
        <p:spPr>
          <a:xfrm>
            <a:off x="49010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Weather Forecast: </a:t>
            </a:r>
            <a:endParaRPr b="1" sz="4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Advanced Topics in Data Analysis - Spring 2019</a:t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Group members: Anna, Mark</a:t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Instructor: Vardan Baghdasaryan</a:t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Models</a:t>
            </a:r>
            <a:r>
              <a:rPr i="1" lang="en" sz="1400"/>
              <a:t> </a:t>
            </a:r>
            <a:endParaRPr i="1" sz="1600"/>
          </a:p>
        </p:txBody>
      </p:sp>
      <p:sp>
        <p:nvSpPr>
          <p:cNvPr id="137" name="Google Shape;137;p22"/>
          <p:cNvSpPr txBox="1"/>
          <p:nvPr>
            <p:ph type="title"/>
          </p:nvPr>
        </p:nvSpPr>
        <p:spPr>
          <a:xfrm>
            <a:off x="1276787" y="2229261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ARDL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1093550" y="2521837"/>
            <a:ext cx="18141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Distributed Lags 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39" name="Google Shape;139;p22"/>
          <p:cNvSpPr txBox="1"/>
          <p:nvPr>
            <p:ph type="title"/>
          </p:nvPr>
        </p:nvSpPr>
        <p:spPr>
          <a:xfrm>
            <a:off x="3352787" y="3647016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Neural Net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090873" y="3947500"/>
            <a:ext cx="20760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Long short term memory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41" name="Google Shape;141;p22"/>
          <p:cNvSpPr txBox="1"/>
          <p:nvPr>
            <p:ph type="title"/>
          </p:nvPr>
        </p:nvSpPr>
        <p:spPr>
          <a:xfrm>
            <a:off x="5863512" y="2220736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SARIMAX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5706450" y="2530667"/>
            <a:ext cx="1814100" cy="3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Set of X</a:t>
            </a:r>
            <a:r>
              <a:rPr i="1" lang="en" sz="1200">
                <a:solidFill>
                  <a:schemeClr val="dk2"/>
                </a:solidFill>
              </a:rPr>
              <a:t>i</a:t>
            </a:r>
            <a:r>
              <a:rPr lang="en" sz="1200">
                <a:solidFill>
                  <a:schemeClr val="dk2"/>
                </a:solidFill>
              </a:rPr>
              <a:t> predictors</a:t>
            </a:r>
            <a:endParaRPr sz="1200">
              <a:solidFill>
                <a:schemeClr val="dk2"/>
              </a:solidFill>
            </a:endParaRPr>
          </a:p>
        </p:txBody>
      </p:sp>
      <p:graphicFrame>
        <p:nvGraphicFramePr>
          <p:cNvPr id="143" name="Google Shape;143;p22"/>
          <p:cNvGraphicFramePr/>
          <p:nvPr/>
        </p:nvGraphicFramePr>
        <p:xfrm>
          <a:off x="323100" y="29832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{D1FEC148-993E-4C76-94C6-8525B077E07B}</a:tableStyleId>
              </a:tblPr>
              <a:tblGrid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Jan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Feb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Apr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Jun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Jul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Aug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Sept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Oct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Nov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60950" y="4324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Autocorrelation and Partial Autocorrelation of temperature</a:t>
            </a:r>
            <a:endParaRPr sz="2000"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225" y="2695500"/>
            <a:ext cx="6334125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125800" y="1700400"/>
            <a:ext cx="83703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In case of autocorrelation, a significant correlation within lags of the temperature goes up to 60 as each lag is being compared to the one before it. Meanwhile, there is a totally different picture for the partial autocorrelation as is shows the correlation between each lag and the initial temperature observation (in our case it is June 13, 2015).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460950" y="4324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Results</a:t>
            </a:r>
            <a:endParaRPr sz="2000"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863" y="1666875"/>
            <a:ext cx="601027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938" y="2876550"/>
            <a:ext cx="3462027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5164" y="2876550"/>
            <a:ext cx="434340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/>
        </p:nvSpPr>
        <p:spPr>
          <a:xfrm>
            <a:off x="460950" y="2495550"/>
            <a:ext cx="14559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Main output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4275176" y="2495550"/>
            <a:ext cx="2067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Stationarity of errors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460950" y="4324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SARIMAX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Results</a:t>
            </a:r>
            <a:endParaRPr sz="2000"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26" y="0"/>
            <a:ext cx="3660298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7" name="Google Shape;167;p25"/>
          <p:cNvGraphicFramePr/>
          <p:nvPr/>
        </p:nvGraphicFramePr>
        <p:xfrm>
          <a:off x="5806500" y="209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{8D41EEDA-85F5-4849-B44B-54E2A45D84DD}</a:tableStyleId>
              </a:tblPr>
              <a:tblGrid>
                <a:gridCol w="1647825"/>
                <a:gridCol w="1228725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Day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Temperature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April 12, 2019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9.778953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April 13, 2019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9.746843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April 14, 2019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9.777626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460950" y="4324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Results</a:t>
            </a:r>
            <a:endParaRPr sz="2000"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2825"/>
            <a:ext cx="5543350" cy="345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 txBox="1"/>
          <p:nvPr/>
        </p:nvSpPr>
        <p:spPr>
          <a:xfrm>
            <a:off x="5640825" y="1740675"/>
            <a:ext cx="3442200" cy="3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Model(64, 64, 64, 64, 16, 1):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LSTM, Dropout, Dense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Loss-function: MSE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Optimizer: RMSprop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Metric: MAE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Epochs: 35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Training with more hyperparameters made overfitting.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Regularization methods: useless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Mean abs error: 0.05(scaled)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775" y="492875"/>
            <a:ext cx="7726450" cy="465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/>
        </p:nvSpPr>
        <p:spPr>
          <a:xfrm>
            <a:off x="2774650" y="0"/>
            <a:ext cx="55755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Results on Test set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/>
        </p:nvSpPr>
        <p:spPr>
          <a:xfrm>
            <a:off x="3210900" y="1426500"/>
            <a:ext cx="2722200" cy="22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Thanks!</a:t>
            </a:r>
            <a:endParaRPr sz="4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Importance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Data 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Models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Results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Conclusion</a:t>
            </a:r>
            <a:endParaRPr b="1" sz="1800"/>
          </a:p>
        </p:txBody>
      </p:sp>
      <p:graphicFrame>
        <p:nvGraphicFramePr>
          <p:cNvPr id="75" name="Google Shape;75;p14"/>
          <p:cNvGraphicFramePr/>
          <p:nvPr/>
        </p:nvGraphicFramePr>
        <p:xfrm>
          <a:off x="5223881" y="45522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{D1FEC148-993E-4C76-94C6-8525B077E07B}</a:tableStyleId>
              </a:tblPr>
              <a:tblGrid>
                <a:gridCol w="821450"/>
                <a:gridCol w="821450"/>
                <a:gridCol w="821450"/>
                <a:gridCol w="821450"/>
              </a:tblGrid>
              <a:tr h="241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2015</a:t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2016</a:t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2017</a:t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2018</a:t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6" name="Google Shape;76;p14"/>
          <p:cNvSpPr/>
          <p:nvPr/>
        </p:nvSpPr>
        <p:spPr>
          <a:xfrm>
            <a:off x="5154825" y="3536048"/>
            <a:ext cx="722400" cy="99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5975583" y="3069166"/>
            <a:ext cx="722400" cy="145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6796341" y="1919075"/>
            <a:ext cx="722400" cy="260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7617100" y="2163901"/>
            <a:ext cx="722400" cy="2363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4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471900" y="1919075"/>
            <a:ext cx="5226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Weather relates to almost all the aspects of our lives: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</a:t>
            </a:r>
            <a:r>
              <a:rPr lang="en"/>
              <a:t>istribution of the population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</a:t>
            </a:r>
            <a:r>
              <a:rPr lang="en"/>
              <a:t>ay-to-day activity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Transportation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Agriculture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Modification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1322600" y="1919075"/>
            <a:ext cx="6307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b="1" lang="en" sz="2000">
                <a:solidFill>
                  <a:srgbClr val="666666"/>
                </a:solidFill>
              </a:rPr>
              <a:t>Initial data: 36243 observations</a:t>
            </a:r>
            <a:endParaRPr b="1" sz="2000">
              <a:solidFill>
                <a:srgbClr val="666666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b="1" lang="en" sz="2000">
                <a:solidFill>
                  <a:srgbClr val="666666"/>
                </a:solidFill>
              </a:rPr>
              <a:t>Missing data (1 year gap)</a:t>
            </a:r>
            <a:endParaRPr b="1" sz="2000">
              <a:solidFill>
                <a:srgbClr val="666666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b="1" lang="en" sz="2000">
                <a:solidFill>
                  <a:srgbClr val="666666"/>
                </a:solidFill>
              </a:rPr>
              <a:t>Used data: 1400 observations (resampled </a:t>
            </a:r>
            <a:r>
              <a:rPr b="1" lang="en" sz="2000">
                <a:solidFill>
                  <a:srgbClr val="666666"/>
                </a:solidFill>
              </a:rPr>
              <a:t>daily</a:t>
            </a:r>
            <a:r>
              <a:rPr b="1" lang="en" sz="2000">
                <a:solidFill>
                  <a:srgbClr val="666666"/>
                </a:solidFill>
              </a:rPr>
              <a:t>)</a:t>
            </a:r>
            <a:endParaRPr b="1" sz="2000">
              <a:solidFill>
                <a:srgbClr val="666666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b="1" lang="en" sz="2000">
                <a:solidFill>
                  <a:srgbClr val="666666"/>
                </a:solidFill>
              </a:rPr>
              <a:t>Transformation (Kelvin to Celsius)</a:t>
            </a:r>
            <a:endParaRPr b="1" sz="2000">
              <a:solidFill>
                <a:srgbClr val="666666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b="1" lang="en" sz="2000">
                <a:solidFill>
                  <a:srgbClr val="666666"/>
                </a:solidFill>
              </a:rPr>
              <a:t>Normalization (Standard scaling)</a:t>
            </a:r>
            <a:endParaRPr b="1" sz="2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Correlation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81850" y="1919075"/>
            <a:ext cx="3387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The temperature, that is our dependent variable shows a significantly high correlation with humidity and speed of the wind.</a:t>
            </a:r>
            <a:endParaRPr b="1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438" y="1919063"/>
            <a:ext cx="538162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Models: Stationarity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71900" y="1919075"/>
            <a:ext cx="3999900" cy="19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Augmented Wickey-Fuller Test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/>
              <a:t>H</a:t>
            </a:r>
            <a:r>
              <a:rPr b="1" lang="en" sz="1100"/>
              <a:t>0</a:t>
            </a:r>
            <a:r>
              <a:rPr b="1" lang="en"/>
              <a:t>: States that data is non-stationary, time dependent structure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/>
              <a:t>H</a:t>
            </a:r>
            <a:r>
              <a:rPr b="1" lang="en" sz="1100"/>
              <a:t>1</a:t>
            </a:r>
            <a:r>
              <a:rPr b="1" lang="en"/>
              <a:t>: Data does not have time dependent structure</a:t>
            </a:r>
            <a:endParaRPr b="1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200" y="1735025"/>
            <a:ext cx="4367400" cy="1595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2800" y="3406830"/>
            <a:ext cx="3988307" cy="1584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460950" y="69925"/>
            <a:ext cx="8222100" cy="55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response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267" y="628225"/>
            <a:ext cx="7525458" cy="45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60950" y="7518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variable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5091150" y="1919075"/>
            <a:ext cx="3939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Gap between 2014 and 2016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Last winters warmer..</a:t>
            </a:r>
            <a:endParaRPr sz="1800"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1400"/>
            <a:ext cx="5163124" cy="34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T-test 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5635825" y="1815550"/>
            <a:ext cx="1627800" cy="13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Variances</a:t>
            </a:r>
            <a:r>
              <a:rPr lang="en"/>
              <a:t>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winter_2015    0.15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winter_2016    0.19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winter_2017    0.07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winter_2018    0.06</a:t>
            </a:r>
            <a:endParaRPr/>
          </a:p>
        </p:txBody>
      </p:sp>
      <p:sp>
        <p:nvSpPr>
          <p:cNvPr id="129" name="Google Shape;129;p21"/>
          <p:cNvSpPr txBox="1"/>
          <p:nvPr>
            <p:ph idx="2" type="body"/>
          </p:nvPr>
        </p:nvSpPr>
        <p:spPr>
          <a:xfrm>
            <a:off x="7434000" y="1815550"/>
            <a:ext cx="1710000" cy="13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Means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winter_2015   -1.12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winter_2016   -1.78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winter_2017   -0.88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winter_2018   -1.07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5587400" y="3363575"/>
            <a:ext cx="34563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T-test 2016 vs 2018:  (statistic=-14.7, </a:t>
            </a:r>
            <a:r>
              <a:rPr lang="en" sz="1050">
                <a:highlight>
                  <a:srgbClr val="FFFFFF"/>
                </a:highlight>
              </a:rPr>
              <a:t>p-</a:t>
            </a:r>
            <a:r>
              <a:rPr lang="en" sz="1050">
                <a:highlight>
                  <a:srgbClr val="FFFFFF"/>
                </a:highlight>
              </a:rPr>
              <a:t>value=1.3e-25)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T-test 2015 vs 2018:  </a:t>
            </a:r>
            <a:r>
              <a:rPr lang="en" sz="1050">
                <a:highlight>
                  <a:srgbClr val="FFFFFF"/>
                </a:highlight>
              </a:rPr>
              <a:t>(stat</a:t>
            </a:r>
            <a:r>
              <a:rPr lang="en" sz="1050">
                <a:highlight>
                  <a:srgbClr val="FFFFFF"/>
                </a:highlight>
              </a:rPr>
              <a:t>istic=-1.21, p-value=0.23)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T-test 2016 vs 2017: (statistic=-15.5, </a:t>
            </a:r>
            <a:r>
              <a:rPr lang="en" sz="1050">
                <a:highlight>
                  <a:srgbClr val="FFFFFF"/>
                </a:highlight>
              </a:rPr>
              <a:t>p-v</a:t>
            </a:r>
            <a:r>
              <a:rPr lang="en" sz="1050">
                <a:highlight>
                  <a:srgbClr val="FFFFFF"/>
                </a:highlight>
              </a:rPr>
              <a:t>alue=4.6e-27)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T-test 2015 vs 2017: (statistic=-6.6, p-value=2.63e-09)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25" y="1815550"/>
            <a:ext cx="5546583" cy="33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