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Glacial Indifference Bold" charset="1" panose="00000800000000000000"/>
      <p:regular r:id="rId18"/>
    </p:embeddedFont>
    <p:embeddedFont>
      <p:font typeface="29LT Zarid Display" charset="1" panose="00000500000000000000"/>
      <p:regular r:id="rId19"/>
    </p:embeddedFont>
    <p:embeddedFont>
      <p:font typeface="Glacial Indifference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Relationship Id="rId4" Target="../media/image37.png" Type="http://schemas.openxmlformats.org/officeDocument/2006/relationships/image"/><Relationship Id="rId5" Target="../media/image3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Relationship Id="rId3" Target="../media/image3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4.png" Type="http://schemas.openxmlformats.org/officeDocument/2006/relationships/image"/><Relationship Id="rId7" Target="../media/image25.jpeg" Type="http://schemas.openxmlformats.org/officeDocument/2006/relationships/image"/><Relationship Id="rId8" Target="../media/image2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Relationship Id="rId9" Target="../media/image3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3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D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41693" y="-2057400"/>
            <a:ext cx="2018590" cy="4114800"/>
          </a:xfrm>
          <a:custGeom>
            <a:avLst/>
            <a:gdLst/>
            <a:ahLst/>
            <a:cxnLst/>
            <a:rect r="r" b="b" t="t" l="l"/>
            <a:pathLst>
              <a:path h="4114800" w="2018590">
                <a:moveTo>
                  <a:pt x="0" y="0"/>
                </a:moveTo>
                <a:lnTo>
                  <a:pt x="2018590" y="0"/>
                </a:lnTo>
                <a:lnTo>
                  <a:pt x="201859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-10384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05057" y="7721070"/>
            <a:ext cx="2682943" cy="2682943"/>
          </a:xfrm>
          <a:custGeom>
            <a:avLst/>
            <a:gdLst/>
            <a:ahLst/>
            <a:cxnLst/>
            <a:rect r="r" b="b" t="t" l="l"/>
            <a:pathLst>
              <a:path h="2682943" w="2682943">
                <a:moveTo>
                  <a:pt x="0" y="0"/>
                </a:moveTo>
                <a:lnTo>
                  <a:pt x="2682943" y="0"/>
                </a:lnTo>
                <a:lnTo>
                  <a:pt x="2682943" y="2682942"/>
                </a:lnTo>
                <a:lnTo>
                  <a:pt x="0" y="2682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130101" y="-64928"/>
            <a:ext cx="2682943" cy="2682943"/>
          </a:xfrm>
          <a:custGeom>
            <a:avLst/>
            <a:gdLst/>
            <a:ahLst/>
            <a:cxnLst/>
            <a:rect r="r" b="b" t="t" l="l"/>
            <a:pathLst>
              <a:path h="2682943" w="2682943">
                <a:moveTo>
                  <a:pt x="0" y="0"/>
                </a:moveTo>
                <a:lnTo>
                  <a:pt x="2682943" y="0"/>
                </a:lnTo>
                <a:lnTo>
                  <a:pt x="2682943" y="2682942"/>
                </a:lnTo>
                <a:lnTo>
                  <a:pt x="0" y="268294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602162" y="8256336"/>
            <a:ext cx="3059792" cy="2664801"/>
          </a:xfrm>
          <a:custGeom>
            <a:avLst/>
            <a:gdLst/>
            <a:ahLst/>
            <a:cxnLst/>
            <a:rect r="r" b="b" t="t" l="l"/>
            <a:pathLst>
              <a:path h="2664801" w="3059792">
                <a:moveTo>
                  <a:pt x="0" y="0"/>
                </a:moveTo>
                <a:lnTo>
                  <a:pt x="3059792" y="0"/>
                </a:lnTo>
                <a:lnTo>
                  <a:pt x="3059792" y="2664801"/>
                </a:lnTo>
                <a:lnTo>
                  <a:pt x="0" y="26648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true" rot="0">
            <a:off x="12721674" y="-519271"/>
            <a:ext cx="3059792" cy="2664801"/>
          </a:xfrm>
          <a:custGeom>
            <a:avLst/>
            <a:gdLst/>
            <a:ahLst/>
            <a:cxnLst/>
            <a:rect r="r" b="b" t="t" l="l"/>
            <a:pathLst>
              <a:path h="2664801" w="3059792">
                <a:moveTo>
                  <a:pt x="0" y="2664801"/>
                </a:moveTo>
                <a:lnTo>
                  <a:pt x="3059793" y="2664801"/>
                </a:lnTo>
                <a:lnTo>
                  <a:pt x="3059793" y="0"/>
                </a:lnTo>
                <a:lnTo>
                  <a:pt x="0" y="0"/>
                </a:lnTo>
                <a:lnTo>
                  <a:pt x="0" y="2664801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679092" y="6347478"/>
            <a:ext cx="5965724" cy="1768881"/>
            <a:chOff x="0" y="0"/>
            <a:chExt cx="1571220" cy="46587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71220" cy="465878"/>
            </a:xfrm>
            <a:custGeom>
              <a:avLst/>
              <a:gdLst/>
              <a:ahLst/>
              <a:cxnLst/>
              <a:rect r="r" b="b" t="t" l="l"/>
              <a:pathLst>
                <a:path h="465878" w="1571220">
                  <a:moveTo>
                    <a:pt x="129773" y="0"/>
                  </a:moveTo>
                  <a:lnTo>
                    <a:pt x="1441446" y="0"/>
                  </a:lnTo>
                  <a:cubicBezTo>
                    <a:pt x="1513118" y="0"/>
                    <a:pt x="1571220" y="58102"/>
                    <a:pt x="1571220" y="129773"/>
                  </a:cubicBezTo>
                  <a:lnTo>
                    <a:pt x="1571220" y="336105"/>
                  </a:lnTo>
                  <a:cubicBezTo>
                    <a:pt x="1571220" y="370523"/>
                    <a:pt x="1557547" y="403531"/>
                    <a:pt x="1533210" y="427868"/>
                  </a:cubicBezTo>
                  <a:cubicBezTo>
                    <a:pt x="1508873" y="452206"/>
                    <a:pt x="1475864" y="465878"/>
                    <a:pt x="1441446" y="465878"/>
                  </a:cubicBezTo>
                  <a:lnTo>
                    <a:pt x="129773" y="465878"/>
                  </a:lnTo>
                  <a:cubicBezTo>
                    <a:pt x="58102" y="465878"/>
                    <a:pt x="0" y="407777"/>
                    <a:pt x="0" y="336105"/>
                  </a:cubicBezTo>
                  <a:lnTo>
                    <a:pt x="0" y="129773"/>
                  </a:lnTo>
                  <a:cubicBezTo>
                    <a:pt x="0" y="58102"/>
                    <a:pt x="58102" y="0"/>
                    <a:pt x="12977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28575"/>
              <a:ext cx="1571220" cy="494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317"/>
                </a:lnSpc>
              </a:pPr>
              <a:r>
                <a:rPr lang="en-US" sz="3399" b="true">
                  <a:solidFill>
                    <a:srgbClr val="292727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Procesamiento Digital de Imágenes</a:t>
              </a:r>
            </a:p>
            <a:p>
              <a:pPr algn="ctr" marL="0" indent="0" lvl="0">
                <a:lnSpc>
                  <a:spcPts val="4317"/>
                </a:lnSpc>
                <a:spcBef>
                  <a:spcPct val="0"/>
                </a:spcBef>
              </a:pPr>
              <a:r>
                <a:rPr lang="en-US" b="true" sz="3399">
                  <a:solidFill>
                    <a:srgbClr val="292727"/>
                  </a:solidFill>
                  <a:latin typeface="Glacial Indifference Bold"/>
                  <a:ea typeface="Glacial Indifference Bold"/>
                  <a:cs typeface="Glacial Indifference Bold"/>
                  <a:sym typeface="Glacial Indifference Bold"/>
                </a:rPr>
                <a:t>(PDI)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true" rot="0">
            <a:off x="9581571" y="8256336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true" rot="0">
            <a:off x="-2355530" y="17947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true" flipV="true" rot="0">
            <a:off x="16346118" y="179475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270574" y="1516704"/>
            <a:ext cx="965893" cy="682285"/>
          </a:xfrm>
          <a:custGeom>
            <a:avLst/>
            <a:gdLst/>
            <a:ahLst/>
            <a:cxnLst/>
            <a:rect r="r" b="b" t="t" l="l"/>
            <a:pathLst>
              <a:path h="682285" w="965893">
                <a:moveTo>
                  <a:pt x="0" y="0"/>
                </a:moveTo>
                <a:lnTo>
                  <a:pt x="965893" y="0"/>
                </a:lnTo>
                <a:lnTo>
                  <a:pt x="965893" y="682286"/>
                </a:lnTo>
                <a:lnTo>
                  <a:pt x="0" y="6822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41567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3161448" y="1594778"/>
            <a:ext cx="1209621" cy="680412"/>
          </a:xfrm>
          <a:custGeom>
            <a:avLst/>
            <a:gdLst/>
            <a:ahLst/>
            <a:cxnLst/>
            <a:rect r="r" b="b" t="t" l="l"/>
            <a:pathLst>
              <a:path h="680412" w="1209621">
                <a:moveTo>
                  <a:pt x="0" y="0"/>
                </a:moveTo>
                <a:lnTo>
                  <a:pt x="1209621" y="0"/>
                </a:lnTo>
                <a:lnTo>
                  <a:pt x="1209621" y="680412"/>
                </a:lnTo>
                <a:lnTo>
                  <a:pt x="0" y="680412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272022" y="3165028"/>
            <a:ext cx="13743956" cy="2915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31"/>
              </a:lnSpc>
            </a:pPr>
            <a:r>
              <a:rPr lang="en-US" sz="11159" spc="357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DETECCIÓN DE MANOS Y DEDOS LEVANTADOS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60080" y="2341865"/>
            <a:ext cx="2812357" cy="62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"/>
              </a:lnSpc>
            </a:pPr>
            <a:r>
              <a:rPr lang="en-US" sz="1978" spc="-7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Benemérita Universidad Autónoma de Puebla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347342" y="2341865"/>
            <a:ext cx="2812357" cy="623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72"/>
              </a:lnSpc>
            </a:pPr>
            <a:r>
              <a:rPr lang="en-US" sz="1978" spc="-7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Facultad de Ciencias de la Computación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581571" y="6381952"/>
            <a:ext cx="6199896" cy="1661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41"/>
              </a:lnSpc>
            </a:pPr>
            <a:r>
              <a:rPr lang="en-US" sz="2439" spc="-9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Autores: </a:t>
            </a:r>
          </a:p>
          <a:p>
            <a:pPr algn="l">
              <a:lnSpc>
                <a:spcPts val="3341"/>
              </a:lnSpc>
            </a:pPr>
            <a:r>
              <a:rPr lang="en-US" sz="2439" spc="-9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Marco Antonio Algalán Martínez</a:t>
            </a:r>
          </a:p>
          <a:p>
            <a:pPr algn="l">
              <a:lnSpc>
                <a:spcPts val="3341"/>
              </a:lnSpc>
            </a:pPr>
            <a:r>
              <a:rPr lang="en-US" sz="2439" spc="-9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Jonathan Fernández Flores</a:t>
            </a:r>
          </a:p>
          <a:p>
            <a:pPr algn="l">
              <a:lnSpc>
                <a:spcPts val="3341"/>
              </a:lnSpc>
            </a:pPr>
            <a:r>
              <a:rPr lang="en-US" sz="2439" spc="-9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María José Llerena Rendón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49227" y="-380803"/>
            <a:ext cx="4237115" cy="11367869"/>
          </a:xfrm>
          <a:custGeom>
            <a:avLst/>
            <a:gdLst/>
            <a:ahLst/>
            <a:cxnLst/>
            <a:rect r="r" b="b" t="t" l="l"/>
            <a:pathLst>
              <a:path h="11367869" w="4237115">
                <a:moveTo>
                  <a:pt x="0" y="0"/>
                </a:moveTo>
                <a:lnTo>
                  <a:pt x="4237115" y="0"/>
                </a:lnTo>
                <a:lnTo>
                  <a:pt x="4237115" y="11367870"/>
                </a:lnTo>
                <a:lnTo>
                  <a:pt x="0" y="11367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55500" y="5715170"/>
            <a:ext cx="3751506" cy="3751506"/>
          </a:xfrm>
          <a:custGeom>
            <a:avLst/>
            <a:gdLst/>
            <a:ahLst/>
            <a:cxnLst/>
            <a:rect r="r" b="b" t="t" l="l"/>
            <a:pathLst>
              <a:path h="3751506" w="3751506">
                <a:moveTo>
                  <a:pt x="0" y="0"/>
                </a:moveTo>
                <a:lnTo>
                  <a:pt x="3751506" y="0"/>
                </a:lnTo>
                <a:lnTo>
                  <a:pt x="3751506" y="3751506"/>
                </a:lnTo>
                <a:lnTo>
                  <a:pt x="0" y="3751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38244" y="6212874"/>
            <a:ext cx="4418962" cy="2756097"/>
          </a:xfrm>
          <a:custGeom>
            <a:avLst/>
            <a:gdLst/>
            <a:ahLst/>
            <a:cxnLst/>
            <a:rect r="r" b="b" t="t" l="l"/>
            <a:pathLst>
              <a:path h="2756097" w="4418962">
                <a:moveTo>
                  <a:pt x="0" y="0"/>
                </a:moveTo>
                <a:lnTo>
                  <a:pt x="4418961" y="0"/>
                </a:lnTo>
                <a:lnTo>
                  <a:pt x="4418961" y="2756097"/>
                </a:lnTo>
                <a:lnTo>
                  <a:pt x="0" y="275609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55500" y="1744865"/>
            <a:ext cx="8801705" cy="109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3"/>
              </a:lnSpc>
            </a:pPr>
            <a:r>
              <a:rPr lang="en-US" sz="6399" spc="-166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POSIBLES MEJORAS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55500" y="3173392"/>
            <a:ext cx="8818538" cy="21798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1"/>
              </a:lnSpc>
              <a:spcBef>
                <a:spcPct val="0"/>
              </a:spcBef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Entre las mejoras posibles se encuentra la opción de guardar los resultados procesados, añadir soporte para el reconocimiento de más gestos o señales como el lenguaje de señas que se tenía contemplado al inicio del proyecto, y perfeccionar la interfaz gráfica para implementar diferentes aplicaciones, hacerla más intuitiva y amigable.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49227" y="-380803"/>
            <a:ext cx="4237115" cy="11367869"/>
          </a:xfrm>
          <a:custGeom>
            <a:avLst/>
            <a:gdLst/>
            <a:ahLst/>
            <a:cxnLst/>
            <a:rect r="r" b="b" t="t" l="l"/>
            <a:pathLst>
              <a:path h="11367869" w="4237115">
                <a:moveTo>
                  <a:pt x="0" y="0"/>
                </a:moveTo>
                <a:lnTo>
                  <a:pt x="4237115" y="0"/>
                </a:lnTo>
                <a:lnTo>
                  <a:pt x="4237115" y="11367870"/>
                </a:lnTo>
                <a:lnTo>
                  <a:pt x="0" y="113678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55500" y="1744865"/>
            <a:ext cx="8801705" cy="109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3"/>
              </a:lnSpc>
            </a:pPr>
            <a:r>
              <a:rPr lang="en-US" sz="6399" spc="-166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CONCLUSIONES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55500" y="3173392"/>
            <a:ext cx="8818538" cy="2541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921"/>
              </a:lnSpc>
              <a:spcBef>
                <a:spcPct val="0"/>
              </a:spcBef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uso combinado de MediaPipe y OpenCV ha permitido implementar un sistema eficiente y preciso para la detección de manos y dedos levantados. El cambio de una lógica basada en posiciones a una basada en ángulos ha mejorado notablemente la precisión del sistema. Además, la integración de una interfaz gráfica sencilla facilita su uso y accesibilidad si es que no se cuenta con una webcam para su uso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BD1C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972595">
            <a:off x="-2044352" y="3122077"/>
            <a:ext cx="5441478" cy="4640096"/>
          </a:xfrm>
          <a:custGeom>
            <a:avLst/>
            <a:gdLst/>
            <a:ahLst/>
            <a:cxnLst/>
            <a:rect r="r" b="b" t="t" l="l"/>
            <a:pathLst>
              <a:path h="4640096" w="5441478">
                <a:moveTo>
                  <a:pt x="0" y="0"/>
                </a:moveTo>
                <a:lnTo>
                  <a:pt x="5441477" y="0"/>
                </a:lnTo>
                <a:lnTo>
                  <a:pt x="5441477" y="4640096"/>
                </a:lnTo>
                <a:lnTo>
                  <a:pt x="0" y="46400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978564">
            <a:off x="14899621" y="3120301"/>
            <a:ext cx="5441478" cy="4640096"/>
          </a:xfrm>
          <a:custGeom>
            <a:avLst/>
            <a:gdLst/>
            <a:ahLst/>
            <a:cxnLst/>
            <a:rect r="r" b="b" t="t" l="l"/>
            <a:pathLst>
              <a:path h="4640096" w="5441478">
                <a:moveTo>
                  <a:pt x="5441477" y="0"/>
                </a:moveTo>
                <a:lnTo>
                  <a:pt x="0" y="0"/>
                </a:lnTo>
                <a:lnTo>
                  <a:pt x="0" y="4640097"/>
                </a:lnTo>
                <a:lnTo>
                  <a:pt x="5441477" y="4640097"/>
                </a:lnTo>
                <a:lnTo>
                  <a:pt x="544147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7032015" y="-2098051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6861494" y="8299079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79873" y="3038234"/>
            <a:ext cx="9814254" cy="3272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80"/>
              </a:lnSpc>
            </a:pPr>
            <a:r>
              <a:rPr lang="en-US" sz="12000" spc="384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MUCHAS</a:t>
            </a:r>
          </a:p>
          <a:p>
            <a:pPr algn="ctr" marL="0" indent="0" lvl="0">
              <a:lnSpc>
                <a:spcPts val="11280"/>
              </a:lnSpc>
            </a:pPr>
            <a:r>
              <a:rPr lang="en-US" sz="12000" spc="384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GRACIAS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328410" y="2775229"/>
            <a:ext cx="7631180" cy="4687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2319" indent="-381159" lvl="1">
              <a:lnSpc>
                <a:spcPts val="6249"/>
              </a:lnSpc>
              <a:buAutoNum type="arabicPeriod" startAt="1"/>
            </a:pPr>
            <a:r>
              <a:rPr lang="en-US" sz="353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Introducción</a:t>
            </a:r>
          </a:p>
          <a:p>
            <a:pPr algn="l" marL="762319" indent="-381159" lvl="1">
              <a:lnSpc>
                <a:spcPts val="6249"/>
              </a:lnSpc>
              <a:buAutoNum type="arabicPeriod" startAt="1"/>
            </a:pPr>
            <a:r>
              <a:rPr lang="en-US" sz="353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Herramientas Utilizadas</a:t>
            </a:r>
          </a:p>
          <a:p>
            <a:pPr algn="l" marL="762319" indent="-381159" lvl="1">
              <a:lnSpc>
                <a:spcPts val="6249"/>
              </a:lnSpc>
              <a:buAutoNum type="arabicPeriod" startAt="1"/>
            </a:pPr>
            <a:r>
              <a:rPr lang="en-US" sz="353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Funcionamiento</a:t>
            </a:r>
          </a:p>
          <a:p>
            <a:pPr algn="l" marL="762319" indent="-381159" lvl="1">
              <a:lnSpc>
                <a:spcPts val="6249"/>
              </a:lnSpc>
              <a:buAutoNum type="arabicPeriod" startAt="1"/>
            </a:pPr>
            <a:r>
              <a:rPr lang="en-US" sz="353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Desafíos</a:t>
            </a:r>
          </a:p>
          <a:p>
            <a:pPr algn="l" marL="762319" indent="-381159" lvl="1">
              <a:lnSpc>
                <a:spcPts val="6249"/>
              </a:lnSpc>
              <a:buAutoNum type="arabicPeriod" startAt="1"/>
            </a:pPr>
            <a:r>
              <a:rPr lang="en-US" sz="353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Posibles Mejoras</a:t>
            </a:r>
          </a:p>
          <a:p>
            <a:pPr algn="l" marL="762319" indent="-381159" lvl="1">
              <a:lnSpc>
                <a:spcPts val="6249"/>
              </a:lnSpc>
              <a:buAutoNum type="arabicPeriod" startAt="1"/>
            </a:pPr>
            <a:r>
              <a:rPr lang="en-US" sz="353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Conclusiones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712134" y="2975254"/>
            <a:ext cx="2780161" cy="7458968"/>
          </a:xfrm>
          <a:custGeom>
            <a:avLst/>
            <a:gdLst/>
            <a:ahLst/>
            <a:cxnLst/>
            <a:rect r="r" b="b" t="t" l="l"/>
            <a:pathLst>
              <a:path h="7458968" w="2780161">
                <a:moveTo>
                  <a:pt x="2780160" y="0"/>
                </a:moveTo>
                <a:lnTo>
                  <a:pt x="0" y="0"/>
                </a:lnTo>
                <a:lnTo>
                  <a:pt x="0" y="7458968"/>
                </a:lnTo>
                <a:lnTo>
                  <a:pt x="2780160" y="7458968"/>
                </a:lnTo>
                <a:lnTo>
                  <a:pt x="27801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165705" y="0"/>
            <a:ext cx="4122295" cy="4114800"/>
          </a:xfrm>
          <a:custGeom>
            <a:avLst/>
            <a:gdLst/>
            <a:ahLst/>
            <a:cxnLst/>
            <a:rect r="r" b="b" t="t" l="l"/>
            <a:pathLst>
              <a:path h="4114800" w="4122295">
                <a:moveTo>
                  <a:pt x="0" y="0"/>
                </a:moveTo>
                <a:lnTo>
                  <a:pt x="4122295" y="0"/>
                </a:lnTo>
                <a:lnTo>
                  <a:pt x="41222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5328410" y="1211422"/>
            <a:ext cx="7271720" cy="15220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89"/>
              </a:lnSpc>
            </a:pPr>
            <a:r>
              <a:rPr lang="en-US" sz="8999" spc="-233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ÍNDICE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545273" y="7354819"/>
            <a:ext cx="4391680" cy="3127409"/>
          </a:xfrm>
          <a:custGeom>
            <a:avLst/>
            <a:gdLst/>
            <a:ahLst/>
            <a:cxnLst/>
            <a:rect r="r" b="b" t="t" l="l"/>
            <a:pathLst>
              <a:path h="3127409" w="4391680">
                <a:moveTo>
                  <a:pt x="0" y="0"/>
                </a:moveTo>
                <a:lnTo>
                  <a:pt x="4391680" y="0"/>
                </a:lnTo>
                <a:lnTo>
                  <a:pt x="4391680" y="3127408"/>
                </a:lnTo>
                <a:lnTo>
                  <a:pt x="0" y="31274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12874" y="1794600"/>
            <a:ext cx="9291139" cy="109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3"/>
              </a:lnSpc>
            </a:pPr>
            <a:r>
              <a:rPr lang="en-US" sz="6399" spc="-166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INTRODUCCIÓN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390493" y="-20574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481238" y="2149652"/>
            <a:ext cx="5778062" cy="5778062"/>
          </a:xfrm>
          <a:custGeom>
            <a:avLst/>
            <a:gdLst/>
            <a:ahLst/>
            <a:cxnLst/>
            <a:rect r="r" b="b" t="t" l="l"/>
            <a:pathLst>
              <a:path h="5778062" w="5778062">
                <a:moveTo>
                  <a:pt x="0" y="0"/>
                </a:moveTo>
                <a:lnTo>
                  <a:pt x="5778062" y="0"/>
                </a:lnTo>
                <a:lnTo>
                  <a:pt x="5778062" y="5778062"/>
                </a:lnTo>
                <a:lnTo>
                  <a:pt x="0" y="57780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12874" y="3437406"/>
            <a:ext cx="9291139" cy="1976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  <a:spcBef>
                <a:spcPct val="0"/>
              </a:spcBef>
            </a:pPr>
            <a:r>
              <a:rPr lang="en-US" sz="2799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El objetivo de este proyecto es desarrollar una aplicación capaz de detectar manos en imágenes o video en tiempo real, identificar si los dedos están levantados y mostrar esta información visualmente.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65941" y="7979143"/>
            <a:ext cx="4026571" cy="3506778"/>
          </a:xfrm>
          <a:custGeom>
            <a:avLst/>
            <a:gdLst/>
            <a:ahLst/>
            <a:cxnLst/>
            <a:rect r="r" b="b" t="t" l="l"/>
            <a:pathLst>
              <a:path h="3506778" w="4026571">
                <a:moveTo>
                  <a:pt x="0" y="0"/>
                </a:moveTo>
                <a:lnTo>
                  <a:pt x="4026571" y="0"/>
                </a:lnTo>
                <a:lnTo>
                  <a:pt x="4026571" y="3506778"/>
                </a:lnTo>
                <a:lnTo>
                  <a:pt x="0" y="35067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5400000">
            <a:off x="14858424" y="-658191"/>
            <a:ext cx="2004711" cy="5378492"/>
          </a:xfrm>
          <a:custGeom>
            <a:avLst/>
            <a:gdLst/>
            <a:ahLst/>
            <a:cxnLst/>
            <a:rect r="r" b="b" t="t" l="l"/>
            <a:pathLst>
              <a:path h="5378492" w="2004711">
                <a:moveTo>
                  <a:pt x="2004710" y="5378492"/>
                </a:moveTo>
                <a:lnTo>
                  <a:pt x="0" y="5378492"/>
                </a:lnTo>
                <a:lnTo>
                  <a:pt x="0" y="0"/>
                </a:lnTo>
                <a:lnTo>
                  <a:pt x="2004710" y="0"/>
                </a:lnTo>
                <a:lnTo>
                  <a:pt x="2004710" y="537849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417180" y="3690576"/>
            <a:ext cx="3183575" cy="786908"/>
            <a:chOff x="0" y="0"/>
            <a:chExt cx="970160" cy="2398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0159" cy="239802"/>
            </a:xfrm>
            <a:custGeom>
              <a:avLst/>
              <a:gdLst/>
              <a:ahLst/>
              <a:cxnLst/>
              <a:rect r="r" b="b" t="t" l="l"/>
              <a:pathLst>
                <a:path h="239802" w="970159">
                  <a:moveTo>
                    <a:pt x="119901" y="0"/>
                  </a:moveTo>
                  <a:lnTo>
                    <a:pt x="850259" y="0"/>
                  </a:lnTo>
                  <a:cubicBezTo>
                    <a:pt x="916478" y="0"/>
                    <a:pt x="970159" y="53681"/>
                    <a:pt x="970159" y="119901"/>
                  </a:cubicBezTo>
                  <a:lnTo>
                    <a:pt x="970159" y="119901"/>
                  </a:lnTo>
                  <a:cubicBezTo>
                    <a:pt x="970159" y="186120"/>
                    <a:pt x="916478" y="239802"/>
                    <a:pt x="850259" y="239802"/>
                  </a:cubicBezTo>
                  <a:lnTo>
                    <a:pt x="119901" y="239802"/>
                  </a:lnTo>
                  <a:cubicBezTo>
                    <a:pt x="53681" y="239802"/>
                    <a:pt x="0" y="186120"/>
                    <a:pt x="0" y="119901"/>
                  </a:cubicBezTo>
                  <a:lnTo>
                    <a:pt x="0" y="119901"/>
                  </a:lnTo>
                  <a:cubicBezTo>
                    <a:pt x="0" y="53681"/>
                    <a:pt x="53681" y="0"/>
                    <a:pt x="119901" y="0"/>
                  </a:cubicBezTo>
                  <a:close/>
                </a:path>
              </a:pathLst>
            </a:custGeom>
            <a:solidFill>
              <a:srgbClr val="BBD1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970160" cy="296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  <a:r>
                <a:rPr lang="en-US" sz="2299">
                  <a:solidFill>
                    <a:srgbClr val="292727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Python 3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160450" y="5386074"/>
            <a:ext cx="3183575" cy="786908"/>
            <a:chOff x="0" y="0"/>
            <a:chExt cx="970160" cy="23980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70159" cy="239802"/>
            </a:xfrm>
            <a:custGeom>
              <a:avLst/>
              <a:gdLst/>
              <a:ahLst/>
              <a:cxnLst/>
              <a:rect r="r" b="b" t="t" l="l"/>
              <a:pathLst>
                <a:path h="239802" w="970159">
                  <a:moveTo>
                    <a:pt x="119901" y="0"/>
                  </a:moveTo>
                  <a:lnTo>
                    <a:pt x="850259" y="0"/>
                  </a:lnTo>
                  <a:cubicBezTo>
                    <a:pt x="916478" y="0"/>
                    <a:pt x="970159" y="53681"/>
                    <a:pt x="970159" y="119901"/>
                  </a:cubicBezTo>
                  <a:lnTo>
                    <a:pt x="970159" y="119901"/>
                  </a:lnTo>
                  <a:cubicBezTo>
                    <a:pt x="970159" y="186120"/>
                    <a:pt x="916478" y="239802"/>
                    <a:pt x="850259" y="239802"/>
                  </a:cubicBezTo>
                  <a:lnTo>
                    <a:pt x="119901" y="239802"/>
                  </a:lnTo>
                  <a:cubicBezTo>
                    <a:pt x="53681" y="239802"/>
                    <a:pt x="0" y="186120"/>
                    <a:pt x="0" y="119901"/>
                  </a:cubicBezTo>
                  <a:lnTo>
                    <a:pt x="0" y="119901"/>
                  </a:lnTo>
                  <a:cubicBezTo>
                    <a:pt x="0" y="53681"/>
                    <a:pt x="53681" y="0"/>
                    <a:pt x="119901" y="0"/>
                  </a:cubicBezTo>
                  <a:close/>
                </a:path>
              </a:pathLst>
            </a:custGeom>
            <a:solidFill>
              <a:srgbClr val="BBD1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970160" cy="296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  <a:r>
                <a:rPr lang="en-US" sz="2299">
                  <a:solidFill>
                    <a:srgbClr val="292727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OpenCV</a:t>
              </a: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265941" y="1030933"/>
            <a:ext cx="9291139" cy="109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3"/>
              </a:lnSpc>
            </a:pPr>
            <a:r>
              <a:rPr lang="en-US" sz="6399" spc="-166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HERRAMIENTAS UTILIZADAS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412343" y="6144407"/>
            <a:ext cx="3307400" cy="1093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1"/>
              </a:lnSpc>
              <a:spcBef>
                <a:spcPct val="0"/>
              </a:spcBef>
            </a:pPr>
          </a:p>
          <a:p>
            <a:pPr algn="ctr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 la interfaz gráfica de usuario.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055633" y="6408680"/>
            <a:ext cx="3046799" cy="1093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 procesamiento y visualización de imágenes.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417180" y="5386074"/>
            <a:ext cx="3183575" cy="786908"/>
            <a:chOff x="0" y="0"/>
            <a:chExt cx="970160" cy="23980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970159" cy="239802"/>
            </a:xfrm>
            <a:custGeom>
              <a:avLst/>
              <a:gdLst/>
              <a:ahLst/>
              <a:cxnLst/>
              <a:rect r="r" b="b" t="t" l="l"/>
              <a:pathLst>
                <a:path h="239802" w="970159">
                  <a:moveTo>
                    <a:pt x="119901" y="0"/>
                  </a:moveTo>
                  <a:lnTo>
                    <a:pt x="850259" y="0"/>
                  </a:lnTo>
                  <a:cubicBezTo>
                    <a:pt x="916478" y="0"/>
                    <a:pt x="970159" y="53681"/>
                    <a:pt x="970159" y="119901"/>
                  </a:cubicBezTo>
                  <a:lnTo>
                    <a:pt x="970159" y="119901"/>
                  </a:lnTo>
                  <a:cubicBezTo>
                    <a:pt x="970159" y="186120"/>
                    <a:pt x="916478" y="239802"/>
                    <a:pt x="850259" y="239802"/>
                  </a:cubicBezTo>
                  <a:lnTo>
                    <a:pt x="119901" y="239802"/>
                  </a:lnTo>
                  <a:cubicBezTo>
                    <a:pt x="53681" y="239802"/>
                    <a:pt x="0" y="186120"/>
                    <a:pt x="0" y="119901"/>
                  </a:cubicBezTo>
                  <a:lnTo>
                    <a:pt x="0" y="119901"/>
                  </a:lnTo>
                  <a:cubicBezTo>
                    <a:pt x="0" y="53681"/>
                    <a:pt x="53681" y="0"/>
                    <a:pt x="119901" y="0"/>
                  </a:cubicBezTo>
                  <a:close/>
                </a:path>
              </a:pathLst>
            </a:custGeom>
            <a:solidFill>
              <a:srgbClr val="BBD1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970160" cy="296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  <a:r>
                <a:rPr lang="en-US" sz="2299">
                  <a:solidFill>
                    <a:srgbClr val="292727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MediaPipe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677204" y="5386074"/>
            <a:ext cx="3183575" cy="786908"/>
            <a:chOff x="0" y="0"/>
            <a:chExt cx="970160" cy="239802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70159" cy="239802"/>
            </a:xfrm>
            <a:custGeom>
              <a:avLst/>
              <a:gdLst/>
              <a:ahLst/>
              <a:cxnLst/>
              <a:rect r="r" b="b" t="t" l="l"/>
              <a:pathLst>
                <a:path h="239802" w="970159">
                  <a:moveTo>
                    <a:pt x="119901" y="0"/>
                  </a:moveTo>
                  <a:lnTo>
                    <a:pt x="850259" y="0"/>
                  </a:lnTo>
                  <a:cubicBezTo>
                    <a:pt x="916478" y="0"/>
                    <a:pt x="970159" y="53681"/>
                    <a:pt x="970159" y="119901"/>
                  </a:cubicBezTo>
                  <a:lnTo>
                    <a:pt x="970159" y="119901"/>
                  </a:lnTo>
                  <a:cubicBezTo>
                    <a:pt x="970159" y="186120"/>
                    <a:pt x="916478" y="239802"/>
                    <a:pt x="850259" y="239802"/>
                  </a:cubicBezTo>
                  <a:lnTo>
                    <a:pt x="119901" y="239802"/>
                  </a:lnTo>
                  <a:cubicBezTo>
                    <a:pt x="53681" y="239802"/>
                    <a:pt x="0" y="186120"/>
                    <a:pt x="0" y="119901"/>
                  </a:cubicBezTo>
                  <a:lnTo>
                    <a:pt x="0" y="119901"/>
                  </a:lnTo>
                  <a:cubicBezTo>
                    <a:pt x="0" y="53681"/>
                    <a:pt x="53681" y="0"/>
                    <a:pt x="119901" y="0"/>
                  </a:cubicBezTo>
                  <a:close/>
                </a:path>
              </a:pathLst>
            </a:custGeom>
            <a:solidFill>
              <a:srgbClr val="BBD1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57150"/>
              <a:ext cx="970160" cy="296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  <a:r>
                <a:rPr lang="en-US" sz="2299">
                  <a:solidFill>
                    <a:srgbClr val="292727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Tkinter</a:t>
              </a: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7297389" y="6408680"/>
            <a:ext cx="3183575" cy="1455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 la detección de manos y extracción de puntos clave (landmarks).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94256" y="7393256"/>
            <a:ext cx="2893744" cy="2893744"/>
          </a:xfrm>
          <a:custGeom>
            <a:avLst/>
            <a:gdLst/>
            <a:ahLst/>
            <a:cxnLst/>
            <a:rect r="r" b="b" t="t" l="l"/>
            <a:pathLst>
              <a:path h="2893744" w="2893744">
                <a:moveTo>
                  <a:pt x="0" y="0"/>
                </a:moveTo>
                <a:lnTo>
                  <a:pt x="2893744" y="0"/>
                </a:lnTo>
                <a:lnTo>
                  <a:pt x="2893744" y="2893744"/>
                </a:lnTo>
                <a:lnTo>
                  <a:pt x="0" y="289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126" y="-2991339"/>
            <a:ext cx="4247107" cy="5133865"/>
          </a:xfrm>
          <a:custGeom>
            <a:avLst/>
            <a:gdLst/>
            <a:ahLst/>
            <a:cxnLst/>
            <a:rect r="r" b="b" t="t" l="l"/>
            <a:pathLst>
              <a:path h="5133865" w="4247107">
                <a:moveTo>
                  <a:pt x="0" y="0"/>
                </a:moveTo>
                <a:lnTo>
                  <a:pt x="4247106" y="0"/>
                </a:lnTo>
                <a:lnTo>
                  <a:pt x="4247106" y="5133865"/>
                </a:lnTo>
                <a:lnTo>
                  <a:pt x="0" y="51338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2540763" y="3122052"/>
            <a:ext cx="3183575" cy="786908"/>
            <a:chOff x="0" y="0"/>
            <a:chExt cx="970160" cy="23980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70159" cy="239802"/>
            </a:xfrm>
            <a:custGeom>
              <a:avLst/>
              <a:gdLst/>
              <a:ahLst/>
              <a:cxnLst/>
              <a:rect r="r" b="b" t="t" l="l"/>
              <a:pathLst>
                <a:path h="239802" w="970159">
                  <a:moveTo>
                    <a:pt x="119901" y="0"/>
                  </a:moveTo>
                  <a:lnTo>
                    <a:pt x="850259" y="0"/>
                  </a:lnTo>
                  <a:cubicBezTo>
                    <a:pt x="916478" y="0"/>
                    <a:pt x="970159" y="53681"/>
                    <a:pt x="970159" y="119901"/>
                  </a:cubicBezTo>
                  <a:lnTo>
                    <a:pt x="970159" y="119901"/>
                  </a:lnTo>
                  <a:cubicBezTo>
                    <a:pt x="970159" y="186120"/>
                    <a:pt x="916478" y="239802"/>
                    <a:pt x="850259" y="239802"/>
                  </a:cubicBezTo>
                  <a:lnTo>
                    <a:pt x="119901" y="239802"/>
                  </a:lnTo>
                  <a:cubicBezTo>
                    <a:pt x="53681" y="239802"/>
                    <a:pt x="0" y="186120"/>
                    <a:pt x="0" y="119901"/>
                  </a:cubicBezTo>
                  <a:lnTo>
                    <a:pt x="0" y="119901"/>
                  </a:lnTo>
                  <a:cubicBezTo>
                    <a:pt x="0" y="53681"/>
                    <a:pt x="53681" y="0"/>
                    <a:pt x="119901" y="0"/>
                  </a:cubicBezTo>
                  <a:close/>
                </a:path>
              </a:pathLst>
            </a:custGeom>
            <a:solidFill>
              <a:srgbClr val="BBD1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970160" cy="2969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  <a:r>
                <a:rPr lang="en-US" sz="2299">
                  <a:solidFill>
                    <a:srgbClr val="292727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Interfaz de Usuario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855162" y="4296645"/>
            <a:ext cx="4554777" cy="2801956"/>
          </a:xfrm>
          <a:custGeom>
            <a:avLst/>
            <a:gdLst/>
            <a:ahLst/>
            <a:cxnLst/>
            <a:rect r="r" b="b" t="t" l="l"/>
            <a:pathLst>
              <a:path h="2801956" w="4554777">
                <a:moveTo>
                  <a:pt x="0" y="0"/>
                </a:moveTo>
                <a:lnTo>
                  <a:pt x="4554777" y="0"/>
                </a:lnTo>
                <a:lnTo>
                  <a:pt x="4554777" y="2801955"/>
                </a:lnTo>
                <a:lnTo>
                  <a:pt x="0" y="28019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96367" y="904875"/>
            <a:ext cx="5895265" cy="109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3"/>
              </a:lnSpc>
            </a:pPr>
            <a:r>
              <a:rPr lang="en-US" sz="6399" spc="-166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FUNCIONAMIENTO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98126" y="7460550"/>
            <a:ext cx="5381239" cy="1093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1"/>
              </a:lnSpc>
              <a:spcBef>
                <a:spcPct val="0"/>
              </a:spcBef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Subir una imagen desde su computadora.</a:t>
            </a:r>
          </a:p>
          <a:p>
            <a:pPr algn="ctr">
              <a:lnSpc>
                <a:spcPts val="2921"/>
              </a:lnSpc>
              <a:spcBef>
                <a:spcPct val="0"/>
              </a:spcBef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Usar la cámara web para reconocimiento en tiempo real.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8027009" y="3425493"/>
            <a:ext cx="3967763" cy="3967763"/>
          </a:xfrm>
          <a:custGeom>
            <a:avLst/>
            <a:gdLst/>
            <a:ahLst/>
            <a:cxnLst/>
            <a:rect r="r" b="b" t="t" l="l"/>
            <a:pathLst>
              <a:path h="3967763" w="3967763">
                <a:moveTo>
                  <a:pt x="0" y="0"/>
                </a:moveTo>
                <a:lnTo>
                  <a:pt x="3967763" y="0"/>
                </a:lnTo>
                <a:lnTo>
                  <a:pt x="3967763" y="3967763"/>
                </a:lnTo>
                <a:lnTo>
                  <a:pt x="0" y="396776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11994772" y="5572073"/>
            <a:ext cx="868526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12863298" y="3425493"/>
            <a:ext cx="4396002" cy="3967763"/>
          </a:xfrm>
          <a:custGeom>
            <a:avLst/>
            <a:gdLst/>
            <a:ahLst/>
            <a:cxnLst/>
            <a:rect r="r" b="b" t="t" l="l"/>
            <a:pathLst>
              <a:path h="3967763" w="4396002">
                <a:moveTo>
                  <a:pt x="0" y="0"/>
                </a:moveTo>
                <a:lnTo>
                  <a:pt x="4396002" y="0"/>
                </a:lnTo>
                <a:lnTo>
                  <a:pt x="4396002" y="3967763"/>
                </a:lnTo>
                <a:lnTo>
                  <a:pt x="0" y="39677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945863" y="2305188"/>
            <a:ext cx="5895265" cy="81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8"/>
              </a:lnSpc>
            </a:pPr>
            <a:r>
              <a:rPr lang="en-US" sz="4800" spc="-124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Subir Imagen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0" y="7393256"/>
            <a:ext cx="2893744" cy="2893744"/>
          </a:xfrm>
          <a:custGeom>
            <a:avLst/>
            <a:gdLst/>
            <a:ahLst/>
            <a:cxnLst/>
            <a:rect r="r" b="b" t="t" l="l"/>
            <a:pathLst>
              <a:path h="2893744" w="2893744">
                <a:moveTo>
                  <a:pt x="0" y="0"/>
                </a:moveTo>
                <a:lnTo>
                  <a:pt x="2893744" y="0"/>
                </a:lnTo>
                <a:lnTo>
                  <a:pt x="2893744" y="2893744"/>
                </a:lnTo>
                <a:lnTo>
                  <a:pt x="0" y="289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227477" y="-1994086"/>
            <a:ext cx="4247107" cy="5133865"/>
          </a:xfrm>
          <a:custGeom>
            <a:avLst/>
            <a:gdLst/>
            <a:ahLst/>
            <a:cxnLst/>
            <a:rect r="r" b="b" t="t" l="l"/>
            <a:pathLst>
              <a:path h="5133865" w="4247107">
                <a:moveTo>
                  <a:pt x="0" y="0"/>
                </a:moveTo>
                <a:lnTo>
                  <a:pt x="4247107" y="0"/>
                </a:lnTo>
                <a:lnTo>
                  <a:pt x="4247107" y="5133865"/>
                </a:lnTo>
                <a:lnTo>
                  <a:pt x="0" y="51338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59355" y="3940912"/>
            <a:ext cx="3659427" cy="2871093"/>
          </a:xfrm>
          <a:custGeom>
            <a:avLst/>
            <a:gdLst/>
            <a:ahLst/>
            <a:cxnLst/>
            <a:rect r="r" b="b" t="t" l="l"/>
            <a:pathLst>
              <a:path h="2871093" w="3659427">
                <a:moveTo>
                  <a:pt x="0" y="0"/>
                </a:moveTo>
                <a:lnTo>
                  <a:pt x="3659427" y="0"/>
                </a:lnTo>
                <a:lnTo>
                  <a:pt x="3659427" y="2871092"/>
                </a:lnTo>
                <a:lnTo>
                  <a:pt x="0" y="28710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20948" y="3940912"/>
            <a:ext cx="3629800" cy="2871093"/>
          </a:xfrm>
          <a:custGeom>
            <a:avLst/>
            <a:gdLst/>
            <a:ahLst/>
            <a:cxnLst/>
            <a:rect r="r" b="b" t="t" l="l"/>
            <a:pathLst>
              <a:path h="2871093" w="3629800">
                <a:moveTo>
                  <a:pt x="0" y="0"/>
                </a:moveTo>
                <a:lnTo>
                  <a:pt x="3629800" y="0"/>
                </a:lnTo>
                <a:lnTo>
                  <a:pt x="3629800" y="2871092"/>
                </a:lnTo>
                <a:lnTo>
                  <a:pt x="0" y="28710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3305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461129" y="3940912"/>
            <a:ext cx="3659427" cy="2928597"/>
          </a:xfrm>
          <a:custGeom>
            <a:avLst/>
            <a:gdLst/>
            <a:ahLst/>
            <a:cxnLst/>
            <a:rect r="r" b="b" t="t" l="l"/>
            <a:pathLst>
              <a:path h="2928597" w="3659427">
                <a:moveTo>
                  <a:pt x="0" y="0"/>
                </a:moveTo>
                <a:lnTo>
                  <a:pt x="3659427" y="0"/>
                </a:lnTo>
                <a:lnTo>
                  <a:pt x="3659427" y="2928597"/>
                </a:lnTo>
                <a:lnTo>
                  <a:pt x="0" y="292859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10" t="0" r="-21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22722" y="3940912"/>
            <a:ext cx="3705922" cy="2928597"/>
          </a:xfrm>
          <a:custGeom>
            <a:avLst/>
            <a:gdLst/>
            <a:ahLst/>
            <a:cxnLst/>
            <a:rect r="r" b="b" t="t" l="l"/>
            <a:pathLst>
              <a:path h="2928597" w="3705922">
                <a:moveTo>
                  <a:pt x="0" y="0"/>
                </a:moveTo>
                <a:lnTo>
                  <a:pt x="3705923" y="0"/>
                </a:lnTo>
                <a:lnTo>
                  <a:pt x="3705923" y="2928597"/>
                </a:lnTo>
                <a:lnTo>
                  <a:pt x="0" y="2928597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210" t="0" r="-21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196367" y="904875"/>
            <a:ext cx="5895265" cy="109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3"/>
              </a:lnSpc>
            </a:pPr>
            <a:r>
              <a:rPr lang="en-US" sz="6399" spc="-166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FUNCIONAMIENTO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61247" y="2322915"/>
            <a:ext cx="5895265" cy="81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8"/>
              </a:lnSpc>
            </a:pPr>
            <a:r>
              <a:rPr lang="en-US" sz="4800" spc="-124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Usar Cámara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394256" y="7393256"/>
            <a:ext cx="2893744" cy="2893744"/>
          </a:xfrm>
          <a:custGeom>
            <a:avLst/>
            <a:gdLst/>
            <a:ahLst/>
            <a:cxnLst/>
            <a:rect r="r" b="b" t="t" l="l"/>
            <a:pathLst>
              <a:path h="2893744" w="2893744">
                <a:moveTo>
                  <a:pt x="0" y="0"/>
                </a:moveTo>
                <a:lnTo>
                  <a:pt x="2893744" y="0"/>
                </a:lnTo>
                <a:lnTo>
                  <a:pt x="2893744" y="2893744"/>
                </a:lnTo>
                <a:lnTo>
                  <a:pt x="0" y="2893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98126" y="-2991339"/>
            <a:ext cx="4247107" cy="5133865"/>
          </a:xfrm>
          <a:custGeom>
            <a:avLst/>
            <a:gdLst/>
            <a:ahLst/>
            <a:cxnLst/>
            <a:rect r="r" b="b" t="t" l="l"/>
            <a:pathLst>
              <a:path h="5133865" w="4247107">
                <a:moveTo>
                  <a:pt x="0" y="0"/>
                </a:moveTo>
                <a:lnTo>
                  <a:pt x="4247106" y="0"/>
                </a:lnTo>
                <a:lnTo>
                  <a:pt x="4247106" y="5133865"/>
                </a:lnTo>
                <a:lnTo>
                  <a:pt x="0" y="51338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196367" y="904875"/>
            <a:ext cx="5895265" cy="109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03"/>
              </a:lnSpc>
            </a:pPr>
            <a:r>
              <a:rPr lang="en-US" sz="6399" spc="-166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FUNCIONAMIENTO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7552213" y="2575603"/>
            <a:ext cx="3183575" cy="881558"/>
            <a:chOff x="0" y="0"/>
            <a:chExt cx="970160" cy="2686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70159" cy="268645"/>
            </a:xfrm>
            <a:custGeom>
              <a:avLst/>
              <a:gdLst/>
              <a:ahLst/>
              <a:cxnLst/>
              <a:rect r="r" b="b" t="t" l="l"/>
              <a:pathLst>
                <a:path h="268645" w="970159">
                  <a:moveTo>
                    <a:pt x="134323" y="0"/>
                  </a:moveTo>
                  <a:lnTo>
                    <a:pt x="835837" y="0"/>
                  </a:lnTo>
                  <a:cubicBezTo>
                    <a:pt x="871462" y="0"/>
                    <a:pt x="905627" y="14152"/>
                    <a:pt x="930817" y="39342"/>
                  </a:cubicBezTo>
                  <a:cubicBezTo>
                    <a:pt x="956008" y="64533"/>
                    <a:pt x="970159" y="98698"/>
                    <a:pt x="970159" y="134323"/>
                  </a:cubicBezTo>
                  <a:lnTo>
                    <a:pt x="970159" y="134323"/>
                  </a:lnTo>
                  <a:cubicBezTo>
                    <a:pt x="970159" y="208507"/>
                    <a:pt x="910021" y="268645"/>
                    <a:pt x="835837" y="268645"/>
                  </a:cubicBezTo>
                  <a:lnTo>
                    <a:pt x="134323" y="268645"/>
                  </a:lnTo>
                  <a:cubicBezTo>
                    <a:pt x="98698" y="268645"/>
                    <a:pt x="64533" y="254493"/>
                    <a:pt x="39342" y="229303"/>
                  </a:cubicBezTo>
                  <a:cubicBezTo>
                    <a:pt x="14152" y="204113"/>
                    <a:pt x="0" y="169947"/>
                    <a:pt x="0" y="134323"/>
                  </a:cubicBezTo>
                  <a:lnTo>
                    <a:pt x="0" y="134323"/>
                  </a:lnTo>
                  <a:cubicBezTo>
                    <a:pt x="0" y="98698"/>
                    <a:pt x="14152" y="64533"/>
                    <a:pt x="39342" y="39342"/>
                  </a:cubicBezTo>
                  <a:cubicBezTo>
                    <a:pt x="64533" y="14152"/>
                    <a:pt x="98698" y="0"/>
                    <a:pt x="134323" y="0"/>
                  </a:cubicBezTo>
                  <a:close/>
                </a:path>
              </a:pathLst>
            </a:custGeom>
            <a:solidFill>
              <a:srgbClr val="BBD1C4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970160" cy="325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219"/>
                </a:lnSpc>
                <a:spcBef>
                  <a:spcPct val="0"/>
                </a:spcBef>
              </a:pPr>
              <a:r>
                <a:rPr lang="en-US" sz="2299">
                  <a:solidFill>
                    <a:srgbClr val="292727"/>
                  </a:solidFill>
                  <a:latin typeface="Glacial Indifference"/>
                  <a:ea typeface="Glacial Indifference"/>
                  <a:cs typeface="Glacial Indifference"/>
                  <a:sym typeface="Glacial Indifference"/>
                </a:rPr>
                <a:t>Procesamiento de Imagen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588264" y="4038186"/>
            <a:ext cx="5963948" cy="5382967"/>
          </a:xfrm>
          <a:custGeom>
            <a:avLst/>
            <a:gdLst/>
            <a:ahLst/>
            <a:cxnLst/>
            <a:rect r="r" b="b" t="t" l="l"/>
            <a:pathLst>
              <a:path h="5382967" w="5963948">
                <a:moveTo>
                  <a:pt x="0" y="0"/>
                </a:moveTo>
                <a:lnTo>
                  <a:pt x="5963949" y="0"/>
                </a:lnTo>
                <a:lnTo>
                  <a:pt x="5963949" y="5382967"/>
                </a:lnTo>
                <a:lnTo>
                  <a:pt x="0" y="538296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893418" y="4009611"/>
            <a:ext cx="7500838" cy="54373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Al seleccionar una imagen o activar la cámara, el sistema detecta las manos presentes.</a:t>
            </a:r>
          </a:p>
          <a:p>
            <a:pPr algn="just">
              <a:lnSpc>
                <a:spcPts val="2921"/>
              </a:lnSpc>
              <a:spcBef>
                <a:spcPct val="0"/>
              </a:spcBef>
            </a:pPr>
          </a:p>
          <a:p>
            <a:pPr algn="just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identifican los puntos clave de cada mano.</a:t>
            </a:r>
          </a:p>
          <a:p>
            <a:pPr algn="just">
              <a:lnSpc>
                <a:spcPts val="2921"/>
              </a:lnSpc>
              <a:spcBef>
                <a:spcPct val="0"/>
              </a:spcBef>
            </a:pPr>
          </a:p>
          <a:p>
            <a:pPr algn="just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calcula el ángulo de cada dedo usando tres puntos (articulaciones) para determinar si está extendido o doblado.</a:t>
            </a:r>
          </a:p>
          <a:p>
            <a:pPr algn="just">
              <a:lnSpc>
                <a:spcPts val="2921"/>
              </a:lnSpc>
              <a:spcBef>
                <a:spcPct val="0"/>
              </a:spcBef>
            </a:pPr>
          </a:p>
          <a:p>
            <a:pPr algn="just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dibujan los puntos utilizados para el cálculo con colores distintivos sobre la imagen.</a:t>
            </a:r>
          </a:p>
          <a:p>
            <a:pPr algn="just">
              <a:lnSpc>
                <a:spcPts val="2921"/>
              </a:lnSpc>
              <a:spcBef>
                <a:spcPct val="0"/>
              </a:spcBef>
            </a:pPr>
          </a:p>
          <a:p>
            <a:pPr algn="just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muestra la cantidad de dedos levantados y si la mano es izquierda o derecha (corrigiendo la etiqueta según la orientación de la cámara).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5418378" y="0"/>
            <a:ext cx="2869622" cy="2864404"/>
          </a:xfrm>
          <a:custGeom>
            <a:avLst/>
            <a:gdLst/>
            <a:ahLst/>
            <a:cxnLst/>
            <a:rect r="r" b="b" t="t" l="l"/>
            <a:pathLst>
              <a:path h="2864404" w="2869622">
                <a:moveTo>
                  <a:pt x="0" y="2864404"/>
                </a:moveTo>
                <a:lnTo>
                  <a:pt x="2869622" y="2864404"/>
                </a:lnTo>
                <a:lnTo>
                  <a:pt x="2869622" y="0"/>
                </a:lnTo>
                <a:lnTo>
                  <a:pt x="0" y="0"/>
                </a:lnTo>
                <a:lnTo>
                  <a:pt x="0" y="286440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7422596"/>
            <a:ext cx="2869622" cy="2864404"/>
          </a:xfrm>
          <a:custGeom>
            <a:avLst/>
            <a:gdLst/>
            <a:ahLst/>
            <a:cxnLst/>
            <a:rect r="r" b="b" t="t" l="l"/>
            <a:pathLst>
              <a:path h="2864404" w="2869622">
                <a:moveTo>
                  <a:pt x="2869622" y="0"/>
                </a:moveTo>
                <a:lnTo>
                  <a:pt x="0" y="0"/>
                </a:lnTo>
                <a:lnTo>
                  <a:pt x="0" y="2864404"/>
                </a:lnTo>
                <a:lnTo>
                  <a:pt x="2869622" y="2864404"/>
                </a:lnTo>
                <a:lnTo>
                  <a:pt x="28696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30648" y="3243152"/>
            <a:ext cx="7226704" cy="4179444"/>
          </a:xfrm>
          <a:custGeom>
            <a:avLst/>
            <a:gdLst/>
            <a:ahLst/>
            <a:cxnLst/>
            <a:rect r="r" b="b" t="t" l="l"/>
            <a:pathLst>
              <a:path h="4179444" w="7226704">
                <a:moveTo>
                  <a:pt x="0" y="0"/>
                </a:moveTo>
                <a:lnTo>
                  <a:pt x="7226704" y="0"/>
                </a:lnTo>
                <a:lnTo>
                  <a:pt x="7226704" y="4179444"/>
                </a:lnTo>
                <a:lnTo>
                  <a:pt x="0" y="41794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39664" y="904875"/>
            <a:ext cx="8808673" cy="109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3"/>
              </a:lnSpc>
            </a:pPr>
            <a:r>
              <a:rPr lang="en-US" sz="6399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DESAFÍOS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662596" y="2169113"/>
            <a:ext cx="5895265" cy="81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8"/>
              </a:lnSpc>
            </a:pPr>
            <a:r>
              <a:rPr lang="en-US" sz="4800" spc="-124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Versión Inicial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71275" y="7651196"/>
            <a:ext cx="7586077" cy="73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basaba en comparar la posición de la punta del dedo con la base.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71275" y="8611824"/>
            <a:ext cx="7586077" cy="37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Era menos mucho menos precisa.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EA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15418378" y="0"/>
            <a:ext cx="2869622" cy="2864404"/>
          </a:xfrm>
          <a:custGeom>
            <a:avLst/>
            <a:gdLst/>
            <a:ahLst/>
            <a:cxnLst/>
            <a:rect r="r" b="b" t="t" l="l"/>
            <a:pathLst>
              <a:path h="2864404" w="2869622">
                <a:moveTo>
                  <a:pt x="0" y="2864404"/>
                </a:moveTo>
                <a:lnTo>
                  <a:pt x="2869622" y="2864404"/>
                </a:lnTo>
                <a:lnTo>
                  <a:pt x="2869622" y="0"/>
                </a:lnTo>
                <a:lnTo>
                  <a:pt x="0" y="0"/>
                </a:lnTo>
                <a:lnTo>
                  <a:pt x="0" y="2864404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7422596"/>
            <a:ext cx="2869622" cy="2864404"/>
          </a:xfrm>
          <a:custGeom>
            <a:avLst/>
            <a:gdLst/>
            <a:ahLst/>
            <a:cxnLst/>
            <a:rect r="r" b="b" t="t" l="l"/>
            <a:pathLst>
              <a:path h="2864404" w="2869622">
                <a:moveTo>
                  <a:pt x="2869622" y="0"/>
                </a:moveTo>
                <a:lnTo>
                  <a:pt x="0" y="0"/>
                </a:lnTo>
                <a:lnTo>
                  <a:pt x="0" y="2864404"/>
                </a:lnTo>
                <a:lnTo>
                  <a:pt x="2869622" y="2864404"/>
                </a:lnTo>
                <a:lnTo>
                  <a:pt x="2869622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529563" y="3243152"/>
            <a:ext cx="7228874" cy="4142259"/>
          </a:xfrm>
          <a:custGeom>
            <a:avLst/>
            <a:gdLst/>
            <a:ahLst/>
            <a:cxnLst/>
            <a:rect r="r" b="b" t="t" l="l"/>
            <a:pathLst>
              <a:path h="4142259" w="7228874">
                <a:moveTo>
                  <a:pt x="0" y="0"/>
                </a:moveTo>
                <a:lnTo>
                  <a:pt x="7228874" y="0"/>
                </a:lnTo>
                <a:lnTo>
                  <a:pt x="7228874" y="4142259"/>
                </a:lnTo>
                <a:lnTo>
                  <a:pt x="0" y="41422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39664" y="904875"/>
            <a:ext cx="8808673" cy="1092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03"/>
              </a:lnSpc>
            </a:pPr>
            <a:r>
              <a:rPr lang="en-US" sz="6399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DESAFÍOS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308672" y="2169113"/>
            <a:ext cx="5895265" cy="8168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28"/>
              </a:lnSpc>
            </a:pPr>
            <a:r>
              <a:rPr lang="en-US" sz="4800" spc="-124">
                <a:solidFill>
                  <a:srgbClr val="292727"/>
                </a:solidFill>
                <a:latin typeface="29LT Zarid Display"/>
                <a:ea typeface="29LT Zarid Display"/>
                <a:cs typeface="29LT Zarid Display"/>
                <a:sym typeface="29LT Zarid Display"/>
              </a:rPr>
              <a:t>Versión Mejorada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40243" y="7579892"/>
            <a:ext cx="7618194" cy="73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 calcula el ángulo entre las articulaciones principales de cada dedo.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40243" y="9162366"/>
            <a:ext cx="7760047" cy="3700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Este método es más robusto y nos funcionó mucho mejor.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40243" y="8373188"/>
            <a:ext cx="7618194" cy="732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2921"/>
              </a:lnSpc>
              <a:spcBef>
                <a:spcPct val="0"/>
              </a:spcBef>
              <a:buFont typeface="Arial"/>
              <a:buChar char="•"/>
            </a:pPr>
            <a:r>
              <a:rPr lang="en-US" sz="2300">
                <a:solidFill>
                  <a:srgbClr val="292727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Si el ángulo es mayor a 160°, el dedo se considera levantado.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DAGn12Lbu-U</dc:identifier>
  <dcterms:modified xsi:type="dcterms:W3CDTF">2011-08-01T06:04:30Z</dcterms:modified>
  <cp:revision>1</cp:revision>
  <dc:title>PDI proyecto</dc:title>
</cp:coreProperties>
</file>