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65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6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F5C03C8D-F293-4F78-AC72-F420040DF55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C03C8D-F293-4F78-AC72-F420040DF55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535D2-FE63-4F80-B0A2-340B31AF3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1324"/>
          </a:xfrm>
        </p:spPr>
        <p:txBody>
          <a:bodyPr/>
          <a:lstStyle/>
          <a:p>
            <a:r>
              <a:rPr lang="en-US" dirty="0"/>
              <a:t>APB PROTOCOL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773166-C662-41E5-9B7D-A8F47A057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2197" y="3710737"/>
            <a:ext cx="3620011" cy="1063486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Name: </a:t>
            </a:r>
            <a:r>
              <a:rPr lang="en-US" sz="3200" dirty="0" smtClean="0"/>
              <a:t>Mark </a:t>
            </a:r>
            <a:r>
              <a:rPr lang="en-US" sz="3200" dirty="0" err="1" smtClean="0"/>
              <a:t>Amgad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87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23" y="1774825"/>
            <a:ext cx="3545354" cy="4625975"/>
          </a:xfrm>
        </p:spPr>
      </p:pic>
    </p:spTree>
    <p:extLst>
      <p:ext uri="{BB962C8B-B14F-4D97-AF65-F5344CB8AC3E}">
        <p14:creationId xmlns:p14="http://schemas.microsoft.com/office/powerpoint/2010/main" val="349829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313" y="1774825"/>
            <a:ext cx="4041373" cy="4625975"/>
          </a:xfrm>
        </p:spPr>
      </p:pic>
    </p:spTree>
    <p:extLst>
      <p:ext uri="{BB962C8B-B14F-4D97-AF65-F5344CB8AC3E}">
        <p14:creationId xmlns:p14="http://schemas.microsoft.com/office/powerpoint/2010/main" val="405644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file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2377836"/>
            <a:ext cx="6411220" cy="3419952"/>
          </a:xfrm>
        </p:spPr>
      </p:pic>
    </p:spTree>
    <p:extLst>
      <p:ext uri="{BB962C8B-B14F-4D97-AF65-F5344CB8AC3E}">
        <p14:creationId xmlns:p14="http://schemas.microsoft.com/office/powerpoint/2010/main" val="106764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1" y="1649146"/>
            <a:ext cx="11122269" cy="225463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2" y="4104401"/>
            <a:ext cx="11122269" cy="21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ELABORATED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69" y="1774825"/>
            <a:ext cx="8846462" cy="4625975"/>
          </a:xfrm>
        </p:spPr>
      </p:pic>
    </p:spTree>
    <p:extLst>
      <p:ext uri="{BB962C8B-B14F-4D97-AF65-F5344CB8AC3E}">
        <p14:creationId xmlns:p14="http://schemas.microsoft.com/office/powerpoint/2010/main" val="144440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SYNTHESIZED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05" y="1774825"/>
            <a:ext cx="5960390" cy="4625975"/>
          </a:xfrm>
        </p:spPr>
      </p:pic>
    </p:spTree>
    <p:extLst>
      <p:ext uri="{BB962C8B-B14F-4D97-AF65-F5344CB8AC3E}">
        <p14:creationId xmlns:p14="http://schemas.microsoft.com/office/powerpoint/2010/main" val="2157545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 TIMING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89768"/>
            <a:ext cx="10972800" cy="2596088"/>
          </a:xfrm>
        </p:spPr>
      </p:pic>
    </p:spTree>
    <p:extLst>
      <p:ext uri="{BB962C8B-B14F-4D97-AF65-F5344CB8AC3E}">
        <p14:creationId xmlns:p14="http://schemas.microsoft.com/office/powerpoint/2010/main" val="174738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Sublime </a:t>
            </a:r>
          </a:p>
          <a:p>
            <a:r>
              <a:rPr lang="en-US" dirty="0" smtClean="0"/>
              <a:t>Questa </a:t>
            </a:r>
            <a:r>
              <a:rPr lang="en-US" dirty="0" err="1" smtClean="0"/>
              <a:t>Sim</a:t>
            </a:r>
            <a:endParaRPr lang="en-US" dirty="0" smtClean="0"/>
          </a:p>
          <a:p>
            <a:r>
              <a:rPr lang="en-US" dirty="0" smtClean="0"/>
              <a:t>Xilinx </a:t>
            </a:r>
            <a:r>
              <a:rPr lang="en-US" dirty="0" err="1" smtClean="0"/>
              <a:t>Vivado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3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AMBA® </a:t>
            </a:r>
            <a:r>
              <a:rPr lang="es-ES" sz="2800" dirty="0" err="1" smtClean="0"/>
              <a:t>APBProtocol</a:t>
            </a:r>
            <a:r>
              <a:rPr lang="es-ES" sz="2800" dirty="0" smtClean="0"/>
              <a:t>:</a:t>
            </a:r>
          </a:p>
          <a:p>
            <a:pPr marL="118872" indent="0">
              <a:buNone/>
            </a:pPr>
            <a:r>
              <a:rPr lang="es-ES" sz="2800" dirty="0" smtClean="0"/>
              <a:t>https</a:t>
            </a:r>
            <a:r>
              <a:rPr lang="es-ES" sz="2800" dirty="0"/>
              <a:t>://</a:t>
            </a:r>
            <a:r>
              <a:rPr lang="es-ES" sz="2800" dirty="0" smtClean="0"/>
              <a:t>www.eecs.umich.edu/courses/eecs373/readings/IHI0024C_amba_apb_protocol_spec.pdf</a:t>
            </a:r>
          </a:p>
          <a:p>
            <a:pPr marL="118872" indent="0">
              <a:buNone/>
            </a:pPr>
            <a:r>
              <a:rPr lang="es-ES" sz="2800" dirty="0" smtClean="0"/>
              <a:t>https</a:t>
            </a:r>
            <a:r>
              <a:rPr lang="es-ES" sz="2800" dirty="0"/>
              <a:t>://documentation-service.arm.com/static/60d5b505677cf7536a55c245?token=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999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6ED6A-867E-49EE-B5DF-88011B6A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4A045-132E-4120-8E5E-4BA12C54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AMBA Bus Architecture.</a:t>
            </a:r>
          </a:p>
          <a:p>
            <a:r>
              <a:rPr lang="en-IN" sz="2800" dirty="0"/>
              <a:t>APB Interface Diagram.</a:t>
            </a:r>
          </a:p>
          <a:p>
            <a:r>
              <a:rPr lang="en-IN" sz="2800" dirty="0"/>
              <a:t>Operation Of APB.</a:t>
            </a:r>
          </a:p>
          <a:p>
            <a:r>
              <a:rPr lang="en-IN" sz="2800" dirty="0"/>
              <a:t>B</a:t>
            </a:r>
            <a:r>
              <a:rPr lang="en-IN" sz="2800" dirty="0" smtClean="0"/>
              <a:t>IN </a:t>
            </a:r>
            <a:r>
              <a:rPr lang="en-IN" sz="2800" dirty="0"/>
              <a:t>Description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Verilog Design Code , Test bench and Do file.</a:t>
            </a:r>
            <a:endParaRPr lang="en-IN" sz="2800" dirty="0"/>
          </a:p>
          <a:p>
            <a:r>
              <a:rPr lang="en-IN" sz="2800" dirty="0" smtClean="0"/>
              <a:t>Questa </a:t>
            </a:r>
            <a:r>
              <a:rPr lang="en-IN" sz="2800" dirty="0" err="1" smtClean="0"/>
              <a:t>Sim</a:t>
            </a:r>
            <a:r>
              <a:rPr lang="en-IN" sz="2800" dirty="0" smtClean="0"/>
              <a:t> Wave Form Simulation.</a:t>
            </a:r>
          </a:p>
          <a:p>
            <a:r>
              <a:rPr lang="en-IN" sz="2800" dirty="0" smtClean="0"/>
              <a:t>XILINX </a:t>
            </a:r>
            <a:r>
              <a:rPr lang="en-IN" sz="2800" dirty="0" err="1" smtClean="0"/>
              <a:t>Vivado</a:t>
            </a:r>
            <a:r>
              <a:rPr lang="en-IN" sz="2800" dirty="0" smtClean="0"/>
              <a:t> </a:t>
            </a:r>
            <a:r>
              <a:rPr lang="en-IN" sz="2800" dirty="0"/>
              <a:t>Elaborated Design Schematic.</a:t>
            </a:r>
            <a:endParaRPr lang="en-IN" sz="2800" dirty="0" smtClean="0"/>
          </a:p>
          <a:p>
            <a:r>
              <a:rPr lang="en-IN" sz="2800" dirty="0" smtClean="0"/>
              <a:t>XILINX </a:t>
            </a:r>
            <a:r>
              <a:rPr lang="en-IN" sz="2800" dirty="0" err="1" smtClean="0"/>
              <a:t>Vivado</a:t>
            </a:r>
            <a:r>
              <a:rPr lang="en-IN" sz="2800" dirty="0" smtClean="0"/>
              <a:t> Synthesized </a:t>
            </a:r>
            <a:r>
              <a:rPr lang="en-IN" sz="2800" dirty="0"/>
              <a:t>Design </a:t>
            </a:r>
            <a:r>
              <a:rPr lang="en-IN" sz="2800" dirty="0" smtClean="0"/>
              <a:t>Schematic.</a:t>
            </a:r>
          </a:p>
          <a:p>
            <a:r>
              <a:rPr lang="en-IN" sz="2800" dirty="0" smtClean="0"/>
              <a:t>Report Timing Summary.</a:t>
            </a:r>
          </a:p>
          <a:p>
            <a:r>
              <a:rPr lang="en-IN" sz="2800" dirty="0" smtClean="0"/>
              <a:t>Tools.</a:t>
            </a:r>
          </a:p>
          <a:p>
            <a:r>
              <a:rPr lang="en-IN" sz="2800" smtClean="0"/>
              <a:t>Sources.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2664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43443-ADB3-47CA-95CB-04206E59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AMBA ARCHITECTURE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3D21E4-4E60-4E0B-AE96-05F3F91DE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4" t="44442" r="19783" b="9911"/>
          <a:stretch/>
        </p:blipFill>
        <p:spPr>
          <a:xfrm>
            <a:off x="838200" y="1825627"/>
            <a:ext cx="6808304" cy="2838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F00F6B9-1C47-4338-BD51-50156DEF7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83" t="34195" r="25108" b="21145"/>
          <a:stretch/>
        </p:blipFill>
        <p:spPr>
          <a:xfrm>
            <a:off x="6692346" y="3191793"/>
            <a:ext cx="4661455" cy="327050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B0C5A7F3-6DB5-4273-AD93-FA22EB926DD8}"/>
              </a:ext>
            </a:extLst>
          </p:cNvPr>
          <p:cNvSpPr/>
          <p:nvPr/>
        </p:nvSpPr>
        <p:spPr>
          <a:xfrm>
            <a:off x="4876802" y="2429654"/>
            <a:ext cx="980660" cy="163001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0F22366-3A5F-45F5-A3C8-6276ACF70EC8}"/>
              </a:ext>
            </a:extLst>
          </p:cNvPr>
          <p:cNvCxnSpPr>
            <a:cxnSpLocks/>
            <a:stCxn id="10" idx="7"/>
          </p:cNvCxnSpPr>
          <p:nvPr/>
        </p:nvCxnSpPr>
        <p:spPr>
          <a:xfrm>
            <a:off x="5713849" y="2668362"/>
            <a:ext cx="2635023" cy="5762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B057DB4-53B6-458C-9580-1334D6119E64}"/>
              </a:ext>
            </a:extLst>
          </p:cNvPr>
          <p:cNvCxnSpPr>
            <a:cxnSpLocks/>
          </p:cNvCxnSpPr>
          <p:nvPr/>
        </p:nvCxnSpPr>
        <p:spPr>
          <a:xfrm>
            <a:off x="5362665" y="4087400"/>
            <a:ext cx="1329681" cy="208956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4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26E8E3-16DB-4F81-913E-F5F3C597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APB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37DC82-A0AB-44A0-B99C-48CB03B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IDLE </a:t>
            </a:r>
          </a:p>
          <a:p>
            <a:r>
              <a:rPr lang="en-US" dirty="0"/>
              <a:t>SETUP</a:t>
            </a:r>
          </a:p>
          <a:p>
            <a:r>
              <a:rPr lang="en-US" dirty="0" smtClean="0"/>
              <a:t>ACCESS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A84556-2E4C-4FB2-AECC-C844DFEF9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9" t="24641" r="33478" b="14379"/>
          <a:stretch/>
        </p:blipFill>
        <p:spPr>
          <a:xfrm>
            <a:off x="6096001" y="909227"/>
            <a:ext cx="5222172" cy="53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7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01147-5C5D-4E9A-BF87-22707AC5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33800" cy="642040"/>
          </a:xfrm>
        </p:spPr>
        <p:txBody>
          <a:bodyPr>
            <a:normAutofit fontScale="90000"/>
          </a:bodyPr>
          <a:lstStyle/>
          <a:p>
            <a:r>
              <a:rPr lang="en-US" dirty="0"/>
              <a:t>PIN Description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884F7BE-98DA-48EF-8310-37D133199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97357"/>
              </p:ext>
            </p:extLst>
          </p:nvPr>
        </p:nvGraphicFramePr>
        <p:xfrm>
          <a:off x="1213339" y="1378498"/>
          <a:ext cx="9674470" cy="54795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8630">
                  <a:extLst>
                    <a:ext uri="{9D8B030D-6E8A-4147-A177-3AD203B41FA5}">
                      <a16:colId xmlns:a16="http://schemas.microsoft.com/office/drawing/2014/main" xmlns="" val="1696246290"/>
                    </a:ext>
                  </a:extLst>
                </a:gridCol>
                <a:gridCol w="1463057">
                  <a:extLst>
                    <a:ext uri="{9D8B030D-6E8A-4147-A177-3AD203B41FA5}">
                      <a16:colId xmlns:a16="http://schemas.microsoft.com/office/drawing/2014/main" xmlns="" val="1423352717"/>
                    </a:ext>
                  </a:extLst>
                </a:gridCol>
                <a:gridCol w="5925385">
                  <a:extLst>
                    <a:ext uri="{9D8B030D-6E8A-4147-A177-3AD203B41FA5}">
                      <a16:colId xmlns:a16="http://schemas.microsoft.com/office/drawing/2014/main" xmlns="" val="1484550141"/>
                    </a:ext>
                  </a:extLst>
                </a:gridCol>
                <a:gridCol w="1167398">
                  <a:extLst>
                    <a:ext uri="{9D8B030D-6E8A-4147-A177-3AD203B41FA5}">
                      <a16:colId xmlns:a16="http://schemas.microsoft.com/office/drawing/2014/main" xmlns="" val="754784357"/>
                    </a:ext>
                  </a:extLst>
                </a:gridCol>
              </a:tblGrid>
              <a:tr h="1174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WIDTH(Bit)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3310933"/>
                  </a:ext>
                </a:extLst>
              </a:tr>
              <a:tr h="365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Transfer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System Bus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APB enable signal. If high APB is activated else APB is disabled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1366442"/>
                  </a:ext>
                </a:extLst>
              </a:tr>
              <a:tr h="365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PCLK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Clock Source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All APB functionality occurs at rising edge.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6326617"/>
                  </a:ext>
                </a:extLst>
              </a:tr>
              <a:tr h="365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PRESETn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System Bus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An active low signal.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5960262"/>
                  </a:ext>
                </a:extLst>
              </a:tr>
              <a:tr h="365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PADDR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APB bridge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The APB address bus can be up to 32 bits.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817118"/>
                  </a:ext>
                </a:extLst>
              </a:tr>
              <a:tr h="365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PSEL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APB bridge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There is a PSEL for each slave. It’s an active high signal.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1781881"/>
                  </a:ext>
                </a:extLst>
              </a:tr>
              <a:tr h="639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PENABLE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APB bridge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It indicates the 2</a:t>
                      </a:r>
                      <a:r>
                        <a:rPr lang="en-US" sz="1400" baseline="30000" dirty="0"/>
                        <a:t>nd</a:t>
                      </a:r>
                      <a:r>
                        <a:rPr lang="en-US" sz="1400" dirty="0"/>
                        <a:t> cycle of a data transfer. It’s an active high signal.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0203839"/>
                  </a:ext>
                </a:extLst>
              </a:tr>
              <a:tr h="913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PWRITE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APB bridge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Indicates the data transfer direction.</a:t>
                      </a:r>
                    </a:p>
                    <a:p>
                      <a:pPr algn="l"/>
                      <a:r>
                        <a:rPr lang="en-US" sz="1400" dirty="0"/>
                        <a:t>PWRITE=1 indicates APB write access(Master to slave) </a:t>
                      </a:r>
                    </a:p>
                    <a:p>
                      <a:pPr algn="l"/>
                      <a:r>
                        <a:rPr lang="en-US" sz="1400" dirty="0"/>
                        <a:t>PWRITE=0 indicates APB read access(Slave to master)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5912149"/>
                  </a:ext>
                </a:extLst>
              </a:tr>
              <a:tr h="639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PREADY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Slave Interface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This is an input from Slave. It is used to enter access state.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847375"/>
                  </a:ext>
                </a:extLst>
              </a:tr>
              <a:tr h="639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PRDATA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Slave Interface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Read Data. The selected slave drives this bus during read operation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089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PWDATA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Slave Interface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Write data. This bus is driven by the peripheral bus bridge unit during write cycles when PWRITE is high.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954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17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Design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97" y="1774825"/>
            <a:ext cx="7703606" cy="4625975"/>
          </a:xfrm>
        </p:spPr>
      </p:pic>
    </p:spTree>
    <p:extLst>
      <p:ext uri="{BB962C8B-B14F-4D97-AF65-F5344CB8AC3E}">
        <p14:creationId xmlns:p14="http://schemas.microsoft.com/office/powerpoint/2010/main" val="26759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Design Code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21" y="1774825"/>
            <a:ext cx="4806358" cy="4625975"/>
          </a:xfrm>
        </p:spPr>
      </p:pic>
    </p:spTree>
    <p:extLst>
      <p:ext uri="{BB962C8B-B14F-4D97-AF65-F5344CB8AC3E}">
        <p14:creationId xmlns:p14="http://schemas.microsoft.com/office/powerpoint/2010/main" val="347444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Design Code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65" y="1774825"/>
            <a:ext cx="2997270" cy="4625975"/>
          </a:xfrm>
        </p:spPr>
      </p:pic>
    </p:spTree>
    <p:extLst>
      <p:ext uri="{BB962C8B-B14F-4D97-AF65-F5344CB8AC3E}">
        <p14:creationId xmlns:p14="http://schemas.microsoft.com/office/powerpoint/2010/main" val="205162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Design Code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029" y="1774825"/>
            <a:ext cx="3211942" cy="4625975"/>
          </a:xfrm>
        </p:spPr>
      </p:pic>
    </p:spTree>
    <p:extLst>
      <p:ext uri="{BB962C8B-B14F-4D97-AF65-F5344CB8AC3E}">
        <p14:creationId xmlns:p14="http://schemas.microsoft.com/office/powerpoint/2010/main" val="2371295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997</TotalTime>
  <Words>295</Words>
  <Application>Microsoft Office PowerPoint</Application>
  <PresentationFormat>Custom</PresentationFormat>
  <Paragraphs>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APB PROTOCOL</vt:lpstr>
      <vt:lpstr>Content</vt:lpstr>
      <vt:lpstr>AMBA ARCHITECTURE</vt:lpstr>
      <vt:lpstr>Operation of APB</vt:lpstr>
      <vt:lpstr>PIN Description</vt:lpstr>
      <vt:lpstr>Verilog Design Code</vt:lpstr>
      <vt:lpstr>Verilog Design Code</vt:lpstr>
      <vt:lpstr>Verilog Design Code</vt:lpstr>
      <vt:lpstr>Verilog Design Code</vt:lpstr>
      <vt:lpstr>Test bench</vt:lpstr>
      <vt:lpstr>Test bench</vt:lpstr>
      <vt:lpstr>Do file</vt:lpstr>
      <vt:lpstr>Wave Form</vt:lpstr>
      <vt:lpstr>ELABORATED DESIGN</vt:lpstr>
      <vt:lpstr>SYNTHESIZED DESIGN</vt:lpstr>
      <vt:lpstr>REPORT  TIMING SUMMARY</vt:lpstr>
      <vt:lpstr>Tools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APB PROTOCOL</dc:title>
  <dc:creator>Krishna Agrawal</dc:creator>
  <cp:lastModifiedBy>Mark Amged</cp:lastModifiedBy>
  <cp:revision>48</cp:revision>
  <dcterms:created xsi:type="dcterms:W3CDTF">2021-05-28T15:19:21Z</dcterms:created>
  <dcterms:modified xsi:type="dcterms:W3CDTF">2024-09-08T00:09:48Z</dcterms:modified>
</cp:coreProperties>
</file>