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994F9-5191-B243-BFEE-97B5040C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4FE7D4-5C7A-A04F-8A7F-FD8FCC66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EE2FE-815A-A543-9482-B23AC4B9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6F696-70DB-2A43-944A-32B220C5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AE51B-ABC9-1F4F-A25E-79AD542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0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7817C-8458-724E-AE92-DAEF6FE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D2771B-C420-7E4B-9C0C-38C39536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CD89D-4AA6-9D43-8DB8-754484BA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C8678-35A5-9B4F-B673-5443046C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7DA8D-406A-8E4B-BE0F-05072F6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5F0AA4-E666-8447-9489-D541A0B9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053C0-8C0E-2D44-B229-C9F4CB7A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32FCC-4127-1041-A2AA-0D8767A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7B5C6-0004-174D-B3E6-32B799AF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2A3A7-F90C-0D49-A4A9-BF504A6D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9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E3A23-EDDF-C24A-806A-C455673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844F7-8449-BE46-B7EA-A05CB4E5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C177A-86E7-FD4F-84B0-99CAFFC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02A06-E3B8-A749-AB2B-3773E90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3E5AC-DF63-E94E-9678-118875E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F01B9-997C-394F-B340-F92083C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23D9E-ABBA-DA4E-91A6-3AB3FF7A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8620F-7313-4849-B318-BC3B4A38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6976F-4A0D-3C47-9852-BCE5CB64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2AD7B-6B0F-7946-86C5-3B8908DC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9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625C-D81A-9F41-B025-21E0ABFD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CC0D8-2D07-3F4F-93C7-23B7BD813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96CD4-253E-4C4D-801B-FF96A454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AFE89-044B-A943-90B3-9A2423B3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5057CF-1792-FB4C-B64B-94FFA4B3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7E5226-3F3A-F447-AF7B-2B67F20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3758F-6810-2843-A27E-6F1CDDDF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E5A75-B836-E545-A4D0-8C5DE4BB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69ABCA-6C3A-6E41-B26D-7155EDDA8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943893-C9D0-F443-A0C4-0D3DD12F8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1095E9-5180-354E-9F79-CDDB92101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477DE1-58BD-F843-84EE-F7620C02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8BD6F4-1EBE-2748-B902-5C5B710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4C916C-AF25-5D4C-8173-3C382566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A0424-0339-804C-9FE5-65C9458A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ABCEAF-F5F2-3741-96E8-94F2AF7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4AD5D6-F2B7-5C41-8FF3-91336DE6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6CE07C-6873-514E-BF5C-09A6AA7C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0D0F4F-DC0C-FA44-9E96-F8E1B148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DCDFB1-59C0-0145-834C-161F1C3D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CCF774-BDA1-BB49-857A-2C09B212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49B43-9796-C740-B18E-14D9344F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4BE46-D930-454D-9DBE-79E6143F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D04CE2-63BB-BB4B-A507-9E01CA8C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7555C-94BA-2748-BA3A-1A54CB8F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CBDD65-6A56-5943-BE23-79FC8C7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D4A66-54C7-DB4A-B13E-5E09793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6E6C-5776-DE42-A5F7-E4D7C20D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49BA58-15C4-674F-B4C3-7CB35063D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3C5723-051E-744C-B731-4906218B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4F7B6-E05B-DA45-A7C1-38A88E1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0F32F-B2C7-2947-B7AB-524BE5EF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785A91-FF11-7E43-914C-D0A072C6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6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0EEE-E1A7-2E4A-AC50-587E09E6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E43532-A57E-2240-BEDB-037EDA15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398F5-9244-7349-98FD-6530B9051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97E5-BA36-804A-97E1-6CDC7D9B060D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26A56-FAF7-5C4C-961B-C630FD7C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80C1A-EE16-6B4F-B00E-95656C87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C5F1-819C-8047-A326-0D232FBBD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E7969-4DE1-1F4B-8A95-5C90E619C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Байесовские методы в машинном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206060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36953-5A1F-FB40-986F-DC13987B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диффузии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C77F0C-F724-C24F-8F81-916BDEC3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6" y="1926225"/>
            <a:ext cx="10661374" cy="35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7DC8-4058-6C4A-8DAB-2F6C58FB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Прочие темы, затронутые в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C5560-40BD-A74C-95FE-ACE1F6BE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Сопряженные распределения как способ находить апостериорную вероятность</a:t>
            </a:r>
          </a:p>
          <a:p>
            <a:r>
              <a:rPr lang="ru-RU" dirty="0"/>
              <a:t>Методы релевантных векторов для задачи регрессии</a:t>
            </a:r>
          </a:p>
          <a:p>
            <a:r>
              <a:rPr lang="ru-RU" dirty="0"/>
              <a:t>Алгоритм Метрополиса-</a:t>
            </a:r>
            <a:r>
              <a:rPr lang="ru-RU" dirty="0" err="1"/>
              <a:t>Хастинга</a:t>
            </a:r>
            <a:r>
              <a:rPr lang="ru-RU" dirty="0"/>
              <a:t> (метод </a:t>
            </a:r>
            <a:r>
              <a:rPr lang="ru-RU" dirty="0" err="1"/>
              <a:t>сэмплирования</a:t>
            </a:r>
            <a:r>
              <a:rPr lang="ru-RU" dirty="0"/>
              <a:t> основанный на </a:t>
            </a:r>
            <a:r>
              <a:rPr lang="ru-RU" dirty="0" err="1"/>
              <a:t>марковских</a:t>
            </a:r>
            <a:r>
              <a:rPr lang="ru-RU" dirty="0"/>
              <a:t> цепях)</a:t>
            </a:r>
            <a:endParaRPr lang="en-US" dirty="0"/>
          </a:p>
          <a:p>
            <a:r>
              <a:rPr lang="ru-RU" dirty="0"/>
              <a:t>Вариационные </a:t>
            </a:r>
            <a:r>
              <a:rPr lang="ru-RU" dirty="0" err="1"/>
              <a:t>автоэнкодеры</a:t>
            </a:r>
            <a:r>
              <a:rPr lang="ru-RU" dirty="0"/>
              <a:t> (</a:t>
            </a:r>
            <a:r>
              <a:rPr lang="ru-RU" dirty="0" err="1"/>
              <a:t>V</a:t>
            </a:r>
            <a:r>
              <a:rPr lang="en-US" dirty="0"/>
              <a:t>AE)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3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E7262-333B-E94A-A386-729F1B3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3DDE9-B642-E543-82EA-1EF35AFC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336"/>
            <a:ext cx="10515600" cy="449763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48C20A5-3B3B-9046-9F4B-26A332EB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92"/>
            <a:ext cx="10515600" cy="4351338"/>
          </a:xfrm>
        </p:spPr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Скину ссылку на </a:t>
            </a:r>
            <a:r>
              <a:rPr lang="ru-RU" dirty="0" err="1"/>
              <a:t>g</a:t>
            </a:r>
            <a:r>
              <a:rPr lang="en-US" dirty="0" err="1"/>
              <a:t>ithub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ru-RU" dirty="0"/>
              <a:t> материалами</a:t>
            </a:r>
          </a:p>
        </p:txBody>
      </p:sp>
    </p:spTree>
    <p:extLst>
      <p:ext uri="{BB962C8B-B14F-4D97-AF65-F5344CB8AC3E}">
        <p14:creationId xmlns:p14="http://schemas.microsoft.com/office/powerpoint/2010/main" val="40375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546E6-0816-C148-956D-384E3796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BD858-BEEE-174A-88DE-2F2C6701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1340"/>
            <a:ext cx="10515600" cy="4351338"/>
          </a:xfrm>
        </p:spPr>
        <p:txBody>
          <a:bodyPr/>
          <a:lstStyle/>
          <a:p>
            <a:r>
              <a:rPr lang="ru-RU" dirty="0"/>
              <a:t>Скучающим по математике</a:t>
            </a:r>
          </a:p>
          <a:p>
            <a:r>
              <a:rPr lang="ru-RU" dirty="0"/>
              <a:t>Тем, что любит основательно завязнуть в решении задач и написании кода</a:t>
            </a:r>
          </a:p>
          <a:p>
            <a:r>
              <a:rPr lang="ru-RU" dirty="0"/>
              <a:t>Тем, кто любит переносить информацию из статей в код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2FBED9-553E-874D-B437-24021EFB6291}"/>
              </a:ext>
            </a:extLst>
          </p:cNvPr>
          <p:cNvSpPr txBox="1">
            <a:spLocks/>
          </p:cNvSpPr>
          <p:nvPr/>
        </p:nvSpPr>
        <p:spPr>
          <a:xfrm>
            <a:off x="838200" y="2435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Кому это будет интересно?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E56793C-E064-1A4C-AF0F-C2463FB8C2B8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 ВШЭ и МГУ, преподаваемых на программах магистратуры</a:t>
            </a:r>
          </a:p>
        </p:txBody>
      </p:sp>
    </p:spTree>
    <p:extLst>
      <p:ext uri="{BB962C8B-B14F-4D97-AF65-F5344CB8AC3E}">
        <p14:creationId xmlns:p14="http://schemas.microsoft.com/office/powerpoint/2010/main" val="33749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9B554-F530-5547-ACD3-DAB7DE37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6" y="365125"/>
            <a:ext cx="10515600" cy="1325563"/>
          </a:xfrm>
        </p:spPr>
        <p:txBody>
          <a:bodyPr/>
          <a:lstStyle/>
          <a:p>
            <a:r>
              <a:rPr lang="ru-RU" b="1" dirty="0"/>
              <a:t>Максимизация правдоподобия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EB72B-D725-B04A-B2D7-D2C52B7D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1690688"/>
            <a:ext cx="5354430" cy="10414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7E3EE6-CC9F-9B48-B657-C914646B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7" y="1881625"/>
            <a:ext cx="2768600" cy="6595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2D3A2D8-E05D-2A48-8761-3D7CC5B6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344" y="2848822"/>
            <a:ext cx="3924300" cy="10922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518DC9F-FDD2-5A42-9B2E-FBE7053B7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36" y="3941022"/>
            <a:ext cx="10840278" cy="200847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4D3C86-DA76-5C45-87F1-589673536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943" y="5949500"/>
            <a:ext cx="3696749" cy="6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65464-6305-E847-BCE8-F8ED0F68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E</a:t>
            </a:r>
            <a:r>
              <a:rPr lang="en-US" b="1" dirty="0"/>
              <a:t>M-</a:t>
            </a:r>
            <a:r>
              <a:rPr lang="en-US" b="1" dirty="0" err="1"/>
              <a:t>а</a:t>
            </a:r>
            <a:r>
              <a:rPr lang="ru-RU" b="1" dirty="0" err="1"/>
              <a:t>лгоритм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7D5A3-1179-894A-B058-A3C536D4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latin typeface="+mj-lt"/>
              </a:rPr>
              <a:t>EM-</a:t>
            </a:r>
            <a:r>
              <a:rPr lang="ru-RU" dirty="0">
                <a:latin typeface="+mj-lt"/>
              </a:rPr>
              <a:t>алгоритм—итерационный метод максимизации правдоподобия выборки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000000"/>
                </a:solidFill>
                <a:effectLst/>
                <a:latin typeface="+mj-lt"/>
              </a:rPr>
              <a:t>Идея </a:t>
            </a:r>
            <a:r>
              <a:rPr lang="en" dirty="0">
                <a:solidFill>
                  <a:srgbClr val="000000"/>
                </a:solidFill>
                <a:effectLst/>
                <a:latin typeface="+mj-lt"/>
              </a:rPr>
              <a:t>EM-</a:t>
            </a:r>
            <a:r>
              <a:rPr lang="ru-RU" dirty="0">
                <a:solidFill>
                  <a:srgbClr val="000000"/>
                </a:solidFill>
                <a:effectLst/>
                <a:latin typeface="+mj-lt"/>
              </a:rPr>
              <a:t>алгоритма заключается в том, чтобы вместо оптимизации логарифма неполного правдоподобия оптимизировать полученную нижнюю оценку, но теперь уже как по </a:t>
            </a:r>
            <a:r>
              <a:rPr lang="el-GR" dirty="0">
                <a:solidFill>
                  <a:srgbClr val="000000"/>
                </a:solidFill>
                <a:effectLst/>
                <a:latin typeface="+mj-lt"/>
              </a:rPr>
              <a:t>θ </a:t>
            </a:r>
            <a:r>
              <a:rPr lang="ru-RU" dirty="0">
                <a:solidFill>
                  <a:srgbClr val="000000"/>
                </a:solidFill>
                <a:effectLst/>
                <a:latin typeface="+mj-lt"/>
              </a:rPr>
              <a:t>так и по распределению </a:t>
            </a:r>
            <a:r>
              <a:rPr lang="en" dirty="0">
                <a:solidFill>
                  <a:srgbClr val="000000"/>
                </a:solidFill>
                <a:effectLst/>
                <a:latin typeface="+mj-lt"/>
              </a:rPr>
              <a:t>q.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8ED369-A8CB-2B45-8454-7B9C5BD1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81" y="4584146"/>
            <a:ext cx="2959105" cy="5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BE0BC-B525-4748-B3D9-4505F740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E</a:t>
            </a:r>
            <a:r>
              <a:rPr lang="en-US" b="1" dirty="0"/>
              <a:t>M-</a:t>
            </a:r>
            <a:r>
              <a:rPr lang="en-US" b="1" dirty="0" err="1"/>
              <a:t>а</a:t>
            </a:r>
            <a:r>
              <a:rPr lang="ru-RU" b="1" dirty="0" err="1"/>
              <a:t>лгоритм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7E6C-EEDE-3E49-A541-2EFCB02F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</a:t>
            </a:r>
            <a:r>
              <a:rPr lang="en-US" dirty="0"/>
              <a:t>-step</a:t>
            </a:r>
            <a:r>
              <a:rPr lang="ru-RU" dirty="0"/>
              <a:t> </a:t>
            </a:r>
            <a:r>
              <a:rPr lang="en-US" dirty="0"/>
              <a:t>(expectation):</a:t>
            </a:r>
          </a:p>
          <a:p>
            <a:pPr marL="0" indent="0">
              <a:buNone/>
            </a:pPr>
            <a:r>
              <a:rPr lang="ru-RU" dirty="0"/>
              <a:t>Вычислить ожидаемое значение логарифма правдоподобия с учетом текущих оценок параметров модели.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M-step (maximization):</a:t>
            </a:r>
          </a:p>
          <a:p>
            <a:pPr marL="0" indent="0">
              <a:buNone/>
            </a:pPr>
            <a:r>
              <a:rPr lang="en-US" dirty="0" err="1"/>
              <a:t>О</a:t>
            </a:r>
            <a:r>
              <a:rPr lang="ru-RU" dirty="0" err="1"/>
              <a:t>бновить</a:t>
            </a:r>
            <a:r>
              <a:rPr lang="ru-RU" dirty="0"/>
              <a:t> параметры </a:t>
            </a:r>
            <a:r>
              <a:rPr lang="ru-RU" dirty="0" err="1"/>
              <a:t>a</a:t>
            </a:r>
            <a:r>
              <a:rPr lang="en-US" dirty="0" err="1"/>
              <a:t>lpha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dirty="0"/>
              <a:t>beta </a:t>
            </a:r>
            <a:r>
              <a:rPr lang="en-US" dirty="0" err="1"/>
              <a:t>с</a:t>
            </a:r>
            <a:r>
              <a:rPr lang="ru-RU" dirty="0"/>
              <a:t> помощью максимизации ожидаемого логарифма правдоподобия, рассчитанном на </a:t>
            </a:r>
            <a:r>
              <a:rPr lang="en-US" dirty="0"/>
              <a:t>E-</a:t>
            </a:r>
            <a:r>
              <a:rPr lang="en-US" dirty="0" err="1"/>
              <a:t>ш</a:t>
            </a:r>
            <a:r>
              <a:rPr lang="ru-RU" dirty="0"/>
              <a:t>аге.</a:t>
            </a:r>
          </a:p>
        </p:txBody>
      </p:sp>
    </p:spTree>
    <p:extLst>
      <p:ext uri="{BB962C8B-B14F-4D97-AF65-F5344CB8AC3E}">
        <p14:creationId xmlns:p14="http://schemas.microsoft.com/office/powerpoint/2010/main" val="23374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3D229-C54E-BF41-B12B-937FD61D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r>
              <a:rPr lang="ru-RU" b="1" dirty="0" err="1"/>
              <a:t>E</a:t>
            </a:r>
            <a:r>
              <a:rPr lang="en-US" b="1" dirty="0"/>
              <a:t>M-</a:t>
            </a:r>
            <a:r>
              <a:rPr lang="en-US" b="1" dirty="0" err="1"/>
              <a:t>а</a:t>
            </a:r>
            <a:r>
              <a:rPr lang="ru-RU" b="1" dirty="0" err="1"/>
              <a:t>лгоритм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3838A-6F69-094C-A615-EAEB1A82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1" y="1215536"/>
            <a:ext cx="11614235" cy="5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56990-ED75-794B-8A06-CD5A1CAC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E</a:t>
            </a:r>
            <a:r>
              <a:rPr lang="en-US" b="1" dirty="0"/>
              <a:t>M-</a:t>
            </a:r>
            <a:r>
              <a:rPr lang="en-US" b="1" dirty="0" err="1"/>
              <a:t>а</a:t>
            </a:r>
            <a:r>
              <a:rPr lang="ru-RU" b="1" dirty="0" err="1"/>
              <a:t>лгоритм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C327189-F2C2-8341-A308-69342DE1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Формула для оптимизируемого функционала Е шага: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Формула для оптимизируемого функционала М шага: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8702F4-2CA4-8A49-8126-37FE545E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1" y="2390223"/>
            <a:ext cx="4559300" cy="800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F5BEEC-E016-EB4A-8DA0-1EC6399C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72" y="4553226"/>
            <a:ext cx="6540500" cy="127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A4E1DA-20BD-8C43-A38F-D701CD004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3718"/>
            <a:ext cx="4935181" cy="716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8852F-6783-6C40-AFA9-01B5C2F77A1E}"/>
              </a:ext>
            </a:extLst>
          </p:cNvPr>
          <p:cNvSpPr txBox="1"/>
          <p:nvPr/>
        </p:nvSpPr>
        <p:spPr>
          <a:xfrm>
            <a:off x="6873674" y="3080716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Дивергенция </a:t>
            </a:r>
            <a:r>
              <a:rPr lang="ru-RU" dirty="0" err="1"/>
              <a:t>Кульбака-Лейбра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C8AB1-3DB7-4F46-A5D8-9759D4902CD7}"/>
              </a:ext>
            </a:extLst>
          </p:cNvPr>
          <p:cNvSpPr txBox="1"/>
          <p:nvPr/>
        </p:nvSpPr>
        <p:spPr>
          <a:xfrm>
            <a:off x="5756003" y="581542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E</a:t>
            </a:r>
            <a:r>
              <a:rPr lang="en-US" b="1" dirty="0"/>
              <a:t>LBO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984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36953-5A1F-FB40-986F-DC13987B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диффузии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0DC4E-5699-924B-929F-9FA71BC9C9DF}"/>
              </a:ext>
            </a:extLst>
          </p:cNvPr>
          <p:cNvSpPr txBox="1"/>
          <p:nvPr/>
        </p:nvSpPr>
        <p:spPr>
          <a:xfrm>
            <a:off x="1422188" y="1690688"/>
            <a:ext cx="9347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Модели диффузии </a:t>
            </a:r>
            <a:r>
              <a:rPr lang="ru-RU" dirty="0"/>
              <a:t>- класс вероятностных моделей, используемых для генерации дан-</a:t>
            </a:r>
          </a:p>
          <a:p>
            <a:r>
              <a:rPr lang="ru-RU" dirty="0" err="1"/>
              <a:t>ных</a:t>
            </a:r>
            <a:r>
              <a:rPr lang="ru-RU" dirty="0"/>
              <a:t>, которые основаны на процессе диффузии, представляемом в виде последовательности</a:t>
            </a:r>
          </a:p>
          <a:p>
            <a:r>
              <a:rPr lang="ru-RU" dirty="0"/>
              <a:t>шагов, переходящих от простого распределения к сложному. Эти модели особенно популяр-</a:t>
            </a:r>
          </a:p>
          <a:p>
            <a:r>
              <a:rPr lang="ru-RU" dirty="0" err="1"/>
              <a:t>ны</a:t>
            </a:r>
            <a:r>
              <a:rPr lang="ru-RU" dirty="0"/>
              <a:t> для генерации изображений и текста, и они становятся все более актуальными в области</a:t>
            </a:r>
          </a:p>
          <a:p>
            <a:r>
              <a:rPr lang="ru-RU" dirty="0"/>
              <a:t>машинного обучения.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AA45FA-8292-D841-8AF0-17B31193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3564220"/>
            <a:ext cx="10840278" cy="21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36953-5A1F-FB40-986F-DC13987B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диффузии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49ADF-E993-AA4B-85D8-7BE719E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56304" cy="37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8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260</Words>
  <Application>Microsoft Macintosh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Байесовские методы в машинном обучении</vt:lpstr>
      <vt:lpstr>Что это?</vt:lpstr>
      <vt:lpstr>Максимизация правдоподобия</vt:lpstr>
      <vt:lpstr>EM-алгоритм</vt:lpstr>
      <vt:lpstr>EM-алгоритм</vt:lpstr>
      <vt:lpstr>EM-алгоритм</vt:lpstr>
      <vt:lpstr>EM-алгоритм</vt:lpstr>
      <vt:lpstr>Модель диффузии</vt:lpstr>
      <vt:lpstr>Модель диффузии</vt:lpstr>
      <vt:lpstr>Модель диффузии</vt:lpstr>
      <vt:lpstr>Прочие темы, затронутые в курсе</vt:lpstr>
      <vt:lpstr>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Байесовские методы в машинном обучении</dc:title>
  <dc:creator>Microsoft Office User</dc:creator>
  <cp:lastModifiedBy>Microsoft Office User</cp:lastModifiedBy>
  <cp:revision>2</cp:revision>
  <dcterms:created xsi:type="dcterms:W3CDTF">2024-11-18T08:39:46Z</dcterms:created>
  <dcterms:modified xsi:type="dcterms:W3CDTF">2024-11-18T20:48:33Z</dcterms:modified>
</cp:coreProperties>
</file>