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12"/>
  </p:notesMasterIdLst>
  <p:sldIdLst>
    <p:sldId id="256" r:id="rId2"/>
    <p:sldId id="257" r:id="rId3"/>
    <p:sldId id="260" r:id="rId4"/>
    <p:sldId id="270" r:id="rId5"/>
    <p:sldId id="273" r:id="rId6"/>
    <p:sldId id="258" r:id="rId7"/>
    <p:sldId id="272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98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2185" autoAdjust="0"/>
  </p:normalViewPr>
  <p:slideViewPr>
    <p:cSldViewPr snapToGrid="0" snapToObjects="1">
      <p:cViewPr varScale="1">
        <p:scale>
          <a:sx n="59" d="100"/>
          <a:sy n="59" d="100"/>
        </p:scale>
        <p:origin x="111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05D31-036E-8E48-9770-B4AC6619EA15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3DAAF-95C0-5F4C-ADDD-94B9CB3EB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12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DAAF-95C0-5F4C-ADDD-94B9CB3EB75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28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DAAF-95C0-5F4C-ADDD-94B9CB3EB75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85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DAAF-95C0-5F4C-ADDD-94B9CB3EB75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48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group was interested in building an app based on music discovery.</a:t>
            </a:r>
          </a:p>
          <a:p>
            <a:endParaRPr lang="en-US" dirty="0" smtClean="0"/>
          </a:p>
          <a:p>
            <a:r>
              <a:rPr lang="en-US" dirty="0" smtClean="0"/>
              <a:t>Today, two of the most popular networks for music and conversation are </a:t>
            </a:r>
            <a:r>
              <a:rPr lang="en-US" dirty="0" err="1" smtClean="0"/>
              <a:t>Soundcloud</a:t>
            </a:r>
            <a:r>
              <a:rPr lang="en-US" dirty="0" smtClean="0"/>
              <a:t> and Twitter. </a:t>
            </a:r>
            <a:r>
              <a:rPr lang="en-US" dirty="0" err="1" smtClean="0"/>
              <a:t>Soundcloud</a:t>
            </a:r>
            <a:r>
              <a:rPr lang="en-US" baseline="0" dirty="0" smtClean="0"/>
              <a:t> is social platform that anyone can post their music to. </a:t>
            </a:r>
            <a:r>
              <a:rPr lang="en-US" dirty="0" smtClean="0"/>
              <a:t>People use Twitter to share the latest underground music, </a:t>
            </a:r>
            <a:r>
              <a:rPr lang="en-US" dirty="0" err="1" smtClean="0"/>
              <a:t>mixtapes</a:t>
            </a:r>
            <a:r>
              <a:rPr lang="en-US" dirty="0" smtClean="0"/>
              <a:t>, and memes related to music hosted on </a:t>
            </a:r>
            <a:r>
              <a:rPr lang="en-US" dirty="0" err="1" smtClean="0"/>
              <a:t>Soundcloud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Conversations on both of these platforms use the same convention for tagging related content: the </a:t>
            </a:r>
            <a:r>
              <a:rPr lang="en-US" dirty="0" err="1" smtClean="0"/>
              <a:t>hashtag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Our app is a </a:t>
            </a:r>
            <a:r>
              <a:rPr lang="en-US" dirty="0" err="1" smtClean="0"/>
              <a:t>curated</a:t>
            </a:r>
            <a:r>
              <a:rPr lang="en-US" baseline="0" dirty="0" smtClean="0"/>
              <a:t> grid of music genres, and uses </a:t>
            </a:r>
            <a:r>
              <a:rPr lang="en-US" dirty="0" smtClean="0"/>
              <a:t>the </a:t>
            </a:r>
            <a:r>
              <a:rPr lang="en-US" dirty="0" err="1" smtClean="0"/>
              <a:t>hashtag</a:t>
            </a:r>
            <a:r>
              <a:rPr lang="en-US" dirty="0" smtClean="0"/>
              <a:t> to display </a:t>
            </a:r>
            <a:r>
              <a:rPr lang="en-US" dirty="0" err="1" smtClean="0"/>
              <a:t>Soundcloud</a:t>
            </a:r>
            <a:r>
              <a:rPr lang="en-US" dirty="0" smtClean="0"/>
              <a:t> music,</a:t>
            </a:r>
            <a:r>
              <a:rPr lang="en-US" baseline="0" dirty="0" smtClean="0"/>
              <a:t> </a:t>
            </a:r>
            <a:r>
              <a:rPr lang="en-US" dirty="0" smtClean="0"/>
              <a:t>as well as the Twitter conversations around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DAAF-95C0-5F4C-ADDD-94B9CB3EB75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80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Hector's going to do a live demo.</a:t>
            </a:r>
          </a:p>
          <a:p>
            <a:endParaRPr lang="en-US" dirty="0" smtClean="0"/>
          </a:p>
          <a:p>
            <a:r>
              <a:rPr lang="en-US" dirty="0" smtClean="0"/>
              <a:t>If anyone here has a twitter account, feel free to tweet using the </a:t>
            </a:r>
            <a:r>
              <a:rPr lang="en-US" dirty="0" err="1" smtClean="0"/>
              <a:t>hashtag</a:t>
            </a:r>
            <a:r>
              <a:rPr lang="en-US" dirty="0" smtClean="0"/>
              <a:t> "#</a:t>
            </a:r>
            <a:r>
              <a:rPr lang="en-US" dirty="0" err="1" smtClean="0"/>
              <a:t>vaporwave</a:t>
            </a:r>
            <a:r>
              <a:rPr lang="en-US" dirty="0" smtClean="0"/>
              <a:t>". If you do, you just might make an appearance in our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DAAF-95C0-5F4C-ADDD-94B9CB3EB75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28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DAAF-95C0-5F4C-ADDD-94B9CB3EB75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48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player page of our app,</a:t>
            </a:r>
            <a:r>
              <a:rPr lang="en-US" baseline="0" dirty="0" smtClean="0"/>
              <a:t> we knew we wanted to have a persistent </a:t>
            </a:r>
            <a:r>
              <a:rPr lang="en-US" baseline="0" dirty="0" err="1" smtClean="0"/>
              <a:t>navbar</a:t>
            </a:r>
            <a:r>
              <a:rPr lang="en-US" baseline="0" dirty="0" smtClean="0"/>
              <a:t> at the top and bottom of the screen, and limit scrolling to the content in the center of the screen.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DAAF-95C0-5F4C-ADDD-94B9CB3EB75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4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step</a:t>
            </a:r>
            <a:r>
              <a:rPr lang="en-US" baseline="0" dirty="0" smtClean="0"/>
              <a:t> is to set the overflow property on the body to hidden. This removes the scroll bar from the side of the page.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Next, we add an id to the content div, and specify that the overflow-</a:t>
            </a:r>
            <a:r>
              <a:rPr lang="en-US" baseline="0" dirty="0" err="1" smtClean="0"/>
              <a:t>y</a:t>
            </a:r>
            <a:r>
              <a:rPr lang="en-US" baseline="0" dirty="0" smtClean="0"/>
              <a:t> property should scroll.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DAAF-95C0-5F4C-ADDD-94B9CB3EB75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next step should look familiar: we use the position property to </a:t>
            </a:r>
            <a:r>
              <a:rPr lang="en-US" dirty="0" smtClean="0"/>
              <a:t>keep</a:t>
            </a:r>
            <a:r>
              <a:rPr lang="en-US" baseline="0" dirty="0" smtClean="0"/>
              <a:t> the header and footer fixed to the top and bottom of the screen.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DAAF-95C0-5F4C-ADDD-94B9CB3EB75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4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final step: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specify heights for both the persistent header and footer. In the case of our app we have a header that has a </a:t>
            </a:r>
            <a:r>
              <a:rPr lang="en-US" baseline="0" smtClean="0"/>
              <a:t>height of 41</a:t>
            </a:r>
            <a:r>
              <a:rPr lang="en-US" baseline="0" dirty="0" smtClean="0"/>
              <a:t>/8 </a:t>
            </a:r>
            <a:r>
              <a:rPr lang="en-US" baseline="0" dirty="0" err="1" smtClean="0"/>
              <a:t>ems</a:t>
            </a:r>
            <a:r>
              <a:rPr lang="en-US" baseline="0" dirty="0" smtClean="0"/>
              <a:t>, and a footer at 6.5ems.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middle-content’s maximum height is calculated dynamically, by saying it should be 100% </a:t>
            </a:r>
            <a:r>
              <a:rPr lang="en-US" b="1" baseline="0" dirty="0" smtClean="0"/>
              <a:t>minus</a:t>
            </a:r>
            <a:r>
              <a:rPr lang="en-US" b="0" baseline="0" dirty="0" smtClean="0"/>
              <a:t> the total of the height from the header and footer.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Finally, we add a margin to the top of the middle-content, so that it is pushed down from the header.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DAAF-95C0-5F4C-ADDD-94B9CB3EB7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4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0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4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3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644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08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379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956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47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9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7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0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0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1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3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2">
                <a:lumMod val="75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729" y="2863273"/>
            <a:ext cx="8439727" cy="1032164"/>
          </a:xfrm>
        </p:spPr>
        <p:txBody>
          <a:bodyPr vert="horz">
            <a:normAutofit/>
            <a:scene3d>
              <a:camera prst="orthographicFront">
                <a:rot lat="0" lon="21599983" rev="0"/>
              </a:camera>
              <a:lightRig rig="threePt" dir="t"/>
            </a:scene3d>
            <a:sp3d extrusionH="101600" contourW="12700" prstMaterial="plastic"/>
          </a:bodyPr>
          <a:lstStyle/>
          <a:p>
            <a:pPr algn="ctr"/>
            <a:r>
              <a:rPr lang="en-US" dirty="0">
                <a:gradFill>
                  <a:gsLst>
                    <a:gs pos="68000">
                      <a:schemeClr val="bg2">
                        <a:tint val="97000"/>
                        <a:hueMod val="92000"/>
                        <a:satMod val="169000"/>
                        <a:lumMod val="164000"/>
                      </a:schemeClr>
                    </a:gs>
                    <a:gs pos="100000">
                      <a:schemeClr val="bg2">
                        <a:shade val="96000"/>
                        <a:satMod val="120000"/>
                        <a:lumMod val="90000"/>
                      </a:schemeClr>
                    </a:gs>
                  </a:gsLst>
                  <a:lin ang="6120000" scaled="1"/>
                </a:gradFill>
                <a:effectLst>
                  <a:glow>
                    <a:schemeClr val="accent1">
                      <a:alpha val="14000"/>
                    </a:schemeClr>
                  </a:glow>
                  <a:outerShdw blurRad="50800" dist="50800" dir="21540000" algn="ctr" rotWithShape="0">
                    <a:srgbClr val="000000">
                      <a:alpha val="43137"/>
                    </a:srgbClr>
                  </a:outerShdw>
                  <a:reflection blurRad="304800" endPos="17000" dir="5400000" sy="-100000" algn="bl" rotWithShape="0"/>
                </a:effectLst>
              </a:rPr>
              <a:t>Genre </a:t>
            </a:r>
            <a:r>
              <a:rPr lang="en-US" dirty="0" smtClean="0">
                <a:gradFill>
                  <a:gsLst>
                    <a:gs pos="68000">
                      <a:schemeClr val="bg2">
                        <a:tint val="97000"/>
                        <a:hueMod val="92000"/>
                        <a:satMod val="169000"/>
                        <a:lumMod val="164000"/>
                      </a:schemeClr>
                    </a:gs>
                    <a:gs pos="100000">
                      <a:schemeClr val="bg2">
                        <a:shade val="96000"/>
                        <a:satMod val="120000"/>
                        <a:lumMod val="90000"/>
                      </a:schemeClr>
                    </a:gs>
                  </a:gsLst>
                  <a:lin ang="6120000" scaled="1"/>
                </a:gradFill>
                <a:effectLst>
                  <a:glow>
                    <a:schemeClr val="accent1">
                      <a:alpha val="14000"/>
                    </a:schemeClr>
                  </a:glow>
                  <a:outerShdw blurRad="50800" dist="50800" dir="21540000" algn="ctr" rotWithShape="0">
                    <a:srgbClr val="000000">
                      <a:alpha val="43137"/>
                    </a:srgbClr>
                  </a:outerShdw>
                  <a:reflection blurRad="304800" endPos="17000" dir="5400000" sy="-100000" algn="bl" rotWithShape="0"/>
                </a:effectLst>
              </a:rPr>
              <a:t>Discovery Grid</a:t>
            </a:r>
            <a:endParaRPr lang="en-US" dirty="0">
              <a:gradFill>
                <a:gsLst>
                  <a:gs pos="68000">
                    <a:schemeClr val="bg2">
                      <a:tint val="97000"/>
                      <a:hueMod val="92000"/>
                      <a:satMod val="169000"/>
                      <a:lumMod val="164000"/>
                    </a:schemeClr>
                  </a:gs>
                  <a:gs pos="100000">
                    <a:schemeClr val="bg2">
                      <a:shade val="96000"/>
                      <a:satMod val="120000"/>
                      <a:lumMod val="90000"/>
                    </a:schemeClr>
                  </a:gs>
                </a:gsLst>
                <a:lin ang="6120000" scaled="1"/>
              </a:gradFill>
              <a:effectLst>
                <a:glow>
                  <a:schemeClr val="accent1">
                    <a:alpha val="14000"/>
                  </a:schemeClr>
                </a:glow>
                <a:outerShdw blurRad="50800" dist="50800" dir="21540000" algn="ctr" rotWithShape="0">
                  <a:srgbClr val="000000">
                    <a:alpha val="43137"/>
                  </a:srgbClr>
                </a:outerShdw>
                <a:reflection blurRad="304800" endPos="170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noFill/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r>
              <a:rPr lang="en-US" dirty="0" smtClean="0">
                <a:gradFill>
                  <a:gsLst>
                    <a:gs pos="4900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blurRad="50800" dist="76200" dir="21540000" sx="98000" sy="98000" algn="ctr" rotWithShape="0">
                    <a:srgbClr val="000000">
                      <a:alpha val="91000"/>
                    </a:srgbClr>
                  </a:outerShdw>
                </a:effectLst>
              </a:rPr>
              <a:t>Team</a:t>
            </a:r>
            <a:r>
              <a:rPr lang="en-US" dirty="0" smtClean="0">
                <a:gradFill>
                  <a:gsLst>
                    <a:gs pos="4900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</a:gradFill>
                <a:effectLst>
                  <a:outerShdw blurRad="50800" dist="76200" dir="21540000" sx="98000" sy="98000" algn="ctr" rotWithShape="0">
                    <a:srgbClr val="000000">
                      <a:alpha val="91000"/>
                    </a:srgbClr>
                  </a:outerShdw>
                </a:effectLst>
              </a:rPr>
              <a:t> </a:t>
            </a:r>
            <a:r>
              <a:rPr lang="en-US" dirty="0" err="1" smtClean="0">
                <a:gradFill>
                  <a:gsLst>
                    <a:gs pos="6200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dist="50800" dir="21540000" algn="ctr" rotWithShape="0">
                    <a:srgbClr val="000000">
                      <a:alpha val="43137"/>
                    </a:srgbClr>
                  </a:outerShdw>
                </a:effectLst>
              </a:rPr>
              <a:t>Utópico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10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2">
                <a:lumMod val="75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729" y="2863273"/>
            <a:ext cx="8439727" cy="1032164"/>
          </a:xfrm>
        </p:spPr>
        <p:txBody>
          <a:bodyPr vert="horz">
            <a:normAutofit/>
            <a:scene3d>
              <a:camera prst="orthographicFront">
                <a:rot lat="0" lon="21599983" rev="0"/>
              </a:camera>
              <a:lightRig rig="threePt" dir="t"/>
            </a:scene3d>
            <a:sp3d extrusionH="101600" contourW="12700" prstMaterial="plastic"/>
          </a:bodyPr>
          <a:lstStyle/>
          <a:p>
            <a:pPr algn="ctr"/>
            <a:r>
              <a:rPr lang="en-US" dirty="0" smtClean="0">
                <a:gradFill>
                  <a:gsLst>
                    <a:gs pos="68000">
                      <a:schemeClr val="bg2">
                        <a:tint val="97000"/>
                        <a:hueMod val="92000"/>
                        <a:satMod val="169000"/>
                        <a:lumMod val="164000"/>
                      </a:schemeClr>
                    </a:gs>
                    <a:gs pos="100000">
                      <a:schemeClr val="bg2">
                        <a:shade val="96000"/>
                        <a:satMod val="120000"/>
                        <a:lumMod val="90000"/>
                      </a:schemeClr>
                    </a:gs>
                  </a:gsLst>
                  <a:lin ang="6120000" scaled="1"/>
                </a:gradFill>
                <a:effectLst>
                  <a:glow>
                    <a:schemeClr val="accent1">
                      <a:alpha val="14000"/>
                    </a:schemeClr>
                  </a:glow>
                  <a:outerShdw blurRad="50800" dist="50800" dir="21540000" algn="ctr" rotWithShape="0">
                    <a:srgbClr val="000000">
                      <a:alpha val="43137"/>
                    </a:srgbClr>
                  </a:outerShdw>
                  <a:reflection blurRad="304800" endPos="17000" dir="5400000" sy="-100000" algn="bl" rotWithShape="0"/>
                </a:effectLst>
              </a:rPr>
              <a:t>Q&amp;A</a:t>
            </a:r>
            <a:endParaRPr lang="en-US" dirty="0">
              <a:gradFill>
                <a:gsLst>
                  <a:gs pos="68000">
                    <a:schemeClr val="bg2">
                      <a:tint val="97000"/>
                      <a:hueMod val="92000"/>
                      <a:satMod val="169000"/>
                      <a:lumMod val="164000"/>
                    </a:schemeClr>
                  </a:gs>
                  <a:gs pos="100000">
                    <a:schemeClr val="bg2">
                      <a:shade val="96000"/>
                      <a:satMod val="120000"/>
                      <a:lumMod val="90000"/>
                    </a:schemeClr>
                  </a:gs>
                </a:gsLst>
                <a:lin ang="6120000" scaled="1"/>
              </a:gradFill>
              <a:effectLst>
                <a:glow>
                  <a:schemeClr val="accent1">
                    <a:alpha val="14000"/>
                  </a:schemeClr>
                </a:glow>
                <a:outerShdw blurRad="50800" dist="50800" dir="21540000" algn="ctr" rotWithShape="0">
                  <a:srgbClr val="000000">
                    <a:alpha val="43137"/>
                  </a:srgbClr>
                </a:outerShdw>
                <a:reflection blurRad="304800" endPos="170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noFill/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Thanks For Your Time!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14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</a:t>
            </a:r>
            <a:r>
              <a:rPr lang="en-US" dirty="0" err="1" smtClean="0"/>
              <a:t>McAuliff</a:t>
            </a:r>
            <a:endParaRPr lang="en-US" dirty="0" smtClean="0"/>
          </a:p>
          <a:p>
            <a:r>
              <a:rPr lang="en-US" dirty="0" smtClean="0"/>
              <a:t>Mark </a:t>
            </a:r>
            <a:r>
              <a:rPr lang="en-US" dirty="0" err="1" smtClean="0"/>
              <a:t>Baylis</a:t>
            </a:r>
            <a:endParaRPr lang="en-US" dirty="0" smtClean="0"/>
          </a:p>
          <a:p>
            <a:r>
              <a:rPr lang="en-US" dirty="0" smtClean="0"/>
              <a:t>Kevin Whiteside</a:t>
            </a:r>
          </a:p>
          <a:p>
            <a:r>
              <a:rPr lang="en-US" dirty="0" smtClean="0"/>
              <a:t>Héctor L. Santana-Quintana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7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Music Discovery</a:t>
            </a:r>
          </a:p>
          <a:p>
            <a:r>
              <a:rPr lang="en-US" dirty="0" err="1" smtClean="0"/>
              <a:t>Soundcloud</a:t>
            </a:r>
            <a:r>
              <a:rPr lang="en-US" dirty="0" smtClean="0"/>
              <a:t> and Twitter</a:t>
            </a:r>
          </a:p>
          <a:p>
            <a:pPr lvl="1"/>
            <a:r>
              <a:rPr lang="en-US" dirty="0" smtClean="0"/>
              <a:t>Underground Music</a:t>
            </a:r>
          </a:p>
          <a:p>
            <a:pPr lvl="1"/>
            <a:r>
              <a:rPr lang="en-US" dirty="0" err="1" smtClean="0"/>
              <a:t>Mixtapes</a:t>
            </a:r>
            <a:endParaRPr lang="en-US" dirty="0" smtClean="0"/>
          </a:p>
          <a:p>
            <a:pPr lvl="1"/>
            <a:r>
              <a:rPr lang="en-US" dirty="0" smtClean="0"/>
              <a:t>Memes</a:t>
            </a:r>
          </a:p>
          <a:p>
            <a:r>
              <a:rPr lang="en-US" dirty="0" smtClean="0"/>
              <a:t># for Tagging</a:t>
            </a:r>
          </a:p>
          <a:p>
            <a:r>
              <a:rPr lang="en-US" dirty="0" smtClean="0"/>
              <a:t>Genre Discovery Grid: A </a:t>
            </a:r>
            <a:r>
              <a:rPr lang="en-US" dirty="0" err="1" smtClean="0"/>
              <a:t>curated</a:t>
            </a:r>
            <a:r>
              <a:rPr lang="en-US" dirty="0" smtClean="0"/>
              <a:t> grid of music genres, displaying relevant results from </a:t>
            </a:r>
            <a:r>
              <a:rPr lang="en-US" dirty="0" err="1" smtClean="0"/>
              <a:t>Soundcloud</a:t>
            </a:r>
            <a:r>
              <a:rPr lang="en-US" dirty="0" smtClean="0"/>
              <a:t> and Twitter.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026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2">
                <a:lumMod val="75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8455" y="2684318"/>
            <a:ext cx="7412181" cy="1229591"/>
          </a:xfrm>
        </p:spPr>
        <p:txBody>
          <a:bodyPr vert="horz">
            <a:normAutofit/>
            <a:scene3d>
              <a:camera prst="orthographicFront">
                <a:rot lat="0" lon="21599983" rev="0"/>
              </a:camera>
              <a:lightRig rig="threePt" dir="t"/>
            </a:scene3d>
            <a:sp3d extrusionH="101600" contourW="12700" prstMaterial="plastic"/>
          </a:bodyPr>
          <a:lstStyle/>
          <a:p>
            <a:pPr algn="ctr"/>
            <a:r>
              <a:rPr lang="en-US" dirty="0" smtClean="0">
                <a:gradFill>
                  <a:gsLst>
                    <a:gs pos="68000">
                      <a:schemeClr val="bg2">
                        <a:tint val="97000"/>
                        <a:hueMod val="92000"/>
                        <a:satMod val="169000"/>
                        <a:lumMod val="164000"/>
                      </a:schemeClr>
                    </a:gs>
                    <a:gs pos="100000">
                      <a:schemeClr val="bg2">
                        <a:shade val="96000"/>
                        <a:satMod val="120000"/>
                        <a:lumMod val="90000"/>
                      </a:schemeClr>
                    </a:gs>
                  </a:gsLst>
                  <a:lin ang="6120000" scaled="1"/>
                </a:gradFill>
                <a:effectLst>
                  <a:glow>
                    <a:schemeClr val="accent1">
                      <a:alpha val="14000"/>
                    </a:schemeClr>
                  </a:glow>
                  <a:outerShdw blurRad="50800" dist="50800" dir="21540000" algn="ctr" rotWithShape="0">
                    <a:srgbClr val="000000">
                      <a:alpha val="43137"/>
                    </a:srgbClr>
                  </a:outerShdw>
                  <a:reflection blurRad="304800" endPos="17000" dir="5400000" sy="-100000" algn="bl" rotWithShape="0"/>
                </a:effectLst>
              </a:rPr>
              <a:t>Live Demo</a:t>
            </a:r>
            <a:endParaRPr lang="en-US" dirty="0">
              <a:gradFill>
                <a:gsLst>
                  <a:gs pos="68000">
                    <a:schemeClr val="bg2">
                      <a:tint val="97000"/>
                      <a:hueMod val="92000"/>
                      <a:satMod val="169000"/>
                      <a:lumMod val="164000"/>
                    </a:schemeClr>
                  </a:gs>
                  <a:gs pos="100000">
                    <a:schemeClr val="bg2">
                      <a:shade val="96000"/>
                      <a:satMod val="120000"/>
                      <a:lumMod val="90000"/>
                    </a:schemeClr>
                  </a:gs>
                </a:gsLst>
                <a:lin ang="6120000" scaled="1"/>
              </a:gradFill>
              <a:effectLst>
                <a:glow>
                  <a:schemeClr val="accent1">
                    <a:alpha val="14000"/>
                  </a:schemeClr>
                </a:glow>
                <a:outerShdw blurRad="50800" dist="50800" dir="21540000" algn="ctr" rotWithShape="0">
                  <a:srgbClr val="000000">
                    <a:alpha val="43137"/>
                  </a:srgbClr>
                </a:outerShdw>
                <a:reflection blurRad="304800" endPos="17000" dir="5400000" sy="-100000" algn="bl" rotWithShape="0"/>
              </a:effectLst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  <a:noFill/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r>
              <a:rPr lang="en-US" dirty="0" smtClean="0">
                <a:gradFill>
                  <a:gsLst>
                    <a:gs pos="4900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blurRad="50800" dist="76200" dir="21540000" sx="98000" sy="98000" algn="ctr" rotWithShape="0">
                    <a:srgbClr val="000000">
                      <a:alpha val="91000"/>
                    </a:srgbClr>
                  </a:outerShdw>
                </a:effectLst>
              </a:rPr>
              <a:t>Tweet using #</a:t>
            </a:r>
            <a:r>
              <a:rPr lang="en-US" dirty="0" err="1" smtClean="0">
                <a:gradFill>
                  <a:gsLst>
                    <a:gs pos="4900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blurRad="50800" dist="76200" dir="21540000" sx="98000" sy="98000" algn="ctr" rotWithShape="0">
                    <a:srgbClr val="000000">
                      <a:alpha val="91000"/>
                    </a:srgbClr>
                  </a:outerShdw>
                </a:effectLst>
              </a:rPr>
              <a:t>vaporwave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10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 Search API</a:t>
            </a:r>
          </a:p>
          <a:p>
            <a:r>
              <a:rPr lang="en-US" dirty="0" err="1" smtClean="0"/>
              <a:t>Soundcloud</a:t>
            </a:r>
            <a:r>
              <a:rPr lang="en-US" dirty="0" smtClean="0"/>
              <a:t> Search API</a:t>
            </a:r>
          </a:p>
          <a:p>
            <a:r>
              <a:rPr lang="en-US" dirty="0" err="1" smtClean="0"/>
              <a:t>Soundcloud</a:t>
            </a:r>
            <a:r>
              <a:rPr lang="en-US" dirty="0" smtClean="0"/>
              <a:t> Embed Player</a:t>
            </a:r>
          </a:p>
          <a:p>
            <a:r>
              <a:rPr lang="en-US" dirty="0" smtClean="0"/>
              <a:t>Foundation CSS</a:t>
            </a:r>
          </a:p>
          <a:p>
            <a:r>
              <a:rPr lang="en-US" dirty="0" smtClean="0"/>
              <a:t>Mooch for </a:t>
            </a:r>
            <a:r>
              <a:rPr lang="en-US" dirty="0" err="1" smtClean="0"/>
              <a:t>Oauth</a:t>
            </a:r>
            <a:r>
              <a:rPr lang="en-US" dirty="0" smtClean="0"/>
              <a:t>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55647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Navigation with Content Scrolling</a:t>
            </a:r>
            <a:endParaRPr lang="en-US" dirty="0"/>
          </a:p>
        </p:txBody>
      </p:sp>
      <p:pic>
        <p:nvPicPr>
          <p:cNvPr id="8" name="Content Placeholder 7" descr="Screen Shot 2016-08-26 at 8.34.05 PM.png"/>
          <p:cNvPicPr>
            <a:picLocks noGrp="1" noChangeAspect="1"/>
          </p:cNvPicPr>
          <p:nvPr>
            <p:ph idx="1"/>
          </p:nvPr>
        </p:nvPicPr>
        <p:blipFill>
          <a:blip r:embed="rId3"/>
          <a:srcRect l="-22732" r="-22732"/>
          <a:stretch>
            <a:fillRect/>
          </a:stretch>
        </p:blipFill>
        <p:spPr>
          <a:xfrm>
            <a:off x="-662419" y="1834166"/>
            <a:ext cx="12987047" cy="4862197"/>
          </a:xfrm>
        </p:spPr>
      </p:pic>
    </p:spTree>
    <p:extLst>
      <p:ext uri="{BB962C8B-B14F-4D97-AF65-F5344CB8AC3E}">
        <p14:creationId xmlns:p14="http://schemas.microsoft.com/office/powerpoint/2010/main" val="160961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Navigation with Content Scrolling</a:t>
            </a:r>
            <a:endParaRPr lang="en-US" dirty="0"/>
          </a:p>
        </p:txBody>
      </p:sp>
      <p:pic>
        <p:nvPicPr>
          <p:cNvPr id="5" name="Content Placeholder 4" descr="Screen Shot 2016-08-26 at 8.47.10 PM.png"/>
          <p:cNvPicPr>
            <a:picLocks noGrp="1" noChangeAspect="1"/>
          </p:cNvPicPr>
          <p:nvPr>
            <p:ph idx="1"/>
          </p:nvPr>
        </p:nvPicPr>
        <p:blipFill>
          <a:blip r:embed="rId3"/>
          <a:srcRect t="-50709" b="-50709"/>
          <a:stretch>
            <a:fillRect/>
          </a:stretch>
        </p:blipFill>
        <p:spPr>
          <a:xfrm>
            <a:off x="908276" y="1545721"/>
            <a:ext cx="7662605" cy="2868788"/>
          </a:xfrm>
        </p:spPr>
      </p:pic>
      <p:pic>
        <p:nvPicPr>
          <p:cNvPr id="9" name="Content Placeholder 4" descr="Screen Shot 2016-08-26 at 8.47.10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278" y="4108532"/>
            <a:ext cx="8582086" cy="99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1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Navigation with Content Scrolling</a:t>
            </a:r>
            <a:endParaRPr lang="en-US" dirty="0"/>
          </a:p>
        </p:txBody>
      </p:sp>
      <p:pic>
        <p:nvPicPr>
          <p:cNvPr id="7" name="Content Placeholder 6" descr="Screen Shot 2016-08-26 at 9.09.05 PM.png"/>
          <p:cNvPicPr>
            <a:picLocks noGrp="1" noChangeAspect="1"/>
          </p:cNvPicPr>
          <p:nvPr>
            <p:ph idx="1"/>
          </p:nvPr>
        </p:nvPicPr>
        <p:blipFill>
          <a:blip r:embed="rId3"/>
          <a:srcRect t="-11146" b="-11146"/>
          <a:stretch>
            <a:fillRect/>
          </a:stretch>
        </p:blipFill>
        <p:spPr>
          <a:xfrm>
            <a:off x="680321" y="2336873"/>
            <a:ext cx="11058381" cy="4140127"/>
          </a:xfrm>
        </p:spPr>
      </p:pic>
    </p:spTree>
    <p:extLst>
      <p:ext uri="{BB962C8B-B14F-4D97-AF65-F5344CB8AC3E}">
        <p14:creationId xmlns:p14="http://schemas.microsoft.com/office/powerpoint/2010/main" val="160961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Navigation with Content Scrolling</a:t>
            </a:r>
            <a:endParaRPr lang="en-US" dirty="0"/>
          </a:p>
        </p:txBody>
      </p:sp>
      <p:pic>
        <p:nvPicPr>
          <p:cNvPr id="5" name="Content Placeholder 4" descr="Screen Shot 2016-08-26 at 9.07.39 PM.png"/>
          <p:cNvPicPr>
            <a:picLocks noGrp="1" noChangeAspect="1"/>
          </p:cNvPicPr>
          <p:nvPr>
            <p:ph idx="1"/>
          </p:nvPr>
        </p:nvPicPr>
        <p:blipFill>
          <a:blip r:embed="rId3"/>
          <a:srcRect l="-25067" r="-25067"/>
          <a:stretch>
            <a:fillRect/>
          </a:stretch>
        </p:blipFill>
        <p:spPr>
          <a:xfrm>
            <a:off x="-226513" y="1997364"/>
            <a:ext cx="12057728" cy="4514271"/>
          </a:xfrm>
        </p:spPr>
      </p:pic>
      <p:sp>
        <p:nvSpPr>
          <p:cNvPr id="6" name="TextBox 5"/>
          <p:cNvSpPr txBox="1"/>
          <p:nvPr/>
        </p:nvSpPr>
        <p:spPr>
          <a:xfrm>
            <a:off x="9802952" y="3659511"/>
            <a:ext cx="1373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4.125</a:t>
            </a:r>
          </a:p>
          <a:p>
            <a:r>
              <a:rPr lang="en-US" dirty="0" smtClean="0"/>
              <a:t>+ 6.5</a:t>
            </a:r>
          </a:p>
          <a:p>
            <a:r>
              <a:rPr lang="en-US" dirty="0" smtClean="0"/>
              <a:t>----------</a:t>
            </a:r>
          </a:p>
          <a:p>
            <a:r>
              <a:rPr lang="en-US" dirty="0" smtClean="0"/>
              <a:t>10.625em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1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2368</TotalTime>
  <Words>470</Words>
  <Application>Microsoft Office PowerPoint</Application>
  <PresentationFormat>Widescreen</PresentationFormat>
  <Paragraphs>66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Berlin</vt:lpstr>
      <vt:lpstr>Genre Discovery Grid</vt:lpstr>
      <vt:lpstr>Team members</vt:lpstr>
      <vt:lpstr>The Concept</vt:lpstr>
      <vt:lpstr>Live Demo</vt:lpstr>
      <vt:lpstr>Technologies Used</vt:lpstr>
      <vt:lpstr>Persistent Navigation with Content Scrolling</vt:lpstr>
      <vt:lpstr>Persistent Navigation with Content Scrolling</vt:lpstr>
      <vt:lpstr>Persistent Navigation with Content Scrolling</vt:lpstr>
      <vt:lpstr>Persistent Navigation with Content Scrolling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Utopía</dc:title>
  <dc:creator>Héctor Santana</dc:creator>
  <cp:lastModifiedBy>mark b</cp:lastModifiedBy>
  <cp:revision>51</cp:revision>
  <dcterms:created xsi:type="dcterms:W3CDTF">2016-08-27T01:26:50Z</dcterms:created>
  <dcterms:modified xsi:type="dcterms:W3CDTF">2016-08-27T13:35:14Z</dcterms:modified>
</cp:coreProperties>
</file>