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65" r:id="rId2"/>
    <p:sldId id="277" r:id="rId3"/>
    <p:sldId id="266" r:id="rId4"/>
    <p:sldId id="267" r:id="rId5"/>
    <p:sldId id="268" r:id="rId6"/>
    <p:sldId id="270" r:id="rId7"/>
    <p:sldId id="272" r:id="rId8"/>
    <p:sldId id="271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Variables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 smtClean="0"/>
              <a:t>Variable names don’t begin with a $</a:t>
            </a:r>
          </a:p>
          <a:p>
            <a:pPr>
              <a:spcAft>
                <a:spcPts val="400"/>
              </a:spcAft>
            </a:pPr>
            <a:r>
              <a:rPr lang="en-GB" sz="2400" dirty="0" smtClean="0"/>
              <a:t>Variables must be pre-defined/declared</a:t>
            </a:r>
          </a:p>
          <a:p>
            <a:pPr marL="384048" lvl="2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"hello",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1.0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 = 42, question = 1;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endParaRPr lang="en-GB" sz="1600" dirty="0" smtClean="0"/>
          </a:p>
          <a:p>
            <a:pPr>
              <a:spcAft>
                <a:spcPts val="400"/>
              </a:spcAft>
            </a:pPr>
            <a:r>
              <a:rPr lang="en-GB" sz="2400" dirty="0" smtClean="0"/>
              <a:t>PHP scope rules apply</a:t>
            </a:r>
            <a:endParaRPr lang="en-GB" sz="2400" dirty="0" smtClean="0"/>
          </a:p>
          <a:p>
            <a:pPr>
              <a:spcAft>
                <a:spcPts val="400"/>
              </a:spcAft>
            </a:pPr>
            <a:endParaRPr lang="en-GB" sz="1600" dirty="0" smtClean="0"/>
          </a:p>
          <a:p>
            <a:pPr>
              <a:spcAft>
                <a:spcPts val="400"/>
              </a:spcAft>
            </a:pPr>
            <a:r>
              <a:rPr lang="en-GB" sz="2400" dirty="0" smtClean="0"/>
              <a:t>Global variables </a:t>
            </a:r>
            <a:r>
              <a:rPr lang="en-GB" sz="2400" dirty="0" smtClean="0"/>
              <a:t>don’t exist in </a:t>
            </a:r>
            <a:r>
              <a:rPr lang="en-GB" sz="2400" dirty="0" err="1" smtClean="0"/>
              <a:t>Zephir</a:t>
            </a:r>
            <a:r>
              <a:rPr lang="en-GB" sz="2400" dirty="0" smtClean="0"/>
              <a:t> (except that </a:t>
            </a:r>
            <a:r>
              <a:rPr lang="en-GB" sz="2400" dirty="0" err="1" smtClean="0"/>
              <a:t>SuperGlobals</a:t>
            </a:r>
            <a:r>
              <a:rPr lang="en-GB" sz="2400" dirty="0" smtClean="0"/>
              <a:t> can be accessed)</a:t>
            </a:r>
          </a:p>
          <a:p>
            <a:pPr marL="384048" lvl="2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requestMethod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_SERVER["REQUEST_METHOD"];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400"/>
              </a:spcAft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1608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Baker";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 character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in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, PHP_EOL;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character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character , PHP_EOL;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400"/>
              </a:spcAft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items = ["a": 1, "b": 2, "c": 3, "d": 4];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key,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 items 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key,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PHP_EOL;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400"/>
              </a:spcAft>
            </a:pPr>
            <a:endParaRPr lang="en-GB" dirty="0" smtClean="0"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The value element in the for loop doesn’t need to be declared</a:t>
            </a:r>
          </a:p>
        </p:txBody>
      </p:sp>
    </p:spTree>
    <p:extLst>
      <p:ext uri="{BB962C8B-B14F-4D97-AF65-F5344CB8AC3E}">
        <p14:creationId xmlns:p14="http://schemas.microsoft.com/office/powerpoint/2010/main" val="1028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Exceptions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 can be thrown 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firstCase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an exception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throw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|\Exception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e {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exception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e-&gt;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Variables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 smtClean="0"/>
              <a:t>Variable </a:t>
            </a:r>
            <a:r>
              <a:rPr lang="en-GB" sz="2400" dirty="0" smtClean="0"/>
              <a:t>variables do not exist in </a:t>
            </a:r>
            <a:r>
              <a:rPr lang="en-GB" sz="2400" dirty="0" err="1" smtClean="0"/>
              <a:t>Zephir</a:t>
            </a:r>
            <a:endParaRPr lang="en-GB" sz="2400" dirty="0" smtClean="0"/>
          </a:p>
          <a:p>
            <a:pPr>
              <a:spcAft>
                <a:spcPts val="400"/>
              </a:spcAft>
            </a:pPr>
            <a:endParaRPr lang="en-GB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r>
              <a:rPr lang="en-GB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But they can be “simulated”</a:t>
            </a:r>
          </a:p>
          <a:p>
            <a:pPr marL="384048" lvl="2" indent="0">
              <a:spcBef>
                <a:spcPts val="600"/>
              </a:spcBef>
              <a:buNone/>
            </a:pPr>
            <a:r>
              <a:rPr lang="en-GB"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variable $name in PHP</a:t>
            </a:r>
          </a:p>
          <a:p>
            <a:pPr marL="384048" lvl="2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{"name"} = "hello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84048" lvl="2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en-GB"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variable $price in PHP</a:t>
            </a:r>
          </a:p>
          <a:p>
            <a:pPr marL="384048" lvl="2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"price";</a:t>
            </a:r>
          </a:p>
          <a:p>
            <a:pPr marL="384048" lvl="2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{name} =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Variable Types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 smtClean="0"/>
              <a:t>Dynamic</a:t>
            </a:r>
            <a:r>
              <a:rPr lang="en-GB" sz="2400" dirty="0"/>
              <a:t> Typed Variables</a:t>
            </a:r>
            <a:endParaRPr lang="en-GB" sz="2400" dirty="0" smtClean="0"/>
          </a:p>
          <a:p>
            <a:pPr marL="384048" lvl="2" indent="0">
              <a:buNone/>
            </a:pPr>
            <a:r>
              <a:rPr lang="en-GB" sz="2400" dirty="0" smtClean="0"/>
              <a:t>Like PHP variables, and can change </a:t>
            </a:r>
            <a:r>
              <a:rPr lang="en-GB" sz="2400" dirty="0" err="1" smtClean="0"/>
              <a:t>datatype</a:t>
            </a:r>
            <a:r>
              <a:rPr lang="en-GB" sz="2400" dirty="0" smtClean="0"/>
              <a:t> between the different variable types supported by PHP</a:t>
            </a:r>
          </a:p>
          <a:p>
            <a:pPr marL="384048" lvl="2" indent="0">
              <a:buNone/>
            </a:pPr>
            <a:r>
              <a:rPr lang="en-GB" sz="2400" dirty="0" smtClean="0"/>
              <a:t>Declared with the keyword “</a:t>
            </a:r>
            <a:r>
              <a:rPr lang="en-GB" sz="2400" dirty="0" err="1" smtClean="0"/>
              <a:t>var</a:t>
            </a:r>
            <a:r>
              <a:rPr lang="en-GB" sz="2400" dirty="0" smtClean="0"/>
              <a:t>”</a:t>
            </a:r>
          </a:p>
          <a:p>
            <a:pPr marL="749808" lvl="4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Mark";</a:t>
            </a:r>
          </a:p>
          <a:p>
            <a:pPr>
              <a:spcAft>
                <a:spcPts val="400"/>
              </a:spcAft>
            </a:pPr>
            <a:r>
              <a:rPr lang="en-GB" sz="2400" dirty="0" smtClean="0"/>
              <a:t>Static Typed Variables</a:t>
            </a:r>
          </a:p>
          <a:p>
            <a:pPr marL="384048" lvl="2" indent="0">
              <a:buNone/>
            </a:pPr>
            <a:r>
              <a:rPr lang="en-GB" sz="2400" dirty="0" smtClean="0"/>
              <a:t>A subset of C-</a:t>
            </a:r>
            <a:r>
              <a:rPr lang="en-GB" sz="2400" dirty="0" err="1" smtClean="0"/>
              <a:t>Datatypes</a:t>
            </a:r>
            <a:endParaRPr lang="en-GB" sz="2400" dirty="0" smtClean="0"/>
          </a:p>
          <a:p>
            <a:pPr marL="749808" lvl="4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uchar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384048" lvl="2" indent="0">
              <a:buNone/>
            </a:pPr>
            <a:r>
              <a:rPr lang="en-GB" sz="2400" dirty="0" smtClean="0"/>
              <a:t>Can’t change </a:t>
            </a:r>
            <a:r>
              <a:rPr lang="en-GB" sz="2400" dirty="0" err="1" smtClean="0"/>
              <a:t>datatype</a:t>
            </a:r>
            <a:r>
              <a:rPr lang="en-GB" sz="2400" dirty="0" smtClean="0"/>
              <a:t> once declared</a:t>
            </a:r>
          </a:p>
          <a:p>
            <a:pPr marL="384048" lvl="2" indent="0">
              <a:buNone/>
            </a:pPr>
            <a:r>
              <a:rPr lang="en-GB" sz="2400" dirty="0" smtClean="0"/>
              <a:t>Declared with the appropriate </a:t>
            </a:r>
            <a:r>
              <a:rPr lang="en-GB" sz="2400" dirty="0" err="1" smtClean="0"/>
              <a:t>datatype</a:t>
            </a:r>
            <a:r>
              <a:rPr lang="en-GB" sz="2400" dirty="0" smtClean="0"/>
              <a:t> name</a:t>
            </a:r>
          </a:p>
          <a:p>
            <a:pPr marL="749808" lvl="4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1;</a:t>
            </a:r>
          </a:p>
        </p:txBody>
      </p:sp>
    </p:spTree>
    <p:extLst>
      <p:ext uri="{BB962C8B-B14F-4D97-AF65-F5344CB8AC3E}">
        <p14:creationId xmlns:p14="http://schemas.microsoft.com/office/powerpoint/2010/main" val="24205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Strings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String </a:t>
            </a:r>
            <a:r>
              <a:rPr lang="en-GB" sz="2400" dirty="0">
                <a:cs typeface="Courier New" panose="02070309020205020404" pitchFamily="49" charset="0"/>
              </a:rPr>
              <a:t>literals </a:t>
            </a:r>
            <a:r>
              <a:rPr lang="en-GB" sz="2400" dirty="0" smtClean="0">
                <a:cs typeface="Courier New" panose="02070309020205020404" pitchFamily="49" charset="0"/>
              </a:rPr>
              <a:t>(dynamic </a:t>
            </a:r>
            <a:r>
              <a:rPr lang="en-GB" sz="2400" dirty="0" err="1" smtClean="0"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cs typeface="Courier New" panose="02070309020205020404" pitchFamily="49" charset="0"/>
              </a:rPr>
              <a:t>, static string) </a:t>
            </a:r>
            <a:r>
              <a:rPr lang="en-GB" sz="2400" dirty="0">
                <a:cs typeface="Courier New" panose="02070309020205020404" pitchFamily="49" charset="0"/>
              </a:rPr>
              <a:t>must </a:t>
            </a:r>
            <a:r>
              <a:rPr lang="en-GB" sz="2400" dirty="0" smtClean="0">
                <a:cs typeface="Courier New" panose="02070309020205020404" pitchFamily="49" charset="0"/>
              </a:rPr>
              <a:t>be wrapped in double quotes</a:t>
            </a:r>
          </a:p>
          <a:p>
            <a:pPr marL="475488" lvl="2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= "Mark Baker";</a:t>
            </a:r>
          </a:p>
          <a:p>
            <a:pPr>
              <a:spcAft>
                <a:spcPts val="400"/>
              </a:spcAft>
            </a:pPr>
            <a:r>
              <a:rPr lang="en-GB" sz="2400" dirty="0">
                <a:cs typeface="Courier New" panose="02070309020205020404" pitchFamily="49" charset="0"/>
              </a:rPr>
              <a:t>Character literals </a:t>
            </a:r>
            <a:r>
              <a:rPr lang="en-GB" sz="2400" dirty="0" smtClean="0">
                <a:cs typeface="Courier New" panose="02070309020205020404" pitchFamily="49" charset="0"/>
              </a:rPr>
              <a:t>(</a:t>
            </a:r>
            <a:r>
              <a:rPr lang="en-GB" sz="2400" dirty="0">
                <a:cs typeface="Courier New" panose="02070309020205020404" pitchFamily="49" charset="0"/>
              </a:rPr>
              <a:t>static </a:t>
            </a:r>
            <a:r>
              <a:rPr lang="en-GB" sz="2400" dirty="0" smtClean="0">
                <a:cs typeface="Courier New" panose="02070309020205020404" pitchFamily="49" charset="0"/>
              </a:rPr>
              <a:t>char</a:t>
            </a:r>
            <a:r>
              <a:rPr lang="en-GB" sz="2400" dirty="0">
                <a:cs typeface="Courier New" panose="02070309020205020404" pitchFamily="49" charset="0"/>
              </a:rPr>
              <a:t>, static </a:t>
            </a:r>
            <a:r>
              <a:rPr lang="en-GB" sz="2400" dirty="0" err="1" smtClean="0">
                <a:cs typeface="Courier New" panose="02070309020205020404" pitchFamily="49" charset="0"/>
              </a:rPr>
              <a:t>uchar</a:t>
            </a:r>
            <a:r>
              <a:rPr lang="en-GB" sz="2400" dirty="0">
                <a:cs typeface="Courier New" panose="02070309020205020404" pitchFamily="49" charset="0"/>
              </a:rPr>
              <a:t>) must </a:t>
            </a:r>
            <a:r>
              <a:rPr lang="en-GB" sz="2400" dirty="0" smtClean="0">
                <a:cs typeface="Courier New" panose="02070309020205020404" pitchFamily="49" charset="0"/>
              </a:rPr>
              <a:t>be wrapped in single quotes</a:t>
            </a:r>
          </a:p>
          <a:p>
            <a:pPr marL="457200" lvl="4" indent="-91440">
              <a:spcBef>
                <a:spcPts val="1200"/>
              </a:spcBef>
              <a:buSzPct val="100000"/>
              <a:buFont typeface="Calibri" panose="020F0502020204030204" pitchFamily="34" charset="0"/>
              <a:buChar char=" 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initial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'M';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sz="2400" dirty="0" smtClean="0"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Strings in </a:t>
            </a:r>
            <a:r>
              <a:rPr lang="en-GB" sz="2400" dirty="0" err="1" smtClean="0">
                <a:cs typeface="Courier New" panose="02070309020205020404" pitchFamily="49" charset="0"/>
              </a:rPr>
              <a:t>Zephir</a:t>
            </a:r>
            <a:r>
              <a:rPr lang="en-GB" sz="2400" dirty="0" smtClean="0">
                <a:cs typeface="Courier New" panose="02070309020205020404" pitchFamily="49" charset="0"/>
              </a:rPr>
              <a:t> do not support variable interpolation/parsing; use concatenation instead:</a:t>
            </a:r>
          </a:p>
          <a:p>
            <a:pPr marL="475488" lvl="2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forename =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Mark";</a:t>
            </a:r>
          </a:p>
          <a:p>
            <a:pPr marL="475488" lvl="2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surname =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Baker";</a:t>
            </a:r>
          </a:p>
          <a:p>
            <a:pPr marL="475488" lvl="2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forename . " " . surname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Arrays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>
                <a:cs typeface="Courier New" panose="02070309020205020404" pitchFamily="49" charset="0"/>
              </a:rPr>
              <a:t>Array variables can be declared using the keywords </a:t>
            </a:r>
            <a:r>
              <a:rPr lang="en-GB" sz="2400" dirty="0" smtClean="0">
                <a:cs typeface="Courier New" panose="02070309020205020404" pitchFamily="49" charset="0"/>
              </a:rPr>
              <a:t>“</a:t>
            </a:r>
            <a:r>
              <a:rPr lang="en-GB" sz="2400" dirty="0" err="1" smtClean="0"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cs typeface="Courier New" panose="02070309020205020404" pitchFamily="49" charset="0"/>
              </a:rPr>
              <a:t>” </a:t>
            </a:r>
            <a:r>
              <a:rPr lang="en-GB" sz="2400" dirty="0">
                <a:cs typeface="Courier New" panose="02070309020205020404" pitchFamily="49" charset="0"/>
              </a:rPr>
              <a:t>or </a:t>
            </a:r>
            <a:r>
              <a:rPr lang="en-GB" sz="2400" dirty="0" smtClean="0">
                <a:cs typeface="Courier New" panose="02070309020205020404" pitchFamily="49" charset="0"/>
              </a:rPr>
              <a:t>“array”:</a:t>
            </a:r>
          </a:p>
          <a:p>
            <a:pPr marL="566928" lvl="3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[];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dynamic variable</a:t>
            </a:r>
          </a:p>
          <a:p>
            <a:pPr marL="566928" lvl="3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[];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array variable</a:t>
            </a:r>
            <a:endParaRPr lang="en-GB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As in PHP, keys can only be string or integer values</a:t>
            </a:r>
          </a:p>
          <a:p>
            <a:pPr>
              <a:spcAft>
                <a:spcPts val="400"/>
              </a:spcAft>
            </a:pPr>
            <a:endParaRPr lang="en-GB" sz="2400" dirty="0" smtClean="0">
              <a:cs typeface="Courier New" panose="02070309020205020404" pitchFamily="49" charset="0"/>
            </a:endParaRPr>
          </a:p>
          <a:p>
            <a:pPr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Syntax is slightly different:</a:t>
            </a:r>
          </a:p>
          <a:p>
            <a:pPr marL="566928" lvl="3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elements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566928" lvl="3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foo": "bar",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of : rather than =&gt;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lvl="3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bar": "foo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trailing , permitted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lvl="3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549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function compare(a, b) {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{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{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Brackets around the evaluated condition are optional</a:t>
            </a:r>
          </a:p>
        </p:txBody>
      </p:sp>
    </p:spTree>
    <p:extLst>
      <p:ext uri="{BB962C8B-B14F-4D97-AF65-F5344CB8AC3E}">
        <p14:creationId xmlns:p14="http://schemas.microsoft.com/office/powerpoint/2010/main" val="7087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counter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 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echo counter, PHP_EOL;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let counter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400"/>
              </a:spcAft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GB" sz="2400" dirty="0" smtClean="0">
                <a:cs typeface="Courier New" panose="02070309020205020404" pitchFamily="49" charset="0"/>
              </a:rPr>
              <a:t>Brackets around the evaluated condition are optional</a:t>
            </a:r>
          </a:p>
        </p:txBody>
      </p:sp>
    </p:spTree>
    <p:extLst>
      <p:ext uri="{BB962C8B-B14F-4D97-AF65-F5344CB8AC3E}">
        <p14:creationId xmlns:p14="http://schemas.microsoft.com/office/powerpoint/2010/main" val="38884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loop 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-=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{ break; 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echo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 PHP_EOL;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0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Control Structures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3991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items = ["a": 1, "b": 2, "c": 3, "d": 4];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items 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key, "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value, PHP_EOL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items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echo key, "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value, PHP_EOL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400"/>
              </a:spcAft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947</TotalTime>
  <Words>685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Retrospect</vt:lpstr>
      <vt:lpstr>Zephir – Variables</vt:lpstr>
      <vt:lpstr>Zephir – Variables</vt:lpstr>
      <vt:lpstr>Zephir – Variable Types</vt:lpstr>
      <vt:lpstr>Zephir – Strings</vt:lpstr>
      <vt:lpstr>Zephir – Arrays</vt:lpstr>
      <vt:lpstr>Zephir – Control Structures</vt:lpstr>
      <vt:lpstr>Zephir – Control Structures</vt:lpstr>
      <vt:lpstr>Zephir – Control Structures</vt:lpstr>
      <vt:lpstr>Zephir – Control Structures</vt:lpstr>
      <vt:lpstr>Zephir – Control Structures</vt:lpstr>
      <vt:lpstr>Zephir – Control Structures</vt:lpstr>
      <vt:lpstr>Zephir –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79</cp:revision>
  <dcterms:created xsi:type="dcterms:W3CDTF">2015-09-26T11:10:37Z</dcterms:created>
  <dcterms:modified xsi:type="dcterms:W3CDTF">2015-10-01T22:44:40Z</dcterms:modified>
</cp:coreProperties>
</file>