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65" r:id="rId2"/>
    <p:sldId id="26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7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7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Pitfalls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sz="3200" dirty="0" smtClean="0">
                <a:cs typeface="Courier New" panose="02070309020205020404" pitchFamily="49" charset="0"/>
              </a:rPr>
              <a:t>Silent compilation failures</a:t>
            </a:r>
            <a:endParaRPr lang="en-GB" sz="3200" dirty="0"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2425148"/>
            <a:ext cx="10058400" cy="391204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compile</a:t>
            </a: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n-GB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generates C source code here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/modules        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GB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builds the PHP Extension here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compile-errors.log  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Always check </a:t>
            </a:r>
            <a:r>
              <a:rPr lang="en-GB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file 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compile.log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config.json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Pitfalls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sz="3200" dirty="0" smtClean="0">
                <a:cs typeface="Courier New" panose="02070309020205020404" pitchFamily="49" charset="0"/>
              </a:rPr>
              <a:t>Unsupported Features of PHP</a:t>
            </a:r>
          </a:p>
          <a:p>
            <a:pPr marL="658368" lvl="3">
              <a:buNone/>
            </a:pPr>
            <a:r>
              <a:rPr lang="en-GB" sz="2800" dirty="0" smtClean="0">
                <a:cs typeface="Courier New" panose="02070309020205020404" pitchFamily="49" charset="0"/>
              </a:rPr>
              <a:t>Array Dereferencing</a:t>
            </a:r>
          </a:p>
          <a:p>
            <a:pPr marL="658368" lvl="3">
              <a:buNone/>
            </a:pPr>
            <a:r>
              <a:rPr lang="en-GB" sz="2800" dirty="0" err="1">
                <a:cs typeface="Courier New" panose="02070309020205020404" pitchFamily="49" charset="0"/>
              </a:rPr>
              <a:t>Callbacks</a:t>
            </a:r>
            <a:r>
              <a:rPr lang="en-GB" sz="2800" dirty="0"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cs typeface="Courier New" panose="02070309020205020404" pitchFamily="49" charset="0"/>
              </a:rPr>
              <a:t>can’t </a:t>
            </a:r>
            <a:r>
              <a:rPr lang="en-GB" sz="2800" dirty="0">
                <a:cs typeface="Courier New" panose="02070309020205020404" pitchFamily="49" charset="0"/>
              </a:rPr>
              <a:t>use </a:t>
            </a:r>
            <a:r>
              <a:rPr lang="en-GB" sz="2800" dirty="0" smtClean="0">
                <a:cs typeface="Courier New" panose="02070309020205020404" pitchFamily="49" charset="0"/>
              </a:rPr>
              <a:t>“use”</a:t>
            </a:r>
          </a:p>
        </p:txBody>
      </p:sp>
    </p:spTree>
    <p:extLst>
      <p:ext uri="{BB962C8B-B14F-4D97-AF65-F5344CB8AC3E}">
        <p14:creationId xmlns:p14="http://schemas.microsoft.com/office/powerpoint/2010/main" val="4083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Pitfalls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7602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sz="3200" dirty="0" smtClean="0">
                <a:cs typeface="Courier New" panose="02070309020205020404" pitchFamily="49" charset="0"/>
              </a:rPr>
              <a:t>Bad assumptions from lazy PHP practises</a:t>
            </a:r>
          </a:p>
          <a:p>
            <a:pPr marL="475488" lvl="2" indent="0">
              <a:buNone/>
            </a:pPr>
            <a:r>
              <a:rPr lang="en-GB" sz="2600" dirty="0" smtClean="0">
                <a:cs typeface="Courier New" panose="02070309020205020404" pitchFamily="49" charset="0"/>
              </a:rPr>
              <a:t>In </a:t>
            </a:r>
            <a:r>
              <a:rPr lang="en-GB" sz="2600" dirty="0">
                <a:cs typeface="Courier New" panose="02070309020205020404" pitchFamily="49" charset="0"/>
              </a:rPr>
              <a:t>PHP, a pass-by-reference variable in an expression </a:t>
            </a:r>
            <a:r>
              <a:rPr lang="en-GB" sz="2600" dirty="0" smtClean="0">
                <a:cs typeface="Courier New" panose="02070309020205020404" pitchFamily="49" charset="0"/>
              </a:rPr>
              <a:t>like</a:t>
            </a:r>
          </a:p>
          <a:p>
            <a:pPr marL="841248" lvl="4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validComplex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preg_match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('/^...$/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complexNumber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complexParts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75488" lvl="2" indent="0">
              <a:buNone/>
            </a:pPr>
            <a:r>
              <a:rPr lang="en-GB" sz="2600" dirty="0" smtClean="0">
                <a:cs typeface="Courier New" panose="02070309020205020404" pitchFamily="49" charset="0"/>
              </a:rPr>
              <a:t>will </a:t>
            </a:r>
            <a:r>
              <a:rPr lang="en-GB" sz="2600" dirty="0">
                <a:cs typeface="Courier New" panose="02070309020205020404" pitchFamily="49" charset="0"/>
              </a:rPr>
              <a:t>automatically created $</a:t>
            </a:r>
            <a:r>
              <a:rPr lang="en-GB" sz="2600" dirty="0" err="1">
                <a:cs typeface="Courier New" panose="02070309020205020404" pitchFamily="49" charset="0"/>
              </a:rPr>
              <a:t>complexParts</a:t>
            </a:r>
            <a:r>
              <a:rPr lang="en-GB" sz="2600" dirty="0">
                <a:cs typeface="Courier New" panose="02070309020205020404" pitchFamily="49" charset="0"/>
              </a:rPr>
              <a:t> </a:t>
            </a:r>
            <a:r>
              <a:rPr lang="en-GB" sz="2600" dirty="0" smtClean="0">
                <a:cs typeface="Courier New" panose="02070309020205020404" pitchFamily="49" charset="0"/>
              </a:rPr>
              <a:t>if </a:t>
            </a:r>
            <a:r>
              <a:rPr lang="en-GB" sz="2600" dirty="0">
                <a:cs typeface="Courier New" panose="02070309020205020404" pitchFamily="49" charset="0"/>
              </a:rPr>
              <a:t>it doesn't </a:t>
            </a:r>
            <a:r>
              <a:rPr lang="en-GB" sz="2600" dirty="0" smtClean="0">
                <a:cs typeface="Courier New" panose="02070309020205020404" pitchFamily="49" charset="0"/>
              </a:rPr>
              <a:t>exist;</a:t>
            </a:r>
          </a:p>
          <a:p>
            <a:pPr marL="475488" lvl="2" indent="0">
              <a:spcBef>
                <a:spcPts val="2400"/>
              </a:spcBef>
              <a:buNone/>
            </a:pPr>
            <a:r>
              <a:rPr lang="en-GB" sz="2600" dirty="0" smtClean="0">
                <a:cs typeface="Courier New" panose="02070309020205020404" pitchFamily="49" charset="0"/>
              </a:rPr>
              <a:t>but </a:t>
            </a:r>
            <a:r>
              <a:rPr lang="en-GB" sz="2600" dirty="0" err="1">
                <a:cs typeface="Courier New" panose="02070309020205020404" pitchFamily="49" charset="0"/>
              </a:rPr>
              <a:t>Zephir</a:t>
            </a:r>
            <a:r>
              <a:rPr lang="en-GB" sz="2600" dirty="0">
                <a:cs typeface="Courier New" panose="02070309020205020404" pitchFamily="49" charset="0"/>
              </a:rPr>
              <a:t> won't do this, so you need to explicitly create it in </a:t>
            </a:r>
            <a:r>
              <a:rPr lang="en-GB" sz="2600" dirty="0" smtClean="0">
                <a:cs typeface="Courier New" panose="02070309020205020404" pitchFamily="49" charset="0"/>
              </a:rPr>
              <a:t>advance</a:t>
            </a:r>
          </a:p>
          <a:p>
            <a:pPr marL="841248" lvl="4" indent="0">
              <a:spcBef>
                <a:spcPts val="600"/>
              </a:spcBef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complexParts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41248" lvl="4" indent="0">
              <a:spcBef>
                <a:spcPts val="60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validComplex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preg_match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("/^....$/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complexNumber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complexParts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Pitfalls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965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400"/>
              </a:spcAft>
            </a:pPr>
            <a:r>
              <a:rPr lang="en-GB" sz="3500" dirty="0" smtClean="0">
                <a:cs typeface="Courier New" panose="02070309020205020404" pitchFamily="49" charset="0"/>
              </a:rPr>
              <a:t>Overly-Complex or Ambiguous Syntax</a:t>
            </a:r>
          </a:p>
          <a:p>
            <a:pPr marL="658368" lvl="3">
              <a:buNone/>
            </a:pPr>
            <a:r>
              <a:rPr lang="en-GB" sz="2800" dirty="0" smtClean="0">
                <a:cs typeface="Courier New" panose="02070309020205020404" pitchFamily="49" charset="0"/>
              </a:rPr>
              <a:t>An </a:t>
            </a:r>
            <a:r>
              <a:rPr lang="en-GB" sz="2800" dirty="0">
                <a:cs typeface="Courier New" panose="02070309020205020404" pitchFamily="49" charset="0"/>
              </a:rPr>
              <a:t>expression </a:t>
            </a:r>
            <a:r>
              <a:rPr lang="en-GB" sz="2800" dirty="0" smtClean="0">
                <a:cs typeface="Courier New" panose="02070309020205020404" pitchFamily="49" charset="0"/>
              </a:rPr>
              <a:t>like</a:t>
            </a:r>
          </a:p>
          <a:p>
            <a:pPr marL="1008560" lvl="5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is_object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($complex) || !$complex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Complex) 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</a:p>
          <a:p>
            <a:pPr marL="658368" lvl="3">
              <a:buNone/>
            </a:pPr>
            <a:r>
              <a:rPr lang="en-GB" sz="2800" dirty="0" smtClean="0">
                <a:cs typeface="Courier New" panose="02070309020205020404" pitchFamily="49" charset="0"/>
              </a:rPr>
              <a:t>Might </a:t>
            </a:r>
            <a:r>
              <a:rPr lang="en-GB" sz="2800" dirty="0">
                <a:cs typeface="Courier New" panose="02070309020205020404" pitchFamily="49" charset="0"/>
              </a:rPr>
              <a:t>logically be translated </a:t>
            </a:r>
            <a:r>
              <a:rPr lang="en-GB" sz="2800" dirty="0" smtClean="0">
                <a:cs typeface="Courier New" panose="02070309020205020404" pitchFamily="49" charset="0"/>
              </a:rPr>
              <a:t>to </a:t>
            </a:r>
            <a:r>
              <a:rPr lang="en-GB" sz="2800" dirty="0" err="1" smtClean="0">
                <a:cs typeface="Courier New" panose="02070309020205020404" pitchFamily="49" charset="0"/>
              </a:rPr>
              <a:t>Zephir</a:t>
            </a:r>
            <a:r>
              <a:rPr lang="en-GB" sz="2800" dirty="0" smtClean="0">
                <a:cs typeface="Courier New" panose="02070309020205020404" pitchFamily="49" charset="0"/>
              </a:rPr>
              <a:t> as</a:t>
            </a:r>
          </a:p>
          <a:p>
            <a:pPr marL="1008560" lvl="5">
              <a:spcBef>
                <a:spcPts val="600"/>
              </a:spcBef>
              <a:buNone/>
            </a:pP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is_object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(complex) || !complex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8368" lvl="3">
              <a:buNone/>
            </a:pPr>
            <a:endParaRPr lang="en-GB" sz="1700" dirty="0" smtClean="0">
              <a:cs typeface="Courier New" panose="02070309020205020404" pitchFamily="49" charset="0"/>
            </a:endParaRPr>
          </a:p>
          <a:p>
            <a:pPr marL="658368" lvl="3">
              <a:buNone/>
            </a:pPr>
            <a:r>
              <a:rPr lang="en-GB" sz="2800" dirty="0" smtClean="0">
                <a:cs typeface="Courier New" panose="02070309020205020404" pitchFamily="49" charset="0"/>
              </a:rPr>
              <a:t>but </a:t>
            </a:r>
            <a:r>
              <a:rPr lang="en-GB" sz="2800" dirty="0" err="1" smtClean="0">
                <a:cs typeface="Courier New" panose="02070309020205020404" pitchFamily="49" charset="0"/>
              </a:rPr>
              <a:t>Zephir</a:t>
            </a:r>
            <a:r>
              <a:rPr lang="en-GB" sz="2800" dirty="0" smtClean="0"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has a different precedence to PHP for </a:t>
            </a:r>
            <a:r>
              <a:rPr lang="en-GB" sz="2800" dirty="0" err="1">
                <a:cs typeface="Courier New" panose="02070309020205020404" pitchFamily="49" charset="0"/>
              </a:rPr>
              <a:t>instanceof</a:t>
            </a:r>
            <a:r>
              <a:rPr lang="en-GB" sz="2800" dirty="0">
                <a:cs typeface="Courier New" panose="02070309020205020404" pitchFamily="49" charset="0"/>
              </a:rPr>
              <a:t>, so </a:t>
            </a:r>
            <a:r>
              <a:rPr lang="en-GB" sz="2800" dirty="0" smtClean="0">
                <a:cs typeface="Courier New" panose="02070309020205020404" pitchFamily="49" charset="0"/>
              </a:rPr>
              <a:t>you need </a:t>
            </a:r>
            <a:r>
              <a:rPr lang="en-GB" sz="2800" dirty="0">
                <a:cs typeface="Courier New" panose="02070309020205020404" pitchFamily="49" charset="0"/>
              </a:rPr>
              <a:t>to </a:t>
            </a:r>
            <a:r>
              <a:rPr lang="en-GB" sz="2800" dirty="0" smtClean="0">
                <a:cs typeface="Courier New" panose="02070309020205020404" pitchFamily="49" charset="0"/>
              </a:rPr>
              <a:t>do</a:t>
            </a:r>
          </a:p>
          <a:p>
            <a:pPr marL="1008560" lvl="5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is_object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(complex) || !(complex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Complex)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8368" lvl="3">
              <a:buNone/>
            </a:pPr>
            <a:r>
              <a:rPr lang="en-GB" sz="2800" dirty="0" smtClean="0">
                <a:cs typeface="Courier New" panose="02070309020205020404" pitchFamily="49" charset="0"/>
              </a:rPr>
              <a:t>otherwise </a:t>
            </a:r>
            <a:r>
              <a:rPr lang="en-GB" sz="2800" dirty="0">
                <a:cs typeface="Courier New" panose="02070309020205020404" pitchFamily="49" charset="0"/>
              </a:rPr>
              <a:t>it executes !complex and then tests the result of that (</a:t>
            </a:r>
            <a:r>
              <a:rPr lang="en-GB" sz="2800" dirty="0" smtClean="0">
                <a:cs typeface="Courier New" panose="02070309020205020404" pitchFamily="49" charset="0"/>
              </a:rPr>
              <a:t>always a </a:t>
            </a:r>
            <a:r>
              <a:rPr lang="en-GB" sz="2800" dirty="0" err="1">
                <a:cs typeface="Courier New" panose="02070309020205020404" pitchFamily="49" charset="0"/>
              </a:rPr>
              <a:t>boolean</a:t>
            </a:r>
            <a:r>
              <a:rPr lang="en-GB" sz="2800" dirty="0">
                <a:cs typeface="Courier New" panose="02070309020205020404" pitchFamily="49" charset="0"/>
              </a:rPr>
              <a:t>) for </a:t>
            </a:r>
            <a:r>
              <a:rPr lang="en-GB" sz="2800" dirty="0" err="1">
                <a:cs typeface="Courier New" panose="02070309020205020404" pitchFamily="49" charset="0"/>
              </a:rPr>
              <a:t>instanceOf</a:t>
            </a:r>
            <a:r>
              <a:rPr lang="en-GB" sz="2800" dirty="0"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cs typeface="Courier New" panose="02070309020205020404" pitchFamily="49" charset="0"/>
              </a:rPr>
              <a:t>Complex</a:t>
            </a:r>
          </a:p>
          <a:p>
            <a:pPr marL="658368" lvl="3">
              <a:buNone/>
            </a:pPr>
            <a:r>
              <a:rPr lang="en-GB" sz="2800" dirty="0" smtClean="0">
                <a:cs typeface="Courier New" panose="02070309020205020404" pitchFamily="49" charset="0"/>
              </a:rPr>
              <a:t>cf</a:t>
            </a:r>
            <a:r>
              <a:rPr lang="en-GB" sz="2800" dirty="0">
                <a:cs typeface="Courier New" panose="02070309020205020404" pitchFamily="49" charset="0"/>
              </a:rPr>
              <a:t>. https://github.com/phalcon/zephir/issues/277</a:t>
            </a:r>
            <a:endParaRPr lang="en-GB" sz="28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570</TotalTime>
  <Words>232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Courier New</vt:lpstr>
      <vt:lpstr>Retrospect</vt:lpstr>
      <vt:lpstr>Zephir – Pitfalls</vt:lpstr>
      <vt:lpstr>Zephir – Pitfalls</vt:lpstr>
      <vt:lpstr>Zephir – Pitfalls</vt:lpstr>
      <vt:lpstr>Zephir – Pitfalls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Zephir</dc:title>
  <dc:creator>Mark Baker</dc:creator>
  <cp:lastModifiedBy>Mark Baker</cp:lastModifiedBy>
  <cp:revision>70</cp:revision>
  <dcterms:created xsi:type="dcterms:W3CDTF">2015-09-26T11:10:37Z</dcterms:created>
  <dcterms:modified xsi:type="dcterms:W3CDTF">2015-10-01T23:54:28Z</dcterms:modified>
</cp:coreProperties>
</file>