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  <p:sldMasterId id="2147483751" r:id="rId2"/>
  </p:sldMasterIdLst>
  <p:notesMasterIdLst>
    <p:notesMasterId r:id="rId17"/>
  </p:notesMasterIdLst>
  <p:sldIdLst>
    <p:sldId id="256" r:id="rId3"/>
    <p:sldId id="273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B9C92-C458-4B64-A87F-821C4B77325B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2789C-3A1E-4BA6-BA02-B04D025D83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13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4E68-E6D3-4300-A7EA-F69D3BE56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C7DAD-0C1B-4191-8864-AC2E7E8E2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9068B-E867-4469-BB1A-BE5F5E2B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2A2-6C99-467B-B5D3-9B6EFA1969E6}" type="datetimeFigureOut">
              <a:rPr lang="nb-NO" smtClean="0"/>
              <a:t>17.04.2020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F8904-E391-4022-A1ED-915A3377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0DAAC-E4BF-414C-9D23-57774F01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210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C72F-4DD0-4FFB-8E96-FDCF07AA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BE54B-1A36-4875-9EF7-F2ACBB883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0BA46-B1B8-447B-9D1A-F26C3436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2A2-6C99-467B-B5D3-9B6EFA1969E6}" type="datetimeFigureOut">
              <a:rPr lang="nb-NO" smtClean="0"/>
              <a:t>17.04.2020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B6AA-DE23-49BF-B88C-CECEF1AA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F2C3D-5D55-4022-A38D-6A158480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931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DB201-0ADD-49C1-A945-761222AE6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56712-F532-439E-B8E9-4B6AC87F5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2C18-5725-4490-9763-EF010D4B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2A2-6C99-467B-B5D3-9B6EFA1969E6}" type="datetimeFigureOut">
              <a:rPr lang="nb-NO" smtClean="0"/>
              <a:t>17.04.2020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D27D1-E741-42B7-A262-72035A68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6AFAD-A00E-488A-B2BE-4487026C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363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490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90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420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23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38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59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28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0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C819-DDBA-40E5-9401-02FC0CDB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A8A71-1B1F-4A9F-ACA3-98CB06A95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78C3F-B36C-435E-9203-AAC0E341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2A2-6C99-467B-B5D3-9B6EFA1969E6}" type="datetimeFigureOut">
              <a:rPr lang="nb-NO" smtClean="0"/>
              <a:t>17.04.2020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9371E-1CD3-4E7A-AD5D-83F75708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EBC31-283E-47CB-AE5A-AEA8CDAF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9642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3661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8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25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AADA-A549-4686-ADB6-59376489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ED967-8368-4AD1-85E5-146877D23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C74C5-CD57-40D7-90D1-B152C934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2A2-6C99-467B-B5D3-9B6EFA1969E6}" type="datetimeFigureOut">
              <a:rPr lang="nb-NO" smtClean="0"/>
              <a:t>17.04.2020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F6376-C799-4A38-8D21-FDBEEBD7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3231-A5E4-4E3F-8276-E3DC5993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781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B34B-5ECD-4262-A423-869C850C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91996-CC73-40F1-82D6-500B8D75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915D0-48BB-46C3-82E9-D6367FCF5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BD614-8045-4A00-9083-42F35941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2A2-6C99-467B-B5D3-9B6EFA1969E6}" type="datetimeFigureOut">
              <a:rPr lang="nb-NO" smtClean="0"/>
              <a:t>17.04.2020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74A04-BA9C-406C-A921-20E0A59B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AF181-06F8-421C-B372-B9EA8A03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800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9760-D5E4-4175-8CBE-4DEE28DCD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E4A9C-B9D6-4B56-ABEF-25D46B03D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C84DB-E9D7-428C-973F-741EBB05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B16BA-125E-4C48-B8D4-0C7945E44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B8EE8-36F9-4474-86D9-625323582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14FE9-E6C1-4D85-A195-F9AFEB60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2A2-6C99-467B-B5D3-9B6EFA1969E6}" type="datetimeFigureOut">
              <a:rPr lang="nb-NO" smtClean="0"/>
              <a:t>17.04.2020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C8770-597E-4825-8B77-0E5573CF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8966B-564C-4374-B697-8365E850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115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D707-D1C9-4BAF-B646-E44C66A6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D01E8-9CA0-4027-AFC5-3C5D32B5A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2A2-6C99-467B-B5D3-9B6EFA1969E6}" type="datetimeFigureOut">
              <a:rPr lang="nb-NO" smtClean="0"/>
              <a:t>17.04.2020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3D204-6F0C-43C1-BBF1-2F8E88D8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CBCF2-049E-4413-98C5-18DF9F1E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354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A29CF-C4DD-4F5C-904E-0AF4B63F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2A2-6C99-467B-B5D3-9B6EFA1969E6}" type="datetimeFigureOut">
              <a:rPr lang="nb-NO" smtClean="0"/>
              <a:t>17.04.2020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FD0DA-A3B6-464A-903E-A400AF45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8C151-FCA6-4B95-AC5E-C5057063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7562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185E-BB74-4013-BA67-2FC459B5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DEDAC-AFA2-4EA5-8F56-38CE9F94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C9489-57AA-4951-8C86-B6EF5C391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B80C7-8584-483F-9DE8-97F0F6F8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2A2-6C99-467B-B5D3-9B6EFA1969E6}" type="datetimeFigureOut">
              <a:rPr lang="nb-NO" smtClean="0"/>
              <a:t>17.04.2020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6D245-5E14-4E56-8059-E1EC4F43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343D4-A177-47BC-B081-5B36F7DE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943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93D3-E688-47D8-9BCC-B6323EBA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DEAD6-5125-41A7-8AD0-490202732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C3E7B-BE0C-4D4B-8272-44647A6C1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20FF6-F38D-497F-A474-0E4AD9CD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2A2-6C99-467B-B5D3-9B6EFA1969E6}" type="datetimeFigureOut">
              <a:rPr lang="nb-NO" smtClean="0"/>
              <a:t>17.04.2020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EED03-923C-4951-87A7-56BC6C0A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4C83A-18EE-4C50-973B-CA7BEFE9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93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D32E9-14B8-4D22-AFF7-FE9A262B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3A5A5-FF6E-4281-8D70-10309CE03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B6129-71CA-4BF6-9681-782CE670D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7C2A2-6C99-467B-B5D3-9B6EFA1969E6}" type="datetimeFigureOut">
              <a:rPr lang="nb-NO" smtClean="0"/>
              <a:t>17.04.2020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B78D2-ABE3-44C3-8114-77C5E5CD1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B99A8-933C-45A2-983D-8074CAAE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5821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76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IBM Coursera Advanced Data Science </a:t>
            </a:r>
            <a:br>
              <a:rPr lang="en-US" b="1"/>
            </a:br>
            <a:r>
              <a:rPr lang="en-US" b="1"/>
              <a:t>Capstone Project</a:t>
            </a:r>
            <a:br>
              <a:rPr lang="en-US" b="1"/>
            </a:br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4807527" y="2692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31200F-6220-4643-A2C9-23A03177C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32" y="3375996"/>
            <a:ext cx="11689029" cy="3219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3D30E5-7A50-4B6A-94D3-DB19BD3F1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38" y="262554"/>
            <a:ext cx="11029950" cy="266700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878AB1C9-B39E-4D66-8E93-4E8D2A1BC750}"/>
              </a:ext>
            </a:extLst>
          </p:cNvPr>
          <p:cNvSpPr txBox="1"/>
          <p:nvPr/>
        </p:nvSpPr>
        <p:spPr>
          <a:xfrm>
            <a:off x="429672" y="529254"/>
            <a:ext cx="11324348" cy="2534091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 marR="5080">
              <a:lnSpc>
                <a:spcPts val="6459"/>
              </a:lnSpc>
              <a:spcBef>
                <a:spcPts val="334"/>
              </a:spcBef>
            </a:pPr>
            <a:r>
              <a:rPr lang="en-CA" sz="3600" b="1" dirty="0"/>
              <a:t>Advanced Data Science Capstone – </a:t>
            </a:r>
          </a:p>
          <a:p>
            <a:pPr marL="12700" marR="5080">
              <a:lnSpc>
                <a:spcPts val="6459"/>
              </a:lnSpc>
              <a:spcBef>
                <a:spcPts val="334"/>
              </a:spcBef>
            </a:pPr>
            <a:r>
              <a:rPr lang="en-CA" sz="3600" b="1" dirty="0"/>
              <a:t>Building Music Recommendation Application</a:t>
            </a:r>
          </a:p>
          <a:p>
            <a:pPr marL="12700" marR="5080" algn="r">
              <a:lnSpc>
                <a:spcPts val="6459"/>
              </a:lnSpc>
              <a:spcBef>
                <a:spcPts val="334"/>
              </a:spcBef>
            </a:pPr>
            <a:r>
              <a:rPr lang="en-CA" sz="3600" b="1"/>
              <a:t>Mark Bray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52764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Model Training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8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Model Evaluation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3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Hyperparameter tuning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62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Hyperparameter tuning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39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IBM Coursera Advanced Data Science </a:t>
            </a:r>
            <a:br>
              <a:rPr lang="en-US" b="1"/>
            </a:br>
            <a:r>
              <a:rPr lang="en-US" b="1"/>
              <a:t>Capstone Project</a:t>
            </a:r>
            <a:br>
              <a:rPr lang="en-US" b="1"/>
            </a:br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4807527" y="2692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3D30E5-7A50-4B6A-94D3-DB19BD3F1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72" y="251630"/>
            <a:ext cx="11029950" cy="266700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878AB1C9-B39E-4D66-8E93-4E8D2A1BC750}"/>
              </a:ext>
            </a:extLst>
          </p:cNvPr>
          <p:cNvSpPr txBox="1"/>
          <p:nvPr/>
        </p:nvSpPr>
        <p:spPr>
          <a:xfrm>
            <a:off x="557492" y="684418"/>
            <a:ext cx="11324348" cy="1984517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 marR="5080">
              <a:lnSpc>
                <a:spcPts val="6459"/>
              </a:lnSpc>
              <a:spcBef>
                <a:spcPts val="334"/>
              </a:spcBef>
            </a:pPr>
            <a:r>
              <a:rPr lang="en-CA" sz="3600" b="1" dirty="0"/>
              <a:t>CONCULSION</a:t>
            </a:r>
          </a:p>
          <a:p>
            <a:pPr marL="927100" marR="5080" lvl="1" indent="-457200">
              <a:buFont typeface="Wingdings" panose="05000000000000000000" pitchFamily="2" charset="2"/>
              <a:buChar char="Ø"/>
            </a:pPr>
            <a:r>
              <a:rPr lang="en-CA" sz="2400" dirty="0"/>
              <a:t>The model is highly biased on the artists how have number of play counts</a:t>
            </a:r>
          </a:p>
          <a:p>
            <a:pPr marL="927100" marR="5080" lvl="1" indent="-457200">
              <a:buFont typeface="Wingdings" panose="05000000000000000000" pitchFamily="2" charset="2"/>
              <a:buChar char="Ø"/>
            </a:pPr>
            <a:r>
              <a:rPr lang="en-CA" sz="2400" dirty="0"/>
              <a:t>We may not need to include lambda and alpha parameters to the model if we only retrieve the top results less than 10 artists.  </a:t>
            </a:r>
          </a:p>
        </p:txBody>
      </p:sp>
    </p:spTree>
    <p:extLst>
      <p:ext uri="{BB962C8B-B14F-4D97-AF65-F5344CB8AC3E}">
        <p14:creationId xmlns:p14="http://schemas.microsoft.com/office/powerpoint/2010/main" val="195019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IBM Coursera Advanced Data Science </a:t>
            </a:r>
            <a:br>
              <a:rPr lang="en-US" b="1"/>
            </a:br>
            <a:r>
              <a:rPr lang="en-US" b="1"/>
              <a:t>Capstone Project</a:t>
            </a:r>
            <a:br>
              <a:rPr lang="en-US" b="1"/>
            </a:br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4807527" y="2692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3D30E5-7A50-4B6A-94D3-DB19BD3F1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72" y="251630"/>
            <a:ext cx="11029950" cy="266700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878AB1C9-B39E-4D66-8E93-4E8D2A1BC750}"/>
              </a:ext>
            </a:extLst>
          </p:cNvPr>
          <p:cNvSpPr txBox="1"/>
          <p:nvPr/>
        </p:nvSpPr>
        <p:spPr>
          <a:xfrm>
            <a:off x="557492" y="684418"/>
            <a:ext cx="11324348" cy="4754506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 marR="5080">
              <a:lnSpc>
                <a:spcPts val="6459"/>
              </a:lnSpc>
              <a:spcBef>
                <a:spcPts val="334"/>
              </a:spcBef>
            </a:pPr>
            <a:r>
              <a:rPr lang="en-CA" sz="3600" b="1" dirty="0"/>
              <a:t>OUTLINES</a:t>
            </a:r>
          </a:p>
          <a:p>
            <a:pPr marL="927100" marR="5080" lvl="1" indent="-457200">
              <a:buFont typeface="Wingdings" panose="05000000000000000000" pitchFamily="2" charset="2"/>
              <a:buChar char="Ø"/>
            </a:pPr>
            <a:r>
              <a:rPr lang="en-CA" sz="2800" dirty="0"/>
              <a:t>DATA SET</a:t>
            </a:r>
          </a:p>
          <a:p>
            <a:pPr marL="927100" marR="5080" lvl="1" indent="-457200">
              <a:buFont typeface="Wingdings" panose="05000000000000000000" pitchFamily="2" charset="2"/>
              <a:buChar char="Ø"/>
            </a:pPr>
            <a:r>
              <a:rPr lang="en-CA" sz="2800" dirty="0"/>
              <a:t>USE CASE</a:t>
            </a:r>
          </a:p>
          <a:p>
            <a:pPr marL="927100" marR="5080" lvl="1" indent="-457200">
              <a:buFont typeface="Wingdings" panose="05000000000000000000" pitchFamily="2" charset="2"/>
              <a:buChar char="Ø"/>
            </a:pPr>
            <a:r>
              <a:rPr lang="en-CA" sz="2800" dirty="0"/>
              <a:t>DATA EXPLORATION</a:t>
            </a:r>
          </a:p>
          <a:p>
            <a:pPr marL="927100" marR="5080" lvl="1" indent="-457200">
              <a:buFont typeface="Wingdings" panose="05000000000000000000" pitchFamily="2" charset="2"/>
              <a:buChar char="Ø"/>
            </a:pPr>
            <a:r>
              <a:rPr lang="en-CA" sz="2800" dirty="0"/>
              <a:t>DATA CLEANSING</a:t>
            </a:r>
          </a:p>
          <a:p>
            <a:pPr marL="927100" marR="5080" lvl="1" indent="-457200">
              <a:buFont typeface="Wingdings" panose="05000000000000000000" pitchFamily="2" charset="2"/>
              <a:buChar char="Ø"/>
            </a:pPr>
            <a:r>
              <a:rPr lang="en-CA" sz="2800" dirty="0"/>
              <a:t>MODEL DEFINITION</a:t>
            </a:r>
          </a:p>
          <a:p>
            <a:pPr marL="927100" marR="5080" lvl="1" indent="-457200">
              <a:buFont typeface="Wingdings" panose="05000000000000000000" pitchFamily="2" charset="2"/>
              <a:buChar char="Ø"/>
            </a:pPr>
            <a:r>
              <a:rPr lang="en-CA" sz="2800" dirty="0"/>
              <a:t>MODEL TRAINING</a:t>
            </a:r>
          </a:p>
          <a:p>
            <a:pPr marL="927100" marR="5080" lvl="1" indent="-457200">
              <a:buFont typeface="Wingdings" panose="05000000000000000000" pitchFamily="2" charset="2"/>
              <a:buChar char="Ø"/>
            </a:pPr>
            <a:r>
              <a:rPr lang="en-CA" sz="2800" dirty="0"/>
              <a:t>MODEL EVALUATION</a:t>
            </a:r>
          </a:p>
          <a:p>
            <a:pPr marL="927100" marR="5080" lvl="1" indent="-457200">
              <a:buFont typeface="Wingdings" panose="05000000000000000000" pitchFamily="2" charset="2"/>
              <a:buChar char="Ø"/>
            </a:pPr>
            <a:r>
              <a:rPr lang="en-CA" sz="2800" dirty="0"/>
              <a:t>HYPERPARAMETER TUNING</a:t>
            </a:r>
          </a:p>
          <a:p>
            <a:pPr marL="927100" marR="5080" lvl="1" indent="-457200">
              <a:buFont typeface="Wingdings" panose="05000000000000000000" pitchFamily="2" charset="2"/>
              <a:buChar char="Ø"/>
            </a:pPr>
            <a:r>
              <a:rPr lang="en-CA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2741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Dataset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5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Use case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78658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4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3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5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Data Cleansing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4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Model definition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9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/>
              <a:t>Model definition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1103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</TotalTime>
  <Words>105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Tw Cen MT</vt:lpstr>
      <vt:lpstr>Tw Cen MT Condensed</vt:lpstr>
      <vt:lpstr>Wingdings</vt:lpstr>
      <vt:lpstr>Wingdings 3</vt:lpstr>
      <vt:lpstr>Office Theme</vt:lpstr>
      <vt:lpstr>Integral</vt:lpstr>
      <vt:lpstr>IBM Coursera Advanced Data Science  Capstone Project </vt:lpstr>
      <vt:lpstr>IBM Coursera Advanced Data Science  Capstone Project </vt:lpstr>
      <vt:lpstr>Dataset</vt:lpstr>
      <vt:lpstr>Use case</vt:lpstr>
      <vt:lpstr>Data exploration</vt:lpstr>
      <vt:lpstr>Data exploration</vt:lpstr>
      <vt:lpstr>Data Cleansing</vt:lpstr>
      <vt:lpstr>Model definition</vt:lpstr>
      <vt:lpstr>Model definition</vt:lpstr>
      <vt:lpstr>Model Training</vt:lpstr>
      <vt:lpstr>Model Evaluation</vt:lpstr>
      <vt:lpstr>Hyperparameter tuning</vt:lpstr>
      <vt:lpstr>Hyperparameter tuning</vt:lpstr>
      <vt:lpstr>IBM Coursera Advanced Data Science  Capstone Project 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Coursera Advanced Data Science  Capstone Project</dc:title>
  <dc:creator>DILIA Lindberg</dc:creator>
  <cp:lastModifiedBy>Mark Bray</cp:lastModifiedBy>
  <cp:revision>12</cp:revision>
  <dcterms:created xsi:type="dcterms:W3CDTF">2018-11-24T19:32:15Z</dcterms:created>
  <dcterms:modified xsi:type="dcterms:W3CDTF">2020-04-17T15:34:38Z</dcterms:modified>
</cp:coreProperties>
</file>