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28B5856-3296-485A-82D4-623FE83033F9}">
          <p14:sldIdLst>
            <p14:sldId id="256"/>
            <p14:sldId id="257"/>
            <p14:sldId id="258"/>
            <p14:sldId id="259"/>
            <p14:sldId id="260"/>
            <p14:sldId id="261"/>
            <p14:sldId id="262"/>
          </p14:sldIdLst>
        </p14:section>
        <p14:section name="Untitled Section" id="{0B4B2E41-F1F1-4BC9-A17E-B73AA8AD6060}">
          <p14:sldIdLst>
            <p14:sldId id="263"/>
            <p14:sldId id="264"/>
            <p14:sldId id="265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k" initials="M" lastIdx="1" clrIdx="0">
    <p:extLst>
      <p:ext uri="{19B8F6BF-5375-455C-9EA6-DF929625EA0E}">
        <p15:presenceInfo xmlns:p15="http://schemas.microsoft.com/office/powerpoint/2012/main" userId="Mark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8-31T15:36:02.358" idx="1">
    <p:pos x="10" y="10"/>
    <p:text/>
    <p:extLst>
      <p:ext uri="{C676402C-5697-4E1C-873F-D02D1690AC5C}">
        <p15:threadingInfo xmlns:p15="http://schemas.microsoft.com/office/powerpoint/2012/main" timeZoneBias="-60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87B7C-D383-4602-815A-48F0D01024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Hospitality in Brisbane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A4CE1D-7253-4554-B51E-B5D59EB7D9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Preparing for rebuilding post </a:t>
            </a:r>
            <a:r>
              <a:rPr lang="en-AU" dirty="0" err="1"/>
              <a:t>Covid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44983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E87FE-1BF6-4F8D-BE26-151AEF992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94E229-0401-455B-89E7-A7D0D9364D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The best opportunity is for a café in </a:t>
            </a:r>
            <a:r>
              <a:rPr lang="en-AU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North Lakes, Shailer Park or Sunnybank due to the popularity of cafes and a dearth of them open in those </a:t>
            </a:r>
            <a:r>
              <a:rPr lang="en-AU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ares</a:t>
            </a:r>
            <a:r>
              <a:rPr lang="en-AU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endParaRPr lang="en-AU" dirty="0">
              <a:cs typeface="Times New Roman" panose="02020603050405020304" pitchFamily="18" charset="0"/>
            </a:endParaRPr>
          </a:p>
          <a:p>
            <a:r>
              <a:rPr lang="en-AU" dirty="0">
                <a:cs typeface="Times New Roman" panose="02020603050405020304" pitchFamily="18" charset="0"/>
              </a:rPr>
              <a:t>Other good opportunities include:</a:t>
            </a:r>
          </a:p>
          <a:p>
            <a:pPr lvl="1"/>
            <a:r>
              <a:rPr lang="en-AU" dirty="0">
                <a:cs typeface="Times New Roman" panose="02020603050405020304" pitchFamily="18" charset="0"/>
              </a:rPr>
              <a:t>Burger joints in Bulimba and Greenslopes</a:t>
            </a:r>
          </a:p>
          <a:p>
            <a:pPr lvl="1"/>
            <a:r>
              <a:rPr lang="en-AU" dirty="0">
                <a:cs typeface="Times New Roman" panose="02020603050405020304" pitchFamily="18" charset="0"/>
              </a:rPr>
              <a:t>A bakery in Greenslopes</a:t>
            </a:r>
          </a:p>
          <a:p>
            <a:pPr lvl="1"/>
            <a:r>
              <a:rPr lang="en-AU" dirty="0">
                <a:cs typeface="Times New Roman" panose="02020603050405020304" pitchFamily="18" charset="0"/>
              </a:rPr>
              <a:t>Bakeries and Thai restaurants in North Lakes, Shailer Park or Sunnybank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33096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889DE-58EA-4394-8065-E02D86455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Rise and Fall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04DF3A-709A-475A-963F-3747B2AF3B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Many hospitality business’ have closed due to the lockdowns imposed due to the corona virus</a:t>
            </a:r>
          </a:p>
          <a:p>
            <a:endParaRPr lang="en-AU" dirty="0"/>
          </a:p>
          <a:p>
            <a:r>
              <a:rPr lang="en-AU" dirty="0"/>
              <a:t>As the lockdowns end demand will increase providing many new opportunities</a:t>
            </a:r>
          </a:p>
          <a:p>
            <a:endParaRPr lang="en-AU" dirty="0"/>
          </a:p>
          <a:p>
            <a:r>
              <a:rPr lang="en-AU" dirty="0"/>
              <a:t>Some areas will prove more lucrative than others for investment</a:t>
            </a:r>
          </a:p>
        </p:txBody>
      </p:sp>
    </p:spTree>
    <p:extLst>
      <p:ext uri="{BB962C8B-B14F-4D97-AF65-F5344CB8AC3E}">
        <p14:creationId xmlns:p14="http://schemas.microsoft.com/office/powerpoint/2010/main" val="1558609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28F46-2D17-46CE-AEAA-904A0A3A9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Data selection and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3FC68-D0A5-481E-A62F-F98BEECFBC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Region data was collected from files provided by Matthew Proctor</a:t>
            </a:r>
          </a:p>
          <a:p>
            <a:endParaRPr lang="en-AU" dirty="0"/>
          </a:p>
          <a:p>
            <a:r>
              <a:rPr lang="en-AU" dirty="0"/>
              <a:t>Data on venues was accessed through Foursquare</a:t>
            </a:r>
          </a:p>
          <a:p>
            <a:endParaRPr lang="en-AU" dirty="0"/>
          </a:p>
          <a:p>
            <a:r>
              <a:rPr lang="en-AU" dirty="0"/>
              <a:t>Remote locations were excluded – only the greater Brisbane area was analysed</a:t>
            </a:r>
          </a:p>
        </p:txBody>
      </p:sp>
    </p:spTree>
    <p:extLst>
      <p:ext uri="{BB962C8B-B14F-4D97-AF65-F5344CB8AC3E}">
        <p14:creationId xmlns:p14="http://schemas.microsoft.com/office/powerpoint/2010/main" val="1572996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702D0-1E90-4D89-AC26-F7294128F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474E5-FBCF-492C-8140-5BB2F3C8BDC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AU" dirty="0"/>
              <a:t>K-Means algorithm was used to divide regions into four clusters of different types:</a:t>
            </a:r>
          </a:p>
          <a:p>
            <a:pPr lvl="2"/>
            <a:r>
              <a:rPr lang="en-AU" dirty="0"/>
              <a:t>Cluster 1 Inner Urban</a:t>
            </a:r>
          </a:p>
          <a:p>
            <a:pPr lvl="2"/>
            <a:r>
              <a:rPr lang="en-AU" dirty="0"/>
              <a:t>Cluster 2 Outer suburb and rural</a:t>
            </a:r>
          </a:p>
          <a:p>
            <a:pPr lvl="2"/>
            <a:r>
              <a:rPr lang="en-AU" dirty="0"/>
              <a:t>Cluster 3 Urban</a:t>
            </a:r>
          </a:p>
          <a:p>
            <a:pPr lvl="2"/>
            <a:r>
              <a:rPr lang="en-AU" dirty="0"/>
              <a:t>Cluster 4 Inner suburb and satellite town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66CE1F5-B681-49BE-A700-7C9B6CE1476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04292" y="2227263"/>
            <a:ext cx="5190466" cy="3633787"/>
          </a:xfrm>
        </p:spPr>
      </p:pic>
    </p:spTree>
    <p:extLst>
      <p:ext uri="{BB962C8B-B14F-4D97-AF65-F5344CB8AC3E}">
        <p14:creationId xmlns:p14="http://schemas.microsoft.com/office/powerpoint/2010/main" val="4008458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26CF8-A387-4DAF-8109-6F047A250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8F732A-F6DD-421F-8553-E28792F0359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/>
              <a:t>Suburban and rural areas were removed as the can only support comparatively limited numbers of venues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14FF559-B83B-4C77-BFA3-CAC8C83D973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02006" y="2227263"/>
            <a:ext cx="5195037" cy="3633787"/>
          </a:xfrm>
        </p:spPr>
      </p:pic>
    </p:spTree>
    <p:extLst>
      <p:ext uri="{BB962C8B-B14F-4D97-AF65-F5344CB8AC3E}">
        <p14:creationId xmlns:p14="http://schemas.microsoft.com/office/powerpoint/2010/main" val="1445223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DEEF1-8FAE-41EF-92E1-0D545B4B2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6D3A4-6B2A-4EA3-BDA8-C2C7FE69727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AU" dirty="0"/>
              <a:t>Both Inner Urban areas were selected</a:t>
            </a:r>
          </a:p>
          <a:p>
            <a:endParaRPr lang="en-AU" dirty="0"/>
          </a:p>
          <a:p>
            <a:r>
              <a:rPr lang="en-AU" dirty="0"/>
              <a:t>Two urban areas were included due to separation from the central urban area</a:t>
            </a:r>
          </a:p>
          <a:p>
            <a:endParaRPr lang="en-AU" dirty="0"/>
          </a:p>
          <a:p>
            <a:r>
              <a:rPr lang="en-AU" dirty="0"/>
              <a:t>Three satellite towns were selected as they provide local hubs for the surrounding regions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21E7EBC-2743-494B-94C5-CFB50323576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02006" y="2227263"/>
            <a:ext cx="5195037" cy="3633787"/>
          </a:xfrm>
        </p:spPr>
      </p:pic>
    </p:spTree>
    <p:extLst>
      <p:ext uri="{BB962C8B-B14F-4D97-AF65-F5344CB8AC3E}">
        <p14:creationId xmlns:p14="http://schemas.microsoft.com/office/powerpoint/2010/main" val="3744247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384A6-E293-43BE-897D-56CAF9873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4849F2-F196-4324-9E43-6F77B8573F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en-AU" dirty="0"/>
              <a:t>The 10 most popular venue types were selected for analysis</a:t>
            </a:r>
          </a:p>
          <a:p>
            <a:r>
              <a:rPr lang="en-AU" dirty="0"/>
              <a:t>These venue types are:</a:t>
            </a:r>
          </a:p>
          <a:p>
            <a:pPr lvl="2"/>
            <a:r>
              <a:rPr lang="en-AU" dirty="0"/>
              <a:t>Cafes</a:t>
            </a:r>
          </a:p>
          <a:p>
            <a:pPr lvl="2"/>
            <a:r>
              <a:rPr lang="en-AU" dirty="0"/>
              <a:t>Fast food restaurants</a:t>
            </a:r>
          </a:p>
          <a:p>
            <a:pPr lvl="2"/>
            <a:r>
              <a:rPr lang="en-AU" dirty="0"/>
              <a:t>Pizza parlours</a:t>
            </a:r>
          </a:p>
          <a:p>
            <a:pPr lvl="2"/>
            <a:r>
              <a:rPr lang="en-AU" dirty="0"/>
              <a:t>Bars</a:t>
            </a:r>
          </a:p>
          <a:p>
            <a:pPr lvl="2"/>
            <a:r>
              <a:rPr lang="en-AU" dirty="0"/>
              <a:t>Pubs</a:t>
            </a:r>
          </a:p>
          <a:p>
            <a:pPr lvl="2"/>
            <a:endParaRPr lang="en-AU" dirty="0"/>
          </a:p>
          <a:p>
            <a:pPr lvl="2"/>
            <a:endParaRPr lang="en-AU" dirty="0"/>
          </a:p>
          <a:p>
            <a:pPr lvl="2"/>
            <a:endParaRPr lang="en-AU" dirty="0"/>
          </a:p>
          <a:p>
            <a:pPr lvl="2"/>
            <a:endParaRPr lang="en-AU" dirty="0"/>
          </a:p>
          <a:p>
            <a:pPr lvl="2"/>
            <a:endParaRPr lang="en-AU" dirty="0"/>
          </a:p>
          <a:p>
            <a:pPr lvl="2"/>
            <a:r>
              <a:rPr lang="en-AU" dirty="0"/>
              <a:t>Sandwich shops</a:t>
            </a:r>
          </a:p>
          <a:p>
            <a:pPr lvl="2"/>
            <a:r>
              <a:rPr lang="en-AU" dirty="0"/>
              <a:t>Sushi</a:t>
            </a:r>
          </a:p>
          <a:p>
            <a:pPr lvl="2"/>
            <a:r>
              <a:rPr lang="en-AU" dirty="0"/>
              <a:t>Bakeries</a:t>
            </a:r>
          </a:p>
          <a:p>
            <a:pPr lvl="2"/>
            <a:r>
              <a:rPr lang="en-AU" dirty="0"/>
              <a:t>Thai restaurants</a:t>
            </a:r>
          </a:p>
          <a:p>
            <a:pPr lvl="2"/>
            <a:r>
              <a:rPr lang="en-AU" dirty="0"/>
              <a:t>Burger joints</a:t>
            </a:r>
          </a:p>
        </p:txBody>
      </p:sp>
    </p:spTree>
    <p:extLst>
      <p:ext uri="{BB962C8B-B14F-4D97-AF65-F5344CB8AC3E}">
        <p14:creationId xmlns:p14="http://schemas.microsoft.com/office/powerpoint/2010/main" val="20988355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3FDBD-F5F0-4C12-BB90-1B08B8477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583431-3E44-4BE4-ABFA-858A708324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Total Venues per Region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24D6311C-E022-4A1C-B209-73E3AAD062DA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581024" y="3620526"/>
          <a:ext cx="5392740" cy="15457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90007">
                  <a:extLst>
                    <a:ext uri="{9D8B030D-6E8A-4147-A177-3AD203B41FA5}">
                      <a16:colId xmlns:a16="http://schemas.microsoft.com/office/drawing/2014/main" val="969219352"/>
                    </a:ext>
                  </a:extLst>
                </a:gridCol>
                <a:gridCol w="490007">
                  <a:extLst>
                    <a:ext uri="{9D8B030D-6E8A-4147-A177-3AD203B41FA5}">
                      <a16:colId xmlns:a16="http://schemas.microsoft.com/office/drawing/2014/main" val="954091011"/>
                    </a:ext>
                  </a:extLst>
                </a:gridCol>
                <a:gridCol w="490007">
                  <a:extLst>
                    <a:ext uri="{9D8B030D-6E8A-4147-A177-3AD203B41FA5}">
                      <a16:colId xmlns:a16="http://schemas.microsoft.com/office/drawing/2014/main" val="2260420613"/>
                    </a:ext>
                  </a:extLst>
                </a:gridCol>
                <a:gridCol w="490007">
                  <a:extLst>
                    <a:ext uri="{9D8B030D-6E8A-4147-A177-3AD203B41FA5}">
                      <a16:colId xmlns:a16="http://schemas.microsoft.com/office/drawing/2014/main" val="2210774285"/>
                    </a:ext>
                  </a:extLst>
                </a:gridCol>
                <a:gridCol w="490007">
                  <a:extLst>
                    <a:ext uri="{9D8B030D-6E8A-4147-A177-3AD203B41FA5}">
                      <a16:colId xmlns:a16="http://schemas.microsoft.com/office/drawing/2014/main" val="2456896319"/>
                    </a:ext>
                  </a:extLst>
                </a:gridCol>
                <a:gridCol w="490007">
                  <a:extLst>
                    <a:ext uri="{9D8B030D-6E8A-4147-A177-3AD203B41FA5}">
                      <a16:colId xmlns:a16="http://schemas.microsoft.com/office/drawing/2014/main" val="2050566689"/>
                    </a:ext>
                  </a:extLst>
                </a:gridCol>
                <a:gridCol w="490007">
                  <a:extLst>
                    <a:ext uri="{9D8B030D-6E8A-4147-A177-3AD203B41FA5}">
                      <a16:colId xmlns:a16="http://schemas.microsoft.com/office/drawing/2014/main" val="3982800279"/>
                    </a:ext>
                  </a:extLst>
                </a:gridCol>
                <a:gridCol w="490007">
                  <a:extLst>
                    <a:ext uri="{9D8B030D-6E8A-4147-A177-3AD203B41FA5}">
                      <a16:colId xmlns:a16="http://schemas.microsoft.com/office/drawing/2014/main" val="1924935682"/>
                    </a:ext>
                  </a:extLst>
                </a:gridCol>
                <a:gridCol w="492670">
                  <a:extLst>
                    <a:ext uri="{9D8B030D-6E8A-4147-A177-3AD203B41FA5}">
                      <a16:colId xmlns:a16="http://schemas.microsoft.com/office/drawing/2014/main" val="3947717815"/>
                    </a:ext>
                  </a:extLst>
                </a:gridCol>
                <a:gridCol w="490007">
                  <a:extLst>
                    <a:ext uri="{9D8B030D-6E8A-4147-A177-3AD203B41FA5}">
                      <a16:colId xmlns:a16="http://schemas.microsoft.com/office/drawing/2014/main" val="3945182304"/>
                    </a:ext>
                  </a:extLst>
                </a:gridCol>
                <a:gridCol w="490007">
                  <a:extLst>
                    <a:ext uri="{9D8B030D-6E8A-4147-A177-3AD203B41FA5}">
                      <a16:colId xmlns:a16="http://schemas.microsoft.com/office/drawing/2014/main" val="1505057310"/>
                    </a:ext>
                  </a:extLst>
                </a:gridCol>
              </a:tblGrid>
              <a:tr h="26748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800">
                          <a:effectLst/>
                        </a:rPr>
                        <a:t>Post Code</a:t>
                      </a:r>
                      <a:endParaRPr lang="en-A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23" marR="57523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800">
                          <a:effectLst/>
                        </a:rPr>
                        <a:t>Cafés</a:t>
                      </a:r>
                      <a:endParaRPr lang="en-A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23" marR="57523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800">
                          <a:effectLst/>
                        </a:rPr>
                        <a:t>Fast Food</a:t>
                      </a:r>
                      <a:endParaRPr lang="en-A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23" marR="57523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800">
                          <a:effectLst/>
                        </a:rPr>
                        <a:t>Pizza</a:t>
                      </a:r>
                      <a:endParaRPr lang="en-A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23" marR="57523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800">
                          <a:effectLst/>
                        </a:rPr>
                        <a:t>Bars</a:t>
                      </a:r>
                      <a:endParaRPr lang="en-A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23" marR="57523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800">
                          <a:effectLst/>
                        </a:rPr>
                        <a:t>Pubs</a:t>
                      </a:r>
                      <a:endParaRPr lang="en-A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23" marR="57523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800">
                          <a:effectLst/>
                        </a:rPr>
                        <a:t>Subs</a:t>
                      </a:r>
                      <a:endParaRPr lang="en-A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23" marR="57523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800">
                          <a:effectLst/>
                        </a:rPr>
                        <a:t>Sushi</a:t>
                      </a:r>
                      <a:endParaRPr lang="en-A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23" marR="57523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800">
                          <a:effectLst/>
                        </a:rPr>
                        <a:t>Bakeries</a:t>
                      </a:r>
                      <a:endParaRPr lang="en-A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23" marR="57523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800">
                          <a:effectLst/>
                        </a:rPr>
                        <a:t>Thai</a:t>
                      </a:r>
                      <a:endParaRPr lang="en-A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23" marR="57523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800">
                          <a:effectLst/>
                        </a:rPr>
                        <a:t>Burgers</a:t>
                      </a:r>
                      <a:endParaRPr lang="en-A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23" marR="57523" marT="0" marB="0" anchor="b"/>
                </a:tc>
                <a:extLst>
                  <a:ext uri="{0D108BD9-81ED-4DB2-BD59-A6C34878D82A}">
                    <a16:rowId xmlns:a16="http://schemas.microsoft.com/office/drawing/2014/main" val="2940495770"/>
                  </a:ext>
                </a:extLst>
              </a:tr>
              <a:tr h="15978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800">
                          <a:effectLst/>
                        </a:rPr>
                        <a:t>4000</a:t>
                      </a:r>
                      <a:endParaRPr lang="en-A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23" marR="57523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800">
                          <a:effectLst/>
                        </a:rPr>
                        <a:t>34</a:t>
                      </a:r>
                      <a:endParaRPr lang="en-A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23" marR="57523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800">
                          <a:effectLst/>
                        </a:rPr>
                        <a:t>0</a:t>
                      </a:r>
                      <a:endParaRPr lang="en-A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23" marR="57523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800">
                          <a:effectLst/>
                        </a:rPr>
                        <a:t>1</a:t>
                      </a:r>
                      <a:endParaRPr lang="en-A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23" marR="57523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800">
                          <a:effectLst/>
                        </a:rPr>
                        <a:t>21</a:t>
                      </a:r>
                      <a:endParaRPr lang="en-A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23" marR="57523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800">
                          <a:effectLst/>
                        </a:rPr>
                        <a:t>8</a:t>
                      </a:r>
                      <a:endParaRPr lang="en-A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23" marR="57523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800">
                          <a:effectLst/>
                        </a:rPr>
                        <a:t>0</a:t>
                      </a:r>
                      <a:endParaRPr lang="en-A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23" marR="57523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800">
                          <a:effectLst/>
                        </a:rPr>
                        <a:t>4</a:t>
                      </a:r>
                      <a:endParaRPr lang="en-A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23" marR="57523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800">
                          <a:effectLst/>
                        </a:rPr>
                        <a:t>1</a:t>
                      </a:r>
                      <a:endParaRPr lang="en-A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23" marR="57523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800">
                          <a:effectLst/>
                        </a:rPr>
                        <a:t>5</a:t>
                      </a:r>
                      <a:endParaRPr lang="en-A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23" marR="57523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800">
                          <a:effectLst/>
                        </a:rPr>
                        <a:t>9</a:t>
                      </a:r>
                      <a:endParaRPr lang="en-A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23" marR="57523" marT="0" marB="0" anchor="b"/>
                </a:tc>
                <a:extLst>
                  <a:ext uri="{0D108BD9-81ED-4DB2-BD59-A6C34878D82A}">
                    <a16:rowId xmlns:a16="http://schemas.microsoft.com/office/drawing/2014/main" val="1822013686"/>
                  </a:ext>
                </a:extLst>
              </a:tr>
              <a:tr h="15978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800">
                          <a:effectLst/>
                        </a:rPr>
                        <a:t>4101</a:t>
                      </a:r>
                      <a:endParaRPr lang="en-A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23" marR="57523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800">
                          <a:effectLst/>
                        </a:rPr>
                        <a:t>28</a:t>
                      </a:r>
                      <a:endParaRPr lang="en-A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23" marR="57523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800">
                          <a:effectLst/>
                        </a:rPr>
                        <a:t>0</a:t>
                      </a:r>
                      <a:endParaRPr lang="en-A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23" marR="57523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800">
                          <a:effectLst/>
                        </a:rPr>
                        <a:t>2</a:t>
                      </a:r>
                      <a:endParaRPr lang="en-A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23" marR="57523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800">
                          <a:effectLst/>
                        </a:rPr>
                        <a:t>9</a:t>
                      </a:r>
                      <a:endParaRPr lang="en-A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23" marR="57523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800">
                          <a:effectLst/>
                        </a:rPr>
                        <a:t>7</a:t>
                      </a:r>
                      <a:endParaRPr lang="en-A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23" marR="57523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800">
                          <a:effectLst/>
                        </a:rPr>
                        <a:t>2</a:t>
                      </a:r>
                      <a:endParaRPr lang="en-A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23" marR="57523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800">
                          <a:effectLst/>
                        </a:rPr>
                        <a:t>0</a:t>
                      </a:r>
                      <a:endParaRPr lang="en-A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23" marR="57523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800">
                          <a:effectLst/>
                        </a:rPr>
                        <a:t>1</a:t>
                      </a:r>
                      <a:endParaRPr lang="en-A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23" marR="57523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800">
                          <a:effectLst/>
                        </a:rPr>
                        <a:t>4</a:t>
                      </a:r>
                      <a:endParaRPr lang="en-A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23" marR="57523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800">
                          <a:effectLst/>
                        </a:rPr>
                        <a:t>7</a:t>
                      </a:r>
                      <a:endParaRPr lang="en-A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23" marR="57523" marT="0" marB="0" anchor="b"/>
                </a:tc>
                <a:extLst>
                  <a:ext uri="{0D108BD9-81ED-4DB2-BD59-A6C34878D82A}">
                    <a16:rowId xmlns:a16="http://schemas.microsoft.com/office/drawing/2014/main" val="3137670983"/>
                  </a:ext>
                </a:extLst>
              </a:tr>
              <a:tr h="15978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800">
                          <a:effectLst/>
                        </a:rPr>
                        <a:t>4109</a:t>
                      </a:r>
                      <a:endParaRPr lang="en-A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23" marR="57523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800">
                          <a:effectLst/>
                        </a:rPr>
                        <a:t>3</a:t>
                      </a:r>
                      <a:endParaRPr lang="en-A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23" marR="57523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800">
                          <a:effectLst/>
                        </a:rPr>
                        <a:t>3</a:t>
                      </a:r>
                      <a:endParaRPr lang="en-A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23" marR="57523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800">
                          <a:effectLst/>
                        </a:rPr>
                        <a:t>2</a:t>
                      </a:r>
                      <a:endParaRPr lang="en-A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23" marR="57523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800">
                          <a:effectLst/>
                        </a:rPr>
                        <a:t>0</a:t>
                      </a:r>
                      <a:endParaRPr lang="en-A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23" marR="57523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800">
                          <a:effectLst/>
                        </a:rPr>
                        <a:t>1</a:t>
                      </a:r>
                      <a:endParaRPr lang="en-A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23" marR="57523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800">
                          <a:effectLst/>
                        </a:rPr>
                        <a:t>1</a:t>
                      </a:r>
                      <a:endParaRPr lang="en-A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23" marR="57523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800">
                          <a:effectLst/>
                        </a:rPr>
                        <a:t>3</a:t>
                      </a:r>
                      <a:endParaRPr lang="en-A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23" marR="57523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800">
                          <a:effectLst/>
                        </a:rPr>
                        <a:t>0</a:t>
                      </a:r>
                      <a:endParaRPr lang="en-A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23" marR="57523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800">
                          <a:effectLst/>
                        </a:rPr>
                        <a:t>1</a:t>
                      </a:r>
                      <a:endParaRPr lang="en-A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23" marR="57523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800">
                          <a:effectLst/>
                        </a:rPr>
                        <a:t>1</a:t>
                      </a:r>
                      <a:endParaRPr lang="en-A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23" marR="57523" marT="0" marB="0" anchor="b"/>
                </a:tc>
                <a:extLst>
                  <a:ext uri="{0D108BD9-81ED-4DB2-BD59-A6C34878D82A}">
                    <a16:rowId xmlns:a16="http://schemas.microsoft.com/office/drawing/2014/main" val="3314402557"/>
                  </a:ext>
                </a:extLst>
              </a:tr>
              <a:tr h="15978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800">
                          <a:effectLst/>
                        </a:rPr>
                        <a:t>4120</a:t>
                      </a:r>
                      <a:endParaRPr lang="en-A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23" marR="57523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800">
                          <a:effectLst/>
                        </a:rPr>
                        <a:t>19</a:t>
                      </a:r>
                      <a:endParaRPr lang="en-A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23" marR="57523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800">
                          <a:effectLst/>
                        </a:rPr>
                        <a:t>4</a:t>
                      </a:r>
                      <a:endParaRPr lang="en-A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23" marR="57523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800">
                          <a:effectLst/>
                        </a:rPr>
                        <a:t>1</a:t>
                      </a:r>
                      <a:endParaRPr lang="en-A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23" marR="57523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800">
                          <a:effectLst/>
                        </a:rPr>
                        <a:t>1</a:t>
                      </a:r>
                      <a:endParaRPr lang="en-A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23" marR="57523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800">
                          <a:effectLst/>
                        </a:rPr>
                        <a:t>2</a:t>
                      </a:r>
                      <a:endParaRPr lang="en-A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23" marR="57523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800">
                          <a:effectLst/>
                        </a:rPr>
                        <a:t>2</a:t>
                      </a:r>
                      <a:endParaRPr lang="en-A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23" marR="57523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800">
                          <a:effectLst/>
                        </a:rPr>
                        <a:t>3</a:t>
                      </a:r>
                      <a:endParaRPr lang="en-A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23" marR="57523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800">
                          <a:effectLst/>
                        </a:rPr>
                        <a:t>0</a:t>
                      </a:r>
                      <a:endParaRPr lang="en-A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23" marR="57523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800">
                          <a:effectLst/>
                        </a:rPr>
                        <a:t>2</a:t>
                      </a:r>
                      <a:endParaRPr lang="en-A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23" marR="57523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800">
                          <a:effectLst/>
                        </a:rPr>
                        <a:t>2</a:t>
                      </a:r>
                      <a:endParaRPr lang="en-A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23" marR="57523" marT="0" marB="0" anchor="b"/>
                </a:tc>
                <a:extLst>
                  <a:ext uri="{0D108BD9-81ED-4DB2-BD59-A6C34878D82A}">
                    <a16:rowId xmlns:a16="http://schemas.microsoft.com/office/drawing/2014/main" val="941984102"/>
                  </a:ext>
                </a:extLst>
              </a:tr>
              <a:tr h="15978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800">
                          <a:effectLst/>
                        </a:rPr>
                        <a:t>4128</a:t>
                      </a:r>
                      <a:endParaRPr lang="en-A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23" marR="57523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800">
                          <a:effectLst/>
                        </a:rPr>
                        <a:t>3</a:t>
                      </a:r>
                      <a:endParaRPr lang="en-A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23" marR="57523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800">
                          <a:effectLst/>
                        </a:rPr>
                        <a:t>6</a:t>
                      </a:r>
                      <a:endParaRPr lang="en-A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23" marR="57523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800">
                          <a:effectLst/>
                        </a:rPr>
                        <a:t>2</a:t>
                      </a:r>
                      <a:endParaRPr lang="en-A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23" marR="57523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800">
                          <a:effectLst/>
                        </a:rPr>
                        <a:t>0</a:t>
                      </a:r>
                      <a:endParaRPr lang="en-A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23" marR="57523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800">
                          <a:effectLst/>
                        </a:rPr>
                        <a:t>1</a:t>
                      </a:r>
                      <a:endParaRPr lang="en-A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23" marR="57523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800">
                          <a:effectLst/>
                        </a:rPr>
                        <a:t>2</a:t>
                      </a:r>
                      <a:endParaRPr lang="en-A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23" marR="57523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800">
                          <a:effectLst/>
                        </a:rPr>
                        <a:t>2</a:t>
                      </a:r>
                      <a:endParaRPr lang="en-A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23" marR="57523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800">
                          <a:effectLst/>
                        </a:rPr>
                        <a:t>0</a:t>
                      </a:r>
                      <a:endParaRPr lang="en-A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23" marR="57523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800">
                          <a:effectLst/>
                        </a:rPr>
                        <a:t>1</a:t>
                      </a:r>
                      <a:endParaRPr lang="en-A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23" marR="57523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800">
                          <a:effectLst/>
                        </a:rPr>
                        <a:t>0</a:t>
                      </a:r>
                      <a:endParaRPr lang="en-A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23" marR="57523" marT="0" marB="0" anchor="b"/>
                </a:tc>
                <a:extLst>
                  <a:ext uri="{0D108BD9-81ED-4DB2-BD59-A6C34878D82A}">
                    <a16:rowId xmlns:a16="http://schemas.microsoft.com/office/drawing/2014/main" val="2681830727"/>
                  </a:ext>
                </a:extLst>
              </a:tr>
              <a:tr h="15978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800">
                          <a:effectLst/>
                        </a:rPr>
                        <a:t>4171</a:t>
                      </a:r>
                      <a:endParaRPr lang="en-A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23" marR="57523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800">
                          <a:effectLst/>
                        </a:rPr>
                        <a:t>15</a:t>
                      </a:r>
                      <a:endParaRPr lang="en-A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23" marR="57523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800">
                          <a:effectLst/>
                        </a:rPr>
                        <a:t>0</a:t>
                      </a:r>
                      <a:endParaRPr lang="en-A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23" marR="57523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800">
                          <a:effectLst/>
                        </a:rPr>
                        <a:t>3</a:t>
                      </a:r>
                      <a:endParaRPr lang="en-A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23" marR="57523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800">
                          <a:effectLst/>
                        </a:rPr>
                        <a:t>1</a:t>
                      </a:r>
                      <a:endParaRPr lang="en-A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23" marR="57523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800">
                          <a:effectLst/>
                        </a:rPr>
                        <a:t>1</a:t>
                      </a:r>
                      <a:endParaRPr lang="en-A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23" marR="57523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800">
                          <a:effectLst/>
                        </a:rPr>
                        <a:t>1</a:t>
                      </a:r>
                      <a:endParaRPr lang="en-A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23" marR="57523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800">
                          <a:effectLst/>
                        </a:rPr>
                        <a:t>2</a:t>
                      </a:r>
                      <a:endParaRPr lang="en-A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23" marR="57523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800">
                          <a:effectLst/>
                        </a:rPr>
                        <a:t>2</a:t>
                      </a:r>
                      <a:endParaRPr lang="en-A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23" marR="57523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800">
                          <a:effectLst/>
                        </a:rPr>
                        <a:t>2</a:t>
                      </a:r>
                      <a:endParaRPr lang="en-A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23" marR="57523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800">
                          <a:effectLst/>
                        </a:rPr>
                        <a:t>2</a:t>
                      </a:r>
                      <a:endParaRPr lang="en-A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23" marR="57523" marT="0" marB="0" anchor="b"/>
                </a:tc>
                <a:extLst>
                  <a:ext uri="{0D108BD9-81ED-4DB2-BD59-A6C34878D82A}">
                    <a16:rowId xmlns:a16="http://schemas.microsoft.com/office/drawing/2014/main" val="3747666254"/>
                  </a:ext>
                </a:extLst>
              </a:tr>
              <a:tr h="15978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800">
                          <a:effectLst/>
                        </a:rPr>
                        <a:t>4509</a:t>
                      </a:r>
                      <a:endParaRPr lang="en-A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23" marR="57523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800">
                          <a:effectLst/>
                        </a:rPr>
                        <a:t>5</a:t>
                      </a:r>
                      <a:endParaRPr lang="en-A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23" marR="57523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800">
                          <a:effectLst/>
                        </a:rPr>
                        <a:t>4</a:t>
                      </a:r>
                      <a:endParaRPr lang="en-A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23" marR="57523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800">
                          <a:effectLst/>
                        </a:rPr>
                        <a:t>2</a:t>
                      </a:r>
                      <a:endParaRPr lang="en-A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23" marR="57523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800">
                          <a:effectLst/>
                        </a:rPr>
                        <a:t>0</a:t>
                      </a:r>
                      <a:endParaRPr lang="en-A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23" marR="57523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800">
                          <a:effectLst/>
                        </a:rPr>
                        <a:t>3</a:t>
                      </a:r>
                      <a:endParaRPr lang="en-A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23" marR="57523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800">
                          <a:effectLst/>
                        </a:rPr>
                        <a:t>2</a:t>
                      </a:r>
                      <a:endParaRPr lang="en-A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23" marR="57523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800">
                          <a:effectLst/>
                        </a:rPr>
                        <a:t>2</a:t>
                      </a:r>
                      <a:endParaRPr lang="en-A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23" marR="57523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800">
                          <a:effectLst/>
                        </a:rPr>
                        <a:t>0</a:t>
                      </a:r>
                      <a:endParaRPr lang="en-A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23" marR="57523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800">
                          <a:effectLst/>
                        </a:rPr>
                        <a:t>0</a:t>
                      </a:r>
                      <a:endParaRPr lang="en-A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23" marR="57523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800">
                          <a:effectLst/>
                        </a:rPr>
                        <a:t>0</a:t>
                      </a:r>
                      <a:endParaRPr lang="en-A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23" marR="57523" marT="0" marB="0" anchor="b"/>
                </a:tc>
                <a:extLst>
                  <a:ext uri="{0D108BD9-81ED-4DB2-BD59-A6C34878D82A}">
                    <a16:rowId xmlns:a16="http://schemas.microsoft.com/office/drawing/2014/main" val="2788106693"/>
                  </a:ext>
                </a:extLst>
              </a:tr>
              <a:tr h="15978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800">
                          <a:effectLst/>
                        </a:rPr>
                        <a:t>Total</a:t>
                      </a:r>
                      <a:endParaRPr lang="en-A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23" marR="57523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800">
                          <a:effectLst/>
                        </a:rPr>
                        <a:t>107</a:t>
                      </a:r>
                      <a:endParaRPr lang="en-A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23" marR="57523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800">
                          <a:effectLst/>
                        </a:rPr>
                        <a:t>17</a:t>
                      </a:r>
                      <a:endParaRPr lang="en-A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23" marR="57523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800">
                          <a:effectLst/>
                        </a:rPr>
                        <a:t>13</a:t>
                      </a:r>
                      <a:endParaRPr lang="en-A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23" marR="57523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800">
                          <a:effectLst/>
                        </a:rPr>
                        <a:t>32</a:t>
                      </a:r>
                      <a:endParaRPr lang="en-A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23" marR="57523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800">
                          <a:effectLst/>
                        </a:rPr>
                        <a:t>23</a:t>
                      </a:r>
                      <a:endParaRPr lang="en-A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23" marR="57523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800">
                          <a:effectLst/>
                        </a:rPr>
                        <a:t>10</a:t>
                      </a:r>
                      <a:endParaRPr lang="en-A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23" marR="57523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800">
                          <a:effectLst/>
                        </a:rPr>
                        <a:t>16</a:t>
                      </a:r>
                      <a:endParaRPr lang="en-A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23" marR="57523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800">
                          <a:effectLst/>
                        </a:rPr>
                        <a:t>4</a:t>
                      </a:r>
                      <a:endParaRPr lang="en-A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23" marR="57523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800">
                          <a:effectLst/>
                        </a:rPr>
                        <a:t>15</a:t>
                      </a:r>
                      <a:endParaRPr lang="en-A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23" marR="57523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800" dirty="0">
                          <a:effectLst/>
                        </a:rPr>
                        <a:t>21</a:t>
                      </a:r>
                      <a:endParaRPr lang="en-A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23" marR="57523" marT="0" marB="0" anchor="b"/>
                </a:tc>
                <a:extLst>
                  <a:ext uri="{0D108BD9-81ED-4DB2-BD59-A6C34878D82A}">
                    <a16:rowId xmlns:a16="http://schemas.microsoft.com/office/drawing/2014/main" val="3269321145"/>
                  </a:ext>
                </a:extLst>
              </a:tr>
            </a:tbl>
          </a:graphicData>
        </a:graphic>
      </p:graphicFrame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E0A044-5774-46FD-869D-0A1757CF3C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AU" dirty="0"/>
              <a:t>Mean Venues per Region for Cluster Type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45D2F2D6-AD04-46A7-AC7D-9BCD459DFF7B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418987102"/>
              </p:ext>
            </p:extLst>
          </p:nvPr>
        </p:nvGraphicFramePr>
        <p:xfrm>
          <a:off x="6218071" y="3609728"/>
          <a:ext cx="5392737" cy="8880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33678">
                  <a:extLst>
                    <a:ext uri="{9D8B030D-6E8A-4147-A177-3AD203B41FA5}">
                      <a16:colId xmlns:a16="http://schemas.microsoft.com/office/drawing/2014/main" val="4244422660"/>
                    </a:ext>
                  </a:extLst>
                </a:gridCol>
                <a:gridCol w="485642">
                  <a:extLst>
                    <a:ext uri="{9D8B030D-6E8A-4147-A177-3AD203B41FA5}">
                      <a16:colId xmlns:a16="http://schemas.microsoft.com/office/drawing/2014/main" val="3968909498"/>
                    </a:ext>
                  </a:extLst>
                </a:gridCol>
                <a:gridCol w="552154">
                  <a:extLst>
                    <a:ext uri="{9D8B030D-6E8A-4147-A177-3AD203B41FA5}">
                      <a16:colId xmlns:a16="http://schemas.microsoft.com/office/drawing/2014/main" val="1876958906"/>
                    </a:ext>
                  </a:extLst>
                </a:gridCol>
                <a:gridCol w="419130">
                  <a:extLst>
                    <a:ext uri="{9D8B030D-6E8A-4147-A177-3AD203B41FA5}">
                      <a16:colId xmlns:a16="http://schemas.microsoft.com/office/drawing/2014/main" val="725867033"/>
                    </a:ext>
                  </a:extLst>
                </a:gridCol>
                <a:gridCol w="485642">
                  <a:extLst>
                    <a:ext uri="{9D8B030D-6E8A-4147-A177-3AD203B41FA5}">
                      <a16:colId xmlns:a16="http://schemas.microsoft.com/office/drawing/2014/main" val="1086821938"/>
                    </a:ext>
                  </a:extLst>
                </a:gridCol>
                <a:gridCol w="485642">
                  <a:extLst>
                    <a:ext uri="{9D8B030D-6E8A-4147-A177-3AD203B41FA5}">
                      <a16:colId xmlns:a16="http://schemas.microsoft.com/office/drawing/2014/main" val="2997817647"/>
                    </a:ext>
                  </a:extLst>
                </a:gridCol>
                <a:gridCol w="485642">
                  <a:extLst>
                    <a:ext uri="{9D8B030D-6E8A-4147-A177-3AD203B41FA5}">
                      <a16:colId xmlns:a16="http://schemas.microsoft.com/office/drawing/2014/main" val="2037065135"/>
                    </a:ext>
                  </a:extLst>
                </a:gridCol>
                <a:gridCol w="485642">
                  <a:extLst>
                    <a:ext uri="{9D8B030D-6E8A-4147-A177-3AD203B41FA5}">
                      <a16:colId xmlns:a16="http://schemas.microsoft.com/office/drawing/2014/main" val="3508831724"/>
                    </a:ext>
                  </a:extLst>
                </a:gridCol>
                <a:gridCol w="488281">
                  <a:extLst>
                    <a:ext uri="{9D8B030D-6E8A-4147-A177-3AD203B41FA5}">
                      <a16:colId xmlns:a16="http://schemas.microsoft.com/office/drawing/2014/main" val="2089097714"/>
                    </a:ext>
                  </a:extLst>
                </a:gridCol>
                <a:gridCol w="485642">
                  <a:extLst>
                    <a:ext uri="{9D8B030D-6E8A-4147-A177-3AD203B41FA5}">
                      <a16:colId xmlns:a16="http://schemas.microsoft.com/office/drawing/2014/main" val="4238298279"/>
                    </a:ext>
                  </a:extLst>
                </a:gridCol>
                <a:gridCol w="485642">
                  <a:extLst>
                    <a:ext uri="{9D8B030D-6E8A-4147-A177-3AD203B41FA5}">
                      <a16:colId xmlns:a16="http://schemas.microsoft.com/office/drawing/2014/main" val="3455505982"/>
                    </a:ext>
                  </a:extLst>
                </a:gridCol>
              </a:tblGrid>
              <a:tr h="15836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800">
                          <a:effectLst/>
                        </a:rPr>
                        <a:t>Cluster</a:t>
                      </a:r>
                      <a:endParaRPr lang="en-A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010" marR="5701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800">
                          <a:effectLst/>
                        </a:rPr>
                        <a:t>Cafes</a:t>
                      </a:r>
                      <a:endParaRPr lang="en-A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010" marR="5701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800">
                          <a:effectLst/>
                        </a:rPr>
                        <a:t>Fast Food</a:t>
                      </a:r>
                      <a:endParaRPr lang="en-A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010" marR="5701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800">
                          <a:effectLst/>
                        </a:rPr>
                        <a:t>Pizza</a:t>
                      </a:r>
                      <a:endParaRPr lang="en-A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010" marR="5701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800">
                          <a:effectLst/>
                        </a:rPr>
                        <a:t>Bars</a:t>
                      </a:r>
                      <a:endParaRPr lang="en-A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010" marR="5701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800">
                          <a:effectLst/>
                        </a:rPr>
                        <a:t>Pubs</a:t>
                      </a:r>
                      <a:endParaRPr lang="en-A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010" marR="5701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800">
                          <a:effectLst/>
                        </a:rPr>
                        <a:t>Subs</a:t>
                      </a:r>
                      <a:endParaRPr lang="en-A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010" marR="5701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800">
                          <a:effectLst/>
                        </a:rPr>
                        <a:t>Sushi</a:t>
                      </a:r>
                      <a:endParaRPr lang="en-A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010" marR="5701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800">
                          <a:effectLst/>
                        </a:rPr>
                        <a:t>Bakeries</a:t>
                      </a:r>
                      <a:endParaRPr lang="en-A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010" marR="5701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800">
                          <a:effectLst/>
                        </a:rPr>
                        <a:t>Thai</a:t>
                      </a:r>
                      <a:endParaRPr lang="en-A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010" marR="5701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800">
                          <a:effectLst/>
                        </a:rPr>
                        <a:t>Burgers</a:t>
                      </a:r>
                      <a:endParaRPr lang="en-A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010" marR="57010" marT="0" marB="0" anchor="b"/>
                </a:tc>
                <a:extLst>
                  <a:ext uri="{0D108BD9-81ED-4DB2-BD59-A6C34878D82A}">
                    <a16:rowId xmlns:a16="http://schemas.microsoft.com/office/drawing/2014/main" val="4036777513"/>
                  </a:ext>
                </a:extLst>
              </a:tr>
              <a:tr h="15836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800">
                          <a:effectLst/>
                        </a:rPr>
                        <a:t>1</a:t>
                      </a:r>
                      <a:endParaRPr lang="en-A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010" marR="5701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800">
                          <a:effectLst/>
                        </a:rPr>
                        <a:t>31.000</a:t>
                      </a:r>
                      <a:endParaRPr lang="en-A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010" marR="5701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800">
                          <a:effectLst/>
                        </a:rPr>
                        <a:t>0.000</a:t>
                      </a:r>
                      <a:endParaRPr lang="en-A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010" marR="5701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800">
                          <a:effectLst/>
                        </a:rPr>
                        <a:t>1.500</a:t>
                      </a:r>
                      <a:endParaRPr lang="en-A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010" marR="5701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800">
                          <a:effectLst/>
                        </a:rPr>
                        <a:t>15.000</a:t>
                      </a:r>
                      <a:endParaRPr lang="en-A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010" marR="5701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800">
                          <a:effectLst/>
                        </a:rPr>
                        <a:t>7.500</a:t>
                      </a:r>
                      <a:endParaRPr lang="en-A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010" marR="5701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800">
                          <a:effectLst/>
                        </a:rPr>
                        <a:t>1.000</a:t>
                      </a:r>
                      <a:endParaRPr lang="en-A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010" marR="5701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800">
                          <a:effectLst/>
                        </a:rPr>
                        <a:t>2.000</a:t>
                      </a:r>
                      <a:endParaRPr lang="en-A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010" marR="5701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800">
                          <a:effectLst/>
                        </a:rPr>
                        <a:t>1.000</a:t>
                      </a:r>
                      <a:endParaRPr lang="en-A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010" marR="5701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800">
                          <a:effectLst/>
                        </a:rPr>
                        <a:t>4.500</a:t>
                      </a:r>
                      <a:endParaRPr lang="en-A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010" marR="5701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800">
                          <a:effectLst/>
                        </a:rPr>
                        <a:t>8.000</a:t>
                      </a:r>
                      <a:endParaRPr lang="en-A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010" marR="57010" marT="0" marB="0" anchor="b"/>
                </a:tc>
                <a:extLst>
                  <a:ext uri="{0D108BD9-81ED-4DB2-BD59-A6C34878D82A}">
                    <a16:rowId xmlns:a16="http://schemas.microsoft.com/office/drawing/2014/main" val="722935971"/>
                  </a:ext>
                </a:extLst>
              </a:tr>
              <a:tr h="15836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800">
                          <a:effectLst/>
                        </a:rPr>
                        <a:t>3</a:t>
                      </a:r>
                      <a:endParaRPr lang="en-A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010" marR="5701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800">
                          <a:effectLst/>
                        </a:rPr>
                        <a:t>18.250</a:t>
                      </a:r>
                      <a:endParaRPr lang="en-A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010" marR="5701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800">
                          <a:effectLst/>
                        </a:rPr>
                        <a:t>1.500</a:t>
                      </a:r>
                      <a:endParaRPr lang="en-A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010" marR="5701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800">
                          <a:effectLst/>
                        </a:rPr>
                        <a:t>2.625</a:t>
                      </a:r>
                      <a:endParaRPr lang="en-A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010" marR="5701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800">
                          <a:effectLst/>
                        </a:rPr>
                        <a:t>4.125</a:t>
                      </a:r>
                      <a:endParaRPr lang="en-A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010" marR="5701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800">
                          <a:effectLst/>
                        </a:rPr>
                        <a:t>3.125</a:t>
                      </a:r>
                      <a:endParaRPr lang="en-A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010" marR="5701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800">
                          <a:effectLst/>
                        </a:rPr>
                        <a:t>2.750</a:t>
                      </a:r>
                      <a:endParaRPr lang="en-A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010" marR="5701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800">
                          <a:effectLst/>
                        </a:rPr>
                        <a:t>2.375</a:t>
                      </a:r>
                      <a:endParaRPr lang="en-A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010" marR="5701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800">
                          <a:effectLst/>
                        </a:rPr>
                        <a:t>2.375</a:t>
                      </a:r>
                      <a:endParaRPr lang="en-A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010" marR="5701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800">
                          <a:effectLst/>
                        </a:rPr>
                        <a:t>2.750</a:t>
                      </a:r>
                      <a:endParaRPr lang="en-A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010" marR="5701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800">
                          <a:effectLst/>
                        </a:rPr>
                        <a:t>3.750</a:t>
                      </a:r>
                      <a:endParaRPr lang="en-A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010" marR="57010" marT="0" marB="0" anchor="b"/>
                </a:tc>
                <a:extLst>
                  <a:ext uri="{0D108BD9-81ED-4DB2-BD59-A6C34878D82A}">
                    <a16:rowId xmlns:a16="http://schemas.microsoft.com/office/drawing/2014/main" val="2689007139"/>
                  </a:ext>
                </a:extLst>
              </a:tr>
              <a:tr h="15836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800">
                          <a:effectLst/>
                        </a:rPr>
                        <a:t>4</a:t>
                      </a:r>
                      <a:endParaRPr lang="en-A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010" marR="5701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800">
                          <a:effectLst/>
                        </a:rPr>
                        <a:t>7.833</a:t>
                      </a:r>
                      <a:endParaRPr lang="en-A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010" marR="5701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800">
                          <a:effectLst/>
                        </a:rPr>
                        <a:t>2.833</a:t>
                      </a:r>
                      <a:endParaRPr lang="en-A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010" marR="5701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800">
                          <a:effectLst/>
                        </a:rPr>
                        <a:t>2.167</a:t>
                      </a:r>
                      <a:endParaRPr lang="en-A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010" marR="5701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800">
                          <a:effectLst/>
                        </a:rPr>
                        <a:t>1.056</a:t>
                      </a:r>
                      <a:endParaRPr lang="en-A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010" marR="5701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800">
                          <a:effectLst/>
                        </a:rPr>
                        <a:t>1.444</a:t>
                      </a:r>
                      <a:endParaRPr lang="en-A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010" marR="5701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800">
                          <a:effectLst/>
                        </a:rPr>
                        <a:t>1.889</a:t>
                      </a:r>
                      <a:endParaRPr lang="en-A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010" marR="5701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800">
                          <a:effectLst/>
                        </a:rPr>
                        <a:t>2.444</a:t>
                      </a:r>
                      <a:endParaRPr lang="en-A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010" marR="5701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800">
                          <a:effectLst/>
                        </a:rPr>
                        <a:t>1.722</a:t>
                      </a:r>
                      <a:endParaRPr lang="en-A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010" marR="5701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800">
                          <a:effectLst/>
                        </a:rPr>
                        <a:t>1.667</a:t>
                      </a:r>
                      <a:endParaRPr lang="en-A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010" marR="5701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800">
                          <a:effectLst/>
                        </a:rPr>
                        <a:t>0.889</a:t>
                      </a:r>
                      <a:endParaRPr lang="en-A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010" marR="57010" marT="0" marB="0" anchor="b"/>
                </a:tc>
                <a:extLst>
                  <a:ext uri="{0D108BD9-81ED-4DB2-BD59-A6C34878D82A}">
                    <a16:rowId xmlns:a16="http://schemas.microsoft.com/office/drawing/2014/main" val="2196300959"/>
                  </a:ext>
                </a:extLst>
              </a:tr>
              <a:tr h="15836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800">
                          <a:effectLst/>
                        </a:rPr>
                        <a:t>All</a:t>
                      </a:r>
                      <a:endParaRPr lang="en-A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010" marR="5701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800">
                          <a:effectLst/>
                        </a:rPr>
                        <a:t>12.464</a:t>
                      </a:r>
                      <a:endParaRPr lang="en-A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010" marR="5701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800">
                          <a:effectLst/>
                        </a:rPr>
                        <a:t>2.250</a:t>
                      </a:r>
                      <a:endParaRPr lang="en-A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010" marR="5701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800">
                          <a:effectLst/>
                        </a:rPr>
                        <a:t>2.250</a:t>
                      </a:r>
                      <a:endParaRPr lang="en-A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010" marR="5701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800">
                          <a:effectLst/>
                        </a:rPr>
                        <a:t>2.929</a:t>
                      </a:r>
                      <a:endParaRPr lang="en-A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010" marR="5701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800">
                          <a:effectLst/>
                        </a:rPr>
                        <a:t>2.357</a:t>
                      </a:r>
                      <a:endParaRPr lang="en-A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010" marR="5701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800">
                          <a:effectLst/>
                        </a:rPr>
                        <a:t>2.071</a:t>
                      </a:r>
                      <a:endParaRPr lang="en-A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010" marR="5701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800">
                          <a:effectLst/>
                        </a:rPr>
                        <a:t>2.393</a:t>
                      </a:r>
                      <a:endParaRPr lang="en-A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010" marR="5701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800">
                          <a:effectLst/>
                        </a:rPr>
                        <a:t>1.857</a:t>
                      </a:r>
                      <a:endParaRPr lang="en-A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010" marR="5701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800">
                          <a:effectLst/>
                        </a:rPr>
                        <a:t>2.179</a:t>
                      </a:r>
                      <a:endParaRPr lang="en-A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010" marR="5701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800" dirty="0">
                          <a:effectLst/>
                        </a:rPr>
                        <a:t>2.214</a:t>
                      </a:r>
                      <a:endParaRPr lang="en-A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010" marR="57010" marT="0" marB="0" anchor="b"/>
                </a:tc>
                <a:extLst>
                  <a:ext uri="{0D108BD9-81ED-4DB2-BD59-A6C34878D82A}">
                    <a16:rowId xmlns:a16="http://schemas.microsoft.com/office/drawing/2014/main" val="2463547681"/>
                  </a:ext>
                </a:extLst>
              </a:tr>
            </a:tbl>
          </a:graphicData>
        </a:graphic>
      </p:graphicFrame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1FFE682-1D88-4F22-AC44-C535B03C8705}"/>
              </a:ext>
            </a:extLst>
          </p:cNvPr>
          <p:cNvSpPr txBox="1">
            <a:spLocks/>
          </p:cNvSpPr>
          <p:nvPr/>
        </p:nvSpPr>
        <p:spPr>
          <a:xfrm>
            <a:off x="1602298" y="5505355"/>
            <a:ext cx="8909108" cy="88412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200" b="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A comparison was made between the number of open venues of each type in a region and the average number available in a region of each cluster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646777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7053A-0A62-452F-8D74-CC44CA77A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153F1-762C-4AC7-BAF3-2EB2CE6DDC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Cluster 1 regions were not considered prime locations for new business’ as they are likely at market saturation and will have higher costs due to the location</a:t>
            </a:r>
          </a:p>
          <a:p>
            <a:endParaRPr lang="en-AU" dirty="0"/>
          </a:p>
          <a:p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Cluster 3 regions were significantly below average for bars, pubs, and burger joints. In addition, Greenslopes has no bakeries in the area. </a:t>
            </a:r>
          </a:p>
          <a:p>
            <a:endParaRPr lang="en-A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three Cluster 4 regions were short cafes, bakeries and Thai restaurants.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7994489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39</TotalTime>
  <Words>525</Words>
  <Application>Microsoft Office PowerPoint</Application>
  <PresentationFormat>Widescreen</PresentationFormat>
  <Paragraphs>217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</vt:lpstr>
      <vt:lpstr>Gill Sans MT</vt:lpstr>
      <vt:lpstr>Wingdings 2</vt:lpstr>
      <vt:lpstr>Dividend</vt:lpstr>
      <vt:lpstr>Hospitality in Brisbane</vt:lpstr>
      <vt:lpstr>Rise and Fall</vt:lpstr>
      <vt:lpstr>Data selection and processing</vt:lpstr>
      <vt:lpstr>Clustering</vt:lpstr>
      <vt:lpstr>Clustering</vt:lpstr>
      <vt:lpstr>Clustering</vt:lpstr>
      <vt:lpstr>Analysis</vt:lpstr>
      <vt:lpstr>Analysis</vt:lpstr>
      <vt:lpstr>Results</vt:lpstr>
      <vt:lpstr>Recommendations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Hospitality in Brisbane</dc:title>
  <dc:creator>Mark</dc:creator>
  <cp:lastModifiedBy>Mark</cp:lastModifiedBy>
  <cp:revision>5</cp:revision>
  <dcterms:created xsi:type="dcterms:W3CDTF">2020-08-31T05:07:21Z</dcterms:created>
  <dcterms:modified xsi:type="dcterms:W3CDTF">2020-08-31T05:46:43Z</dcterms:modified>
</cp:coreProperties>
</file>