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9" r:id="rId3"/>
    <p:sldId id="270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1D85"/>
    <a:srgbClr val="CD1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A220-377D-B643-8295-76A7484D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981D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CFFA5-CB0C-E440-8AB5-9C293449A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BA25439-A309-1C41-B30C-346B019C8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31864" y="6097256"/>
            <a:ext cx="2743200" cy="365125"/>
          </a:xfrm>
          <a:prstGeom prst="rect">
            <a:avLst/>
          </a:prstGeom>
        </p:spPr>
        <p:txBody>
          <a:bodyPr/>
          <a:lstStyle/>
          <a:p>
            <a:fld id="{DD0BEBDF-B836-5D41-8F88-AA8CA74EB8C2}" type="datetimeFigureOut">
              <a:rPr lang="en-US" smtClean="0"/>
              <a:t>2/15/23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363AE3-A83B-0143-B13F-4C4140951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2264" y="60972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5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CC1E-DE54-7441-8CF3-27B1D6A0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81D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D8592-1F1D-0242-B86C-41F9E3AAC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77253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43684B8-E40F-6648-85E7-293E5A974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31864" y="6097256"/>
            <a:ext cx="2743200" cy="365125"/>
          </a:xfrm>
          <a:prstGeom prst="rect">
            <a:avLst/>
          </a:prstGeom>
        </p:spPr>
        <p:txBody>
          <a:bodyPr/>
          <a:lstStyle/>
          <a:p>
            <a:fld id="{DD0BEBDF-B836-5D41-8F88-AA8CA74EB8C2}" type="datetimeFigureOut">
              <a:rPr lang="en-US" smtClean="0"/>
              <a:t>2/15/23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22C8593-DB7A-BF40-9BA8-2937C5D64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2264" y="60972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F2810-1448-474B-ADD8-3A1DBF4A8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233035"/>
          </a:xfrm>
        </p:spPr>
        <p:txBody>
          <a:bodyPr vert="eaVert"/>
          <a:lstStyle>
            <a:lvl1pPr>
              <a:defRPr>
                <a:solidFill>
                  <a:srgbClr val="981D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AB59B-091C-CC45-87AE-5FEFE5088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23303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23F3A7E-11B8-DA4F-B0FA-45EFCDF68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31864" y="6097256"/>
            <a:ext cx="2743200" cy="365125"/>
          </a:xfrm>
          <a:prstGeom prst="rect">
            <a:avLst/>
          </a:prstGeom>
        </p:spPr>
        <p:txBody>
          <a:bodyPr/>
          <a:lstStyle/>
          <a:p>
            <a:fld id="{DD0BEBDF-B836-5D41-8F88-AA8CA74EB8C2}" type="datetimeFigureOut">
              <a:rPr lang="en-US" smtClean="0"/>
              <a:t>2/15/23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583A326-1555-0D47-93C6-0304C1E89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2264" y="60972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8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377D-AD6F-4A43-A2BA-B18120F4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81D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0516-D4E1-2142-BA72-B62F596E5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253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2B4551B-5D9A-9240-8369-502ACFBC9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31864" y="6097256"/>
            <a:ext cx="2743200" cy="365125"/>
          </a:xfrm>
          <a:prstGeom prst="rect">
            <a:avLst/>
          </a:prstGeom>
        </p:spPr>
        <p:txBody>
          <a:bodyPr/>
          <a:lstStyle/>
          <a:p>
            <a:fld id="{DD0BEBDF-B836-5D41-8F88-AA8CA74EB8C2}" type="datetimeFigureOut">
              <a:rPr lang="en-US" smtClean="0"/>
              <a:t>2/15/23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B84A67B-1D80-F144-87F4-56F3828F1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2264" y="60972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4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F5E3-191A-824B-849C-7521B2DC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981D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029D1-8B30-FA4D-BC51-A736E026E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0869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AE1AD3B-2FAF-C941-ACAD-0E9B6377A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31864" y="6097256"/>
            <a:ext cx="2743200" cy="365125"/>
          </a:xfrm>
          <a:prstGeom prst="rect">
            <a:avLst/>
          </a:prstGeom>
        </p:spPr>
        <p:txBody>
          <a:bodyPr/>
          <a:lstStyle/>
          <a:p>
            <a:fld id="{DD0BEBDF-B836-5D41-8F88-AA8CA74EB8C2}" type="datetimeFigureOut">
              <a:rPr lang="en-US" smtClean="0"/>
              <a:t>2/15/23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CAE193-D83F-A64B-B0DC-D33B6FD83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2264" y="60972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4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26A8-47A3-894D-A527-7D26D5E3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81D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A2E0-9AE9-C64D-AAB0-3E102D459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4205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38EC9-2F65-0E45-9367-5A555BEE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4205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F5B3B0A-333C-B648-A75A-4FDCABF7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1864" y="6097256"/>
            <a:ext cx="2743200" cy="365125"/>
          </a:xfrm>
          <a:prstGeom prst="rect">
            <a:avLst/>
          </a:prstGeom>
        </p:spPr>
        <p:txBody>
          <a:bodyPr/>
          <a:lstStyle/>
          <a:p>
            <a:fld id="{DD0BEBDF-B836-5D41-8F88-AA8CA74EB8C2}" type="datetimeFigureOut">
              <a:rPr lang="en-US" smtClean="0"/>
              <a:t>2/15/23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CA7D0B6-CEB4-5A40-A8D0-3B6B870A4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2264" y="60972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B7BF-473A-F74B-A23F-28D2F52D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981D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5A463-AB76-4844-A10F-46813B67E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14CD1-A2A8-524B-9639-4AF4C06A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7" cy="311340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4B283-3893-F242-9E45-7978370CD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3428A-6C46-0D42-A0F7-5932A25BC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11340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DBD2939-9057-B743-A95C-ACD4BFE7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1864" y="6097256"/>
            <a:ext cx="2743200" cy="365125"/>
          </a:xfrm>
          <a:prstGeom prst="rect">
            <a:avLst/>
          </a:prstGeom>
        </p:spPr>
        <p:txBody>
          <a:bodyPr/>
          <a:lstStyle/>
          <a:p>
            <a:fld id="{DD0BEBDF-B836-5D41-8F88-AA8CA74EB8C2}" type="datetimeFigureOut">
              <a:rPr lang="en-US" smtClean="0"/>
              <a:t>2/15/23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E058BDC-A1C6-A044-9E2E-32144616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2264" y="60972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9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C39C-76C6-3843-A729-3C296B18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81D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59C7AFD-5067-C243-AC26-4922B4B20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31864" y="6097256"/>
            <a:ext cx="2743200" cy="365125"/>
          </a:xfrm>
          <a:prstGeom prst="rect">
            <a:avLst/>
          </a:prstGeom>
        </p:spPr>
        <p:txBody>
          <a:bodyPr/>
          <a:lstStyle/>
          <a:p>
            <a:fld id="{DD0BEBDF-B836-5D41-8F88-AA8CA74EB8C2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DD1F873-2043-3147-AE22-A1F1FE29B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2264" y="60972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8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BD8BF-6452-5D4E-9A0D-A7B4DFF07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31864" y="6097256"/>
            <a:ext cx="2743200" cy="365125"/>
          </a:xfrm>
          <a:prstGeom prst="rect">
            <a:avLst/>
          </a:prstGeom>
        </p:spPr>
        <p:txBody>
          <a:bodyPr/>
          <a:lstStyle/>
          <a:p>
            <a:fld id="{DD0BEBDF-B836-5D41-8F88-AA8CA74EB8C2}" type="datetimeFigureOut">
              <a:rPr lang="en-US" smtClean="0"/>
              <a:t>2/15/23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EA5190B-0726-714B-9046-255742D89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2264" y="60972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8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88F9-4A79-F44A-BC0A-ECA76999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981D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69804-CB81-3E45-A9C7-2AF7A72F6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610735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BCD98-08DF-8142-8B03-578D19C4F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54076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73BDBB2-8451-8F47-9EBE-D870D88F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1864" y="6097256"/>
            <a:ext cx="2743200" cy="365125"/>
          </a:xfrm>
          <a:prstGeom prst="rect">
            <a:avLst/>
          </a:prstGeom>
        </p:spPr>
        <p:txBody>
          <a:bodyPr/>
          <a:lstStyle/>
          <a:p>
            <a:fld id="{DD0BEBDF-B836-5D41-8F88-AA8CA74EB8C2}" type="datetimeFigureOut">
              <a:rPr lang="en-US" smtClean="0"/>
              <a:t>2/15/23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E8959F5-99BD-F340-A426-D63FE5639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2264" y="60972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5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F192-709F-354F-A906-60042F93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981D8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B4E8D-1C0C-2A4C-B280-FAD8E41A5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55993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79F13-389B-DD4C-A14B-448403EF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48996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17170B1-1079-1A48-8C39-BB3E9465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1864" y="6097256"/>
            <a:ext cx="2743200" cy="365125"/>
          </a:xfrm>
          <a:prstGeom prst="rect">
            <a:avLst/>
          </a:prstGeom>
        </p:spPr>
        <p:txBody>
          <a:bodyPr/>
          <a:lstStyle/>
          <a:p>
            <a:fld id="{DD0BEBDF-B836-5D41-8F88-AA8CA74EB8C2}" type="datetimeFigureOut">
              <a:rPr lang="en-US" smtClean="0"/>
              <a:t>2/15/23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AE07AAA-6798-9245-BBD5-94BB51B96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2264" y="60972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3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90ADFA-8263-6A46-B6E6-F3C0EE03E019}"/>
              </a:ext>
            </a:extLst>
          </p:cNvPr>
          <p:cNvSpPr/>
          <p:nvPr userDrawn="1"/>
        </p:nvSpPr>
        <p:spPr>
          <a:xfrm>
            <a:off x="0" y="5664200"/>
            <a:ext cx="12192000" cy="1193800"/>
          </a:xfrm>
          <a:prstGeom prst="rect">
            <a:avLst/>
          </a:prstGeom>
          <a:solidFill>
            <a:srgbClr val="981D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61C29-F8D7-1C4C-8192-7B252064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60F1-D21A-1C45-8B7A-262BBA0B4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3771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9701A93-8F9B-2E46-92CD-A2BC738F5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31864" y="609725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0BEBDF-B836-5D41-8F88-AA8CA74EB8C2}" type="datetimeFigureOut">
              <a:rPr lang="en-US" smtClean="0"/>
              <a:pPr/>
              <a:t>2/15/23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D292AFE-9F0E-0A43-9856-AE3F773B2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2264" y="6097256"/>
            <a:ext cx="33504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DC1953-914A-EC4A-8F65-2C475754134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46957" y="5708610"/>
            <a:ext cx="1823003" cy="10248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7D30FB-88A1-194D-9EE6-DB44BE96B1E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57930" y="5927767"/>
            <a:ext cx="3134070" cy="6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0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81D8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2B8907-F332-8FC6-8C38-6941CA3A9B3E}"/>
              </a:ext>
            </a:extLst>
          </p:cNvPr>
          <p:cNvSpPr txBox="1"/>
          <p:nvPr/>
        </p:nvSpPr>
        <p:spPr>
          <a:xfrm>
            <a:off x="1922977" y="665017"/>
            <a:ext cx="8346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2D Design Animation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71A93C-C535-3BBE-AAB1-80219D77432D}"/>
              </a:ext>
            </a:extLst>
          </p:cNvPr>
          <p:cNvSpPr txBox="1"/>
          <p:nvPr/>
        </p:nvSpPr>
        <p:spPr>
          <a:xfrm>
            <a:off x="1936584" y="1549481"/>
            <a:ext cx="834604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240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EE404-D1D2-D584-F337-1885A2751D90}"/>
              </a:ext>
            </a:extLst>
          </p:cNvPr>
          <p:cNvSpPr txBox="1"/>
          <p:nvPr/>
        </p:nvSpPr>
        <p:spPr>
          <a:xfrm>
            <a:off x="1950191" y="1563088"/>
            <a:ext cx="8346046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i="1">
                <a:ea typeface="+mn-lt"/>
                <a:cs typeface="+mn-lt"/>
              </a:rPr>
              <a:t>Understanding fundamental concepts, principles and techniques of visual communication theory for 2D Character Design and Animation</a:t>
            </a:r>
          </a:p>
        </p:txBody>
      </p:sp>
    </p:spTree>
    <p:extLst>
      <p:ext uri="{BB962C8B-B14F-4D97-AF65-F5344CB8AC3E}">
        <p14:creationId xmlns:p14="http://schemas.microsoft.com/office/powerpoint/2010/main" val="115566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2B8907-F332-8FC6-8C38-6941CA3A9B3E}"/>
              </a:ext>
            </a:extLst>
          </p:cNvPr>
          <p:cNvSpPr txBox="1"/>
          <p:nvPr/>
        </p:nvSpPr>
        <p:spPr>
          <a:xfrm>
            <a:off x="1922977" y="665017"/>
            <a:ext cx="8346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Previsualization and Storyboard for Animation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2C969-9E2A-F84C-139D-16463237C692}"/>
              </a:ext>
            </a:extLst>
          </p:cNvPr>
          <p:cNvSpPr txBox="1"/>
          <p:nvPr/>
        </p:nvSpPr>
        <p:spPr>
          <a:xfrm>
            <a:off x="1950191" y="1563088"/>
            <a:ext cx="834604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i="1">
                <a:ea typeface="+mn-lt"/>
                <a:cs typeface="+mn-lt"/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9432D-A623-F417-0A90-7006137BAA29}"/>
              </a:ext>
            </a:extLst>
          </p:cNvPr>
          <p:cNvSpPr txBox="1"/>
          <p:nvPr/>
        </p:nvSpPr>
        <p:spPr>
          <a:xfrm>
            <a:off x="1950191" y="1563088"/>
            <a:ext cx="8346046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i="1">
                <a:solidFill>
                  <a:srgbClr val="333333"/>
                </a:solidFill>
                <a:latin typeface="Verdana"/>
                <a:ea typeface="Verdana"/>
                <a:cs typeface="+mn-lt"/>
              </a:rPr>
              <a:t>Understanding the stages and processes involved in previsualization, storyboarding and 2D/3D animatic development.</a:t>
            </a:r>
            <a:br>
              <a:rPr lang="en-US" sz="2800" i="1">
                <a:latin typeface="Verdana"/>
                <a:ea typeface="Verdana"/>
                <a:cs typeface="+mn-lt"/>
              </a:rPr>
            </a:br>
            <a:br>
              <a:rPr lang="en-US" sz="2800" i="1">
                <a:latin typeface="Verdana"/>
                <a:ea typeface="Verdana"/>
                <a:cs typeface="+mn-lt"/>
              </a:rPr>
            </a:br>
            <a:r>
              <a:rPr lang="en-US" sz="2400" i="1">
                <a:solidFill>
                  <a:srgbClr val="333333"/>
                </a:solidFill>
                <a:latin typeface="Verdana"/>
                <a:ea typeface="Verdana"/>
                <a:cs typeface="+mn-lt"/>
              </a:rPr>
              <a:t>Exploring pictorial and continuity aspects of film/television production design schemes.</a:t>
            </a:r>
            <a:endParaRPr lang="en-US" sz="2400" i="1">
              <a:solidFill>
                <a:srgbClr val="000000"/>
              </a:solidFill>
              <a:latin typeface="Arial" panose="020B0604020202020204"/>
              <a:ea typeface="Verdana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53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2B8907-F332-8FC6-8C38-6941CA3A9B3E}"/>
              </a:ext>
            </a:extLst>
          </p:cNvPr>
          <p:cNvSpPr txBox="1"/>
          <p:nvPr/>
        </p:nvSpPr>
        <p:spPr>
          <a:xfrm>
            <a:off x="1922977" y="665017"/>
            <a:ext cx="8346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3D Modelling Animation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4C27D-5866-8EFE-2988-08635C025BE3}"/>
              </a:ext>
            </a:extLst>
          </p:cNvPr>
          <p:cNvSpPr txBox="1"/>
          <p:nvPr/>
        </p:nvSpPr>
        <p:spPr>
          <a:xfrm>
            <a:off x="1950191" y="1563088"/>
            <a:ext cx="8346046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i="1">
                <a:ea typeface="+mn-lt"/>
                <a:cs typeface="+mn-lt"/>
              </a:rPr>
              <a:t>D</a:t>
            </a:r>
            <a:r>
              <a:rPr lang="en-US" sz="2800" i="1">
                <a:solidFill>
                  <a:srgbClr val="333333"/>
                </a:solidFill>
                <a:latin typeface="Verdana"/>
                <a:ea typeface="Verdana"/>
                <a:cs typeface="+mn-lt"/>
              </a:rPr>
              <a:t>eveloping technical skills and knowledge for 3D Modelling and Animation practice, including texturing, lighting and rendering.</a:t>
            </a:r>
            <a:endParaRPr lang="en-US" sz="2800" i="1">
              <a:solidFill>
                <a:srgbClr val="000000"/>
              </a:solidFill>
              <a:latin typeface="Arial" panose="020B0604020202020204"/>
              <a:ea typeface="Verdana"/>
              <a:cs typeface="+mn-lt"/>
            </a:endParaRPr>
          </a:p>
          <a:p>
            <a:endParaRPr lang="en-US" sz="2800" i="1">
              <a:solidFill>
                <a:srgbClr val="333333"/>
              </a:solidFill>
              <a:latin typeface="Verdana"/>
              <a:ea typeface="Verdana"/>
              <a:cs typeface="+mn-lt"/>
            </a:endParaRPr>
          </a:p>
          <a:p>
            <a:r>
              <a:rPr lang="en-US" sz="2800" i="1">
                <a:solidFill>
                  <a:srgbClr val="333333"/>
                </a:solidFill>
                <a:latin typeface="Verdana"/>
                <a:ea typeface="Verdana"/>
                <a:cs typeface="+mn-lt"/>
              </a:rPr>
              <a:t>Investigating the digital production pipeline and theories underpinning animation.</a:t>
            </a:r>
            <a:endParaRPr lang="en-US" sz="2800" i="1">
              <a:solidFill>
                <a:srgbClr val="000000"/>
              </a:solidFill>
              <a:latin typeface="Arial" panose="020B0604020202020204"/>
              <a:ea typeface="Verdana"/>
              <a:cs typeface="+mn-lt"/>
            </a:endParaRPr>
          </a:p>
          <a:p>
            <a:endParaRPr lang="en-US" sz="2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986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2B8907-F332-8FC6-8C38-6941CA3A9B3E}"/>
              </a:ext>
            </a:extLst>
          </p:cNvPr>
          <p:cNvSpPr txBox="1"/>
          <p:nvPr/>
        </p:nvSpPr>
        <p:spPr>
          <a:xfrm>
            <a:off x="1922977" y="665017"/>
            <a:ext cx="8346046" cy="492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24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2D and 3D Art Direction </a:t>
            </a:r>
            <a:endParaRPr lang="en-IE" sz="24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C59DE-789C-F229-3145-81FE5A38E048}"/>
              </a:ext>
            </a:extLst>
          </p:cNvPr>
          <p:cNvSpPr txBox="1"/>
          <p:nvPr/>
        </p:nvSpPr>
        <p:spPr>
          <a:xfrm>
            <a:off x="1950191" y="1563088"/>
            <a:ext cx="8346046" cy="33547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i="1">
                <a:ea typeface="+mn-lt"/>
                <a:cs typeface="+mn-lt"/>
              </a:rPr>
              <a:t>Investigating advanced concepts, principles and techniques in the 3D Modelling, Texturing and Lighting of environmental design schemes</a:t>
            </a:r>
            <a:endParaRPr lang="en-US" sz="3200" i="1">
              <a:solidFill>
                <a:srgbClr val="333333"/>
              </a:solidFill>
              <a:latin typeface="Verdana"/>
              <a:ea typeface="Verdana"/>
              <a:cs typeface="+mn-lt"/>
            </a:endParaRPr>
          </a:p>
          <a:p>
            <a:endParaRPr lang="en-US" sz="2800" i="1">
              <a:solidFill>
                <a:srgbClr val="000000"/>
              </a:solidFill>
              <a:latin typeface="Arial"/>
              <a:ea typeface="Verdana"/>
              <a:cs typeface="+mn-lt"/>
            </a:endParaRPr>
          </a:p>
          <a:p>
            <a:r>
              <a:rPr lang="en-US" sz="2800" i="1">
                <a:latin typeface="Arial"/>
                <a:ea typeface="Verdana"/>
                <a:cs typeface="+mn-lt"/>
              </a:rPr>
              <a:t>Design and project management of a background</a:t>
            </a:r>
            <a:r>
              <a:rPr lang="en-US" sz="2800" i="1">
                <a:solidFill>
                  <a:srgbClr val="000000"/>
                </a:solidFill>
                <a:latin typeface="Arial"/>
                <a:ea typeface="Verdana"/>
                <a:cs typeface="+mn-lt"/>
              </a:rPr>
              <a:t> animation set from concept to final render.</a:t>
            </a:r>
            <a:endParaRPr lang="en-US">
              <a:solidFill>
                <a:srgbClr val="000000"/>
              </a:solidFill>
              <a:latin typeface="Arial"/>
              <a:ea typeface="Verdana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718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2B8907-F332-8FC6-8C38-6941CA3A9B3E}"/>
              </a:ext>
            </a:extLst>
          </p:cNvPr>
          <p:cNvSpPr txBox="1"/>
          <p:nvPr/>
        </p:nvSpPr>
        <p:spPr>
          <a:xfrm>
            <a:off x="1922977" y="665017"/>
            <a:ext cx="8346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3D Character Animation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55AA6-0E63-BB6A-30AE-C93C9BB05C7C}"/>
              </a:ext>
            </a:extLst>
          </p:cNvPr>
          <p:cNvSpPr txBox="1"/>
          <p:nvPr/>
        </p:nvSpPr>
        <p:spPr>
          <a:xfrm>
            <a:off x="1950191" y="1563088"/>
            <a:ext cx="834604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i="1">
                <a:ea typeface="+mn-lt"/>
                <a:cs typeface="+mn-lt"/>
              </a:rPr>
              <a:t>Investigating advanced concepts, principles and techniques in 3D Character Modelling, Animation and Texturing</a:t>
            </a:r>
          </a:p>
          <a:p>
            <a:endParaRPr lang="en-US" sz="2800" i="1">
              <a:ea typeface="+mn-lt"/>
              <a:cs typeface="+mn-lt"/>
            </a:endParaRPr>
          </a:p>
          <a:p>
            <a:r>
              <a:rPr lang="en-US" sz="2800" i="1">
                <a:ea typeface="+mn-lt"/>
                <a:cs typeface="+mn-lt"/>
              </a:rPr>
              <a:t>Design and project management of a character animation scene from concept to final render. </a:t>
            </a:r>
            <a:endParaRPr lang="en-US" sz="2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65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2B8907-F332-8FC6-8C38-6941CA3A9B3E}"/>
              </a:ext>
            </a:extLst>
          </p:cNvPr>
          <p:cNvSpPr txBox="1"/>
          <p:nvPr/>
        </p:nvSpPr>
        <p:spPr>
          <a:xfrm>
            <a:off x="1922977" y="665017"/>
            <a:ext cx="834604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/>
              <a:t>Visual FX and Post Production</a:t>
            </a:r>
            <a:endParaRPr lang="en-US" sz="240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563B6-191B-57A7-EF40-36C32B3ACD5D}"/>
              </a:ext>
            </a:extLst>
          </p:cNvPr>
          <p:cNvSpPr txBox="1"/>
          <p:nvPr/>
        </p:nvSpPr>
        <p:spPr>
          <a:xfrm>
            <a:off x="1950191" y="1563088"/>
            <a:ext cx="8346046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i="1">
                <a:ea typeface="+mn-lt"/>
                <a:cs typeface="+mn-lt"/>
              </a:rPr>
              <a:t>Exploring visual effects and digital compositing techniques and the application of theoretical principles and paradigms in the post production of motion graphics and animation scenes.</a:t>
            </a:r>
            <a:endParaRPr lang="en-US" sz="3200" i="1">
              <a:solidFill>
                <a:srgbClr val="000000"/>
              </a:solidFill>
              <a:latin typeface="Arial"/>
              <a:ea typeface="Verdana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631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2B8907-F332-8FC6-8C38-6941CA3A9B3E}"/>
              </a:ext>
            </a:extLst>
          </p:cNvPr>
          <p:cNvSpPr txBox="1"/>
          <p:nvPr/>
        </p:nvSpPr>
        <p:spPr>
          <a:xfrm>
            <a:off x="1922977" y="665017"/>
            <a:ext cx="8346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External Industry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DD2629-8077-91FC-9107-71204F0D1EF0}"/>
              </a:ext>
            </a:extLst>
          </p:cNvPr>
          <p:cNvSpPr txBox="1"/>
          <p:nvPr/>
        </p:nvSpPr>
        <p:spPr>
          <a:xfrm>
            <a:off x="1950191" y="1563088"/>
            <a:ext cx="8346046" cy="32932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i="1">
                <a:ea typeface="+mn-lt"/>
                <a:cs typeface="+mn-lt"/>
              </a:rPr>
              <a:t>Investigating an area of digital animation production in a creative and systematic way using appropriate tools and techniques</a:t>
            </a:r>
            <a:endParaRPr lang="en-US" sz="3200" i="1">
              <a:ea typeface="Verdana"/>
              <a:cs typeface="+mn-lt"/>
            </a:endParaRPr>
          </a:p>
          <a:p>
            <a:endParaRPr lang="en-US" sz="2800" i="1">
              <a:ea typeface="+mn-lt"/>
              <a:cs typeface="+mn-lt"/>
            </a:endParaRPr>
          </a:p>
          <a:p>
            <a:r>
              <a:rPr lang="en-US" sz="2800" i="1">
                <a:ea typeface="+mn-lt"/>
                <a:cs typeface="+mn-lt"/>
              </a:rPr>
              <a:t>Application of skills, abilities and knowledge gained  form the course in a 'real-world' project workflow</a:t>
            </a:r>
            <a:endParaRPr lang="en-US" sz="2800" i="1">
              <a:solidFill>
                <a:srgbClr val="000000"/>
              </a:solidFill>
              <a:latin typeface="Arial"/>
              <a:ea typeface="Verdana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015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231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Isabelle Mccabe</dc:creator>
  <cp:lastModifiedBy>Sarah Mc Cann</cp:lastModifiedBy>
  <cp:revision>2</cp:revision>
  <dcterms:created xsi:type="dcterms:W3CDTF">2019-01-28T16:29:02Z</dcterms:created>
  <dcterms:modified xsi:type="dcterms:W3CDTF">2023-02-15T09:46:59Z</dcterms:modified>
</cp:coreProperties>
</file>