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57" r:id="rId5"/>
    <p:sldId id="263" r:id="rId6"/>
    <p:sldId id="258"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12/15/2021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12/15/2021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1FDC-9293-4787-AEC6-EF7619554AF5}"/>
              </a:ext>
            </a:extLst>
          </p:cNvPr>
          <p:cNvSpPr>
            <a:spLocks noGrp="1"/>
          </p:cNvSpPr>
          <p:nvPr>
            <p:ph type="ctrTitle"/>
          </p:nvPr>
        </p:nvSpPr>
        <p:spPr>
          <a:xfrm>
            <a:off x="4258640" y="1975224"/>
            <a:ext cx="3232406" cy="861421"/>
          </a:xfrm>
        </p:spPr>
        <p:txBody>
          <a:bodyPr/>
          <a:lstStyle/>
          <a:p>
            <a:pPr algn="ctr"/>
            <a:r>
              <a:rPr lang="en-IE" dirty="0"/>
              <a:t>SetStats</a:t>
            </a:r>
          </a:p>
        </p:txBody>
      </p:sp>
      <p:sp>
        <p:nvSpPr>
          <p:cNvPr id="3" name="Subtitle 2">
            <a:extLst>
              <a:ext uri="{FF2B5EF4-FFF2-40B4-BE49-F238E27FC236}">
                <a16:creationId xmlns:a16="http://schemas.microsoft.com/office/drawing/2014/main" id="{685EE211-309D-4487-8412-F68B8ED6187E}"/>
              </a:ext>
            </a:extLst>
          </p:cNvPr>
          <p:cNvSpPr>
            <a:spLocks noGrp="1"/>
          </p:cNvSpPr>
          <p:nvPr>
            <p:ph type="subTitle" idx="1"/>
          </p:nvPr>
        </p:nvSpPr>
        <p:spPr>
          <a:xfrm>
            <a:off x="1603363" y="5638801"/>
            <a:ext cx="8825658" cy="392497"/>
          </a:xfrm>
        </p:spPr>
        <p:txBody>
          <a:bodyPr/>
          <a:lstStyle/>
          <a:p>
            <a:pPr algn="ctr"/>
            <a:r>
              <a:rPr lang="en-IE" dirty="0"/>
              <a:t>Mark Byrne	Liam Denning	Richard Collins	Florian Scheunert</a:t>
            </a:r>
          </a:p>
        </p:txBody>
      </p:sp>
      <p:sp>
        <p:nvSpPr>
          <p:cNvPr id="10" name="Rectangle 9">
            <a:extLst>
              <a:ext uri="{FF2B5EF4-FFF2-40B4-BE49-F238E27FC236}">
                <a16:creationId xmlns:a16="http://schemas.microsoft.com/office/drawing/2014/main" id="{2B2F2684-0B1B-4A92-8B93-5EBD9A323EB0}"/>
              </a:ext>
            </a:extLst>
          </p:cNvPr>
          <p:cNvSpPr/>
          <p:nvPr/>
        </p:nvSpPr>
        <p:spPr>
          <a:xfrm>
            <a:off x="5051988" y="3549595"/>
            <a:ext cx="105494" cy="49366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sp>
        <p:nvSpPr>
          <p:cNvPr id="11" name="Rectangle 10">
            <a:extLst>
              <a:ext uri="{FF2B5EF4-FFF2-40B4-BE49-F238E27FC236}">
                <a16:creationId xmlns:a16="http://schemas.microsoft.com/office/drawing/2014/main" id="{C2A9B82F-F850-4E2A-B17A-FBF4AC6AC5DD}"/>
              </a:ext>
            </a:extLst>
          </p:cNvPr>
          <p:cNvSpPr/>
          <p:nvPr/>
        </p:nvSpPr>
        <p:spPr>
          <a:xfrm>
            <a:off x="5254540" y="3428998"/>
            <a:ext cx="105494" cy="73486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sp>
        <p:nvSpPr>
          <p:cNvPr id="12" name="Rectangle 11">
            <a:extLst>
              <a:ext uri="{FF2B5EF4-FFF2-40B4-BE49-F238E27FC236}">
                <a16:creationId xmlns:a16="http://schemas.microsoft.com/office/drawing/2014/main" id="{FDFAC3B0-0159-4D67-AB7B-03880FBB35EB}"/>
              </a:ext>
            </a:extLst>
          </p:cNvPr>
          <p:cNvSpPr/>
          <p:nvPr/>
        </p:nvSpPr>
        <p:spPr>
          <a:xfrm>
            <a:off x="6376682" y="3429000"/>
            <a:ext cx="105494" cy="73486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sp>
        <p:nvSpPr>
          <p:cNvPr id="13" name="Rectangle 12">
            <a:extLst>
              <a:ext uri="{FF2B5EF4-FFF2-40B4-BE49-F238E27FC236}">
                <a16:creationId xmlns:a16="http://schemas.microsoft.com/office/drawing/2014/main" id="{A2354AFA-B63B-4506-8EDA-2D817EC6686A}"/>
              </a:ext>
            </a:extLst>
          </p:cNvPr>
          <p:cNvSpPr/>
          <p:nvPr/>
        </p:nvSpPr>
        <p:spPr>
          <a:xfrm>
            <a:off x="6579578" y="3549594"/>
            <a:ext cx="105494" cy="49366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D99D8B3E-461D-483F-8521-87F36DA9E494}"/>
              </a:ext>
            </a:extLst>
          </p:cNvPr>
          <p:cNvCxnSpPr>
            <a:cxnSpLocks/>
            <a:stCxn id="11" idx="3"/>
          </p:cNvCxnSpPr>
          <p:nvPr/>
        </p:nvCxnSpPr>
        <p:spPr>
          <a:xfrm>
            <a:off x="5360034" y="3796431"/>
            <a:ext cx="286839"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9FDD4DA-2558-43DB-BA13-578CF2EC9302}"/>
              </a:ext>
            </a:extLst>
          </p:cNvPr>
          <p:cNvCxnSpPr>
            <a:cxnSpLocks/>
          </p:cNvCxnSpPr>
          <p:nvPr/>
        </p:nvCxnSpPr>
        <p:spPr>
          <a:xfrm>
            <a:off x="5651382" y="3806505"/>
            <a:ext cx="105494" cy="24683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73FD32ED-0085-407D-9A4E-BB294ACEC5DE}"/>
              </a:ext>
            </a:extLst>
          </p:cNvPr>
          <p:cNvCxnSpPr>
            <a:cxnSpLocks/>
          </p:cNvCxnSpPr>
          <p:nvPr/>
        </p:nvCxnSpPr>
        <p:spPr>
          <a:xfrm flipV="1">
            <a:off x="5748279" y="3451357"/>
            <a:ext cx="55185" cy="61504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0F16DC1-C05D-4F74-A938-C314C0096996}"/>
              </a:ext>
            </a:extLst>
          </p:cNvPr>
          <p:cNvCxnSpPr>
            <a:cxnSpLocks/>
          </p:cNvCxnSpPr>
          <p:nvPr/>
        </p:nvCxnSpPr>
        <p:spPr>
          <a:xfrm>
            <a:off x="5814280" y="3451357"/>
            <a:ext cx="169505" cy="35514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C16D5B4-933F-4C20-A204-1E3F2E649337}"/>
              </a:ext>
            </a:extLst>
          </p:cNvPr>
          <p:cNvCxnSpPr>
            <a:cxnSpLocks/>
          </p:cNvCxnSpPr>
          <p:nvPr/>
        </p:nvCxnSpPr>
        <p:spPr>
          <a:xfrm>
            <a:off x="5983785" y="3796428"/>
            <a:ext cx="381009" cy="352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077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63DE-FAD4-46AD-8D78-F8A4927C035A}"/>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B987057E-068C-49B9-8203-42A5113D2086}"/>
              </a:ext>
            </a:extLst>
          </p:cNvPr>
          <p:cNvSpPr>
            <a:spLocks noGrp="1"/>
          </p:cNvSpPr>
          <p:nvPr>
            <p:ph idx="1"/>
          </p:nvPr>
        </p:nvSpPr>
        <p:spPr/>
        <p:txBody>
          <a:bodyPr/>
          <a:lstStyle/>
          <a:p>
            <a:r>
              <a:rPr lang="en-GB" b="0" i="0" dirty="0">
                <a:solidFill>
                  <a:srgbClr val="000000"/>
                </a:solidFill>
                <a:effectLst/>
                <a:latin typeface="Arial" panose="020B0604020202020204" pitchFamily="34" charset="0"/>
              </a:rPr>
              <a:t>SetStats is an application that wants to help </a:t>
            </a:r>
            <a:r>
              <a:rPr lang="en-GB" b="1" i="0" dirty="0">
                <a:solidFill>
                  <a:srgbClr val="000000"/>
                </a:solidFill>
                <a:effectLst/>
                <a:latin typeface="Arial" panose="020B0604020202020204" pitchFamily="34" charset="0"/>
              </a:rPr>
              <a:t>YOU </a:t>
            </a:r>
            <a:r>
              <a:rPr lang="en-GB" b="0" i="0" dirty="0">
                <a:solidFill>
                  <a:srgbClr val="000000"/>
                </a:solidFill>
                <a:effectLst/>
                <a:latin typeface="Arial" panose="020B0604020202020204" pitchFamily="34" charset="0"/>
              </a:rPr>
              <a:t>improve </a:t>
            </a:r>
            <a:r>
              <a:rPr lang="en-GB" b="1" i="0" dirty="0">
                <a:solidFill>
                  <a:srgbClr val="000000"/>
                </a:solidFill>
                <a:effectLst/>
                <a:latin typeface="Arial" panose="020B0604020202020204" pitchFamily="34" charset="0"/>
              </a:rPr>
              <a:t>YOUR </a:t>
            </a:r>
            <a:r>
              <a:rPr lang="en-GB" b="0" i="0" dirty="0">
                <a:solidFill>
                  <a:srgbClr val="000000"/>
                </a:solidFill>
                <a:effectLst/>
                <a:latin typeface="Arial" panose="020B0604020202020204" pitchFamily="34" charset="0"/>
              </a:rPr>
              <a:t>form in the gym. Whether you are a new user or a 20-year veteran, SetStats will try it's best to help you.</a:t>
            </a:r>
          </a:p>
          <a:p>
            <a:r>
              <a:rPr lang="en-GB" b="0" i="0" dirty="0">
                <a:solidFill>
                  <a:srgbClr val="000000"/>
                </a:solidFill>
                <a:effectLst/>
                <a:latin typeface="Arial" panose="020B0604020202020204" pitchFamily="34" charset="0"/>
              </a:rPr>
              <a:t> Not only do we aim for you to have a better time in the gym, SetStats will also help the trainers, with our history system YOUR trainer will be able to keep an eye on you while you train alone, measuring your progress and seeing results. </a:t>
            </a:r>
            <a:endParaRPr lang="en-IE" dirty="0"/>
          </a:p>
        </p:txBody>
      </p:sp>
    </p:spTree>
    <p:extLst>
      <p:ext uri="{BB962C8B-B14F-4D97-AF65-F5344CB8AC3E}">
        <p14:creationId xmlns:p14="http://schemas.microsoft.com/office/powerpoint/2010/main" val="349236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3" name="Rectangle 12">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B02B5A6-4EB5-4ADF-A8BA-DED6477266E5}"/>
              </a:ext>
            </a:extLst>
          </p:cNvPr>
          <p:cNvSpPr>
            <a:spLocks noGrp="1"/>
          </p:cNvSpPr>
          <p:nvPr>
            <p:ph type="title"/>
          </p:nvPr>
        </p:nvSpPr>
        <p:spPr>
          <a:xfrm>
            <a:off x="1154955" y="973668"/>
            <a:ext cx="3133726" cy="1020232"/>
          </a:xfrm>
        </p:spPr>
        <p:txBody>
          <a:bodyPr>
            <a:normAutofit/>
          </a:bodyPr>
          <a:lstStyle/>
          <a:p>
            <a:pPr>
              <a:lnSpc>
                <a:spcPct val="90000"/>
              </a:lnSpc>
            </a:pPr>
            <a:r>
              <a:rPr lang="en-IE" sz="3100"/>
              <a:t>SYSTEM ARCHITECTURE</a:t>
            </a:r>
          </a:p>
        </p:txBody>
      </p:sp>
      <p:sp>
        <p:nvSpPr>
          <p:cNvPr id="9" name="Content Placeholder 8">
            <a:extLst>
              <a:ext uri="{FF2B5EF4-FFF2-40B4-BE49-F238E27FC236}">
                <a16:creationId xmlns:a16="http://schemas.microsoft.com/office/drawing/2014/main" id="{3FF6B5B4-D416-4E1C-BB59-5826A62AA6C8}"/>
              </a:ext>
            </a:extLst>
          </p:cNvPr>
          <p:cNvSpPr>
            <a:spLocks noGrp="1"/>
          </p:cNvSpPr>
          <p:nvPr>
            <p:ph idx="1"/>
          </p:nvPr>
        </p:nvSpPr>
        <p:spPr>
          <a:xfrm>
            <a:off x="1154955" y="2120900"/>
            <a:ext cx="3133726" cy="3898900"/>
          </a:xfrm>
        </p:spPr>
        <p:txBody>
          <a:bodyPr>
            <a:normAutofit/>
          </a:bodyPr>
          <a:lstStyle/>
          <a:p>
            <a:pPr marL="0" indent="0">
              <a:buNone/>
            </a:pPr>
            <a:r>
              <a:rPr lang="en-US" b="1" dirty="0">
                <a:solidFill>
                  <a:schemeClr val="bg1"/>
                </a:solidFill>
              </a:rPr>
              <a:t>Client:</a:t>
            </a:r>
          </a:p>
          <a:p>
            <a:pPr marL="0" indent="0">
              <a:buNone/>
            </a:pPr>
            <a:r>
              <a:rPr lang="en-US" sz="1400" dirty="0">
                <a:solidFill>
                  <a:schemeClr val="bg1"/>
                </a:solidFill>
              </a:rPr>
              <a:t>The Website that you interact with.</a:t>
            </a:r>
          </a:p>
          <a:p>
            <a:pPr marL="0" indent="0">
              <a:buNone/>
            </a:pPr>
            <a:r>
              <a:rPr lang="en-US" b="1" dirty="0">
                <a:solidFill>
                  <a:schemeClr val="bg1"/>
                </a:solidFill>
              </a:rPr>
              <a:t>Server:</a:t>
            </a:r>
          </a:p>
          <a:p>
            <a:pPr marL="0" indent="0">
              <a:buNone/>
            </a:pPr>
            <a:r>
              <a:rPr lang="en-US" sz="1400" dirty="0">
                <a:solidFill>
                  <a:schemeClr val="bg1"/>
                </a:solidFill>
              </a:rPr>
              <a:t>The database, AWS, secret key, </a:t>
            </a:r>
            <a:r>
              <a:rPr lang="en-US" sz="1400" dirty="0" err="1">
                <a:solidFill>
                  <a:schemeClr val="bg1"/>
                </a:solidFill>
              </a:rPr>
              <a:t>FlaskApp</a:t>
            </a:r>
            <a:endParaRPr lang="en-US" sz="1400" dirty="0">
              <a:solidFill>
                <a:schemeClr val="bg1"/>
              </a:solidFill>
            </a:endParaRPr>
          </a:p>
          <a:p>
            <a:pPr marL="0" indent="0">
              <a:buNone/>
            </a:pPr>
            <a:r>
              <a:rPr lang="en-US" b="1" dirty="0">
                <a:solidFill>
                  <a:schemeClr val="bg1"/>
                </a:solidFill>
              </a:rPr>
              <a:t>Pubnub:</a:t>
            </a:r>
          </a:p>
          <a:p>
            <a:pPr marL="0" indent="0">
              <a:buNone/>
            </a:pPr>
            <a:r>
              <a:rPr lang="en-US" sz="1400" dirty="0">
                <a:solidFill>
                  <a:schemeClr val="bg1"/>
                </a:solidFill>
              </a:rPr>
              <a:t>Communicator?</a:t>
            </a:r>
          </a:p>
          <a:p>
            <a:pPr marL="0" indent="0">
              <a:buNone/>
            </a:pPr>
            <a:r>
              <a:rPr lang="en-US" b="1" dirty="0">
                <a:solidFill>
                  <a:schemeClr val="bg1"/>
                </a:solidFill>
              </a:rPr>
              <a:t>Pi Sensors:</a:t>
            </a:r>
          </a:p>
          <a:p>
            <a:pPr marL="0" indent="0">
              <a:buNone/>
            </a:pPr>
            <a:r>
              <a:rPr lang="en-US" sz="1400" dirty="0">
                <a:solidFill>
                  <a:schemeClr val="bg1"/>
                </a:solidFill>
              </a:rPr>
              <a:t>The raspberry pi &amp; sensors that are connected to the bar.</a:t>
            </a:r>
          </a:p>
        </p:txBody>
      </p:sp>
      <p:pic>
        <p:nvPicPr>
          <p:cNvPr id="5" name="Content Placeholder 4" descr="Diagram&#10;&#10;Description automatically generated">
            <a:extLst>
              <a:ext uri="{FF2B5EF4-FFF2-40B4-BE49-F238E27FC236}">
                <a16:creationId xmlns:a16="http://schemas.microsoft.com/office/drawing/2014/main" id="{5C12221C-C5C5-4524-9DB7-827F5C7A9E46}"/>
              </a:ext>
            </a:extLst>
          </p:cNvPr>
          <p:cNvPicPr>
            <a:picLocks noChangeAspect="1"/>
          </p:cNvPicPr>
          <p:nvPr/>
        </p:nvPicPr>
        <p:blipFill rotWithShape="1">
          <a:blip r:embed="rId3"/>
          <a:srcRect l="9934" t="14294" r="5997" b="13342"/>
          <a:stretch/>
        </p:blipFill>
        <p:spPr>
          <a:xfrm>
            <a:off x="5194607" y="1631382"/>
            <a:ext cx="6391533" cy="3595236"/>
          </a:xfrm>
          <a:prstGeom prst="rect">
            <a:avLst/>
          </a:prstGeom>
        </p:spPr>
      </p:pic>
      <p:sp>
        <p:nvSpPr>
          <p:cNvPr id="24" name="Rectangle 23">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377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FCCD66-03D0-4458-999A-772AB220AD75}"/>
              </a:ext>
            </a:extLst>
          </p:cNvPr>
          <p:cNvSpPr>
            <a:spLocks noGrp="1"/>
          </p:cNvSpPr>
          <p:nvPr>
            <p:ph type="title"/>
          </p:nvPr>
        </p:nvSpPr>
        <p:spPr/>
        <p:txBody>
          <a:bodyPr/>
          <a:lstStyle/>
          <a:p>
            <a:r>
              <a:rPr lang="en-IE" dirty="0"/>
              <a:t>HARDWARE</a:t>
            </a:r>
          </a:p>
        </p:txBody>
      </p:sp>
      <p:sp>
        <p:nvSpPr>
          <p:cNvPr id="7" name="Content Placeholder 6">
            <a:extLst>
              <a:ext uri="{FF2B5EF4-FFF2-40B4-BE49-F238E27FC236}">
                <a16:creationId xmlns:a16="http://schemas.microsoft.com/office/drawing/2014/main" id="{BE0F1DA3-42A4-44AE-8327-5A14E404D338}"/>
              </a:ext>
            </a:extLst>
          </p:cNvPr>
          <p:cNvSpPr>
            <a:spLocks noGrp="1"/>
          </p:cNvSpPr>
          <p:nvPr>
            <p:ph idx="1"/>
          </p:nvPr>
        </p:nvSpPr>
        <p:spPr/>
        <p:txBody>
          <a:bodyPr/>
          <a:lstStyle/>
          <a:p>
            <a:r>
              <a:rPr lang="en-IE" dirty="0"/>
              <a:t>Sensors collect height and sway(</a:t>
            </a:r>
            <a:r>
              <a:rPr lang="en-IE" dirty="0" err="1"/>
              <a:t>indepth</a:t>
            </a:r>
            <a:r>
              <a:rPr lang="en-IE" dirty="0"/>
              <a:t> on </a:t>
            </a:r>
            <a:r>
              <a:rPr lang="en-IE" dirty="0" err="1"/>
              <a:t>mahara</a:t>
            </a:r>
            <a:r>
              <a:rPr lang="en-IE" dirty="0"/>
              <a:t>)</a:t>
            </a:r>
          </a:p>
          <a:p>
            <a:r>
              <a:rPr lang="en-IE" dirty="0"/>
              <a:t>Use cellular in future but for demo using hotspot</a:t>
            </a:r>
          </a:p>
          <a:p>
            <a:r>
              <a:rPr lang="en-IE" dirty="0"/>
              <a:t>Collect data every .15 sec</a:t>
            </a:r>
          </a:p>
          <a:p>
            <a:r>
              <a:rPr lang="en-IE" dirty="0"/>
              <a:t>Uses height to calculate reps/sets</a:t>
            </a:r>
          </a:p>
          <a:p>
            <a:r>
              <a:rPr lang="en-IE" dirty="0"/>
              <a:t>Audio feedback for lift status</a:t>
            </a:r>
          </a:p>
          <a:p>
            <a:endParaRPr lang="en-IE" dirty="0"/>
          </a:p>
          <a:p>
            <a:endParaRPr lang="en-IE" dirty="0"/>
          </a:p>
        </p:txBody>
      </p:sp>
    </p:spTree>
    <p:extLst>
      <p:ext uri="{BB962C8B-B14F-4D97-AF65-F5344CB8AC3E}">
        <p14:creationId xmlns:p14="http://schemas.microsoft.com/office/powerpoint/2010/main" val="3600270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1A74-C0E5-44A4-B2D9-552FD0AE3287}"/>
              </a:ext>
            </a:extLst>
          </p:cNvPr>
          <p:cNvSpPr>
            <a:spLocks noGrp="1"/>
          </p:cNvSpPr>
          <p:nvPr>
            <p:ph type="title"/>
          </p:nvPr>
        </p:nvSpPr>
        <p:spPr/>
        <p:txBody>
          <a:bodyPr/>
          <a:lstStyle/>
          <a:p>
            <a:pPr algn="ctr"/>
            <a:r>
              <a:rPr lang="en-IE" dirty="0"/>
              <a:t>Database</a:t>
            </a:r>
          </a:p>
        </p:txBody>
      </p:sp>
      <p:pic>
        <p:nvPicPr>
          <p:cNvPr id="5" name="Content Placeholder 4" descr="Diagram, table&#10;&#10;Description automatically generated">
            <a:extLst>
              <a:ext uri="{FF2B5EF4-FFF2-40B4-BE49-F238E27FC236}">
                <a16:creationId xmlns:a16="http://schemas.microsoft.com/office/drawing/2014/main" id="{B84D0579-54A5-4F61-AB43-1BB9B14A75D7}"/>
              </a:ext>
            </a:extLst>
          </p:cNvPr>
          <p:cNvPicPr>
            <a:picLocks noGrp="1" noChangeAspect="1"/>
          </p:cNvPicPr>
          <p:nvPr>
            <p:ph idx="1"/>
          </p:nvPr>
        </p:nvPicPr>
        <p:blipFill rotWithShape="1">
          <a:blip r:embed="rId2"/>
          <a:srcRect l="3851" t="11471" r="9299" b="5469"/>
          <a:stretch/>
        </p:blipFill>
        <p:spPr>
          <a:xfrm>
            <a:off x="1690254" y="2355272"/>
            <a:ext cx="8765309" cy="4422242"/>
          </a:xfrm>
        </p:spPr>
      </p:pic>
    </p:spTree>
    <p:extLst>
      <p:ext uri="{BB962C8B-B14F-4D97-AF65-F5344CB8AC3E}">
        <p14:creationId xmlns:p14="http://schemas.microsoft.com/office/powerpoint/2010/main" val="215130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F615-BBFA-458D-A31B-AA8F066B11AA}"/>
              </a:ext>
            </a:extLst>
          </p:cNvPr>
          <p:cNvSpPr>
            <a:spLocks noGrp="1"/>
          </p:cNvSpPr>
          <p:nvPr>
            <p:ph type="title"/>
          </p:nvPr>
        </p:nvSpPr>
        <p:spPr/>
        <p:txBody>
          <a:bodyPr/>
          <a:lstStyle/>
          <a:p>
            <a:r>
              <a:rPr lang="en-IE" dirty="0"/>
              <a:t>SECURITY</a:t>
            </a:r>
          </a:p>
        </p:txBody>
      </p:sp>
      <p:sp>
        <p:nvSpPr>
          <p:cNvPr id="3" name="Content Placeholder 2">
            <a:extLst>
              <a:ext uri="{FF2B5EF4-FFF2-40B4-BE49-F238E27FC236}">
                <a16:creationId xmlns:a16="http://schemas.microsoft.com/office/drawing/2014/main" id="{DC20400C-3972-45C4-A77D-A3AE1BCC6752}"/>
              </a:ext>
            </a:extLst>
          </p:cNvPr>
          <p:cNvSpPr>
            <a:spLocks noGrp="1"/>
          </p:cNvSpPr>
          <p:nvPr>
            <p:ph idx="1"/>
          </p:nvPr>
        </p:nvSpPr>
        <p:spPr/>
        <p:txBody>
          <a:bodyPr/>
          <a:lstStyle/>
          <a:p>
            <a:r>
              <a:rPr lang="en-IE" dirty="0" err="1"/>
              <a:t>Os.getENV</a:t>
            </a:r>
            <a:r>
              <a:rPr lang="en-IE" dirty="0"/>
              <a:t> to grab variables for stuff.</a:t>
            </a:r>
          </a:p>
          <a:p>
            <a:r>
              <a:rPr lang="en-IE" dirty="0"/>
              <a:t>https using </a:t>
            </a:r>
            <a:r>
              <a:rPr lang="en-IE" dirty="0" err="1"/>
              <a:t>cloudflare</a:t>
            </a:r>
            <a:r>
              <a:rPr lang="en-IE" dirty="0"/>
              <a:t>.</a:t>
            </a:r>
          </a:p>
          <a:p>
            <a:r>
              <a:rPr lang="en-IE" dirty="0"/>
              <a:t>We use Hashing and salting to protect passwords of users accounts</a:t>
            </a:r>
          </a:p>
          <a:p>
            <a:r>
              <a:rPr lang="en-IE" dirty="0"/>
              <a:t>Auth key for putty to instance so only people with this private key can </a:t>
            </a:r>
            <a:r>
              <a:rPr lang="en-IE" dirty="0" err="1"/>
              <a:t>ssh</a:t>
            </a:r>
            <a:r>
              <a:rPr lang="en-IE" dirty="0"/>
              <a:t> into the AWS instance.</a:t>
            </a:r>
          </a:p>
          <a:p>
            <a:r>
              <a:rPr lang="en-IE" dirty="0"/>
              <a:t>Mysql root password so only people with this password, can log into and use Mysql on the instance. </a:t>
            </a:r>
          </a:p>
          <a:p>
            <a:r>
              <a:rPr lang="en-IE" dirty="0"/>
              <a:t>ETC </a:t>
            </a:r>
            <a:r>
              <a:rPr lang="en-IE" dirty="0" err="1"/>
              <a:t>ETC</a:t>
            </a:r>
            <a:r>
              <a:rPr lang="en-IE" dirty="0"/>
              <a:t> </a:t>
            </a:r>
            <a:r>
              <a:rPr lang="en-IE" dirty="0" err="1"/>
              <a:t>ETC</a:t>
            </a:r>
            <a:r>
              <a:rPr lang="en-IE" dirty="0"/>
              <a:t> </a:t>
            </a:r>
            <a:r>
              <a:rPr lang="en-IE" dirty="0" err="1"/>
              <a:t>ETC</a:t>
            </a:r>
            <a:endParaRPr lang="en-IE" dirty="0"/>
          </a:p>
        </p:txBody>
      </p:sp>
    </p:spTree>
    <p:extLst>
      <p:ext uri="{BB962C8B-B14F-4D97-AF65-F5344CB8AC3E}">
        <p14:creationId xmlns:p14="http://schemas.microsoft.com/office/powerpoint/2010/main" val="143684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33C1-8FD9-4CBA-93F6-CBA5666966B9}"/>
              </a:ext>
            </a:extLst>
          </p:cNvPr>
          <p:cNvSpPr>
            <a:spLocks noGrp="1"/>
          </p:cNvSpPr>
          <p:nvPr>
            <p:ph type="title"/>
          </p:nvPr>
        </p:nvSpPr>
        <p:spPr/>
        <p:txBody>
          <a:bodyPr/>
          <a:lstStyle/>
          <a:p>
            <a:r>
              <a:rPr lang="en-IE" dirty="0"/>
              <a:t>EXAMPLE USER</a:t>
            </a:r>
          </a:p>
        </p:txBody>
      </p:sp>
      <p:sp>
        <p:nvSpPr>
          <p:cNvPr id="3" name="Content Placeholder 2">
            <a:extLst>
              <a:ext uri="{FF2B5EF4-FFF2-40B4-BE49-F238E27FC236}">
                <a16:creationId xmlns:a16="http://schemas.microsoft.com/office/drawing/2014/main" id="{77E68FEB-AF6D-46F8-AFF7-BBEE8F4BD853}"/>
              </a:ext>
            </a:extLst>
          </p:cNvPr>
          <p:cNvSpPr>
            <a:spLocks noGrp="1"/>
          </p:cNvSpPr>
          <p:nvPr>
            <p:ph idx="1"/>
          </p:nvPr>
        </p:nvSpPr>
        <p:spPr>
          <a:xfrm>
            <a:off x="2882155" y="2501900"/>
            <a:ext cx="8761412" cy="3416300"/>
          </a:xfrm>
        </p:spPr>
        <p:txBody>
          <a:bodyPr/>
          <a:lstStyle/>
          <a:p>
            <a:r>
              <a:rPr lang="en-IE" dirty="0"/>
              <a:t>Likes to train after work, usually 2 – 3 times a week</a:t>
            </a:r>
          </a:p>
          <a:p>
            <a:r>
              <a:rPr lang="en-IE" dirty="0"/>
              <a:t>Trains to stay healthy and get the head free from the daily stress</a:t>
            </a:r>
          </a:p>
          <a:p>
            <a:endParaRPr lang="en-IE" dirty="0"/>
          </a:p>
          <a:p>
            <a:r>
              <a:rPr lang="en-IE" dirty="0"/>
              <a:t>Likes a quiet environment and wants to train on his own</a:t>
            </a:r>
          </a:p>
          <a:p>
            <a:r>
              <a:rPr lang="en-IE" dirty="0"/>
              <a:t>Has good knowledge about Smartphones/Apps and the usage of them</a:t>
            </a:r>
          </a:p>
          <a:p>
            <a:endParaRPr lang="en-IE" dirty="0"/>
          </a:p>
          <a:p>
            <a:r>
              <a:rPr lang="en-IE" dirty="0"/>
              <a:t>Expects the app to help him improve his form and give feedback</a:t>
            </a:r>
          </a:p>
          <a:p>
            <a:r>
              <a:rPr lang="en-IE" dirty="0"/>
              <a:t>Kind of new to deadlifting and therefor needs more advice</a:t>
            </a:r>
          </a:p>
          <a:p>
            <a:endParaRPr lang="en-IE" dirty="0"/>
          </a:p>
        </p:txBody>
      </p:sp>
      <p:pic>
        <p:nvPicPr>
          <p:cNvPr id="1026" name="Picture 2" descr="Free Photo | Expressive redhead bearded man with a hat">
            <a:extLst>
              <a:ext uri="{FF2B5EF4-FFF2-40B4-BE49-F238E27FC236}">
                <a16:creationId xmlns:a16="http://schemas.microsoft.com/office/drawing/2014/main" id="{93EB7E59-6F90-447E-B0C5-E0C781A1DC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291" t="10396" r="27421"/>
          <a:stretch/>
        </p:blipFill>
        <p:spPr bwMode="auto">
          <a:xfrm>
            <a:off x="591126" y="2281380"/>
            <a:ext cx="1542473" cy="212681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984A10-F3AD-4B5D-A329-3FFAC64B5B48}"/>
              </a:ext>
            </a:extLst>
          </p:cNvPr>
          <p:cNvSpPr txBox="1"/>
          <p:nvPr/>
        </p:nvSpPr>
        <p:spPr>
          <a:xfrm>
            <a:off x="138545" y="4701309"/>
            <a:ext cx="2817091" cy="2031325"/>
          </a:xfrm>
          <a:prstGeom prst="rect">
            <a:avLst/>
          </a:prstGeom>
          <a:noFill/>
        </p:spPr>
        <p:txBody>
          <a:bodyPr wrap="square" rtlCol="0">
            <a:spAutoFit/>
          </a:bodyPr>
          <a:lstStyle/>
          <a:p>
            <a:r>
              <a:rPr lang="en-IE" b="1" dirty="0"/>
              <a:t>Name: </a:t>
            </a:r>
            <a:r>
              <a:rPr lang="en-IE" dirty="0"/>
              <a:t>John Savage</a:t>
            </a:r>
            <a:endParaRPr lang="en-IE" b="1" dirty="0"/>
          </a:p>
          <a:p>
            <a:r>
              <a:rPr lang="en-IE" b="1" dirty="0"/>
              <a:t>Age: </a:t>
            </a:r>
            <a:r>
              <a:rPr lang="en-IE" dirty="0"/>
              <a:t>28</a:t>
            </a:r>
          </a:p>
          <a:p>
            <a:r>
              <a:rPr lang="en-IE" b="1" dirty="0"/>
              <a:t>Occupation: </a:t>
            </a:r>
            <a:r>
              <a:rPr lang="en-IE" dirty="0"/>
              <a:t>Electrician</a:t>
            </a:r>
            <a:endParaRPr lang="en-IE" b="1" dirty="0"/>
          </a:p>
          <a:p>
            <a:r>
              <a:rPr lang="en-IE" b="1" dirty="0"/>
              <a:t>Skill Level(1-10): </a:t>
            </a:r>
            <a:r>
              <a:rPr lang="en-IE" dirty="0"/>
              <a:t>4</a:t>
            </a:r>
          </a:p>
          <a:p>
            <a:r>
              <a:rPr lang="en-IE" b="1" dirty="0" err="1"/>
              <a:t>Maraital</a:t>
            </a:r>
            <a:r>
              <a:rPr lang="en-IE" b="1" dirty="0"/>
              <a:t> Status: </a:t>
            </a:r>
            <a:r>
              <a:rPr lang="en-IE" dirty="0"/>
              <a:t>Married</a:t>
            </a:r>
          </a:p>
          <a:p>
            <a:endParaRPr lang="en-IE" b="1" dirty="0"/>
          </a:p>
          <a:p>
            <a:endParaRPr lang="en-IE" dirty="0"/>
          </a:p>
        </p:txBody>
      </p:sp>
    </p:spTree>
    <p:extLst>
      <p:ext uri="{BB962C8B-B14F-4D97-AF65-F5344CB8AC3E}">
        <p14:creationId xmlns:p14="http://schemas.microsoft.com/office/powerpoint/2010/main" val="38687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B44741E-4F8A-4DC4-96E4-E4A2E555A8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9" name="Rectangle 28">
              <a:extLst>
                <a:ext uri="{FF2B5EF4-FFF2-40B4-BE49-F238E27FC236}">
                  <a16:creationId xmlns:a16="http://schemas.microsoft.com/office/drawing/2014/main" id="{61FDC0C6-6677-4608-AE99-98D3C7BB1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29">
              <a:extLst>
                <a:ext uri="{FF2B5EF4-FFF2-40B4-BE49-F238E27FC236}">
                  <a16:creationId xmlns:a16="http://schemas.microsoft.com/office/drawing/2014/main" id="{589982C5-DDA9-41E0-8CF5-F83999C1B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A6E454F1-BC7B-4FC5-901F-84095FC67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E0BDA7F3-0D92-4CE5-B124-114C29D28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886F90B9-54A4-4A43-B853-11AA290E0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B5E538A9-6169-4720-88AE-7AE14BE80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59E5CEE5-D27F-4281-9293-590AD4163E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7" name="Rectangle 36">
            <a:extLst>
              <a:ext uri="{FF2B5EF4-FFF2-40B4-BE49-F238E27FC236}">
                <a16:creationId xmlns:a16="http://schemas.microsoft.com/office/drawing/2014/main" id="{2FCAD798-DEC5-4392-90CE-C46AD6CE6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9" name="Group 38">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40" name="Rectangle 39">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1"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898CE43-3EF0-41A5-A297-FD8544EA3BBB}"/>
              </a:ext>
            </a:extLst>
          </p:cNvPr>
          <p:cNvSpPr>
            <a:spLocks noGrp="1"/>
          </p:cNvSpPr>
          <p:nvPr>
            <p:ph type="title"/>
          </p:nvPr>
        </p:nvSpPr>
        <p:spPr>
          <a:xfrm>
            <a:off x="4678420" y="1370143"/>
            <a:ext cx="6391270" cy="4157446"/>
          </a:xfrm>
        </p:spPr>
        <p:txBody>
          <a:bodyPr vert="horz" lIns="91440" tIns="45720" rIns="91440" bIns="45720" rtlCol="0" anchor="ctr">
            <a:normAutofit/>
          </a:bodyPr>
          <a:lstStyle/>
          <a:p>
            <a:r>
              <a:rPr lang="en-US" sz="6600" dirty="0">
                <a:solidFill>
                  <a:schemeClr val="tx1"/>
                </a:solidFill>
              </a:rPr>
              <a:t>LIVE DEMO</a:t>
            </a:r>
          </a:p>
        </p:txBody>
      </p:sp>
      <p:cxnSp>
        <p:nvCxnSpPr>
          <p:cNvPr id="43" name="Straight Connector 42">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10197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B44741E-4F8A-4DC4-96E4-E4A2E555A8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9" name="Rectangle 8">
              <a:extLst>
                <a:ext uri="{FF2B5EF4-FFF2-40B4-BE49-F238E27FC236}">
                  <a16:creationId xmlns:a16="http://schemas.microsoft.com/office/drawing/2014/main" id="{61FDC0C6-6677-4608-AE99-98D3C7BB1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589982C5-DDA9-41E0-8CF5-F83999C1B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A6E454F1-BC7B-4FC5-901F-84095FC67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E0BDA7F3-0D92-4CE5-B124-114C29D28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886F90B9-54A4-4A43-B853-11AA290E0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5E538A9-6169-4720-88AE-7AE14BE80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59E5CEE5-D27F-4281-9293-590AD4163E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2FCAD798-DEC5-4392-90CE-C46AD6CE6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9" name="Group 18">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20" name="Rectangle 19">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81AE3049-760D-4266-B691-57293D84F7AE}"/>
              </a:ext>
            </a:extLst>
          </p:cNvPr>
          <p:cNvSpPr>
            <a:spLocks noGrp="1"/>
          </p:cNvSpPr>
          <p:nvPr>
            <p:ph type="title"/>
          </p:nvPr>
        </p:nvSpPr>
        <p:spPr>
          <a:xfrm>
            <a:off x="3861517" y="2895600"/>
            <a:ext cx="3983907" cy="903351"/>
          </a:xfrm>
        </p:spPr>
        <p:txBody>
          <a:bodyPr vert="horz" lIns="91440" tIns="45720" rIns="91440" bIns="45720" rtlCol="0" anchor="t">
            <a:normAutofit fontScale="90000"/>
          </a:bodyPr>
          <a:lstStyle/>
          <a:p>
            <a:r>
              <a:rPr lang="en-US" sz="5400" dirty="0">
                <a:solidFill>
                  <a:schemeClr val="tx1"/>
                </a:solidFill>
              </a:rPr>
              <a:t>Thank You </a:t>
            </a:r>
            <a:r>
              <a:rPr lang="en-US" sz="5400" dirty="0">
                <a:solidFill>
                  <a:schemeClr val="tx1"/>
                </a:solidFill>
                <a:sym typeface="Wingdings" panose="05000000000000000000" pitchFamily="2" charset="2"/>
              </a:rPr>
              <a:t></a:t>
            </a:r>
            <a:endParaRPr lang="en-US" sz="5400" dirty="0">
              <a:solidFill>
                <a:schemeClr val="tx1"/>
              </a:solidFill>
            </a:endParaRPr>
          </a:p>
        </p:txBody>
      </p:sp>
      <p:sp>
        <p:nvSpPr>
          <p:cNvPr id="23" name="Rectangle 22">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7257118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0</TotalTime>
  <Words>347</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SetStats</vt:lpstr>
      <vt:lpstr>Introduction</vt:lpstr>
      <vt:lpstr>SYSTEM ARCHITECTURE</vt:lpstr>
      <vt:lpstr>HARDWARE</vt:lpstr>
      <vt:lpstr>Database</vt:lpstr>
      <vt:lpstr>SECURITY</vt:lpstr>
      <vt:lpstr>EXAMPLE USER</vt:lpstr>
      <vt:lpstr>LIVE DEMO</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SetStats</dc:title>
  <dc:creator>Mark</dc:creator>
  <cp:lastModifiedBy>Florian Scheunert</cp:lastModifiedBy>
  <cp:revision>29</cp:revision>
  <dcterms:created xsi:type="dcterms:W3CDTF">2021-12-10T13:36:47Z</dcterms:created>
  <dcterms:modified xsi:type="dcterms:W3CDTF">2021-12-15T11:20:04Z</dcterms:modified>
</cp:coreProperties>
</file>