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28" r:id="rId2"/>
    <p:sldId id="419" r:id="rId3"/>
    <p:sldId id="423" r:id="rId4"/>
    <p:sldId id="424" r:id="rId5"/>
    <p:sldId id="428" r:id="rId6"/>
    <p:sldId id="426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5511" userDrawn="1">
          <p15:clr>
            <a:srgbClr val="A4A3A4"/>
          </p15:clr>
        </p15:guide>
        <p15:guide id="3" pos="24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4" clrIdx="0">
    <p:extLst/>
  </p:cmAuthor>
  <p:cmAuthor id="2" name="Rolando Menchaca Mendez" initials="RMM" lastIdx="1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03E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05" autoAdjust="0"/>
  </p:normalViewPr>
  <p:slideViewPr>
    <p:cSldViewPr snapToGrid="0" snapToObjects="1">
      <p:cViewPr varScale="1">
        <p:scale>
          <a:sx n="67" d="100"/>
          <a:sy n="67" d="100"/>
        </p:scale>
        <p:origin x="1458" y="72"/>
      </p:cViewPr>
      <p:guideLst>
        <p:guide orient="horz" pos="2500"/>
        <p:guide pos="5511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21BD2DA-A3E8-4EAD-AE64-AB3C45046DEB}" type="datetimeFigureOut">
              <a:rPr lang="es-ES"/>
              <a:pPr>
                <a:defRPr/>
              </a:pPr>
              <a:t>04/11/2016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  <a:endParaRPr lang="es-ES" noProof="0" smtClean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B6D1579-0FA4-4CBD-8FAB-3570E990279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4315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37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424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MX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6D1579-0FA4-4CBD-8FAB-3570E9902793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 bwMode="auto">
          <a:xfrm>
            <a:off x="179388" y="163773"/>
            <a:ext cx="8786812" cy="6295765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BC8C8-CD7F-4504-B714-A7E8EABABDBB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2341C-9B05-4A66-AFB6-7B55EA40A7B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rtlCol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9840E-4B2C-49E8-88D4-B720486F05D9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8EB1D-BC7B-4BA1-910B-21FF5135041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182563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F0AA7-DF83-40DC-ADF0-60B0CBA23648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182563" y="3281363"/>
            <a:ext cx="8788400" cy="3175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F814-CA4A-4E74-BE68-996818BA1B0A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 bwMode="auto">
          <a:xfrm>
            <a:off x="3835400" y="1179513"/>
            <a:ext cx="5133975" cy="52752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s-ES_tradnl" noProof="0" smtClean="0"/>
              <a:t>Arrastre la imagen al marcador de posición o haga clic en el icono para agregar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BB23B-3F89-45AB-9FF4-4B2F67317D41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A0845-425A-4454-AAAE-A92014CC16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77A77-1093-4B31-8FC1-D9FD8FE7060C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0EE8A-459E-429E-B3FC-1A5F86816C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VerticalTC.png"/>
          <p:cNvPicPr>
            <a:picLocks noChangeAspect="1"/>
          </p:cNvPicPr>
          <p:nvPr/>
        </p:nvPicPr>
        <p:blipFill>
          <a:blip r:embed="rId2"/>
          <a:srcRect t="-93649"/>
          <a:stretch>
            <a:fillRect/>
          </a:stretch>
        </p:blipFill>
        <p:spPr bwMode="auto">
          <a:xfrm>
            <a:off x="7445375" y="1177925"/>
            <a:ext cx="1524000" cy="52752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BC9AD-4C72-4C41-8209-FA99BB1F04B6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76780-5D50-44F3-8C05-0A46451B159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82563" y="1179513"/>
            <a:ext cx="8788400" cy="527685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3" name="Picture 5" descr="DirectionalButtons-LeftOnlyOnly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7488" y="538163"/>
            <a:ext cx="752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4393F-CEF9-4E2B-A5BE-34BAA5746E85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3C69C-386F-4652-BA89-668D8C31C8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CFB05-85A1-41A5-899A-B45FF7BFA61D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99628-9714-4E7E-A723-9CD7080952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1 Rectángulo"/>
          <p:cNvSpPr/>
          <p:nvPr userDrawn="1"/>
        </p:nvSpPr>
        <p:spPr>
          <a:xfrm>
            <a:off x="180000" y="189187"/>
            <a:ext cx="8787600" cy="6258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,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 bwMode="auto">
          <a:xfrm>
            <a:off x="177800" y="1179513"/>
            <a:ext cx="8788400" cy="52768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3DDCD-0BC7-46B6-99B1-4176152BA2C7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B737-6D78-49B2-8F62-B74DB5CBF5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 bwMode="auto">
          <a:xfrm>
            <a:off x="182563" y="1179513"/>
            <a:ext cx="8785225" cy="52768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/>
          <a:lstStyle>
            <a:lvl1pPr algn="r">
              <a:defRPr sz="4800" b="0" cap="none" baseline="0"/>
            </a:lvl1pPr>
          </a:lstStyle>
          <a:p>
            <a:r>
              <a:rPr lang="es-ES_tradnl" smtClean="0"/>
              <a:t>Clic para editar título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67268-7161-4D45-85C4-168FC98037A8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2E2D2-9A1D-4647-AB0E-A340C770AF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5BCAC-B881-4CE2-A9CF-7BF45981F5BC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D9DC6-F379-4266-ADA2-B9F536010B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3209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CE206-C29F-43E4-8CE3-9D70D789DA7E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EFE7D-B662-4865-ABFF-40FB46038E9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wireframeOverlay-Conten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69561"/>
            <a:ext cx="8786812" cy="144145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bg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8EDB8-3D6B-41EA-9C07-EDE9CDC352B4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79388" y="1584325"/>
            <a:ext cx="8786812" cy="487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4B799-3CF8-4A59-BEBB-D21F5893F04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1 Rectángulo"/>
          <p:cNvSpPr/>
          <p:nvPr userDrawn="1"/>
        </p:nvSpPr>
        <p:spPr>
          <a:xfrm>
            <a:off x="180000" y="189187"/>
            <a:ext cx="8787600" cy="6258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74937-F01F-4CFA-B58E-11C6069DDC37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0"/>
          <a:stretch>
            <a:fillRect/>
          </a:stretch>
        </p:blipFill>
        <p:spPr bwMode="auto">
          <a:xfrm>
            <a:off x="182563" y="1179513"/>
            <a:ext cx="4229100" cy="5273675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tx2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32C75-B842-4F77-BC3B-63DBAB753FAE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994F-D2FF-4230-99AF-5DDE7A4AB68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15925" y="1457325"/>
            <a:ext cx="83089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  <a:endParaRPr 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5925" y="2770188"/>
            <a:ext cx="8308975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013" y="6454775"/>
            <a:ext cx="2398712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04040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2C031C61-1244-4612-9014-1CFCD186ED43}" type="datetimeFigureOut">
              <a:rPr lang="en-US"/>
              <a:pPr>
                <a:defRPr/>
              </a:pPr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350" y="6454775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5710BF-EA80-4DAF-9B1D-A37F7E658E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76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ea typeface="ＭＳ Ｐゴシック" charset="-128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800" kern="1200">
          <a:solidFill>
            <a:srgbClr val="404040"/>
          </a:solidFill>
          <a:latin typeface="+mn-lt"/>
          <a:ea typeface="ＭＳ Ｐゴシック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400" kern="1200">
          <a:solidFill>
            <a:srgbClr val="404040"/>
          </a:solidFill>
          <a:latin typeface="+mn-lt"/>
          <a:ea typeface="ＭＳ Ｐゴシック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262626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7F7F7F"/>
        </a:buClr>
        <a:buSzPct val="70000"/>
        <a:buFont typeface="Wingdings" pitchFamily="2" charset="2"/>
        <a:buChar char="l"/>
        <a:defRPr sz="2000" kern="1200">
          <a:solidFill>
            <a:srgbClr val="404040"/>
          </a:solidFill>
          <a:latin typeface="+mn-lt"/>
          <a:ea typeface="ＭＳ Ｐゴシック" charset="-128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D:\SEPI\MATERIAS\3er. SEM\MULTIMEDIA\ANIMACION\IPN-3D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561" y="254608"/>
            <a:ext cx="580908" cy="84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1307657" y="322848"/>
            <a:ext cx="639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Instituto Politécnico Nacional</a:t>
            </a:r>
          </a:p>
          <a:p>
            <a:pPr algn="ctr"/>
            <a:r>
              <a:rPr lang="es-MX" sz="2000" b="1" dirty="0" smtClean="0">
                <a:latin typeface="Times New Roman" pitchFamily="18" charset="0"/>
                <a:cs typeface="Times New Roman" pitchFamily="18" charset="0"/>
              </a:rPr>
              <a:t>Centro de Investigación en Computación </a:t>
            </a:r>
          </a:p>
        </p:txBody>
      </p:sp>
      <p:pic>
        <p:nvPicPr>
          <p:cNvPr id="14" name="1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41" y="378292"/>
            <a:ext cx="818420" cy="596998"/>
          </a:xfrm>
          <a:prstGeom prst="rect">
            <a:avLst/>
          </a:prstGeom>
        </p:spPr>
      </p:pic>
      <p:sp>
        <p:nvSpPr>
          <p:cNvPr id="17" name="16 Rectángulo"/>
          <p:cNvSpPr/>
          <p:nvPr/>
        </p:nvSpPr>
        <p:spPr>
          <a:xfrm>
            <a:off x="174812" y="2235610"/>
            <a:ext cx="87943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ea typeface="+mn-ea"/>
                <a:cs typeface="Times New Roman" pitchFamily="18" charset="0"/>
              </a:rPr>
              <a:t>Módulo II</a:t>
            </a: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s-MX" sz="1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s-MX" sz="49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Variables de cadena e ingreso de datos en Python</a:t>
            </a:r>
            <a:endParaRPr lang="es-MX" sz="49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7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67425" y="353632"/>
            <a:ext cx="7624916" cy="598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Ingreso de información en Python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17095" y="1201697"/>
            <a:ext cx="8338012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Para que el usuario pueda introducir la información que se le solicita, tenemos que utilizar el comando </a:t>
            </a:r>
            <a:r>
              <a:rPr lang="es-MX" sz="2100" b="1" kern="0" dirty="0" smtClean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input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MX" sz="6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100" dirty="0">
                <a:latin typeface="Arial" pitchFamily="34" charset="0"/>
                <a:cs typeface="Arial" pitchFamily="34" charset="0"/>
              </a:rPr>
              <a:t>S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i queremos que el usuario nos diga su edad, escribimos: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08422" y="2971387"/>
            <a:ext cx="5346335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input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Cuál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</a:t>
            </a:r>
            <a:r>
              <a:rPr kumimoji="0" lang="en-US" altLang="en-US" sz="21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1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 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en-US" sz="2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7 Rectángulo"/>
          <p:cNvSpPr/>
          <p:nvPr/>
        </p:nvSpPr>
        <p:spPr>
          <a:xfrm>
            <a:off x="395288" y="4349851"/>
            <a:ext cx="83534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Con ello, guardamos la información 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(edad del usuario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), en una variable que se 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llama 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“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edad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”, para usarlo posteriormente .</a:t>
            </a:r>
            <a:endParaRPr lang="es-MX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7 Rectángulo"/>
          <p:cNvSpPr/>
          <p:nvPr/>
        </p:nvSpPr>
        <p:spPr>
          <a:xfrm>
            <a:off x="1207482" y="3733449"/>
            <a:ext cx="231292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100" i="1" dirty="0" smtClean="0">
                <a:latin typeface="Arial" pitchFamily="34" charset="0"/>
                <a:cs typeface="Arial" pitchFamily="34" charset="0"/>
              </a:rPr>
              <a:t>Variable</a:t>
            </a:r>
            <a:endParaRPr lang="es-MX" sz="2100" i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300882" y="3373626"/>
            <a:ext cx="1" cy="46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86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95288" y="3461968"/>
            <a:ext cx="83534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Para cambiar 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después, en el código, el valor de la 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variable, utilizamos </a:t>
            </a:r>
            <a:r>
              <a:rPr lang="es-MX" sz="21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:</a:t>
            </a:r>
            <a:endParaRPr lang="es-MX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95288" y="505483"/>
            <a:ext cx="83534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v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er después la edad (valor guardado) en el código, utilizamos el comando </a:t>
            </a:r>
            <a:r>
              <a:rPr lang="es-MX" sz="2100" b="1" u="sng" kern="0" dirty="0" err="1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print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:</a:t>
            </a:r>
            <a:endParaRPr lang="es-MX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658790" y="1676547"/>
            <a:ext cx="5032147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Cuál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658790" y="4406515"/>
            <a:ext cx="5032147" cy="1261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"¿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Cúál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"17"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en-US" sz="19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val 14"/>
          <p:cNvSpPr/>
          <p:nvPr/>
        </p:nvSpPr>
        <p:spPr>
          <a:xfrm>
            <a:off x="1324283" y="4990330"/>
            <a:ext cx="334283" cy="366579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169528" y="1472298"/>
            <a:ext cx="3749946" cy="2131200"/>
            <a:chOff x="4539847" y="3807951"/>
            <a:chExt cx="3727233" cy="2482608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24" name="Rectangle 7"/>
            <p:cNvSpPr/>
            <p:nvPr/>
          </p:nvSpPr>
          <p:spPr>
            <a:xfrm>
              <a:off x="4924028" y="4070010"/>
              <a:ext cx="2920744" cy="911719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95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¿Cuál es tu edad? 15</a:t>
              </a:r>
            </a:p>
            <a:p>
              <a:r>
                <a:rPr lang="es-MX" sz="195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15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150348" y="4335379"/>
            <a:ext cx="3749946" cy="2131200"/>
            <a:chOff x="4539847" y="3807951"/>
            <a:chExt cx="3727233" cy="248260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28" name="Rectangle 7"/>
            <p:cNvSpPr/>
            <p:nvPr/>
          </p:nvSpPr>
          <p:spPr>
            <a:xfrm>
              <a:off x="4924028" y="4070010"/>
              <a:ext cx="2920744" cy="911719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95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¿Cuál es tu edad? 15</a:t>
              </a:r>
            </a:p>
            <a:p>
              <a:r>
                <a:rPr lang="es-MX" sz="195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15</a:t>
              </a:r>
            </a:p>
            <a:p>
              <a:r>
                <a:rPr lang="es-MX" sz="1950" b="1" dirty="0" smtClean="0">
                  <a:latin typeface="Consolas" panose="020B0609020204030204" pitchFamily="49" charset="0"/>
                  <a:cs typeface="Rod" panose="02030509050101010101" pitchFamily="49" charset="-79"/>
                </a:rPr>
                <a:t>17</a:t>
              </a:r>
            </a:p>
          </p:txBody>
        </p:sp>
      </p:grpSp>
      <p:sp>
        <p:nvSpPr>
          <p:cNvPr id="18" name="Oval 2"/>
          <p:cNvSpPr/>
          <p:nvPr/>
        </p:nvSpPr>
        <p:spPr>
          <a:xfrm>
            <a:off x="472416" y="4798774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1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25"/>
          <p:cNvSpPr/>
          <p:nvPr/>
        </p:nvSpPr>
        <p:spPr>
          <a:xfrm>
            <a:off x="472416" y="5382769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0" name="Oval 2"/>
          <p:cNvSpPr/>
          <p:nvPr/>
        </p:nvSpPr>
        <p:spPr>
          <a:xfrm>
            <a:off x="5227476" y="4832794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1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5"/>
          <p:cNvSpPr/>
          <p:nvPr/>
        </p:nvSpPr>
        <p:spPr>
          <a:xfrm>
            <a:off x="5227476" y="5127229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49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4 Rectángulo"/>
          <p:cNvSpPr/>
          <p:nvPr/>
        </p:nvSpPr>
        <p:spPr>
          <a:xfrm>
            <a:off x="507849" y="1028585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Una variable </a:t>
            </a:r>
            <a:r>
              <a:rPr lang="es-MX" sz="21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PUEDE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988" y="1276706"/>
            <a:ext cx="405356" cy="3643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058" y="1276706"/>
            <a:ext cx="318769" cy="364307"/>
          </a:xfrm>
          <a:prstGeom prst="rect">
            <a:avLst/>
          </a:prstGeom>
        </p:spPr>
      </p:pic>
      <p:sp>
        <p:nvSpPr>
          <p:cNvPr id="13" name="4 Rectángulo"/>
          <p:cNvSpPr/>
          <p:nvPr/>
        </p:nvSpPr>
        <p:spPr>
          <a:xfrm>
            <a:off x="512219" y="1556804"/>
            <a:ext cx="240702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Contener espacios</a:t>
            </a:r>
          </a:p>
        </p:txBody>
      </p:sp>
      <p:sp>
        <p:nvSpPr>
          <p:cNvPr id="14" name="4 Rectángulo"/>
          <p:cNvSpPr/>
          <p:nvPr/>
        </p:nvSpPr>
        <p:spPr>
          <a:xfrm>
            <a:off x="512219" y="2800424"/>
            <a:ext cx="410994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Iniciar 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con un </a:t>
            </a:r>
            <a:r>
              <a:rPr lang="es-MX" sz="2100" dirty="0" err="1" smtClean="0">
                <a:latin typeface="Arial" pitchFamily="34" charset="0"/>
                <a:cs typeface="Arial" pitchFamily="34" charset="0"/>
              </a:rPr>
              <a:t>caracter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 especial</a:t>
            </a:r>
          </a:p>
        </p:txBody>
      </p:sp>
      <p:sp>
        <p:nvSpPr>
          <p:cNvPr id="15" name="4 Rectángulo"/>
          <p:cNvSpPr/>
          <p:nvPr/>
        </p:nvSpPr>
        <p:spPr>
          <a:xfrm>
            <a:off x="512219" y="2193854"/>
            <a:ext cx="410994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Empezar con un espacio</a:t>
            </a:r>
            <a:endParaRPr lang="es-MX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5148451" y="1587284"/>
            <a:ext cx="1925805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Variable uno</a:t>
            </a:r>
          </a:p>
        </p:txBody>
      </p:sp>
      <p:sp>
        <p:nvSpPr>
          <p:cNvPr id="17" name="4 Rectángulo"/>
          <p:cNvSpPr/>
          <p:nvPr/>
        </p:nvSpPr>
        <p:spPr>
          <a:xfrm>
            <a:off x="7164126" y="1587284"/>
            <a:ext cx="1925805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VariableUno</a:t>
            </a:r>
            <a:endParaRPr lang="es-MX" sz="21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4 Rectángulo"/>
          <p:cNvSpPr/>
          <p:nvPr/>
        </p:nvSpPr>
        <p:spPr>
          <a:xfrm>
            <a:off x="5148451" y="2197861"/>
            <a:ext cx="192580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1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VariableDos</a:t>
            </a:r>
            <a:endParaRPr lang="es-MX" sz="21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4 Rectángulo"/>
          <p:cNvSpPr/>
          <p:nvPr/>
        </p:nvSpPr>
        <p:spPr>
          <a:xfrm>
            <a:off x="7164126" y="2197861"/>
            <a:ext cx="192580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VariableDos</a:t>
            </a:r>
            <a:endParaRPr lang="es-MX" sz="21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4 Rectángulo"/>
          <p:cNvSpPr/>
          <p:nvPr/>
        </p:nvSpPr>
        <p:spPr>
          <a:xfrm>
            <a:off x="5148451" y="3427936"/>
            <a:ext cx="192580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2Variable</a:t>
            </a:r>
          </a:p>
        </p:txBody>
      </p:sp>
      <p:sp>
        <p:nvSpPr>
          <p:cNvPr id="21" name="4 Rectángulo"/>
          <p:cNvSpPr/>
          <p:nvPr/>
        </p:nvSpPr>
        <p:spPr>
          <a:xfrm>
            <a:off x="7164126" y="3427936"/>
            <a:ext cx="1925805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MX" sz="21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osVariable</a:t>
            </a:r>
            <a:endParaRPr lang="es-MX" sz="21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4 Rectángulo"/>
          <p:cNvSpPr/>
          <p:nvPr/>
        </p:nvSpPr>
        <p:spPr>
          <a:xfrm>
            <a:off x="5148451" y="2820969"/>
            <a:ext cx="192580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_</a:t>
            </a:r>
            <a:r>
              <a:rPr lang="es-MX" sz="21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MX" sz="21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ariableTres</a:t>
            </a:r>
            <a:endParaRPr lang="es-MX" sz="21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4 Rectángulo"/>
          <p:cNvSpPr/>
          <p:nvPr/>
        </p:nvSpPr>
        <p:spPr>
          <a:xfrm>
            <a:off x="7164126" y="2820969"/>
            <a:ext cx="192580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variableTres</a:t>
            </a:r>
            <a:endParaRPr lang="es-MX" sz="21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rot="5400000">
            <a:off x="437669" y="1822051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437669" y="2449147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Isosceles Triangle 24"/>
          <p:cNvSpPr/>
          <p:nvPr/>
        </p:nvSpPr>
        <p:spPr>
          <a:xfrm rot="5400000">
            <a:off x="437669" y="3076243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Oval 14"/>
          <p:cNvSpPr/>
          <p:nvPr/>
        </p:nvSpPr>
        <p:spPr>
          <a:xfrm>
            <a:off x="6019912" y="1676747"/>
            <a:ext cx="432000" cy="432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Consolas" panose="020B0609020204030204" pitchFamily="49" charset="0"/>
            </a:endParaRPr>
          </a:p>
        </p:txBody>
      </p:sp>
      <p:sp>
        <p:nvSpPr>
          <p:cNvPr id="27" name="Oval 14"/>
          <p:cNvSpPr/>
          <p:nvPr/>
        </p:nvSpPr>
        <p:spPr>
          <a:xfrm>
            <a:off x="5030580" y="2258972"/>
            <a:ext cx="432000" cy="432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Consolas" panose="020B0609020204030204" pitchFamily="49" charset="0"/>
            </a:endParaRPr>
          </a:p>
        </p:txBody>
      </p:sp>
      <p:sp>
        <p:nvSpPr>
          <p:cNvPr id="28" name="4 Rectángulo"/>
          <p:cNvSpPr/>
          <p:nvPr/>
        </p:nvSpPr>
        <p:spPr>
          <a:xfrm>
            <a:off x="512219" y="3423305"/>
            <a:ext cx="410994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Comenzar con un número</a:t>
            </a:r>
          </a:p>
        </p:txBody>
      </p:sp>
      <p:sp>
        <p:nvSpPr>
          <p:cNvPr id="29" name="Isosceles Triangle 28"/>
          <p:cNvSpPr/>
          <p:nvPr/>
        </p:nvSpPr>
        <p:spPr>
          <a:xfrm rot="5400000">
            <a:off x="437669" y="3703338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Oval 14"/>
          <p:cNvSpPr/>
          <p:nvPr/>
        </p:nvSpPr>
        <p:spPr>
          <a:xfrm>
            <a:off x="5030580" y="2960012"/>
            <a:ext cx="432000" cy="432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Consolas" panose="020B0609020204030204" pitchFamily="49" charset="0"/>
            </a:endParaRPr>
          </a:p>
        </p:txBody>
      </p:sp>
      <p:sp>
        <p:nvSpPr>
          <p:cNvPr id="31" name="Oval 14"/>
          <p:cNvSpPr/>
          <p:nvPr/>
        </p:nvSpPr>
        <p:spPr>
          <a:xfrm>
            <a:off x="5030580" y="3523892"/>
            <a:ext cx="432000" cy="432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Consolas" panose="020B0609020204030204" pitchFamily="49" charset="0"/>
            </a:endParaRPr>
          </a:p>
        </p:txBody>
      </p:sp>
      <p:sp>
        <p:nvSpPr>
          <p:cNvPr id="33" name="27 Rectángulo"/>
          <p:cNvSpPr/>
          <p:nvPr/>
        </p:nvSpPr>
        <p:spPr>
          <a:xfrm>
            <a:off x="422429" y="4442773"/>
            <a:ext cx="828856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NOTA: 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Los siguientes nombres son correctos, pero se recomienda sólo usar letras 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del alfabeto y números.</a:t>
            </a:r>
          </a:p>
        </p:txBody>
      </p:sp>
      <p:sp>
        <p:nvSpPr>
          <p:cNvPr id="34" name="4 Rectángulo"/>
          <p:cNvSpPr/>
          <p:nvPr/>
        </p:nvSpPr>
        <p:spPr>
          <a:xfrm>
            <a:off x="3099345" y="5379445"/>
            <a:ext cx="2356575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MX" sz="21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ariable-cuatro</a:t>
            </a:r>
          </a:p>
        </p:txBody>
      </p:sp>
      <p:sp>
        <p:nvSpPr>
          <p:cNvPr id="35" name="4 Rectángulo"/>
          <p:cNvSpPr/>
          <p:nvPr/>
        </p:nvSpPr>
        <p:spPr>
          <a:xfrm>
            <a:off x="3099344" y="5757949"/>
            <a:ext cx="307423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Nombre.de.la.variable</a:t>
            </a:r>
            <a:endParaRPr lang="es-MX" sz="21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14"/>
          <p:cNvSpPr/>
          <p:nvPr/>
        </p:nvSpPr>
        <p:spPr>
          <a:xfrm>
            <a:off x="3918787" y="5477854"/>
            <a:ext cx="432000" cy="432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Consolas" panose="020B0609020204030204" pitchFamily="49" charset="0"/>
            </a:endParaRPr>
          </a:p>
        </p:txBody>
      </p:sp>
      <p:sp>
        <p:nvSpPr>
          <p:cNvPr id="38" name="Oval 14"/>
          <p:cNvSpPr/>
          <p:nvPr/>
        </p:nvSpPr>
        <p:spPr>
          <a:xfrm>
            <a:off x="4573800" y="5826660"/>
            <a:ext cx="432000" cy="432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Consolas" panose="020B0609020204030204" pitchFamily="49" charset="0"/>
            </a:endParaRPr>
          </a:p>
        </p:txBody>
      </p:sp>
      <p:sp>
        <p:nvSpPr>
          <p:cNvPr id="41" name="4 Rectángulo"/>
          <p:cNvSpPr/>
          <p:nvPr/>
        </p:nvSpPr>
        <p:spPr>
          <a:xfrm>
            <a:off x="767425" y="353632"/>
            <a:ext cx="7624916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¿Cómo nombrar una variable?</a:t>
            </a:r>
          </a:p>
        </p:txBody>
      </p:sp>
    </p:spTree>
    <p:extLst>
      <p:ext uri="{BB962C8B-B14F-4D97-AF65-F5344CB8AC3E}">
        <p14:creationId xmlns:p14="http://schemas.microsoft.com/office/powerpoint/2010/main" val="262389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4 Rectángulo"/>
          <p:cNvSpPr/>
          <p:nvPr/>
        </p:nvSpPr>
        <p:spPr>
          <a:xfrm>
            <a:off x="507849" y="1560502"/>
            <a:ext cx="301259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Utilizar 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nombres 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cortos:</a:t>
            </a:r>
          </a:p>
        </p:txBody>
      </p:sp>
      <p:sp>
        <p:nvSpPr>
          <p:cNvPr id="9" name="4 Rectángulo"/>
          <p:cNvSpPr/>
          <p:nvPr/>
        </p:nvSpPr>
        <p:spPr>
          <a:xfrm>
            <a:off x="1371134" y="2119374"/>
            <a:ext cx="2159151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peliculaFavorita</a:t>
            </a:r>
            <a:endParaRPr lang="es-MX" sz="21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4 Rectángulo"/>
          <p:cNvSpPr/>
          <p:nvPr/>
        </p:nvSpPr>
        <p:spPr>
          <a:xfrm>
            <a:off x="4556294" y="2119374"/>
            <a:ext cx="3576471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PeliculaFavoritaEnElMundo</a:t>
            </a:r>
            <a:endParaRPr lang="es-MX" sz="21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4 Rectángulo"/>
          <p:cNvSpPr/>
          <p:nvPr/>
        </p:nvSpPr>
        <p:spPr>
          <a:xfrm>
            <a:off x="507849" y="2970567"/>
            <a:ext cx="500903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>
                <a:latin typeface="Arial" pitchFamily="34" charset="0"/>
                <a:cs typeface="Arial" pitchFamily="34" charset="0"/>
              </a:rPr>
              <a:t>Emplear un esquema de mayúsculas: </a:t>
            </a:r>
          </a:p>
        </p:txBody>
      </p:sp>
      <p:sp>
        <p:nvSpPr>
          <p:cNvPr id="12" name="4 Rectángulo"/>
          <p:cNvSpPr/>
          <p:nvPr/>
        </p:nvSpPr>
        <p:spPr>
          <a:xfrm>
            <a:off x="1371134" y="4132251"/>
            <a:ext cx="2159151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u="sng" dirty="0" err="1">
                <a:latin typeface="Arial" pitchFamily="34" charset="0"/>
                <a:cs typeface="Arial" pitchFamily="34" charset="0"/>
              </a:rPr>
              <a:t>esquemaCamel</a:t>
            </a:r>
            <a:endParaRPr lang="es-MX" sz="21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4 Rectángulo"/>
          <p:cNvSpPr/>
          <p:nvPr/>
        </p:nvSpPr>
        <p:spPr>
          <a:xfrm>
            <a:off x="5516880" y="4149702"/>
            <a:ext cx="2159151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u="sng" dirty="0" err="1" smtClean="0">
                <a:latin typeface="Arial" pitchFamily="34" charset="0"/>
                <a:cs typeface="Arial" pitchFamily="34" charset="0"/>
              </a:rPr>
              <a:t>EsquemaPascal</a:t>
            </a:r>
            <a:endParaRPr lang="es-MX" sz="21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4 Rectángulo"/>
          <p:cNvSpPr/>
          <p:nvPr/>
        </p:nvSpPr>
        <p:spPr>
          <a:xfrm>
            <a:off x="507849" y="1028585"/>
            <a:ext cx="7624916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Una variable </a:t>
            </a:r>
            <a:r>
              <a:rPr lang="es-MX" sz="21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DEBE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Isosceles Triangle 16"/>
          <p:cNvSpPr/>
          <p:nvPr/>
        </p:nvSpPr>
        <p:spPr>
          <a:xfrm rot="5400000">
            <a:off x="437669" y="1822051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38" y="2312754"/>
            <a:ext cx="280396" cy="252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28" y="2312754"/>
            <a:ext cx="220500" cy="252000"/>
          </a:xfrm>
          <a:prstGeom prst="rect">
            <a:avLst/>
          </a:prstGeom>
        </p:spPr>
      </p:pic>
      <p:sp>
        <p:nvSpPr>
          <p:cNvPr id="20" name="Isosceles Triangle 19"/>
          <p:cNvSpPr/>
          <p:nvPr/>
        </p:nvSpPr>
        <p:spPr>
          <a:xfrm rot="5400000">
            <a:off x="437669" y="3230898"/>
            <a:ext cx="144000" cy="72000"/>
          </a:xfrm>
          <a:prstGeom prst="triangle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7" name="Group 26"/>
          <p:cNvGrpSpPr/>
          <p:nvPr/>
        </p:nvGrpSpPr>
        <p:grpSpPr>
          <a:xfrm>
            <a:off x="969987" y="3527236"/>
            <a:ext cx="2524608" cy="1040487"/>
            <a:chOff x="922281" y="3519285"/>
            <a:chExt cx="2524608" cy="104048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68" r="48780" b="68375"/>
            <a:stretch/>
          </p:blipFill>
          <p:spPr>
            <a:xfrm rot="10800000" flipV="1">
              <a:off x="2179320" y="3738828"/>
              <a:ext cx="993250" cy="820944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197" r="-1" b="68375"/>
            <a:stretch/>
          </p:blipFill>
          <p:spPr>
            <a:xfrm rot="10800000" flipV="1">
              <a:off x="922281" y="3519285"/>
              <a:ext cx="783565" cy="80446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34" r="31642" b="68375"/>
            <a:stretch/>
          </p:blipFill>
          <p:spPr>
            <a:xfrm rot="12752281" flipV="1">
              <a:off x="1609345" y="3805331"/>
              <a:ext cx="606463" cy="665427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7" r="86116" b="68375"/>
            <a:stretch/>
          </p:blipFill>
          <p:spPr>
            <a:xfrm rot="10800000" flipV="1">
              <a:off x="3168592" y="3634982"/>
              <a:ext cx="278297" cy="820944"/>
            </a:xfrm>
            <a:prstGeom prst="rect">
              <a:avLst/>
            </a:prstGeom>
          </p:spPr>
        </p:pic>
      </p:grp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5"/>
          <a:stretch/>
        </p:blipFill>
        <p:spPr>
          <a:xfrm>
            <a:off x="5441018" y="3702410"/>
            <a:ext cx="2285662" cy="700139"/>
          </a:xfrm>
          <a:prstGeom prst="rect">
            <a:avLst/>
          </a:prstGeom>
        </p:spPr>
      </p:pic>
      <p:sp>
        <p:nvSpPr>
          <p:cNvPr id="45" name="4 Rectángulo"/>
          <p:cNvSpPr/>
          <p:nvPr/>
        </p:nvSpPr>
        <p:spPr>
          <a:xfrm>
            <a:off x="5516880" y="5011669"/>
            <a:ext cx="2159151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err="1" smtClean="0">
                <a:latin typeface="Arial" pitchFamily="34" charset="0"/>
                <a:cs typeface="Arial" pitchFamily="34" charset="0"/>
              </a:rPr>
              <a:t>ApellidoPaterno</a:t>
            </a:r>
            <a:endParaRPr lang="es-MX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4 Rectángulo"/>
          <p:cNvSpPr/>
          <p:nvPr/>
        </p:nvSpPr>
        <p:spPr>
          <a:xfrm>
            <a:off x="5516880" y="5512497"/>
            <a:ext cx="2159151" cy="517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err="1" smtClean="0">
                <a:latin typeface="Arial" pitchFamily="34" charset="0"/>
                <a:cs typeface="Arial" pitchFamily="34" charset="0"/>
              </a:rPr>
              <a:t>PaisOrigen</a:t>
            </a:r>
            <a:endParaRPr lang="es-MX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4 Rectángulo"/>
          <p:cNvSpPr/>
          <p:nvPr/>
        </p:nvSpPr>
        <p:spPr>
          <a:xfrm>
            <a:off x="1361769" y="5011669"/>
            <a:ext cx="236667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err="1" smtClean="0">
                <a:latin typeface="Arial" pitchFamily="34" charset="0"/>
                <a:cs typeface="Arial" pitchFamily="34" charset="0"/>
              </a:rPr>
              <a:t>nombreCompleto</a:t>
            </a:r>
            <a:endParaRPr lang="es-MX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4 Rectángulo"/>
          <p:cNvSpPr/>
          <p:nvPr/>
        </p:nvSpPr>
        <p:spPr>
          <a:xfrm>
            <a:off x="1361769" y="5452609"/>
            <a:ext cx="2366677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err="1" smtClean="0">
                <a:latin typeface="Arial" pitchFamily="34" charset="0"/>
                <a:cs typeface="Arial" pitchFamily="34" charset="0"/>
              </a:rPr>
              <a:t>paisOrigen</a:t>
            </a:r>
            <a:endParaRPr lang="es-MX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5375" y="4901241"/>
            <a:ext cx="1642802" cy="201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i="1" dirty="0" smtClean="0">
                <a:solidFill>
                  <a:schemeClr val="tx1"/>
                </a:solidFill>
              </a:rPr>
              <a:t>Ejemplos:</a:t>
            </a:r>
            <a:endParaRPr lang="es-MX" sz="1600" i="1" dirty="0">
              <a:solidFill>
                <a:schemeClr val="tx1"/>
              </a:solidFill>
            </a:endParaRPr>
          </a:p>
        </p:txBody>
      </p:sp>
      <p:sp>
        <p:nvSpPr>
          <p:cNvPr id="50" name="4 Rectángulo"/>
          <p:cNvSpPr/>
          <p:nvPr/>
        </p:nvSpPr>
        <p:spPr>
          <a:xfrm>
            <a:off x="767425" y="353632"/>
            <a:ext cx="7624916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¿Cómo nombrar una variable?</a:t>
            </a:r>
          </a:p>
        </p:txBody>
      </p:sp>
    </p:spTree>
    <p:extLst>
      <p:ext uri="{BB962C8B-B14F-4D97-AF65-F5344CB8AC3E}">
        <p14:creationId xmlns:p14="http://schemas.microsoft.com/office/powerpoint/2010/main" val="12386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523624" y="967908"/>
            <a:ext cx="835342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Se 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pueden combinar variables y cadenas con el símbolo ‘</a:t>
            </a: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+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’</a:t>
            </a:r>
            <a:endParaRPr lang="es-MX" sz="2100" b="1" kern="0" dirty="0">
              <a:solidFill>
                <a:srgbClr val="0000FF"/>
              </a:solidFill>
              <a:latin typeface="Arial" panose="020B0604020202020204" pitchFamily="34" charset="0"/>
              <a:ea typeface="Segoe UI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161358" y="6416040"/>
            <a:ext cx="62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9D14177-6401-4327-8C43-8F28043AE7CA}" type="slidenum">
              <a:rPr lang="es-MX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r>
              <a:rPr lang="es-MX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endParaRPr lang="es-MX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523624" y="2566978"/>
            <a:ext cx="835342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MX" sz="2100" dirty="0" err="1">
                <a:latin typeface="Arial" pitchFamily="34" charset="0"/>
                <a:cs typeface="Arial" pitchFamily="34" charset="0"/>
              </a:rPr>
              <a:t>caracter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‘</a:t>
            </a:r>
            <a:r>
              <a:rPr lang="es-MX" sz="2100" b="1" kern="0" dirty="0">
                <a:solidFill>
                  <a:srgbClr val="0000FF"/>
                </a:solidFill>
                <a:latin typeface="Arial" panose="020B0604020202020204" pitchFamily="34" charset="0"/>
                <a:ea typeface="Segoe UI Light" panose="020B0502040204020203" pitchFamily="34" charset="0"/>
                <a:cs typeface="Arial" panose="020B0604020202020204" pitchFamily="34" charset="0"/>
              </a:rPr>
              <a:t>+</a:t>
            </a:r>
            <a:r>
              <a:rPr lang="es-MX" sz="2100" dirty="0">
                <a:latin typeface="Arial" pitchFamily="34" charset="0"/>
                <a:cs typeface="Arial" pitchFamily="34" charset="0"/>
              </a:rPr>
              <a:t>’ no añade </a:t>
            </a:r>
            <a:r>
              <a:rPr lang="es-MX" sz="2100" dirty="0" smtClean="0">
                <a:latin typeface="Arial" pitchFamily="34" charset="0"/>
                <a:cs typeface="Arial" pitchFamily="34" charset="0"/>
              </a:rPr>
              <a:t>espacios, por ello:</a:t>
            </a:r>
            <a:endParaRPr lang="es-MX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92219" y="1415789"/>
            <a:ext cx="6917278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Cuál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 "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apellido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Cuál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primer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apellido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 "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apellido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592219" y="3047807"/>
            <a:ext cx="6917278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ombre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Cuál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 "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pellido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"¿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Cuál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900" b="0" i="0" u="none" strike="noStrike" cap="none" normalizeH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</a:t>
            </a:r>
            <a:r>
              <a:rPr kumimoji="0" lang="en-US" altLang="en-US" sz="1900" b="0" i="0" u="none" strike="noStrike" cap="none" normalizeH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primer </a:t>
            </a:r>
            <a:r>
              <a:rPr lang="en-US" altLang="en-US" sz="1900" dirty="0" err="1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apellido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 "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nombre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 </a:t>
            </a:r>
            <a:r>
              <a:rPr lang="en-US" altLang="en-US" sz="19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 "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apellido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4 Rectángulo"/>
          <p:cNvSpPr/>
          <p:nvPr/>
        </p:nvSpPr>
        <p:spPr>
          <a:xfrm>
            <a:off x="767425" y="353632"/>
            <a:ext cx="7624916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 smtClean="0">
                <a:latin typeface="Arial" pitchFamily="34" charset="0"/>
                <a:cs typeface="Arial" pitchFamily="34" charset="0"/>
              </a:rPr>
              <a:t>Manipulando variables</a:t>
            </a:r>
          </a:p>
        </p:txBody>
      </p:sp>
      <p:sp>
        <p:nvSpPr>
          <p:cNvPr id="3" name="Oval 2"/>
          <p:cNvSpPr/>
          <p:nvPr/>
        </p:nvSpPr>
        <p:spPr>
          <a:xfrm>
            <a:off x="285429" y="1133571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1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85429" y="2740114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2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92219" y="4332959"/>
            <a:ext cx="3749946" cy="2131200"/>
            <a:chOff x="4539847" y="3807951"/>
            <a:chExt cx="3727233" cy="2482608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29" name="Rectangle 7"/>
            <p:cNvSpPr/>
            <p:nvPr/>
          </p:nvSpPr>
          <p:spPr>
            <a:xfrm>
              <a:off x="4924028" y="4000359"/>
              <a:ext cx="2920744" cy="1618403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b="1" dirty="0">
                  <a:latin typeface="Consolas" panose="020B0609020204030204" pitchFamily="49" charset="0"/>
                  <a:cs typeface="Rod" panose="02030509050101010101" pitchFamily="49" charset="-79"/>
                </a:rPr>
                <a:t>¿Cuál es tu nombre? John</a:t>
              </a:r>
            </a:p>
            <a:p>
              <a:r>
                <a:rPr lang="es-MX" sz="1600" b="1" dirty="0">
                  <a:latin typeface="Consolas" panose="020B0609020204030204" pitchFamily="49" charset="0"/>
                  <a:cs typeface="Rod" panose="02030509050101010101" pitchFamily="49" charset="-79"/>
                </a:rPr>
                <a:t>¿Cuál es tu apellido? Ornelas</a:t>
              </a:r>
            </a:p>
            <a:p>
              <a:r>
                <a:rPr lang="es-MX" sz="1600" b="1" dirty="0" err="1">
                  <a:latin typeface="Consolas" panose="020B0609020204030204" pitchFamily="49" charset="0"/>
                  <a:cs typeface="Rod" panose="02030509050101010101" pitchFamily="49" charset="-79"/>
                </a:rPr>
                <a:t>HolaJohnOrnelas</a:t>
              </a:r>
              <a:endParaRPr lang="es-MX" sz="1600" b="1" dirty="0">
                <a:latin typeface="Consolas" panose="020B0609020204030204" pitchFamily="49" charset="0"/>
                <a:cs typeface="Rod" panose="02030509050101010101" pitchFamily="49" charset="-79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79909" y="4332959"/>
            <a:ext cx="3749946" cy="2131200"/>
            <a:chOff x="4539847" y="3807951"/>
            <a:chExt cx="3727233" cy="2482608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847" y="3807951"/>
              <a:ext cx="3727233" cy="2482608"/>
            </a:xfrm>
            <a:prstGeom prst="rect">
              <a:avLst/>
            </a:prstGeom>
          </p:spPr>
        </p:pic>
        <p:sp>
          <p:nvSpPr>
            <p:cNvPr id="35" name="Rectangle 7"/>
            <p:cNvSpPr/>
            <p:nvPr/>
          </p:nvSpPr>
          <p:spPr>
            <a:xfrm>
              <a:off x="4924028" y="4000359"/>
              <a:ext cx="2920744" cy="1618403"/>
            </a:xfrm>
            <a:prstGeom prst="rect">
              <a:avLst/>
            </a:prstGeom>
            <a:solidFill>
              <a:srgbClr val="17171A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600" b="1" dirty="0">
                  <a:latin typeface="Consolas" panose="020B0609020204030204" pitchFamily="49" charset="0"/>
                  <a:cs typeface="Rod" panose="02030509050101010101" pitchFamily="49" charset="-79"/>
                </a:rPr>
                <a:t>¿Cuál es tu nombre? John</a:t>
              </a:r>
            </a:p>
            <a:p>
              <a:r>
                <a:rPr lang="es-MX" sz="1600" b="1" dirty="0">
                  <a:latin typeface="Consolas" panose="020B0609020204030204" pitchFamily="49" charset="0"/>
                  <a:cs typeface="Rod" panose="02030509050101010101" pitchFamily="49" charset="-79"/>
                </a:rPr>
                <a:t>¿Cuál es tu apellido? Ornelas</a:t>
              </a:r>
            </a:p>
            <a:p>
              <a:r>
                <a:rPr lang="es-MX" sz="1600" b="1" dirty="0">
                  <a:latin typeface="Consolas" panose="020B0609020204030204" pitchFamily="49" charset="0"/>
                  <a:cs typeface="Rod" panose="02030509050101010101" pitchFamily="49" charset="-79"/>
                </a:rPr>
                <a:t>Hola John Ornelas</a:t>
              </a:r>
            </a:p>
          </p:txBody>
        </p:sp>
      </p:grpSp>
      <p:sp>
        <p:nvSpPr>
          <p:cNvPr id="36" name="Oval 35"/>
          <p:cNvSpPr/>
          <p:nvPr/>
        </p:nvSpPr>
        <p:spPr>
          <a:xfrm>
            <a:off x="852741" y="4291314"/>
            <a:ext cx="252000" cy="2520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ysClr val="windowText" lastClr="000000"/>
                </a:solidFill>
              </a:rPr>
              <a:t>1</a:t>
            </a:r>
            <a:endParaRPr lang="es-MX" dirty="0">
              <a:solidFill>
                <a:sysClr val="windowText" lastClr="0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014906" y="4291314"/>
            <a:ext cx="252000" cy="252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8" name="Oval 14"/>
          <p:cNvSpPr/>
          <p:nvPr/>
        </p:nvSpPr>
        <p:spPr>
          <a:xfrm>
            <a:off x="2016012" y="3619458"/>
            <a:ext cx="432000" cy="432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Consolas" panose="020B0609020204030204" pitchFamily="49" charset="0"/>
            </a:endParaRPr>
          </a:p>
        </p:txBody>
      </p:sp>
      <p:sp>
        <p:nvSpPr>
          <p:cNvPr id="39" name="Oval 14"/>
          <p:cNvSpPr/>
          <p:nvPr/>
        </p:nvSpPr>
        <p:spPr>
          <a:xfrm>
            <a:off x="4002732" y="3619458"/>
            <a:ext cx="432000" cy="432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Consolas" panose="020B0609020204030204" pitchFamily="49" charset="0"/>
            </a:endParaRPr>
          </a:p>
        </p:txBody>
      </p:sp>
      <p:sp>
        <p:nvSpPr>
          <p:cNvPr id="40" name="Oval 14"/>
          <p:cNvSpPr/>
          <p:nvPr/>
        </p:nvSpPr>
        <p:spPr>
          <a:xfrm>
            <a:off x="5534753" y="5353240"/>
            <a:ext cx="432000" cy="432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Consolas" panose="020B0609020204030204" pitchFamily="49" charset="0"/>
            </a:endParaRPr>
          </a:p>
        </p:txBody>
      </p:sp>
      <p:sp>
        <p:nvSpPr>
          <p:cNvPr id="41" name="Oval 14"/>
          <p:cNvSpPr/>
          <p:nvPr/>
        </p:nvSpPr>
        <p:spPr>
          <a:xfrm>
            <a:off x="6118278" y="5353240"/>
            <a:ext cx="432000" cy="43200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0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11795</TotalTime>
  <Words>311</Words>
  <Application>Microsoft Office PowerPoint</Application>
  <PresentationFormat>Presentación en pantalla (4:3)</PresentationFormat>
  <Paragraphs>90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Consolas</vt:lpstr>
      <vt:lpstr>Rod</vt:lpstr>
      <vt:lpstr>Segoe UI Light</vt:lpstr>
      <vt:lpstr>Times New Roman</vt:lpstr>
      <vt:lpstr>Wingdings</vt:lpstr>
      <vt:lpstr>Expo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IPN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</dc:title>
  <dc:creator>MARK</dc:creator>
  <cp:lastModifiedBy>MARCO ANTONIO HERNANDEZ PEREZ</cp:lastModifiedBy>
  <cp:revision>716</cp:revision>
  <dcterms:created xsi:type="dcterms:W3CDTF">2011-06-30T18:22:17Z</dcterms:created>
  <dcterms:modified xsi:type="dcterms:W3CDTF">2016-11-04T18:00:23Z</dcterms:modified>
</cp:coreProperties>
</file>