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19" r:id="rId3"/>
    <p:sldId id="431" r:id="rId4"/>
    <p:sldId id="429" r:id="rId5"/>
    <p:sldId id="430" r:id="rId6"/>
    <p:sldId id="425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5511" userDrawn="1">
          <p15:clr>
            <a:srgbClr val="A4A3A4"/>
          </p15:clr>
        </p15:guide>
        <p15:guide id="3" pos="2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94" autoAdjust="0"/>
  </p:normalViewPr>
  <p:slideViewPr>
    <p:cSldViewPr snapToGrid="0" snapToObjects="1">
      <p:cViewPr varScale="1">
        <p:scale>
          <a:sx n="101" d="100"/>
          <a:sy n="101" d="100"/>
        </p:scale>
        <p:origin x="1896" y="108"/>
      </p:cViewPr>
      <p:guideLst>
        <p:guide orient="horz" pos="2205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31/10/2016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12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1 Rectángulo"/>
          <p:cNvSpPr>
            <a:spLocks/>
          </p:cNvSpPr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>
            <a:spLocks/>
          </p:cNvSpPr>
          <p:nvPr userDrawn="1"/>
        </p:nvSpPr>
        <p:spPr>
          <a:xfrm>
            <a:off x="175543" y="208257"/>
            <a:ext cx="8791200" cy="62426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III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Manipulación de valores con funciones de cadena en 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67425" y="338926"/>
            <a:ext cx="7624916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Funciones</a:t>
            </a:r>
          </a:p>
        </p:txBody>
      </p:sp>
      <p:sp>
        <p:nvSpPr>
          <p:cNvPr id="9" name="4 Rectángulo"/>
          <p:cNvSpPr/>
          <p:nvPr/>
        </p:nvSpPr>
        <p:spPr>
          <a:xfrm>
            <a:off x="395288" y="890006"/>
            <a:ext cx="83534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Cuando la información que el usuario introduce se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almacena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en una variable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,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la podemos modificar con distintas funciones:</a:t>
            </a:r>
          </a:p>
        </p:txBody>
      </p:sp>
      <p:sp>
        <p:nvSpPr>
          <p:cNvPr id="10" name="4 Rectángulo"/>
          <p:cNvSpPr/>
          <p:nvPr/>
        </p:nvSpPr>
        <p:spPr>
          <a:xfrm>
            <a:off x="720127" y="1908936"/>
            <a:ext cx="798128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kern="0" dirty="0" smtClean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 smtClean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find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(“texto”): indica la posición en donde inicia el texto solicitado.</a:t>
            </a: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63793" y="2184661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4 Rectángulo"/>
          <p:cNvSpPr/>
          <p:nvPr/>
        </p:nvSpPr>
        <p:spPr>
          <a:xfrm>
            <a:off x="720126" y="2423940"/>
            <a:ext cx="81873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kern="0" dirty="0" smtClean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 smtClean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count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(“texto”): suma el número de veces que un </a:t>
            </a:r>
            <a:r>
              <a:rPr lang="es-MX" sz="2100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 aparece.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563793" y="2699665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60333" y="4726102"/>
            <a:ext cx="3564000" cy="43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lnSpc>
                <a:spcPct val="250000"/>
              </a:lnSpc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0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060333" y="5108050"/>
            <a:ext cx="4104000" cy="43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lnSpc>
                <a:spcPct val="250000"/>
              </a:lnSpc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mensaje.find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060333" y="5489997"/>
            <a:ext cx="4104000" cy="396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'o'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73867" y="3255848"/>
            <a:ext cx="5083898" cy="993458"/>
            <a:chOff x="1532428" y="3981068"/>
            <a:chExt cx="5083898" cy="993458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812620" y="4233886"/>
              <a:ext cx="3803706" cy="52322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hangingPunct="0"/>
              <a:r>
                <a:rPr lang="en-US" alt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o l a  m u n d o</a:t>
              </a:r>
              <a:endPara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Pentagon 20"/>
            <p:cNvSpPr/>
            <p:nvPr/>
          </p:nvSpPr>
          <p:spPr>
            <a:xfrm>
              <a:off x="1532428" y="4057734"/>
              <a:ext cx="1332000" cy="216000"/>
            </a:xfrm>
            <a:prstGeom prst="homePlate">
              <a:avLst/>
            </a:prstGeom>
            <a:ln w="31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i="1" dirty="0" smtClean="0">
                  <a:solidFill>
                    <a:schemeClr val="tx1"/>
                  </a:solidFill>
                </a:rPr>
                <a:t>FIND</a:t>
              </a:r>
              <a:endParaRPr lang="es-MX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1532428" y="4649767"/>
              <a:ext cx="1332000" cy="216000"/>
            </a:xfrm>
            <a:prstGeom prst="homePlate">
              <a:avLst/>
            </a:prstGeom>
            <a:ln w="31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600" i="1" dirty="0" smtClean="0">
                  <a:solidFill>
                    <a:schemeClr val="tx1"/>
                  </a:solidFill>
                </a:rPr>
                <a:t>COUNT</a:t>
              </a:r>
              <a:endParaRPr lang="es-MX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2907212" y="3981068"/>
              <a:ext cx="360000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en-US" dirty="0" smtClean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3275074" y="3981068"/>
              <a:ext cx="360000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ctangle 2"/>
            <p:cNvSpPr>
              <a:spLocks noChangeArrowheads="1"/>
            </p:cNvSpPr>
            <p:nvPr/>
          </p:nvSpPr>
          <p:spPr bwMode="auto">
            <a:xfrm>
              <a:off x="3658702" y="3981068"/>
              <a:ext cx="360000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4058096" y="3981068"/>
              <a:ext cx="360000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ectangle 2"/>
            <p:cNvSpPr>
              <a:spLocks noChangeArrowheads="1"/>
            </p:cNvSpPr>
            <p:nvPr/>
          </p:nvSpPr>
          <p:spPr bwMode="auto">
            <a:xfrm>
              <a:off x="4362894" y="3981068"/>
              <a:ext cx="360000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4683458" y="3981068"/>
              <a:ext cx="360000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3275074" y="4605194"/>
              <a:ext cx="360000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Rectangle 2"/>
            <p:cNvSpPr>
              <a:spLocks noChangeArrowheads="1"/>
            </p:cNvSpPr>
            <p:nvPr/>
          </p:nvSpPr>
          <p:spPr bwMode="auto">
            <a:xfrm>
              <a:off x="6222213" y="4605194"/>
              <a:ext cx="360000" cy="369332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eaLnBrk="0" hangingPunct="0"/>
              <a:r>
                <a:rPr lang="en-US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16253" y="4726102"/>
            <a:ext cx="2254797" cy="1603460"/>
            <a:chOff x="4539847" y="3807951"/>
            <a:chExt cx="3727233" cy="248260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37" name="Rectangle 7"/>
            <p:cNvSpPr/>
            <p:nvPr/>
          </p:nvSpPr>
          <p:spPr>
            <a:xfrm>
              <a:off x="4924028" y="407001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5</a:t>
              </a:r>
            </a:p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2</a:t>
              </a:r>
            </a:p>
          </p:txBody>
        </p:sp>
      </p:grpSp>
      <p:sp>
        <p:nvSpPr>
          <p:cNvPr id="38" name="Oval 37"/>
          <p:cNvSpPr/>
          <p:nvPr/>
        </p:nvSpPr>
        <p:spPr>
          <a:xfrm>
            <a:off x="5093365" y="3240082"/>
            <a:ext cx="360000" cy="360000"/>
          </a:xfrm>
          <a:prstGeom prst="ellipse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Oval 38"/>
          <p:cNvSpPr/>
          <p:nvPr/>
        </p:nvSpPr>
        <p:spPr>
          <a:xfrm>
            <a:off x="6636353" y="3885783"/>
            <a:ext cx="360000" cy="360000"/>
          </a:xfrm>
          <a:prstGeom prst="ellipse">
            <a:avLst/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Oval 39"/>
          <p:cNvSpPr/>
          <p:nvPr/>
        </p:nvSpPr>
        <p:spPr>
          <a:xfrm>
            <a:off x="819710" y="5337021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19710" y="5690082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08954" y="4916468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08954" y="5222231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4 Rectángulo"/>
          <p:cNvSpPr/>
          <p:nvPr/>
        </p:nvSpPr>
        <p:spPr>
          <a:xfrm>
            <a:off x="767425" y="616153"/>
            <a:ext cx="79812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capitalize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() devuelve una cadena en la que sólo la primera letra estará escrita en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mayúscula.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611091" y="891878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4 Rectángulo"/>
          <p:cNvSpPr/>
          <p:nvPr/>
        </p:nvSpPr>
        <p:spPr>
          <a:xfrm>
            <a:off x="767425" y="1588363"/>
            <a:ext cx="79812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replace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(‘texto1’, ‘texto2’) crea una copia de la cadena original reemplazando el texto1 por el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texto2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611091" y="1864088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767425" y="2780074"/>
            <a:ext cx="6166776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mensaje.capitalize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lvl="0" eaLnBrk="0" hangingPunct="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mensaje.replace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mensaje.replace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'Paz 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en-US" sz="1900" dirty="0">
              <a:latin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549462" y="4230732"/>
            <a:ext cx="3199251" cy="2266821"/>
            <a:chOff x="4539847" y="3807951"/>
            <a:chExt cx="3727233" cy="248260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40" name="Rectangle 7"/>
            <p:cNvSpPr/>
            <p:nvPr/>
          </p:nvSpPr>
          <p:spPr>
            <a:xfrm>
              <a:off x="4924028" y="407001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50" b="1" dirty="0">
                  <a:latin typeface="Consolas" panose="020B0609020204030204" pitchFamily="49" charset="0"/>
                  <a:cs typeface="Rod" panose="02030509050101010101" pitchFamily="49" charset="-79"/>
                </a:rPr>
                <a:t>Hola mundo</a:t>
              </a:r>
            </a:p>
            <a:p>
              <a:r>
                <a:rPr lang="es-MX" sz="1950" b="1" dirty="0">
                  <a:latin typeface="Consolas" panose="020B0609020204030204" pitchFamily="49" charset="0"/>
                  <a:cs typeface="Rod" panose="02030509050101010101" pitchFamily="49" charset="-79"/>
                </a:rPr>
                <a:t>Buen </a:t>
              </a:r>
              <a:r>
                <a:rPr lang="es-MX" sz="1950" b="1" dirty="0" err="1">
                  <a:latin typeface="Consolas" panose="020B0609020204030204" pitchFamily="49" charset="0"/>
                  <a:cs typeface="Rod" panose="02030509050101010101" pitchFamily="49" charset="-79"/>
                </a:rPr>
                <a:t>dia</a:t>
              </a:r>
              <a:r>
                <a:rPr lang="es-MX" sz="1950" b="1" dirty="0">
                  <a:latin typeface="Consolas" panose="020B0609020204030204" pitchFamily="49" charset="0"/>
                  <a:cs typeface="Rod" panose="02030509050101010101" pitchFamily="49" charset="-79"/>
                </a:rPr>
                <a:t> mundo</a:t>
              </a:r>
            </a:p>
            <a:p>
              <a:r>
                <a:rPr lang="es-MX" sz="1950" b="1" dirty="0">
                  <a:latin typeface="Consolas" panose="020B0609020204030204" pitchFamily="49" charset="0"/>
                  <a:cs typeface="Rod" panose="02030509050101010101" pitchFamily="49" charset="-79"/>
                </a:rPr>
                <a:t>Paz en el mundo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551692" y="3161378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1692" y="3459258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51692" y="3757139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4" name="Oval 43"/>
          <p:cNvSpPr/>
          <p:nvPr/>
        </p:nvSpPr>
        <p:spPr>
          <a:xfrm>
            <a:off x="5627222" y="4473034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627222" y="4778797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27222" y="5084561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02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599" y="2671970"/>
            <a:ext cx="5912776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900" dirty="0" err="1">
                <a:latin typeface="Consolas" panose="020B0609020204030204" pitchFamily="49" charset="0"/>
              </a:rPr>
              <a:t>n</a:t>
            </a:r>
            <a:r>
              <a:rPr lang="en-US" altLang="en-US" sz="1900" dirty="0" err="1" smtClean="0">
                <a:latin typeface="Consolas" panose="020B0609020204030204" pitchFamily="49" charset="0"/>
              </a:rPr>
              <a:t>ombre</a:t>
            </a:r>
            <a:r>
              <a:rPr lang="en-US" altLang="en-US" sz="1900" dirty="0">
                <a:latin typeface="Consolas" panose="020B0609020204030204" pitchFamily="49" charset="0"/>
              </a:rPr>
              <a:t> = " "</a:t>
            </a:r>
          </a:p>
          <a:p>
            <a:pPr lvl="0" eaLnBrk="0" hangingPunct="0"/>
            <a:r>
              <a:rPr lang="en-US" altLang="en-US" sz="1900" dirty="0" err="1">
                <a:latin typeface="Consolas" panose="020B0609020204030204" pitchFamily="49" charset="0"/>
              </a:rPr>
              <a:t>n</a:t>
            </a:r>
            <a:r>
              <a:rPr lang="en-US" altLang="en-US" sz="1900" dirty="0" err="1" smtClean="0">
                <a:latin typeface="Consolas" panose="020B0609020204030204" pitchFamily="49" charset="0"/>
              </a:rPr>
              <a:t>ombre</a:t>
            </a:r>
            <a:r>
              <a:rPr lang="en-US" altLang="en-US" sz="1900" dirty="0">
                <a:latin typeface="Consolas" panose="020B0609020204030204" pitchFamily="49" charset="0"/>
              </a:rPr>
              <a:t>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900" dirty="0" smtClean="0">
                <a:latin typeface="Consolas" panose="020B0609020204030204" pitchFamily="49" charset="0"/>
              </a:rPr>
              <a:t>("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¿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Cuál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sz="1900" dirty="0">
                <a:latin typeface="Consolas" panose="020B0609020204030204" pitchFamily="49" charset="0"/>
              </a:rPr>
              <a:t> </a:t>
            </a:r>
            <a:r>
              <a:rPr lang="en-US" altLang="en-US" sz="1900" dirty="0" smtClean="0">
                <a:latin typeface="Consolas" panose="020B0609020204030204" pitchFamily="49" charset="0"/>
              </a:rPr>
              <a:t>")</a:t>
            </a:r>
          </a:p>
          <a:p>
            <a:pPr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900" dirty="0" smtClean="0">
                <a:latin typeface="Consolas" panose="020B0609020204030204" pitchFamily="49" charset="0"/>
              </a:rPr>
              <a:t> </a:t>
            </a:r>
            <a:endParaRPr lang="en-US" altLang="en-US" sz="1900" dirty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latin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en-US" sz="1900" dirty="0" err="1" smtClean="0">
                <a:latin typeface="Consolas" panose="020B0609020204030204" pitchFamily="49" charset="0"/>
              </a:rPr>
              <a:t>nombre.lower</a:t>
            </a:r>
            <a:r>
              <a:rPr lang="en-US" altLang="en-US" sz="1900" dirty="0" smtClean="0">
                <a:latin typeface="Consolas" panose="020B0609020204030204" pitchFamily="49" charset="0"/>
              </a:rPr>
              <a:t>())</a:t>
            </a:r>
          </a:p>
          <a:p>
            <a:pPr eaLnBrk="0" hangingPunct="0"/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>
                <a:latin typeface="Consolas" panose="020B0609020204030204" pitchFamily="49" charset="0"/>
              </a:rPr>
              <a:t>(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 </a:t>
            </a:r>
            <a:r>
              <a:rPr lang="en-US" altLang="en-US" sz="1900" dirty="0" err="1" smtClean="0">
                <a:latin typeface="Consolas" panose="020B0609020204030204" pitchFamily="49" charset="0"/>
              </a:rPr>
              <a:t>nombre.upper</a:t>
            </a:r>
            <a:r>
              <a:rPr lang="en-US" altLang="en-US" sz="1900" dirty="0" smtClean="0">
                <a:latin typeface="Consolas" panose="020B0609020204030204" pitchFamily="49" charset="0"/>
              </a:rPr>
              <a:t>())</a:t>
            </a:r>
            <a:endParaRPr lang="en-US" altLang="en-US" sz="1900" dirty="0">
              <a:latin typeface="Consolas" panose="020B0609020204030204" pitchFamily="49" charset="0"/>
            </a:endParaRPr>
          </a:p>
        </p:txBody>
      </p:sp>
      <p:sp>
        <p:nvSpPr>
          <p:cNvPr id="11" name="4 Rectángulo"/>
          <p:cNvSpPr/>
          <p:nvPr/>
        </p:nvSpPr>
        <p:spPr>
          <a:xfrm>
            <a:off x="767425" y="616153"/>
            <a:ext cx="798128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lower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() crea una cadena que contiene únicamente letras minúsculas.</a:t>
            </a:r>
          </a:p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4 Rectángulo"/>
          <p:cNvSpPr/>
          <p:nvPr/>
        </p:nvSpPr>
        <p:spPr>
          <a:xfrm>
            <a:off x="767425" y="1588363"/>
            <a:ext cx="7981288" cy="100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upper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() crea una cadena que contiene únicamente letras mayúsculas.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611091" y="891878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611091" y="1864088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5" name="Group 14"/>
          <p:cNvGrpSpPr/>
          <p:nvPr/>
        </p:nvGrpSpPr>
        <p:grpSpPr>
          <a:xfrm>
            <a:off x="4348401" y="4162750"/>
            <a:ext cx="4559351" cy="2391412"/>
            <a:chOff x="4539847" y="3807951"/>
            <a:chExt cx="3727233" cy="248260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17" name="Rectangle 7"/>
            <p:cNvSpPr/>
            <p:nvPr/>
          </p:nvSpPr>
          <p:spPr>
            <a:xfrm>
              <a:off x="4924028" y="425042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b="1" dirty="0">
                  <a:latin typeface="Consolas" panose="020B0609020204030204" pitchFamily="49" charset="0"/>
                  <a:cs typeface="Rod" panose="02030509050101010101" pitchFamily="49" charset="-79"/>
                </a:rPr>
                <a:t>¿Cuál es tu nombre? Mariana</a:t>
              </a:r>
            </a:p>
            <a:p>
              <a:r>
                <a:rPr lang="es-MX" b="1" dirty="0">
                  <a:latin typeface="Consolas" panose="020B0609020204030204" pitchFamily="49" charset="0"/>
                  <a:cs typeface="Rod" panose="02030509050101010101" pitchFamily="49" charset="-79"/>
                </a:rPr>
                <a:t>Hola Mariana</a:t>
              </a:r>
            </a:p>
            <a:p>
              <a:r>
                <a:rPr lang="es-MX" b="1" dirty="0">
                  <a:latin typeface="Consolas" panose="020B0609020204030204" pitchFamily="49" charset="0"/>
                  <a:cs typeface="Rod" panose="02030509050101010101" pitchFamily="49" charset="-79"/>
                </a:rPr>
                <a:t>Hola mariana</a:t>
              </a:r>
            </a:p>
            <a:p>
              <a:r>
                <a:rPr lang="es-MX" b="1" dirty="0">
                  <a:latin typeface="Consolas" panose="020B0609020204030204" pitchFamily="49" charset="0"/>
                  <a:cs typeface="Rod" panose="02030509050101010101" pitchFamily="49" charset="-79"/>
                </a:rPr>
                <a:t>Hola MARIANA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51692" y="3051018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1692" y="3347660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1692" y="3644302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586705" y="4463607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586705" y="4759221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86705" y="5054835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551692" y="3940945"/>
            <a:ext cx="252000" cy="252000"/>
          </a:xfrm>
          <a:prstGeom prst="ellipse">
            <a:avLst/>
          </a:prstGeom>
          <a:solidFill>
            <a:srgbClr val="FF66FF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4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86705" y="5350449"/>
            <a:ext cx="252000" cy="252000"/>
          </a:xfrm>
          <a:prstGeom prst="ellipse">
            <a:avLst/>
          </a:prstGeom>
          <a:solidFill>
            <a:srgbClr val="FF66FF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4</a:t>
            </a:r>
            <a:endParaRPr lang="es-MX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23906" y="2543006"/>
            <a:ext cx="4223675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'la 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Bella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hangingPunct="0"/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mensaje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mensaje.title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mensaje.swapcase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4 Rectángulo"/>
          <p:cNvSpPr/>
          <p:nvPr/>
        </p:nvSpPr>
        <p:spPr>
          <a:xfrm>
            <a:off x="767425" y="616153"/>
            <a:ext cx="7981288" cy="100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title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() escribe en mayúsculas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sólo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la primera letra de cada palabra, como en los títulos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.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4 Rectángulo"/>
          <p:cNvSpPr/>
          <p:nvPr/>
        </p:nvSpPr>
        <p:spPr>
          <a:xfrm>
            <a:off x="767425" y="1588363"/>
            <a:ext cx="798128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.</a:t>
            </a:r>
            <a:r>
              <a:rPr lang="es-MX" sz="2100" b="1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swapcase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()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invierte las mayúsculas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 minúsculas, y viceversa.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>
          <a:xfrm rot="5400000">
            <a:off x="611091" y="891878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611091" y="1864088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Oval 14"/>
          <p:cNvSpPr/>
          <p:nvPr/>
        </p:nvSpPr>
        <p:spPr>
          <a:xfrm>
            <a:off x="882773" y="2940656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82773" y="3230653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2773" y="3520651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16500" y="3910629"/>
            <a:ext cx="3561737" cy="2471812"/>
            <a:chOff x="4539847" y="3807951"/>
            <a:chExt cx="3727233" cy="248260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20" name="Rectangle 7"/>
            <p:cNvSpPr/>
            <p:nvPr/>
          </p:nvSpPr>
          <p:spPr>
            <a:xfrm>
              <a:off x="4924028" y="407001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b="1" dirty="0">
                  <a:latin typeface="Consolas" panose="020B0609020204030204" pitchFamily="49" charset="0"/>
                  <a:cs typeface="Rod" panose="02030509050101010101" pitchFamily="49" charset="-79"/>
                </a:rPr>
                <a:t>la Vida es Bella</a:t>
              </a:r>
            </a:p>
            <a:p>
              <a:r>
                <a:rPr lang="es-MX" sz="2000" b="1" dirty="0">
                  <a:latin typeface="Consolas" panose="020B0609020204030204" pitchFamily="49" charset="0"/>
                  <a:cs typeface="Rod" panose="02030509050101010101" pitchFamily="49" charset="-79"/>
                </a:rPr>
                <a:t>La Vida Es Bella</a:t>
              </a:r>
            </a:p>
            <a:p>
              <a:r>
                <a:rPr lang="es-MX" sz="2000" b="1" dirty="0">
                  <a:latin typeface="Consolas" panose="020B0609020204030204" pitchFamily="49" charset="0"/>
                  <a:cs typeface="Rod" panose="02030509050101010101" pitchFamily="49" charset="-79"/>
                </a:rPr>
                <a:t>LA </a:t>
              </a:r>
              <a:r>
                <a:rPr lang="es-MX" sz="2000" b="1" dirty="0" err="1">
                  <a:latin typeface="Consolas" panose="020B0609020204030204" pitchFamily="49" charset="0"/>
                  <a:cs typeface="Rod" panose="02030509050101010101" pitchFamily="49" charset="-79"/>
                </a:rPr>
                <a:t>vIDA</a:t>
              </a:r>
              <a:r>
                <a:rPr lang="es-MX" sz="2000" b="1" dirty="0">
                  <a:latin typeface="Consolas" panose="020B0609020204030204" pitchFamily="49" charset="0"/>
                  <a:cs typeface="Rod" panose="02030509050101010101" pitchFamily="49" charset="-79"/>
                </a:rPr>
                <a:t> ES </a:t>
              </a:r>
              <a:r>
                <a:rPr lang="es-MX" sz="2000" b="1" dirty="0" err="1">
                  <a:latin typeface="Consolas" panose="020B0609020204030204" pitchFamily="49" charset="0"/>
                  <a:cs typeface="Rod" panose="02030509050101010101" pitchFamily="49" charset="-79"/>
                </a:rPr>
                <a:t>bELLA</a:t>
              </a:r>
              <a:endParaRPr lang="es-MX" sz="2000" b="1" dirty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sp>
        <p:nvSpPr>
          <p:cNvPr id="21" name="Oval 20"/>
          <p:cNvSpPr/>
          <p:nvPr/>
        </p:nvSpPr>
        <p:spPr>
          <a:xfrm>
            <a:off x="5170141" y="4188413"/>
            <a:ext cx="252000" cy="252000"/>
          </a:xfrm>
          <a:prstGeom prst="ellipse">
            <a:avLst/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ysClr val="windowText" lastClr="000000"/>
                </a:solidFill>
              </a:rPr>
              <a:t>1</a:t>
            </a:r>
            <a:endParaRPr lang="es-MX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170141" y="4494176"/>
            <a:ext cx="252000" cy="252000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2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70141" y="4799940"/>
            <a:ext cx="252000" cy="252000"/>
          </a:xfrm>
          <a:prstGeom prst="ellipse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334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767425" y="465926"/>
            <a:ext cx="76249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500" b="1" dirty="0" smtClean="0">
                <a:latin typeface="Arial" pitchFamily="34" charset="0"/>
                <a:cs typeface="Arial" pitchFamily="34" charset="0"/>
              </a:rPr>
              <a:t>Ejemplos de códigos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767425" y="1202526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Cada línea de los siguientes códigos tiene un error.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707865" y="3219002"/>
            <a:ext cx="3820277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endParaRPr lang="en-US" altLang="en-US" sz="19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23mensaje = 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uevo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ensaje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mensaje.upper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mansaje.lower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mensaje.count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799557" y="3219002"/>
            <a:ext cx="3685624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lang="en-US" altLang="en-US" sz="19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mensaje23 = 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uevo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ensaje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Buen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mensaje.upper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en-US" sz="1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nsaj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e.lower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mensaje.count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Oval 9"/>
          <p:cNvSpPr/>
          <p:nvPr/>
        </p:nvSpPr>
        <p:spPr>
          <a:xfrm>
            <a:off x="1933905" y="3219002"/>
            <a:ext cx="330635" cy="386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39" name="Oval 9"/>
          <p:cNvSpPr/>
          <p:nvPr/>
        </p:nvSpPr>
        <p:spPr>
          <a:xfrm>
            <a:off x="3357513" y="3219002"/>
            <a:ext cx="330635" cy="386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40" name="Oval 9"/>
          <p:cNvSpPr/>
          <p:nvPr/>
        </p:nvSpPr>
        <p:spPr>
          <a:xfrm>
            <a:off x="771365" y="3632533"/>
            <a:ext cx="330635" cy="386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41" name="Oval 9"/>
          <p:cNvSpPr/>
          <p:nvPr/>
        </p:nvSpPr>
        <p:spPr>
          <a:xfrm>
            <a:off x="1355565" y="4024849"/>
            <a:ext cx="330635" cy="386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42" name="Oval 9"/>
          <p:cNvSpPr/>
          <p:nvPr/>
        </p:nvSpPr>
        <p:spPr>
          <a:xfrm>
            <a:off x="3192195" y="4411636"/>
            <a:ext cx="330635" cy="386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44" name="Oval 9"/>
          <p:cNvSpPr/>
          <p:nvPr/>
        </p:nvSpPr>
        <p:spPr>
          <a:xfrm>
            <a:off x="1648100" y="4823823"/>
            <a:ext cx="330635" cy="386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sp>
        <p:nvSpPr>
          <p:cNvPr id="45" name="Oval 9"/>
          <p:cNvSpPr/>
          <p:nvPr/>
        </p:nvSpPr>
        <p:spPr>
          <a:xfrm>
            <a:off x="3307703" y="5230183"/>
            <a:ext cx="330635" cy="386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841" y="2300169"/>
            <a:ext cx="510982" cy="459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6" y="2273775"/>
            <a:ext cx="463534" cy="529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5383" y="2226447"/>
            <a:ext cx="1730533" cy="5171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100"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s-MX" u="sng" dirty="0">
                <a:solidFill>
                  <a:srgbClr val="00B050"/>
                </a:solidFill>
              </a:rPr>
              <a:t>C</a:t>
            </a:r>
            <a:r>
              <a:rPr lang="es-MX" u="sng" dirty="0" smtClean="0">
                <a:solidFill>
                  <a:srgbClr val="00B050"/>
                </a:solidFill>
              </a:rPr>
              <a:t>orrecto</a:t>
            </a:r>
            <a:endParaRPr lang="es-MX" u="sng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2855" y="2226447"/>
            <a:ext cx="1730533" cy="5770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100">
                <a:latin typeface="Arial" pitchFamily="34" charset="0"/>
                <a:cs typeface="Arial" pitchFamily="34" charset="0"/>
              </a:defRPr>
            </a:lvl1pPr>
          </a:lstStyle>
          <a:p>
            <a:pPr algn="ctr"/>
            <a:r>
              <a:rPr lang="es-MX" u="sng" dirty="0">
                <a:solidFill>
                  <a:srgbClr val="FF0000"/>
                </a:solidFill>
              </a:rPr>
              <a:t>Incorrecto</a:t>
            </a:r>
          </a:p>
        </p:txBody>
      </p:sp>
    </p:spTree>
    <p:extLst>
      <p:ext uri="{BB962C8B-B14F-4D97-AF65-F5344CB8AC3E}">
        <p14:creationId xmlns:p14="http://schemas.microsoft.com/office/powerpoint/2010/main" val="14294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11765</TotalTime>
  <Words>298</Words>
  <Application>Microsoft Office PowerPoint</Application>
  <PresentationFormat>Presentación en pantalla (4:3)</PresentationFormat>
  <Paragraphs>117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Rod</vt:lpstr>
      <vt:lpstr>Segoe UI Light</vt:lpstr>
      <vt:lpstr>Times New Roman</vt:lpstr>
      <vt:lpstr>Wingdings</vt:lpstr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Rolando Menchaca Mendez</cp:lastModifiedBy>
  <cp:revision>716</cp:revision>
  <dcterms:created xsi:type="dcterms:W3CDTF">2011-06-30T18:22:17Z</dcterms:created>
  <dcterms:modified xsi:type="dcterms:W3CDTF">2016-11-01T00:37:34Z</dcterms:modified>
</cp:coreProperties>
</file>